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70" r:id="rId12"/>
    <p:sldId id="266" r:id="rId13"/>
    <p:sldId id="267" r:id="rId14"/>
    <p:sldId id="268" r:id="rId15"/>
    <p:sldId id="269" r:id="rId16"/>
    <p:sldId id="272" r:id="rId17"/>
    <p:sldId id="271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LOCATION INSIGHTS FROM </a:t>
            </a:r>
            <a:br>
              <a:rPr lang="en-US" sz="4800" dirty="0"/>
            </a:br>
            <a:r>
              <a:rPr lang="en-US" sz="4800" dirty="0"/>
              <a:t>TOP TRAVEL DESTINATIONS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6365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260" y="2005870"/>
            <a:ext cx="3455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Top cities have varied </a:t>
            </a:r>
          </a:p>
          <a:p>
            <a:r>
              <a:rPr lang="en-US" sz="2800" dirty="0">
                <a:solidFill>
                  <a:schemeClr val="bg1"/>
                </a:solidFill>
                <a:latin typeface="HP Simplified" panose="020B0606020204020204" pitchFamily="34" charset="0"/>
              </a:rPr>
              <a:t>p</a:t>
            </a:r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riorities. Each city’s priority works for it. Potential cities can leverage their strong advantages.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61" y="2215165"/>
            <a:ext cx="6754335" cy="24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0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62" y="2199938"/>
            <a:ext cx="6991339" cy="36084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5161" y="939781"/>
            <a:ext cx="69913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Similar and Dissimilar Cities through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K-Means Clustering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9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4926" y="2147101"/>
            <a:ext cx="3455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London and Dubai have comparable sector prioritization.</a:t>
            </a:r>
          </a:p>
          <a:p>
            <a:endParaRPr lang="en-US" sz="2800" dirty="0">
              <a:solidFill>
                <a:schemeClr val="bg1"/>
              </a:solidFill>
              <a:latin typeface="HP Simplified" panose="020B060602020402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They </a:t>
            </a:r>
            <a:r>
              <a:rPr lang="en-US" sz="2800" dirty="0" err="1" smtClean="0">
                <a:solidFill>
                  <a:schemeClr val="bg1"/>
                </a:solidFill>
                <a:latin typeface="HP Simplified" panose="020B0606020204020204" pitchFamily="34" charset="0"/>
              </a:rPr>
              <a:t>priotize</a:t>
            </a:r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 market diversity.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06"/>
          <a:stretch/>
        </p:blipFill>
        <p:spPr>
          <a:xfrm>
            <a:off x="5233960" y="4595917"/>
            <a:ext cx="6958040" cy="17419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233960" y="667517"/>
            <a:ext cx="5035640" cy="3654628"/>
            <a:chOff x="5233960" y="590244"/>
            <a:chExt cx="5035640" cy="36546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960" y="590244"/>
              <a:ext cx="5035640" cy="3654628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7598536" y="1815922"/>
              <a:ext cx="0" cy="5151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083381" y="1812251"/>
              <a:ext cx="0" cy="5151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92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7804" y="1644824"/>
            <a:ext cx="34558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New York, Tokyo and Seoul have comparable sector prioritization.</a:t>
            </a:r>
          </a:p>
          <a:p>
            <a:endParaRPr lang="en-US" sz="2800" dirty="0">
              <a:solidFill>
                <a:schemeClr val="bg1"/>
              </a:solidFill>
              <a:latin typeface="HP Simplified" panose="020B060602020402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They prioritize Transportation and Recreation.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33960" y="283335"/>
            <a:ext cx="5035640" cy="4038810"/>
            <a:chOff x="5233960" y="206062"/>
            <a:chExt cx="5035640" cy="40388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960" y="590244"/>
              <a:ext cx="5035640" cy="3654628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9040970" y="1159099"/>
              <a:ext cx="0" cy="5151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075054" y="1052397"/>
              <a:ext cx="0" cy="5151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525815" y="206062"/>
              <a:ext cx="0" cy="5151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3"/>
          <a:stretch/>
        </p:blipFill>
        <p:spPr>
          <a:xfrm>
            <a:off x="5388507" y="4322145"/>
            <a:ext cx="6293617" cy="182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7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7804" y="1644824"/>
            <a:ext cx="34558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Bangkok, Singapore and Kuala Lumpur prioritize shopping. </a:t>
            </a:r>
          </a:p>
          <a:p>
            <a:endParaRPr lang="en-US" sz="2800" dirty="0">
              <a:solidFill>
                <a:schemeClr val="bg1"/>
              </a:solidFill>
              <a:latin typeface="HP Simplified" panose="020B060602020402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Bangkok additionally prioritizes Food, while Singapore prioritizes Transportation.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33960" y="806043"/>
            <a:ext cx="5035640" cy="3654628"/>
            <a:chOff x="5233960" y="590244"/>
            <a:chExt cx="5035640" cy="36546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960" y="590244"/>
              <a:ext cx="5035640" cy="3654628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6645499" y="1902404"/>
              <a:ext cx="0" cy="5151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679583" y="1606188"/>
              <a:ext cx="0" cy="5151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181859" y="1712890"/>
              <a:ext cx="0" cy="5151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3"/>
          <a:stretch/>
        </p:blipFill>
        <p:spPr>
          <a:xfrm>
            <a:off x="5233960" y="4499309"/>
            <a:ext cx="6100256" cy="16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0835" y="2726650"/>
            <a:ext cx="34558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Paris and Istanbul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prioritize recreation</a:t>
            </a:r>
          </a:p>
          <a:p>
            <a:r>
              <a:rPr lang="en-US" sz="2800" dirty="0">
                <a:solidFill>
                  <a:schemeClr val="bg1"/>
                </a:solidFill>
                <a:latin typeface="HP Simplified" panose="020B0606020204020204" pitchFamily="34" charset="0"/>
              </a:rPr>
              <a:t>a</a:t>
            </a:r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nd shopping.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33960" y="728769"/>
            <a:ext cx="5035640" cy="3654628"/>
            <a:chOff x="5233960" y="590244"/>
            <a:chExt cx="5035640" cy="36546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960" y="590244"/>
              <a:ext cx="5035640" cy="3654628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9440215" y="1644827"/>
              <a:ext cx="0" cy="5151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68248" y="1644827"/>
              <a:ext cx="0" cy="5151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83"/>
          <a:stretch/>
        </p:blipFill>
        <p:spPr>
          <a:xfrm>
            <a:off x="5233960" y="4460671"/>
            <a:ext cx="6684728" cy="15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2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89981" y="3193367"/>
            <a:ext cx="7285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Trends that need further exploration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9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4" y="2461846"/>
            <a:ext cx="7291167" cy="36131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7815" y="1220767"/>
            <a:ext cx="80055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The relationship between Transportation and Average length of stay is not statistically significant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1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6756" y="3207435"/>
            <a:ext cx="640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Conclusion and future analyses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4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5410" y="2433712"/>
            <a:ext cx="93586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Tourism is a rewarding sector for economies </a:t>
            </a:r>
          </a:p>
          <a:p>
            <a:r>
              <a:rPr lang="en-US" sz="2800" dirty="0" smtClean="0"/>
              <a:t>which take it seriously.  Tourism success depend</a:t>
            </a:r>
          </a:p>
          <a:p>
            <a:r>
              <a:rPr lang="en-US" sz="2800" dirty="0" smtClean="0"/>
              <a:t>largely on Transportation, Recreation, and Shopping.</a:t>
            </a:r>
          </a:p>
          <a:p>
            <a:r>
              <a:rPr lang="en-US" sz="2800" dirty="0" smtClean="0"/>
              <a:t>Potential cities may benefit from developing these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ectors.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001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22" y="1857805"/>
            <a:ext cx="8148035" cy="4432955"/>
          </a:xfrm>
        </p:spPr>
      </p:pic>
      <p:sp>
        <p:nvSpPr>
          <p:cNvPr id="5" name="TextBox 4"/>
          <p:cNvSpPr txBox="1"/>
          <p:nvPr/>
        </p:nvSpPr>
        <p:spPr>
          <a:xfrm>
            <a:off x="1700022" y="463639"/>
            <a:ext cx="7156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P Simplified" panose="020B0606020204020204" pitchFamily="34" charset="0"/>
              </a:rPr>
              <a:t>Travel and tourism are big economy boosters.</a:t>
            </a:r>
          </a:p>
          <a:p>
            <a:r>
              <a:rPr lang="en-US" sz="2400" dirty="0" smtClean="0">
                <a:latin typeface="HP Simplified" panose="020B0606020204020204" pitchFamily="34" charset="0"/>
              </a:rPr>
              <a:t>The MasterCard destination index records</a:t>
            </a:r>
          </a:p>
          <a:p>
            <a:r>
              <a:rPr lang="en-US" sz="2400" dirty="0" smtClean="0">
                <a:latin typeface="HP Simplified" panose="020B0606020204020204" pitchFamily="34" charset="0"/>
              </a:rPr>
              <a:t>above 9 million annual visitors for top ten destinations.</a:t>
            </a:r>
            <a:endParaRPr lang="en-US" sz="2400" dirty="0"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94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936" y="2138291"/>
            <a:ext cx="90236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analysis is exploratory and a precursor to a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ore comprehensive analysis. </a:t>
            </a:r>
          </a:p>
          <a:p>
            <a:endParaRPr lang="en-US" sz="2800" dirty="0"/>
          </a:p>
          <a:p>
            <a:r>
              <a:rPr lang="en-US" sz="2800" dirty="0" smtClean="0"/>
              <a:t>Future analysis will leverage location data for more</a:t>
            </a:r>
          </a:p>
          <a:p>
            <a:r>
              <a:rPr lang="en-US" sz="2800" dirty="0" smtClean="0"/>
              <a:t>cities and their sub regions.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331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4" y="1495019"/>
            <a:ext cx="6297770" cy="37971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4654" y="2228049"/>
            <a:ext cx="34558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Some destinations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benefit from an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average visitor daily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spend of as high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as $537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6322" y="2397621"/>
            <a:ext cx="3365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We can learn from these destinations using location data.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07" y="2938539"/>
            <a:ext cx="4321935" cy="1884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71" y="2720319"/>
            <a:ext cx="2102442" cy="21024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14617" y="516443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Foursquare API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7307" y="5164433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MasterCard Destination Cities Index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80" y="703568"/>
            <a:ext cx="3028950" cy="1514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77307" y="2019547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Geopy</a:t>
            </a:r>
            <a:r>
              <a:rPr lang="en-US" dirty="0" smtClean="0"/>
              <a:t> </a:t>
            </a:r>
            <a:r>
              <a:rPr lang="en-US" dirty="0" err="1" smtClean="0"/>
              <a:t>Nominatim</a:t>
            </a:r>
            <a:r>
              <a:rPr lang="en-US" dirty="0" smtClean="0"/>
              <a:t> </a:t>
            </a:r>
            <a:r>
              <a:rPr lang="en-US" dirty="0" err="1" smtClean="0"/>
              <a:t>Geocoder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2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5562" y="3052690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Trends from Analysis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7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8897" y="2397621"/>
            <a:ext cx="33656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Most Top Ten Destinations are in Asia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8" r="14183"/>
          <a:stretch/>
        </p:blipFill>
        <p:spPr>
          <a:xfrm>
            <a:off x="5138670" y="1499221"/>
            <a:ext cx="664550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3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3139" y="2217316"/>
            <a:ext cx="33656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P Simplified" panose="020B0606020204020204" pitchFamily="34" charset="0"/>
              </a:rPr>
              <a:t>People generally stay longer in cities where spending is less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2" r="32752"/>
          <a:stretch/>
        </p:blipFill>
        <p:spPr>
          <a:xfrm>
            <a:off x="4997002" y="1957587"/>
            <a:ext cx="6892501" cy="33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34" y="1625507"/>
            <a:ext cx="6468385" cy="4694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2949" y="1256175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Dubai and Singapore have high average daily spend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3139" y="1843829"/>
            <a:ext cx="3455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Average spend per day increase with lodging cost. Cities which do not prioritize accommodation are less expensive to visit.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1623" y="2587735"/>
            <a:ext cx="34558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Transportation is the most important sector for top cities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34" y="1625507"/>
            <a:ext cx="6468385" cy="46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3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254</TotalTime>
  <Words>285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HP Simplified</vt:lpstr>
      <vt:lpstr>Wingdings 3</vt:lpstr>
      <vt:lpstr>Ion Boardroom</vt:lpstr>
      <vt:lpstr>LOCATION INSIGHTS FROM  TOP TRAVEL DESTINATIONS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INSIGHTS FROM  TOP TRAVEL DESTINATIONS</dc:title>
  <dc:creator>Dr Victor Ayi</dc:creator>
  <cp:lastModifiedBy>Victor Ayi</cp:lastModifiedBy>
  <cp:revision>13</cp:revision>
  <dcterms:created xsi:type="dcterms:W3CDTF">2019-04-22T09:13:04Z</dcterms:created>
  <dcterms:modified xsi:type="dcterms:W3CDTF">2019-04-22T13:27:08Z</dcterms:modified>
</cp:coreProperties>
</file>