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82" r:id="rId4"/>
    <p:sldId id="281" r:id="rId5"/>
    <p:sldId id="284" r:id="rId6"/>
    <p:sldId id="266" r:id="rId7"/>
    <p:sldId id="268" r:id="rId8"/>
    <p:sldId id="269" r:id="rId9"/>
    <p:sldId id="285" r:id="rId10"/>
    <p:sldId id="261" r:id="rId11"/>
    <p:sldId id="267" r:id="rId12"/>
    <p:sldId id="270" r:id="rId13"/>
    <p:sldId id="271" r:id="rId14"/>
    <p:sldId id="296" r:id="rId15"/>
    <p:sldId id="297" r:id="rId16"/>
    <p:sldId id="278" r:id="rId17"/>
    <p:sldId id="272" r:id="rId18"/>
    <p:sldId id="279" r:id="rId19"/>
    <p:sldId id="273" r:id="rId20"/>
    <p:sldId id="274" r:id="rId21"/>
    <p:sldId id="280" r:id="rId22"/>
    <p:sldId id="263" r:id="rId23"/>
    <p:sldId id="264" r:id="rId24"/>
    <p:sldId id="286" r:id="rId25"/>
    <p:sldId id="291" r:id="rId26"/>
    <p:sldId id="292" r:id="rId27"/>
    <p:sldId id="295" r:id="rId28"/>
    <p:sldId id="293" r:id="rId29"/>
    <p:sldId id="290" r:id="rId30"/>
    <p:sldId id="265" r:id="rId31"/>
    <p:sldId id="287" r:id="rId32"/>
    <p:sldId id="275" r:id="rId33"/>
    <p:sldId id="288" r:id="rId34"/>
    <p:sldId id="276" r:id="rId35"/>
    <p:sldId id="289" r:id="rId36"/>
    <p:sldId id="2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78079" autoAdjust="0"/>
  </p:normalViewPr>
  <p:slideViewPr>
    <p:cSldViewPr snapToGrid="0">
      <p:cViewPr varScale="1">
        <p:scale>
          <a:sx n="99" d="100"/>
          <a:sy n="99" d="100"/>
        </p:scale>
        <p:origin x="3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434E-AF06-4791-926B-7F5971F011D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4F83F-86AA-4FFD-994B-0C93E3971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3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대충 소개하는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0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와이어 프레임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로그인과 로비는</a:t>
            </a:r>
            <a:r>
              <a:rPr lang="ko-KR" altLang="en-US" baseline="0" dirty="0" smtClean="0"/>
              <a:t> 와이어프레임을 충실히 따라서 </a:t>
            </a:r>
            <a:r>
              <a:rPr lang="ko-KR" altLang="en-US" baseline="0" dirty="0" err="1" smtClean="0"/>
              <a:t>만들어습니다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게임 플레이 부분에서는 가시성은 높이면서 눈은 덜 아프도록 색상을 조정하고 레이아웃을 </a:t>
            </a:r>
            <a:r>
              <a:rPr lang="ko-KR" altLang="en-US" baseline="0" dirty="0" err="1" smtClean="0"/>
              <a:t>변경해습니다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모바일 버전을 지원하려고 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그림 </a:t>
            </a:r>
            <a:r>
              <a:rPr lang="ko-KR" altLang="en-US" baseline="0" dirty="0" err="1" smtClean="0"/>
              <a:t>그릴때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그림판을</a:t>
            </a:r>
            <a:r>
              <a:rPr lang="ko-KR" altLang="en-US" baseline="0" dirty="0" smtClean="0"/>
              <a:t> 사용하는데 마우스를 클릭하고 떼는 것을 이벤트로 감지해 그림을 그리기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모바일에선 그림을 그릴 수 없어서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현재는 지원하지 않습니다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2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여러명이서</a:t>
            </a:r>
            <a:r>
              <a:rPr lang="ko-KR" altLang="en-US" dirty="0"/>
              <a:t> 게임하는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9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그린 그림의 채점은 </a:t>
            </a:r>
            <a:r>
              <a:rPr lang="en-US" altLang="ko-KR" dirty="0"/>
              <a:t>CNN </a:t>
            </a:r>
            <a:r>
              <a:rPr lang="ko-KR" altLang="en-US" dirty="0"/>
              <a:t>이미지 분류 모델로 진행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그리면 카테고리와 점수로 채점해준다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0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웹소켓을</a:t>
            </a:r>
            <a:r>
              <a:rPr lang="ko-KR" altLang="en-US" dirty="0"/>
              <a:t> 통한 채팅도 구현하였다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대기실과 </a:t>
            </a:r>
            <a:r>
              <a:rPr lang="ko-KR" altLang="en-US" baseline="0" dirty="0" err="1"/>
              <a:t>게임중에</a:t>
            </a:r>
            <a:r>
              <a:rPr lang="ko-KR" altLang="en-US" baseline="0" dirty="0"/>
              <a:t> 가능하다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9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초대 기능도 구현하였다</a:t>
            </a:r>
            <a:r>
              <a:rPr lang="en-US" altLang="ko-KR" dirty="0"/>
              <a:t>. </a:t>
            </a:r>
            <a:r>
              <a:rPr lang="ko-KR" altLang="en-US" dirty="0"/>
              <a:t>초대받은 유저는 링크를 타고 들어오면 닉네임 </a:t>
            </a:r>
            <a:r>
              <a:rPr lang="ko-KR" altLang="en-US" dirty="0" err="1"/>
              <a:t>입력후</a:t>
            </a:r>
            <a:r>
              <a:rPr lang="ko-KR" altLang="en-US" dirty="0"/>
              <a:t> 바로 대기실에</a:t>
            </a:r>
            <a:r>
              <a:rPr lang="ko-KR" altLang="en-US" baseline="0" dirty="0"/>
              <a:t> 접속할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초대하기 링크를 받아서 지인에게 보내주면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01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유저가 </a:t>
            </a:r>
            <a:r>
              <a:rPr lang="en-US" altLang="ko-KR" dirty="0" err="1"/>
              <a:t>nginx</a:t>
            </a:r>
            <a:r>
              <a:rPr lang="ko-KR" altLang="en-US" dirty="0"/>
              <a:t>에 요청을 보내면  </a:t>
            </a:r>
            <a:r>
              <a:rPr lang="en-US" altLang="ko-KR" dirty="0" err="1"/>
              <a:t>vue</a:t>
            </a:r>
            <a:r>
              <a:rPr lang="ko-KR" altLang="en-US" dirty="0"/>
              <a:t>에서 요청을 받아서 </a:t>
            </a:r>
            <a:r>
              <a:rPr lang="en-US" altLang="ko-KR" dirty="0"/>
              <a:t>Django rest</a:t>
            </a:r>
            <a:r>
              <a:rPr lang="en-US" altLang="ko-KR" baseline="0" dirty="0"/>
              <a:t> framework </a:t>
            </a:r>
            <a:r>
              <a:rPr lang="ko-KR" altLang="en-US" baseline="0" dirty="0"/>
              <a:t>서버로 </a:t>
            </a:r>
            <a:r>
              <a:rPr lang="en-US" altLang="ko-KR" baseline="0" dirty="0"/>
              <a:t>http </a:t>
            </a:r>
            <a:r>
              <a:rPr lang="ko-KR" altLang="en-US" baseline="0" dirty="0"/>
              <a:t>요청이나 </a:t>
            </a:r>
            <a:r>
              <a:rPr lang="en-US" altLang="ko-KR" baseline="0" dirty="0" err="1"/>
              <a:t>websocket</a:t>
            </a:r>
            <a:r>
              <a:rPr lang="en-US" altLang="ko-KR" baseline="0" dirty="0"/>
              <a:t> </a:t>
            </a:r>
            <a:r>
              <a:rPr lang="ko-KR" altLang="en-US" baseline="0" dirty="0"/>
              <a:t>요청을 넘겨준다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장고는 </a:t>
            </a:r>
            <a:r>
              <a:rPr lang="en-US" altLang="ko-KR" baseline="0" dirty="0" err="1"/>
              <a:t>rdb</a:t>
            </a:r>
            <a:r>
              <a:rPr lang="ko-KR" altLang="en-US" baseline="0" dirty="0"/>
              <a:t>인 </a:t>
            </a:r>
            <a:r>
              <a:rPr lang="en-US" altLang="ko-KR" baseline="0" dirty="0" err="1"/>
              <a:t>mysql</a:t>
            </a:r>
            <a:r>
              <a:rPr lang="ko-KR" altLang="en-US" baseline="0" dirty="0"/>
              <a:t>이나 </a:t>
            </a:r>
            <a:r>
              <a:rPr lang="en-US" altLang="ko-KR" baseline="0" dirty="0"/>
              <a:t>no </a:t>
            </a:r>
            <a:r>
              <a:rPr lang="en-US" altLang="ko-KR" baseline="0" dirty="0" err="1"/>
              <a:t>sql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서버인 </a:t>
            </a:r>
            <a:r>
              <a:rPr lang="en-US" altLang="ko-KR" baseline="0" dirty="0" err="1"/>
              <a:t>redis</a:t>
            </a:r>
            <a:r>
              <a:rPr lang="ko-KR" altLang="en-US" baseline="0" dirty="0"/>
              <a:t>에서 데이터를 받아와서 다시 뷰에 보내고 뷰는 이것을 다시 유저에게 화면으로 넘겨준다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5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개발자가 깃에 푸시</a:t>
            </a:r>
            <a:r>
              <a:rPr lang="en-US" altLang="ko-KR" dirty="0"/>
              <a:t>, </a:t>
            </a:r>
            <a:r>
              <a:rPr lang="ko-KR" altLang="en-US" dirty="0" err="1"/>
              <a:t>머지하면</a:t>
            </a:r>
            <a:r>
              <a:rPr lang="ko-KR" altLang="en-US" dirty="0"/>
              <a:t> </a:t>
            </a:r>
            <a:r>
              <a:rPr lang="ko-KR" altLang="en-US" dirty="0" err="1"/>
              <a:t>깃랩에</a:t>
            </a:r>
            <a:r>
              <a:rPr lang="ko-KR" altLang="en-US" dirty="0"/>
              <a:t> </a:t>
            </a:r>
            <a:r>
              <a:rPr lang="ko-KR" altLang="en-US" dirty="0" err="1"/>
              <a:t>웹훅으로</a:t>
            </a:r>
            <a:r>
              <a:rPr lang="ko-KR" altLang="en-US" dirty="0"/>
              <a:t> 연결된 </a:t>
            </a:r>
            <a:r>
              <a:rPr lang="ko-KR" altLang="en-US" dirty="0" err="1"/>
              <a:t>젠킨스에서</a:t>
            </a:r>
            <a:r>
              <a:rPr lang="ko-KR" altLang="en-US" dirty="0"/>
              <a:t> 자동으로 프로젝트 빌드를 시작한다</a:t>
            </a:r>
            <a:r>
              <a:rPr lang="en-US" altLang="ko-KR" dirty="0"/>
              <a:t>. </a:t>
            </a:r>
            <a:r>
              <a:rPr lang="ko-KR" altLang="en-US" dirty="0" err="1"/>
              <a:t>젠킨스에서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는 </a:t>
            </a:r>
            <a:r>
              <a:rPr lang="ko-KR" altLang="en-US" dirty="0" err="1"/>
              <a:t>도커파일로</a:t>
            </a:r>
            <a:r>
              <a:rPr lang="ko-KR" altLang="en-US" dirty="0"/>
              <a:t> 빌드하고</a:t>
            </a:r>
            <a:r>
              <a:rPr lang="en-US" altLang="ko-KR" dirty="0"/>
              <a:t> </a:t>
            </a:r>
            <a:r>
              <a:rPr lang="ko-KR" altLang="en-US" dirty="0"/>
              <a:t>장고는 </a:t>
            </a:r>
            <a:r>
              <a:rPr lang="en-US" altLang="ko-KR" dirty="0" err="1"/>
              <a:t>daphne</a:t>
            </a:r>
            <a:r>
              <a:rPr lang="ko-KR" altLang="en-US" dirty="0"/>
              <a:t>를 이용해서 배포한다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4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분류 모델을 만들기 위해 </a:t>
            </a:r>
            <a:r>
              <a:rPr lang="ko-KR" altLang="en-US" dirty="0" err="1"/>
              <a:t>데이터셋을</a:t>
            </a:r>
            <a:r>
              <a:rPr lang="ko-KR" altLang="en-US" dirty="0"/>
              <a:t> 가내 수공업으로 직접 만들고 </a:t>
            </a:r>
            <a:r>
              <a:rPr lang="en-US" altLang="ko-KR" dirty="0"/>
              <a:t>CNN </a:t>
            </a:r>
            <a:r>
              <a:rPr lang="ko-KR" altLang="en-US" dirty="0"/>
              <a:t>모델을 설계하였다</a:t>
            </a:r>
            <a:r>
              <a:rPr lang="en-US" altLang="ko-KR" dirty="0"/>
              <a:t>. </a:t>
            </a:r>
            <a:r>
              <a:rPr lang="ko-KR" altLang="en-US" dirty="0"/>
              <a:t>여기 그래프들은 모델을 개선해 나가면서 나온 그래프들이다</a:t>
            </a:r>
            <a:r>
              <a:rPr lang="en-US" altLang="ko-KR" dirty="0"/>
              <a:t>. </a:t>
            </a:r>
            <a:r>
              <a:rPr lang="ko-KR" altLang="en-US" dirty="0"/>
              <a:t>첫번째 그래프는 클래스당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1000</a:t>
            </a:r>
            <a:r>
              <a:rPr lang="ko-KR" altLang="en-US" dirty="0"/>
              <a:t>개의 이미지를 학습한 모델이고 정확도가 </a:t>
            </a:r>
            <a:r>
              <a:rPr lang="en-US" altLang="ko-KR" dirty="0"/>
              <a:t>60</a:t>
            </a:r>
            <a:r>
              <a:rPr lang="ko-KR" altLang="en-US" dirty="0"/>
              <a:t>에 수렴하였다</a:t>
            </a:r>
            <a:r>
              <a:rPr lang="en-US" altLang="ko-KR" dirty="0"/>
              <a:t>.(</a:t>
            </a:r>
            <a:r>
              <a:rPr lang="ko-KR" altLang="en-US" dirty="0"/>
              <a:t>위 그래프 참고</a:t>
            </a:r>
            <a:r>
              <a:rPr lang="en-US" altLang="ko-KR" dirty="0"/>
              <a:t>) </a:t>
            </a:r>
            <a:r>
              <a:rPr lang="ko-KR" altLang="en-US" dirty="0" err="1"/>
              <a:t>데이터셋</a:t>
            </a:r>
            <a:r>
              <a:rPr lang="ko-KR" altLang="en-US" dirty="0"/>
              <a:t> 개수를 </a:t>
            </a:r>
            <a:r>
              <a:rPr lang="en-US" altLang="ko-KR" dirty="0"/>
              <a:t>6000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en-US" altLang="ko-KR" baseline="0" dirty="0"/>
              <a:t> 12000</a:t>
            </a:r>
            <a:r>
              <a:rPr lang="ko-KR" altLang="en-US" baseline="0" dirty="0"/>
              <a:t>로 늘리고 모델을 개선하여 학습한 결과 정확도가 크게 향상되었다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신뢰도가 뭐냐는 질문이 들어오면 </a:t>
            </a:r>
            <a:r>
              <a:rPr lang="en-US" altLang="ko-KR" baseline="0" dirty="0"/>
              <a:t>: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그래프 밑의 결과는 모델이 직접 예측한 결과의 예시이다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신뢰도는 예측 모델이 전체 확률을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으로 두었을 때 각각의 클래스로 예측할 확률을 나타낸다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클래스의 신뢰도의 합은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이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모델이 아이스크림 사진을 분석하여 아이스크림으로 예측할 신뢰도가 </a:t>
            </a:r>
            <a:r>
              <a:rPr lang="en-US" altLang="ko-KR" baseline="0" dirty="0"/>
              <a:t>34</a:t>
            </a:r>
            <a:r>
              <a:rPr lang="ko-KR" altLang="en-US" baseline="0" dirty="0"/>
              <a:t>퍼센트라면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34</a:t>
            </a:r>
            <a:r>
              <a:rPr lang="ko-KR" altLang="en-US" baseline="0" dirty="0"/>
              <a:t>를 뺀 </a:t>
            </a:r>
            <a:r>
              <a:rPr lang="en-US" altLang="ko-KR" baseline="0" dirty="0"/>
              <a:t>66</a:t>
            </a:r>
            <a:r>
              <a:rPr lang="ko-KR" altLang="en-US" baseline="0" dirty="0"/>
              <a:t>퍼센트는 다른 클래스들의 신뢰도의 합이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9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대충 </a:t>
            </a:r>
            <a:r>
              <a:rPr lang="ko-KR" altLang="en-US" dirty="0" err="1"/>
              <a:t>비대면이</a:t>
            </a:r>
            <a:r>
              <a:rPr lang="ko-KR" altLang="en-US" dirty="0"/>
              <a:t> </a:t>
            </a:r>
            <a:r>
              <a:rPr lang="ko-KR" altLang="en-US" dirty="0" err="1"/>
              <a:t>트렌드라는</a:t>
            </a:r>
            <a:r>
              <a:rPr lang="ko-KR" altLang="en-US" dirty="0"/>
              <a:t> 내용</a:t>
            </a:r>
            <a:r>
              <a:rPr lang="en-US" altLang="ko-KR" dirty="0"/>
              <a:t>. </a:t>
            </a:r>
            <a:r>
              <a:rPr lang="ko-KR" altLang="en-US" dirty="0"/>
              <a:t>비대면 수업</a:t>
            </a:r>
            <a:r>
              <a:rPr lang="en-US" altLang="ko-KR" dirty="0"/>
              <a:t>, </a:t>
            </a:r>
            <a:r>
              <a:rPr lang="ko-KR" altLang="en-US" dirty="0"/>
              <a:t>재택근무</a:t>
            </a:r>
            <a:r>
              <a:rPr lang="en-US" altLang="ko-KR" dirty="0"/>
              <a:t>, </a:t>
            </a:r>
            <a:r>
              <a:rPr lang="ko-KR" altLang="en-US" dirty="0"/>
              <a:t>비대면 도서관 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06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현재 사용중인 모델이다</a:t>
            </a:r>
            <a:r>
              <a:rPr lang="en-US" altLang="ko-KR" dirty="0"/>
              <a:t>. 98</a:t>
            </a:r>
            <a:r>
              <a:rPr lang="ko-KR" altLang="en-US" dirty="0"/>
              <a:t>퍼센트의 정확도를 보여준다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0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멀티플레이를 위한 부하테스트에서 </a:t>
            </a:r>
            <a:r>
              <a:rPr lang="en-US" altLang="ko-KR" dirty="0"/>
              <a:t>AI</a:t>
            </a:r>
            <a:r>
              <a:rPr lang="en-US" altLang="ko-KR" baseline="0" dirty="0"/>
              <a:t> </a:t>
            </a:r>
            <a:r>
              <a:rPr lang="ko-KR" altLang="en-US" baseline="0" dirty="0"/>
              <a:t>예측 모델을 사용하는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개의 입력을 </a:t>
            </a:r>
            <a:r>
              <a:rPr lang="en-US" altLang="ko-KR" dirty="0"/>
              <a:t>15</a:t>
            </a:r>
            <a:r>
              <a:rPr lang="ko-KR" altLang="en-US" dirty="0"/>
              <a:t>초마다 보내서 성능을 테스트 해보니 </a:t>
            </a:r>
            <a:r>
              <a:rPr lang="en-US" altLang="ko-KR" dirty="0"/>
              <a:t>15</a:t>
            </a:r>
            <a:r>
              <a:rPr lang="ko-KR" altLang="en-US" dirty="0" err="1"/>
              <a:t>초내에</a:t>
            </a:r>
            <a:r>
              <a:rPr lang="ko-KR" altLang="en-US" dirty="0"/>
              <a:t> 입력을 처리하지 못해서 응답 시간이 계속해서 누적되는 결과를 얻었다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점검해본 결과 </a:t>
            </a:r>
            <a:r>
              <a:rPr lang="en-US" altLang="ko-KR" dirty="0"/>
              <a:t>API</a:t>
            </a:r>
            <a:r>
              <a:rPr lang="ko-KR" altLang="en-US" dirty="0"/>
              <a:t>를 호출할 때마다 </a:t>
            </a:r>
            <a:r>
              <a:rPr lang="en-US" altLang="ko-KR" dirty="0"/>
              <a:t>AI </a:t>
            </a:r>
            <a:r>
              <a:rPr lang="ko-KR" altLang="en-US" dirty="0"/>
              <a:t>예측 모델을 불러오고있었다</a:t>
            </a:r>
            <a:r>
              <a:rPr lang="en-US" altLang="ko-KR" dirty="0"/>
              <a:t>. </a:t>
            </a:r>
            <a:r>
              <a:rPr lang="ko-KR" altLang="en-US" dirty="0"/>
              <a:t>이를 통해 파일 입출력에 많은 시간이 걸리는 것으로 예상하였다</a:t>
            </a:r>
            <a:r>
              <a:rPr lang="en-US" altLang="ko-KR" dirty="0"/>
              <a:t>. </a:t>
            </a:r>
            <a:r>
              <a:rPr lang="ko-KR" altLang="en-US" dirty="0"/>
              <a:t>이후 모델을 한번의 로드로 전역변수처럼 메모리에 올려서 </a:t>
            </a:r>
            <a:r>
              <a:rPr lang="en-US" altLang="ko-KR" dirty="0"/>
              <a:t>I/O</a:t>
            </a:r>
            <a:r>
              <a:rPr lang="ko-KR" altLang="en-US" dirty="0"/>
              <a:t>를 줄이고 응답시간을 대폭 감소시킬 수 있었다</a:t>
            </a:r>
            <a:r>
              <a:rPr lang="en-US" altLang="ko-KR" dirty="0"/>
              <a:t>. (</a:t>
            </a:r>
            <a:r>
              <a:rPr lang="ko-KR" altLang="en-US" dirty="0" err="1"/>
              <a:t>개선후에는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처리하는데 </a:t>
            </a:r>
            <a:r>
              <a:rPr lang="en-US" altLang="ko-KR" dirty="0"/>
              <a:t>7</a:t>
            </a:r>
            <a:r>
              <a:rPr lang="ko-KR" altLang="en-US" dirty="0"/>
              <a:t>초</a:t>
            </a:r>
            <a:r>
              <a:rPr lang="en-US" altLang="ko-KR" dirty="0"/>
              <a:t>, 50</a:t>
            </a:r>
            <a:r>
              <a:rPr lang="ko-KR" altLang="en-US" dirty="0"/>
              <a:t>개 처리하는데 최대 </a:t>
            </a:r>
            <a:r>
              <a:rPr lang="en-US" altLang="ko-KR" dirty="0"/>
              <a:t>2.6</a:t>
            </a:r>
            <a:r>
              <a:rPr lang="ko-KR" altLang="en-US" dirty="0"/>
              <a:t>초가 걸리므로 방 인원수를 </a:t>
            </a:r>
            <a:r>
              <a:rPr lang="en-US" altLang="ko-KR" dirty="0"/>
              <a:t>50</a:t>
            </a:r>
            <a:r>
              <a:rPr lang="ko-KR" altLang="en-US" dirty="0"/>
              <a:t>명으로 제한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10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성능 개선을 위해 모델링을 </a:t>
            </a:r>
            <a:r>
              <a:rPr lang="ko-KR" altLang="en-US" dirty="0" smtClean="0"/>
              <a:t>자동화하도록 </a:t>
            </a:r>
            <a:r>
              <a:rPr lang="ko-KR" altLang="en-US" dirty="0"/>
              <a:t>설계하였다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진행에 따라 게임 플레이하면서 </a:t>
            </a:r>
            <a:r>
              <a:rPr lang="en-US" altLang="ko-KR" dirty="0"/>
              <a:t>80</a:t>
            </a:r>
            <a:r>
              <a:rPr lang="ko-KR" altLang="en-US" dirty="0"/>
              <a:t>점 이상인 그림들을 모아 하루에 한번씩 </a:t>
            </a:r>
            <a:r>
              <a:rPr lang="ko-KR" altLang="en-US" dirty="0" err="1"/>
              <a:t>스케쥴러를</a:t>
            </a:r>
            <a:r>
              <a:rPr lang="ko-KR" altLang="en-US" dirty="0"/>
              <a:t> 통해 확인하여 </a:t>
            </a:r>
            <a:r>
              <a:rPr lang="en-US" altLang="ko-KR" dirty="0"/>
              <a:t>1000</a:t>
            </a:r>
            <a:r>
              <a:rPr lang="ko-KR" altLang="en-US" dirty="0"/>
              <a:t>개가 넘어간다면 </a:t>
            </a:r>
            <a:r>
              <a:rPr lang="en-US" altLang="ko-KR" dirty="0"/>
              <a:t>GPU</a:t>
            </a:r>
            <a:r>
              <a:rPr lang="ko-KR" altLang="en-US" dirty="0"/>
              <a:t>서버로 보내 학습시키려고 </a:t>
            </a:r>
            <a:r>
              <a:rPr lang="ko-KR" altLang="en-US" dirty="0" smtClean="0"/>
              <a:t>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</a:t>
            </a:r>
            <a:r>
              <a:rPr lang="ko-KR" altLang="en-US" dirty="0" smtClean="0"/>
              <a:t>나</a:t>
            </a:r>
            <a:r>
              <a:rPr lang="ko-KR" altLang="en-US" dirty="0" smtClean="0"/>
              <a:t> </a:t>
            </a:r>
            <a:r>
              <a:rPr lang="ko-KR" altLang="en-US" dirty="0"/>
              <a:t>해당 서비스는 리눅스용 </a:t>
            </a:r>
            <a:r>
              <a:rPr lang="en-US" altLang="ko-KR" dirty="0" err="1"/>
              <a:t>vpn</a:t>
            </a:r>
            <a:r>
              <a:rPr lang="ko-KR" altLang="en-US" dirty="0"/>
              <a:t>이 </a:t>
            </a:r>
            <a:r>
              <a:rPr lang="ko-KR" altLang="en-US" dirty="0" err="1"/>
              <a:t>존재하지않기</a:t>
            </a:r>
            <a:r>
              <a:rPr lang="ko-KR" altLang="en-US" dirty="0"/>
              <a:t> 때문에 파일을 전달하는 과정에 윈도우 </a:t>
            </a:r>
            <a:r>
              <a:rPr lang="en-US" altLang="ko-KR" dirty="0" err="1"/>
              <a:t>vpn</a:t>
            </a:r>
            <a:r>
              <a:rPr lang="ko-KR" altLang="en-US" dirty="0"/>
              <a:t>을 거쳐가야 했다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</a:t>
            </a:r>
            <a:r>
              <a:rPr lang="en-US" altLang="ko-KR" dirty="0"/>
              <a:t>1000</a:t>
            </a:r>
            <a:r>
              <a:rPr lang="ko-KR" altLang="en-US" dirty="0"/>
              <a:t>개 이상이라면 담당자에게 메일을 발송하여 담당자가 데이터를 직접 학습하는 반자동 시스템을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59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비대면 상황에서도 그림을 그리고 나눠 보면서 더 빠르고 더 쉽게 가까워 지는 것을 발견할 수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저희 서비스는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팀워크 </a:t>
            </a:r>
            <a:r>
              <a:rPr lang="ko-KR" altLang="en-US" dirty="0"/>
              <a:t>향상에 </a:t>
            </a:r>
            <a:r>
              <a:rPr lang="ko-KR" altLang="en-US" dirty="0" smtClean="0"/>
              <a:t>탁월한 효과를 가지고 있다고 말씀드릴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37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안받는다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84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8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비대면으로</a:t>
            </a:r>
            <a:r>
              <a:rPr lang="ko-KR" altLang="en-US" dirty="0"/>
              <a:t> 만나면 어색하다는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5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이런 문제를 어떻게 해결할지 생각해보니 </a:t>
            </a:r>
            <a:r>
              <a:rPr lang="ko-KR" altLang="en-US" dirty="0"/>
              <a:t>아이스 </a:t>
            </a:r>
            <a:r>
              <a:rPr lang="ko-KR" altLang="en-US" dirty="0" err="1"/>
              <a:t>브레이킹이</a:t>
            </a:r>
            <a:r>
              <a:rPr lang="ko-KR" altLang="en-US" dirty="0"/>
              <a:t> 매우 필요하다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smtClean="0"/>
              <a:t>우리가 더 빠르게 더 쉽게 가까워 질 수 있는 </a:t>
            </a:r>
            <a:r>
              <a:rPr lang="ko-KR" altLang="en-US" dirty="0"/>
              <a:t>아이스 </a:t>
            </a:r>
            <a:r>
              <a:rPr lang="ko-KR" altLang="en-US" dirty="0" err="1"/>
              <a:t>브레이킹용</a:t>
            </a:r>
            <a:r>
              <a:rPr lang="ko-KR" altLang="en-US" dirty="0"/>
              <a:t> 간단한 게임을 하나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9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핑고는</a:t>
            </a:r>
            <a:r>
              <a:rPr lang="ko-KR" altLang="en-US" dirty="0"/>
              <a:t> 라틴어로 </a:t>
            </a:r>
            <a:r>
              <a:rPr lang="ko-KR" altLang="en-US" dirty="0" err="1"/>
              <a:t>그리다라는</a:t>
            </a:r>
            <a:r>
              <a:rPr lang="ko-KR" altLang="en-US" dirty="0"/>
              <a:t> 뜻이다</a:t>
            </a:r>
            <a:r>
              <a:rPr lang="en-US" altLang="ko-KR" dirty="0"/>
              <a:t>. </a:t>
            </a:r>
            <a:r>
              <a:rPr lang="ko-KR" altLang="en-US" dirty="0"/>
              <a:t>솔직히 좀 </a:t>
            </a:r>
            <a:r>
              <a:rPr lang="ko-KR" altLang="en-US" dirty="0" err="1"/>
              <a:t>있어보여서</a:t>
            </a:r>
            <a:r>
              <a:rPr lang="ko-KR" altLang="en-US" dirty="0"/>
              <a:t> 썼음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7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여기서부터는 게임의 특징 소개다</a:t>
            </a:r>
            <a:r>
              <a:rPr lang="en-US" altLang="ko-KR" dirty="0"/>
              <a:t>. </a:t>
            </a:r>
            <a:r>
              <a:rPr lang="ko-KR" altLang="en-US" dirty="0"/>
              <a:t>우선 회원가입이 매우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기존의</a:t>
            </a:r>
            <a:r>
              <a:rPr lang="ko-KR" altLang="en-US" baseline="0" dirty="0" smtClean="0"/>
              <a:t> 게임들은 너무 많은 걸 요구한다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아이디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메일 확인이나 휴대폰 인증 등등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서비스 사용을 가로막는 것들 그래서 우리는 </a:t>
            </a:r>
            <a:r>
              <a:rPr lang="en-US" altLang="ko-KR" baseline="0" dirty="0" smtClean="0"/>
              <a:t>&gt;&gt; </a:t>
            </a:r>
            <a:r>
              <a:rPr lang="ko-KR" altLang="en-US" baseline="0" dirty="0" err="1" smtClean="0"/>
              <a:t>다음화면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5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닉네임만 치고 들어가면 바로 게임을 즐길 수 있다</a:t>
            </a:r>
            <a:r>
              <a:rPr lang="en-US" altLang="ko-KR" dirty="0"/>
              <a:t>. </a:t>
            </a:r>
            <a:r>
              <a:rPr lang="ko-KR" altLang="en-US" dirty="0" smtClean="0"/>
              <a:t>간단해서 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개인정보를 </a:t>
            </a:r>
            <a:r>
              <a:rPr lang="ko-KR" altLang="en-US" dirty="0"/>
              <a:t>입력하지 않아서 안전하다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아이스 </a:t>
            </a:r>
            <a:r>
              <a:rPr lang="ko-KR" altLang="en-US" dirty="0" err="1" smtClean="0"/>
              <a:t>브레이킹은</a:t>
            </a:r>
            <a:r>
              <a:rPr lang="ko-KR" altLang="en-US" dirty="0" smtClean="0"/>
              <a:t> 무엇보다도 멀티플레이가 중요하기 때문에</a:t>
            </a:r>
            <a:endParaRPr lang="en-US" altLang="ko-KR" dirty="0" smtClean="0"/>
          </a:p>
          <a:p>
            <a:r>
              <a:rPr lang="ko-KR" altLang="en-US" dirty="0" smtClean="0"/>
              <a:t>장고의 </a:t>
            </a:r>
            <a:r>
              <a:rPr lang="ko-KR" altLang="en-US" dirty="0" err="1"/>
              <a:t>웹소켓</a:t>
            </a:r>
            <a:r>
              <a:rPr lang="ko-KR" altLang="en-US" dirty="0"/>
              <a:t> 모듈인 장고 </a:t>
            </a:r>
            <a:r>
              <a:rPr lang="ko-KR" altLang="en-US" dirty="0" err="1"/>
              <a:t>채널스를</a:t>
            </a:r>
            <a:r>
              <a:rPr lang="ko-KR" altLang="en-US" dirty="0"/>
              <a:t> 사용하여 멀티플레이를 구현하였다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0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장고의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모듈인 장고 </a:t>
            </a:r>
            <a:r>
              <a:rPr lang="ko-KR" altLang="en-US" dirty="0" err="1" smtClean="0"/>
              <a:t>채널스를</a:t>
            </a:r>
            <a:r>
              <a:rPr lang="ko-KR" altLang="en-US" dirty="0" smtClean="0"/>
              <a:t> 사용하여 멀티플레이를 구현하였다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F83F-86AA-4FFD-994B-0C93E3971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2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10800000" flipV="1">
            <a:off x="4677959" y="2875724"/>
            <a:ext cx="7514039" cy="1330555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6" y="2875725"/>
            <a:ext cx="4660906" cy="1330554"/>
            <a:chOff x="-6" y="205721"/>
            <a:chExt cx="5178311" cy="581977"/>
          </a:xfrm>
        </p:grpSpPr>
        <p:sp>
          <p:nvSpPr>
            <p:cNvPr id="20" name="직사각형 19"/>
            <p:cNvSpPr/>
            <p:nvPr/>
          </p:nvSpPr>
          <p:spPr>
            <a:xfrm rot="10800000" flipV="1">
              <a:off x="-4" y="205721"/>
              <a:ext cx="5178309" cy="189291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ko-KR" altLang="en-US" sz="1400" dirty="0" err="1" smtClean="0">
                  <a:solidFill>
                    <a:schemeClr val="accent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려보시조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10800000" flipV="1">
              <a:off x="-6" y="395014"/>
              <a:ext cx="5171392" cy="195911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아이스 </a:t>
              </a:r>
              <a:r>
                <a:rPr lang="ko-KR" altLang="en-US" sz="1400" dirty="0" err="1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브레이킹</a:t>
              </a:r>
              <a:r>
                <a:rPr lang="ko-KR" altLang="en-US" sz="1400" dirty="0">
                  <a:solidFill>
                    <a:schemeClr val="accent4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웹게임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-4" y="590926"/>
              <a:ext cx="5178308" cy="196772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안영진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고석환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김선우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천수승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최인태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24279" y="2668628"/>
            <a:ext cx="1253118" cy="1554759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4762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164527" y="2582204"/>
            <a:ext cx="4540902" cy="148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iagara Engraved" panose="04020502070703030202" pitchFamily="82" charset="0"/>
                <a:ea typeface="야놀자 야체 B" panose="02020603020101020101" pitchFamily="18" charset="-127"/>
              </a:rPr>
              <a:t>Pingo</a:t>
            </a:r>
            <a:endParaRPr lang="en-US" altLang="ko-KR" sz="7000" b="1" kern="0" dirty="0">
              <a:solidFill>
                <a:prstClr val="black">
                  <a:lumMod val="75000"/>
                  <a:lumOff val="25000"/>
                </a:prstClr>
              </a:solidFill>
              <a:latin typeface="Niagara Engraved" panose="04020502070703030202" pitchFamily="82" charset="0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37222" y="1165931"/>
            <a:ext cx="4540902" cy="408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iagara Engraved" panose="04020502070703030202" pitchFamily="82" charset="0"/>
                <a:ea typeface="야놀자 야체 B" panose="02020603020101020101" pitchFamily="18" charset="-127"/>
              </a:rPr>
              <a:t>Pingo</a:t>
            </a:r>
            <a:endParaRPr lang="en-US" altLang="ko-KR" sz="20000" b="1" kern="0" dirty="0">
              <a:solidFill>
                <a:prstClr val="black">
                  <a:lumMod val="75000"/>
                  <a:lumOff val="25000"/>
                </a:prstClr>
              </a:solidFill>
              <a:latin typeface="Niagara Engraved" panose="04020502070703030202" pitchFamily="82" charset="0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95" y="3123079"/>
            <a:ext cx="4762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71" y="2111364"/>
            <a:ext cx="3806204" cy="3270273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6004560" y="2512060"/>
            <a:ext cx="4389120" cy="2468880"/>
          </a:xfrm>
          <a:prstGeom prst="wedgeRoundRectCallout">
            <a:avLst>
              <a:gd name="adj1" fmla="val -56018"/>
              <a:gd name="adj2" fmla="val -1980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간단한 게임 한판 하고싶을 뿐인데</a:t>
            </a:r>
            <a:endParaRPr lang="en-US" altLang="ko-KR" sz="2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회원가입이 뭐가 이렇게 복잡해</a:t>
            </a:r>
            <a:r>
              <a:rPr lang="en-US" altLang="ko-KR" sz="2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954655"/>
            <a:ext cx="5229225" cy="3143250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838200" y="14827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ONLY</a:t>
            </a:r>
            <a:r>
              <a:rPr lang="en-US" altLang="ko-KR" dirty="0"/>
              <a:t> NICKNAME!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9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 descr="Channels] 공식문서 번역 📘 - 5: 튜토리얼 (2) - 채팅 서버 구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99" y="2418375"/>
            <a:ext cx="5534002" cy="353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aptop User Icon - Download in Flat 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14" y="30454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aptop User Icon - Download in Flat 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88" y="30454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838200" y="118808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MULTI 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3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838200" y="118808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키컬러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40" y="2403033"/>
            <a:ext cx="4848323" cy="2155791"/>
          </a:xfrm>
          <a:prstGeom prst="rect">
            <a:avLst/>
          </a:prstGeom>
          <a:solidFill>
            <a:srgbClr val="FFDC64"/>
          </a:solidFill>
          <a:ln>
            <a:solidFill>
              <a:srgbClr val="3583B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703" y="2946583"/>
            <a:ext cx="3386694" cy="1068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86" y="4340711"/>
            <a:ext cx="1457825" cy="14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4582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838200" y="101696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와이어 프레임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4" y="2045571"/>
            <a:ext cx="4257675" cy="1541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3" y="3797085"/>
            <a:ext cx="2031264" cy="2329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816" y="3702198"/>
            <a:ext cx="1495204" cy="2742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27" y="2044947"/>
            <a:ext cx="3259794" cy="423031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245817" y="2100020"/>
            <a:ext cx="23247" cy="39365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24" y="1090217"/>
            <a:ext cx="9623280" cy="51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172" name="Picture 4" descr="Scoreboard Vector SVG Icon (3) - PNG Repo Free PNG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42" y="147794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인공지능 일러스트 PNG, AI 무료 다운로드 (2021년) - 리틀딥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53" y="2338750"/>
            <a:ext cx="3787694" cy="31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제목 1"/>
          <p:cNvSpPr>
            <a:spLocks noGrp="1"/>
          </p:cNvSpPr>
          <p:nvPr>
            <p:ph type="title"/>
          </p:nvPr>
        </p:nvSpPr>
        <p:spPr>
          <a:xfrm>
            <a:off x="6034942" y="3253557"/>
            <a:ext cx="1697164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1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0" y="1262881"/>
            <a:ext cx="9982998" cy="51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84263"/>
            <a:ext cx="4762500" cy="5324475"/>
          </a:xfrm>
          <a:prstGeom prst="rect">
            <a:avLst/>
          </a:prstGeom>
        </p:spPr>
      </p:pic>
      <p:pic>
        <p:nvPicPr>
          <p:cNvPr id="8196" name="Picture 4" descr="21,192 Speaking icon Vector Images, Speaking icon Illustrations |  Depositpho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8" y="2849880"/>
            <a:ext cx="20828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21,192 Speaking icon Vector Images, Speaking icon Illustrations |  Depositpho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0455" y="2849880"/>
            <a:ext cx="20828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4294207" y="889001"/>
            <a:ext cx="7679147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45891" y="915831"/>
            <a:ext cx="4093539" cy="1396216"/>
          </a:xfrm>
        </p:spPr>
        <p:txBody>
          <a:bodyPr>
            <a:normAutofit/>
          </a:bodyPr>
          <a:lstStyle/>
          <a:p>
            <a:r>
              <a:rPr lang="en-US" altLang="ko-KR" sz="70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en-US" altLang="ko-KR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ontents</a:t>
            </a:r>
            <a:endParaRPr lang="ko-KR" altLang="en-US" sz="7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3" name="제목 7"/>
          <p:cNvSpPr txBox="1">
            <a:spLocks/>
          </p:cNvSpPr>
          <p:nvPr/>
        </p:nvSpPr>
        <p:spPr>
          <a:xfrm>
            <a:off x="5057218" y="961918"/>
            <a:ext cx="5059428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</a:t>
            </a:r>
          </a:p>
        </p:txBody>
      </p:sp>
      <p:sp>
        <p:nvSpPr>
          <p:cNvPr id="104" name="제목 7"/>
          <p:cNvSpPr txBox="1">
            <a:spLocks/>
          </p:cNvSpPr>
          <p:nvPr/>
        </p:nvSpPr>
        <p:spPr>
          <a:xfrm>
            <a:off x="5057218" y="1761461"/>
            <a:ext cx="5059428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배경</a:t>
            </a:r>
          </a:p>
        </p:txBody>
      </p:sp>
      <p:sp>
        <p:nvSpPr>
          <p:cNvPr id="105" name="제목 7"/>
          <p:cNvSpPr txBox="1">
            <a:spLocks/>
          </p:cNvSpPr>
          <p:nvPr/>
        </p:nvSpPr>
        <p:spPr>
          <a:xfrm>
            <a:off x="5057218" y="2561004"/>
            <a:ext cx="5059428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106" name="제목 7"/>
          <p:cNvSpPr txBox="1">
            <a:spLocks/>
          </p:cNvSpPr>
          <p:nvPr/>
        </p:nvSpPr>
        <p:spPr>
          <a:xfrm>
            <a:off x="5057218" y="3324979"/>
            <a:ext cx="5059428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004.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</a:p>
        </p:txBody>
      </p:sp>
      <p:sp>
        <p:nvSpPr>
          <p:cNvPr id="107" name="제목 7"/>
          <p:cNvSpPr txBox="1">
            <a:spLocks/>
          </p:cNvSpPr>
          <p:nvPr/>
        </p:nvSpPr>
        <p:spPr>
          <a:xfrm>
            <a:off x="5057218" y="4124522"/>
            <a:ext cx="5059428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005.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UCC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8" name="제목 7"/>
          <p:cNvSpPr txBox="1">
            <a:spLocks/>
          </p:cNvSpPr>
          <p:nvPr/>
        </p:nvSpPr>
        <p:spPr>
          <a:xfrm>
            <a:off x="5057216" y="4888497"/>
            <a:ext cx="5996605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006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40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  <p:sp>
        <p:nvSpPr>
          <p:cNvPr id="109" name="제목 7"/>
          <p:cNvSpPr txBox="1">
            <a:spLocks/>
          </p:cNvSpPr>
          <p:nvPr/>
        </p:nvSpPr>
        <p:spPr>
          <a:xfrm>
            <a:off x="5057216" y="5652472"/>
            <a:ext cx="5996605" cy="799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007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40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4177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222" name="Picture 6" descr="Invitation Svg Png Icon Free Download (#562642)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65" y="2051621"/>
            <a:ext cx="3161470" cy="33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소개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50" y="1849415"/>
            <a:ext cx="5295900" cy="134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4500880"/>
            <a:ext cx="7753350" cy="13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46960" y="5161280"/>
            <a:ext cx="3667759" cy="711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22450" y="2520926"/>
            <a:ext cx="1352750" cy="59819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04640" y="3311998"/>
            <a:ext cx="0" cy="16968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구조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32" name="Picture 8" descr="파일:Django logo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83" y="3195158"/>
            <a:ext cx="2364903" cy="81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ue.png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87" y="3134345"/>
            <a:ext cx="1456644" cy="14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is] redis 외부 접속 허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29" y="4557700"/>
            <a:ext cx="2098164" cy="7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이모저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36" y="3836642"/>
            <a:ext cx="3064799" cy="20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Developer - Developer Png PNG Image with No Background - PNGkey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3" y="2990927"/>
            <a:ext cx="1566545" cy="159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740071" y="1507924"/>
            <a:ext cx="8602042" cy="4580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AWS EC2 인스턴스 최초 설정하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66" y="601977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982545" y="3032794"/>
            <a:ext cx="2649694" cy="25069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nginx에서 virtual host 사용하기 :: 진짜 개발자가 되자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94" y="3088640"/>
            <a:ext cx="1414818" cy="14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1042" idx="3"/>
            <a:endCxn id="1046" idx="1"/>
          </p:cNvCxnSpPr>
          <p:nvPr/>
        </p:nvCxnSpPr>
        <p:spPr>
          <a:xfrm>
            <a:off x="2212828" y="3788140"/>
            <a:ext cx="708066" cy="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46" idx="3"/>
          </p:cNvCxnSpPr>
          <p:nvPr/>
        </p:nvCxnSpPr>
        <p:spPr>
          <a:xfrm flipV="1">
            <a:off x="4335712" y="3788140"/>
            <a:ext cx="1241475" cy="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33831" y="3788140"/>
            <a:ext cx="106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493533" y="4013637"/>
            <a:ext cx="1" cy="61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7379289" y="3997079"/>
            <a:ext cx="2114246" cy="9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파일:Docker (container engine) logo.svg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52" y="5277018"/>
            <a:ext cx="2344714" cy="5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배포 구조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8" name="Picture 4" descr="파일:Jenkins logo with title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88" y="2581992"/>
            <a:ext cx="2404745" cy="77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파일:Django logo.svg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82" y="2503045"/>
            <a:ext cx="2364903" cy="81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ue.png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4" y="3858140"/>
            <a:ext cx="1209357" cy="120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is] redis 외부 접속 허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15" y="4201506"/>
            <a:ext cx="2209086" cy="7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이모저모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08" y="3477340"/>
            <a:ext cx="3064799" cy="20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Developer - Developer Png PNG Image with No Background - PNGkey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3" y="4177287"/>
            <a:ext cx="1566545" cy="159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ess kit | GitLa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1" y="2011747"/>
            <a:ext cx="1928390" cy="18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740071" y="1507924"/>
            <a:ext cx="8602042" cy="4580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AWS EC2 인스턴스 최초 설정하기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66" y="601977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683173" y="3503216"/>
            <a:ext cx="3475730" cy="2045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707303" y="368808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485888" y="3017520"/>
            <a:ext cx="56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801360" y="3017520"/>
            <a:ext cx="18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28" idx="2"/>
          </p:cNvCxnSpPr>
          <p:nvPr/>
        </p:nvCxnSpPr>
        <p:spPr>
          <a:xfrm>
            <a:off x="4388961" y="3356019"/>
            <a:ext cx="159" cy="49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파일:Docker (container engine) logo.svg - 위키백과, 우리 모두의 백과사전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44" y="5110048"/>
            <a:ext cx="3045181" cy="7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600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134867" y="4995616"/>
            <a:ext cx="5555300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1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362" name="Picture 2" descr="https://vagabond-loganberry-e23.notion.site/image/https%3A%2F%2Fs3-us-west-2.amazonaws.com%2Fsecure.notion-static.com%2F94d9e97c-7448-41c8-afbd-fd6445657d0a%2Fpingo_32_100_0.672_1.613.png?table=block&amp;id=1dc9ddad-9e99-4282-a585-20d4ea458708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2" y="963140"/>
            <a:ext cx="3408680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vagabond-loganberry-e23.notion.site/image/https%3A%2F%2Fs3-us-west-2.amazonaws.com%2Fsecure.notion-static.com%2F5f3e8839-95aa-4f30-9eb0-becd3643e4cd%2Fpingo_128_100_0.803_0.723.png?table=block&amp;id=1e2152c5-ec90-4cbf-a5f1-7b2998f0b93b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0" y="963140"/>
            <a:ext cx="3408681" cy="340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vagabond-loganberry-e23.notion.site/image/https%3A%2F%2Fs3-us-west-2.amazonaws.com%2Fsecure.notion-static.com%2Fcd4be447-077e-4f88-802b-8ac31feaeb2f%2Fpingo_256_100_0.967_0.111.png?table=block&amp;id=caf867f6-6418-4253-a3f9-7e5e1e75ca32&amp;spaceId=44063e9b-c12e-420e-b997-610d5caef9f8&amp;width=1600&amp;userId=&amp;cache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92" y="958908"/>
            <a:ext cx="3408681" cy="340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vagabond-loganberry-e23.notion.site/image/https%3A%2F%2Fs3-us-west-2.amazonaws.com%2Fsecure.notion-static.com%2F5263535e-2f45-4e37-b95c-60727ad5d07c%2FUntitled.png?table=block&amp;id=0e60d0c3-a4d8-4481-9201-2423e0b155ec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3" y="4965510"/>
            <a:ext cx="3176013" cy="144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vagabond-loganberry-e23.notion.site/image/https%3A%2F%2Fs3-us-west-2.amazonaws.com%2Fsecure.notion-static.com%2F9e6cd1d5-afb5-46c5-8b79-5b144c5b04a5%2FUntitled.png?table=block&amp;id=94b88b44-e6c5-47bd-a417-fa300c1c22de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68" y="4969482"/>
            <a:ext cx="3204163" cy="14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vagabond-loganberry-e23.notion.site/image/https%3A%2F%2Fs3-us-west-2.amazonaws.com%2Fsecure.notion-static.com%2F75a866d7-c6f9-4390-8ef4-709d0c3401d3%2FUntitled.png?table=block&amp;id=71b72ecd-2aa6-450b-b5b4-6b714d7d0714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35" y="4962003"/>
            <a:ext cx="3199243" cy="14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523636" y="3935257"/>
            <a:ext cx="326429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Accuracy</a:t>
            </a:r>
            <a:r>
              <a:rPr lang="ko-KR" altLang="en-US" sz="3000" dirty="0"/>
              <a:t> </a:t>
            </a:r>
            <a:r>
              <a:rPr lang="en-US" altLang="ko-KR" sz="3000" dirty="0"/>
              <a:t>: 67</a:t>
            </a:r>
            <a:endParaRPr lang="ko-KR" altLang="en-US" sz="3000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4043715" y="3935257"/>
            <a:ext cx="32642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/>
              <a:t>Accuracy</a:t>
            </a:r>
            <a:r>
              <a:rPr lang="ko-KR" altLang="en-US" sz="3000" dirty="0"/>
              <a:t> </a:t>
            </a:r>
            <a:r>
              <a:rPr lang="en-US" altLang="ko-KR" sz="3000" dirty="0"/>
              <a:t>: 80</a:t>
            </a:r>
            <a:endParaRPr lang="ko-KR" altLang="en-US" sz="3000" dirty="0"/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7464009" y="3935257"/>
            <a:ext cx="32642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/>
              <a:t>Accuracy</a:t>
            </a:r>
            <a:r>
              <a:rPr lang="ko-KR" altLang="en-US" sz="3000" dirty="0"/>
              <a:t> </a:t>
            </a:r>
            <a:r>
              <a:rPr lang="en-US" altLang="ko-KR" sz="3000" dirty="0"/>
              <a:t>: 96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81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338" name="Picture 2" descr="https://vagabond-loganberry-e23.notion.site/image/https%3A%2F%2Fs3-us-west-2.amazonaws.com%2Fsecure.notion-static.com%2F6d0d1b70-988e-4bdb-a786-db7b6970419c%2Fpingo_256_500_0.981_0.099.png?table=block&amp;id=57b81cff-9e26-46b4-8746-787ebf7def6e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9" y="977077"/>
            <a:ext cx="5495925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vagabond-loganberry-e23.notion.site/image/https%3A%2F%2Fs3-us-west-2.amazonaws.com%2Fsecure.notion-static.com%2F4a9f0840-4f00-4dc2-80e2-cc0c28ef1e45%2FUntitled.png?table=block&amp;id=7ed11a8b-f930-4c1f-b23d-fa26fc0f0c0a&amp;spaceId=44063e9b-c12e-420e-b997-610d5caef9f8&amp;width=78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03" y="4083050"/>
            <a:ext cx="3695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내용 개체 틀 2"/>
          <p:cNvSpPr>
            <a:spLocks noGrp="1"/>
          </p:cNvSpPr>
          <p:nvPr>
            <p:ph idx="1"/>
          </p:nvPr>
        </p:nvSpPr>
        <p:spPr>
          <a:xfrm>
            <a:off x="6649252" y="1900215"/>
            <a:ext cx="4265750" cy="147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accuracy = 0.981</a:t>
            </a:r>
          </a:p>
          <a:p>
            <a:pPr marL="0" indent="0">
              <a:buNone/>
            </a:pPr>
            <a:r>
              <a:rPr lang="en-US" altLang="ko-KR" dirty="0"/>
              <a:t>loss = 0.099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8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506" name="Picture 2" descr="https://vagabond-loganberry-e23.notion.site/image/https%3A%2F%2Fs3-us-west-2.amazonaws.com%2Fsecure.notion-static.com%2Fd7c30fe9-3be0-4428-8c7f-83ef32504d0a%2FUntitled.png?table=block&amp;id=1f47727e-67ca-4f64-a09f-59f644f2dbce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" y="2931907"/>
            <a:ext cx="5024738" cy="25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vagabond-loganberry-e23.notion.site/image/https%3A%2F%2Fs3-us-west-2.amazonaws.com%2Fsecure.notion-static.com%2F11d0c279-80b1-44a4-8c91-976c0b41ec09%2FUntitled.png?table=block&amp;id=eb59b0d8-195c-475b-a9a6-fc97d55b8f13&amp;spaceId=44063e9b-c12e-420e-b997-610d5caef9f8&amp;width=200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69" y="2888745"/>
            <a:ext cx="5024739" cy="25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534062" y="5742448"/>
            <a:ext cx="3086100" cy="442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dirty="0"/>
              <a:t>파일 입출력 개선 前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7522010" y="5742448"/>
            <a:ext cx="3086100" cy="44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dirty="0"/>
              <a:t>파일 입출력 개선 後</a:t>
            </a:r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2641548" y="1428950"/>
            <a:ext cx="6908903" cy="96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 개선 </a:t>
            </a:r>
          </a:p>
        </p:txBody>
      </p:sp>
    </p:spTree>
    <p:extLst>
      <p:ext uri="{BB962C8B-B14F-4D97-AF65-F5344CB8AC3E}">
        <p14:creationId xmlns:p14="http://schemas.microsoft.com/office/powerpoint/2010/main" val="1260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8" descr="파일:Django logo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3" y="2312545"/>
            <a:ext cx="4739549" cy="1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제목 1"/>
          <p:cNvSpPr>
            <a:spLocks noGrp="1"/>
          </p:cNvSpPr>
          <p:nvPr>
            <p:ph type="title"/>
          </p:nvPr>
        </p:nvSpPr>
        <p:spPr>
          <a:xfrm>
            <a:off x="777481" y="3744514"/>
            <a:ext cx="4640232" cy="1325563"/>
          </a:xfrm>
        </p:spPr>
        <p:txBody>
          <a:bodyPr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Job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484" name="Picture 4" descr="Developer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78" y="2185788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5517030" y="3648075"/>
            <a:ext cx="2236320" cy="9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8" name="Picture 8" descr="Email Free Icon of Ink Ba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49" y="2091578"/>
            <a:ext cx="1355282" cy="135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제목 1"/>
          <p:cNvSpPr txBox="1">
            <a:spLocks/>
          </p:cNvSpPr>
          <p:nvPr/>
        </p:nvSpPr>
        <p:spPr>
          <a:xfrm>
            <a:off x="4315074" y="1532521"/>
            <a:ext cx="4640232" cy="9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Update!</a:t>
            </a:r>
            <a:endParaRPr lang="ko-KR" altLang="en-US" sz="20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4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600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134867" y="4995616"/>
            <a:ext cx="5555300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UCC</a:t>
            </a:r>
            <a:endParaRPr lang="ko-KR" altLang="en-US" sz="7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8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60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940615" y="4995616"/>
            <a:ext cx="4093539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소개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UCC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825549" y="1032354"/>
            <a:ext cx="4540902" cy="408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iagara Engraved" panose="04020502070703030202" pitchFamily="82" charset="0"/>
                <a:ea typeface="야놀자 야체 B" panose="02020603020101020101" pitchFamily="18" charset="-127"/>
              </a:rPr>
              <a:t>Pingo</a:t>
            </a:r>
            <a:endParaRPr lang="en-US" altLang="ko-KR" sz="20000" b="1" kern="0" dirty="0">
              <a:solidFill>
                <a:prstClr val="black">
                  <a:lumMod val="75000"/>
                  <a:lumOff val="25000"/>
                </a:prstClr>
              </a:solidFill>
              <a:latin typeface="Niagara Engraved" panose="04020502070703030202" pitchFamily="82" charset="0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60000" dirty="0"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134867" y="4995616"/>
            <a:ext cx="5555300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825549" y="1032354"/>
            <a:ext cx="4540902" cy="408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iagara Engraved" panose="04020502070703030202" pitchFamily="82" charset="0"/>
                <a:ea typeface="야놀자 야체 B" panose="02020603020101020101" pitchFamily="18" charset="-127"/>
              </a:rPr>
              <a:t>Pingo</a:t>
            </a:r>
            <a:endParaRPr lang="en-US" altLang="ko-KR" sz="20000" b="1" kern="0" dirty="0">
              <a:solidFill>
                <a:prstClr val="black">
                  <a:lumMod val="75000"/>
                  <a:lumOff val="25000"/>
                </a:prstClr>
              </a:solidFill>
              <a:latin typeface="Niagara Engraved" panose="04020502070703030202" pitchFamily="82" charset="0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60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578734" y="4995616"/>
            <a:ext cx="6606300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1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296" name="Picture 8" descr="팀워크] 팀보다 위대한 개인은 없다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03" y="1141206"/>
            <a:ext cx="9112999" cy="512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12831" y="2056673"/>
            <a:ext cx="68792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0" kern="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0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 descr="THANK YOU | K-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2255838"/>
            <a:ext cx="15240000" cy="120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lang="ko-KR" altLang="en-US" sz="36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려보시조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8" y="2441781"/>
            <a:ext cx="1715532" cy="228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3" y="2441781"/>
            <a:ext cx="1715532" cy="228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06" y="2441781"/>
            <a:ext cx="1715532" cy="228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965" y="2441781"/>
            <a:ext cx="1715532" cy="22838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47" y="2441781"/>
            <a:ext cx="1715532" cy="2283802"/>
          </a:xfrm>
          <a:prstGeom prst="rect">
            <a:avLst/>
          </a:prstGeom>
        </p:spPr>
      </p:pic>
      <p:sp>
        <p:nvSpPr>
          <p:cNvPr id="30" name="제목 7"/>
          <p:cNvSpPr txBox="1">
            <a:spLocks/>
          </p:cNvSpPr>
          <p:nvPr/>
        </p:nvSpPr>
        <p:spPr>
          <a:xfrm>
            <a:off x="1236567" y="4882148"/>
            <a:ext cx="1437023" cy="10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안영진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제목 7"/>
          <p:cNvSpPr txBox="1">
            <a:spLocks/>
          </p:cNvSpPr>
          <p:nvPr/>
        </p:nvSpPr>
        <p:spPr>
          <a:xfrm>
            <a:off x="3329342" y="4882147"/>
            <a:ext cx="1437023" cy="10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천수승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FrontEnd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제목 7"/>
          <p:cNvSpPr txBox="1">
            <a:spLocks/>
          </p:cNvSpPr>
          <p:nvPr/>
        </p:nvSpPr>
        <p:spPr>
          <a:xfrm>
            <a:off x="5422301" y="4882146"/>
            <a:ext cx="1437023" cy="10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고석환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FrontEnd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제목 7"/>
          <p:cNvSpPr txBox="1">
            <a:spLocks/>
          </p:cNvSpPr>
          <p:nvPr/>
        </p:nvSpPr>
        <p:spPr>
          <a:xfrm>
            <a:off x="7515076" y="4882145"/>
            <a:ext cx="1437023" cy="10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최인태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BackEnd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FrontEnd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제목 7"/>
          <p:cNvSpPr txBox="1">
            <a:spLocks/>
          </p:cNvSpPr>
          <p:nvPr/>
        </p:nvSpPr>
        <p:spPr>
          <a:xfrm>
            <a:off x="9607851" y="4882145"/>
            <a:ext cx="1437023" cy="10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김선우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BackEnd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600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940615" y="4995616"/>
            <a:ext cx="4093539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 배경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7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76" y="1262881"/>
            <a:ext cx="4679624" cy="3815074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기획 의도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743" y="2248277"/>
            <a:ext cx="4884297" cy="40825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3" y="1427199"/>
            <a:ext cx="4748949" cy="39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기획 의도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 descr="ⓒ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62" y="16764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rson Icon Pip - Free vector graphic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89" y="3246119"/>
            <a:ext cx="2438146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weat Icon - Download in Flat Sty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1231">
            <a:off x="7102901" y="2980635"/>
            <a:ext cx="1392560" cy="13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0800000" flipV="1">
            <a:off x="218644" y="889001"/>
            <a:ext cx="11754712" cy="5715000"/>
          </a:xfrm>
          <a:prstGeom prst="roundRect">
            <a:avLst>
              <a:gd name="adj" fmla="val 1877"/>
            </a:avLst>
          </a:prstGeom>
          <a:solidFill>
            <a:schemeClr val="bg1"/>
          </a:solidFill>
          <a:ln w="50800">
            <a:solidFill>
              <a:srgbClr val="46075A"/>
            </a:solidFill>
          </a:ln>
          <a:effectLst>
            <a:outerShdw dist="127000" dir="27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10700861" y="451962"/>
            <a:ext cx="1485900" cy="581977"/>
            <a:chOff x="-2" y="205721"/>
            <a:chExt cx="5188558" cy="581977"/>
          </a:xfrm>
        </p:grpSpPr>
        <p:sp>
          <p:nvSpPr>
            <p:cNvPr id="20" name="직사각형 19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11211307" y="1286140"/>
            <a:ext cx="548107" cy="680043"/>
            <a:chOff x="5103393" y="115140"/>
            <a:chExt cx="548107" cy="680043"/>
          </a:xfrm>
        </p:grpSpPr>
        <p:sp>
          <p:nvSpPr>
            <p:cNvPr id="18" name="자유형 17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048000" y="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기획 의도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Web game for ice breaking</a:t>
            </a:r>
            <a:endParaRPr lang="ko-KR" altLang="en-US" sz="5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3418" y="248011"/>
            <a:ext cx="10106223" cy="427645"/>
            <a:chOff x="583418" y="248011"/>
            <a:chExt cx="10106223" cy="427645"/>
          </a:xfrm>
        </p:grpSpPr>
        <p:sp>
          <p:nvSpPr>
            <p:cNvPr id="32" name="이등변 삼각형 31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정오각형 37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정오각형 40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 descr="12 Great Icebreaker Games Your Employees Will Actually Enjoy | Elegant  Theme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29" y="927229"/>
            <a:ext cx="10049408" cy="56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85219" y="677120"/>
            <a:ext cx="5180636" cy="5856789"/>
          </a:xfrm>
        </p:spPr>
        <p:txBody>
          <a:bodyPr>
            <a:noAutofit/>
          </a:bodyPr>
          <a:lstStyle/>
          <a:p>
            <a:r>
              <a:rPr lang="en-US" altLang="ko-KR" sz="6000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60000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5108562"/>
            <a:ext cx="7429823" cy="1202780"/>
            <a:chOff x="-2" y="205721"/>
            <a:chExt cx="5188558" cy="581977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2499632" y="-2293912"/>
              <a:ext cx="189291" cy="5188557"/>
            </a:xfrm>
            <a:prstGeom prst="rect">
              <a:avLst/>
            </a:prstGeom>
            <a:solidFill>
              <a:srgbClr val="FF858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2492580" y="-2097568"/>
              <a:ext cx="203395" cy="5188556"/>
            </a:xfrm>
            <a:prstGeom prst="rect">
              <a:avLst/>
            </a:prstGeom>
            <a:solidFill>
              <a:srgbClr val="F6EB43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 flipV="1">
              <a:off x="2499631" y="-1901226"/>
              <a:ext cx="189291" cy="5188557"/>
            </a:xfrm>
            <a:prstGeom prst="rect">
              <a:avLst/>
            </a:prstGeom>
            <a:solidFill>
              <a:srgbClr val="7AC9F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394842" y="4905887"/>
            <a:ext cx="1066252" cy="1405454"/>
            <a:chOff x="5103393" y="115140"/>
            <a:chExt cx="548107" cy="680043"/>
          </a:xfrm>
        </p:grpSpPr>
        <p:sp>
          <p:nvSpPr>
            <p:cNvPr id="13" name="자유형 12"/>
            <p:cNvSpPr/>
            <p:nvPr/>
          </p:nvSpPr>
          <p:spPr>
            <a:xfrm rot="5400000" flipV="1">
              <a:off x="4998153" y="305542"/>
              <a:ext cx="640886" cy="260081"/>
            </a:xfrm>
            <a:custGeom>
              <a:avLst/>
              <a:gdLst>
                <a:gd name="connsiteX0" fmla="*/ 243823 w 2055873"/>
                <a:gd name="connsiteY0" fmla="*/ 0 h 834305"/>
                <a:gd name="connsiteX1" fmla="*/ 2055873 w 2055873"/>
                <a:gd name="connsiteY1" fmla="*/ 112 h 834305"/>
                <a:gd name="connsiteX2" fmla="*/ 2055873 w 2055873"/>
                <a:gd name="connsiteY2" fmla="*/ 97587 h 834305"/>
                <a:gd name="connsiteX3" fmla="*/ 243838 w 2055873"/>
                <a:gd name="connsiteY3" fmla="*/ 97475 h 834305"/>
                <a:gd name="connsiteX4" fmla="*/ 228753 w 2055873"/>
                <a:gd name="connsiteY4" fmla="*/ 97860 h 834305"/>
                <a:gd name="connsiteX5" fmla="*/ 200711 w 2055873"/>
                <a:gd name="connsiteY5" fmla="*/ 103851 h 834305"/>
                <a:gd name="connsiteX6" fmla="*/ 173830 w 2055873"/>
                <a:gd name="connsiteY6" fmla="*/ 114870 h 834305"/>
                <a:gd name="connsiteX7" fmla="*/ 150817 w 2055873"/>
                <a:gd name="connsiteY7" fmla="*/ 130919 h 834305"/>
                <a:gd name="connsiteX8" fmla="*/ 131093 w 2055873"/>
                <a:gd name="connsiteY8" fmla="*/ 150643 h 834305"/>
                <a:gd name="connsiteX9" fmla="*/ 115044 w 2055873"/>
                <a:gd name="connsiteY9" fmla="*/ 173655 h 834305"/>
                <a:gd name="connsiteX10" fmla="*/ 104411 w 2055873"/>
                <a:gd name="connsiteY10" fmla="*/ 200150 h 834305"/>
                <a:gd name="connsiteX11" fmla="*/ 98227 w 2055873"/>
                <a:gd name="connsiteY11" fmla="*/ 228386 h 834305"/>
                <a:gd name="connsiteX12" fmla="*/ 97649 w 2055873"/>
                <a:gd name="connsiteY12" fmla="*/ 243664 h 834305"/>
                <a:gd name="connsiteX13" fmla="*/ 97474 w 2055873"/>
                <a:gd name="connsiteY13" fmla="*/ 362220 h 834305"/>
                <a:gd name="connsiteX14" fmla="*/ 98250 w 2055873"/>
                <a:gd name="connsiteY14" fmla="*/ 377305 h 834305"/>
                <a:gd name="connsiteX15" fmla="*/ 104057 w 2055873"/>
                <a:gd name="connsiteY15" fmla="*/ 405930 h 834305"/>
                <a:gd name="connsiteX16" fmla="*/ 115278 w 2055873"/>
                <a:gd name="connsiteY16" fmla="*/ 432234 h 834305"/>
                <a:gd name="connsiteX17" fmla="*/ 130947 w 2055873"/>
                <a:gd name="connsiteY17" fmla="*/ 455252 h 834305"/>
                <a:gd name="connsiteX18" fmla="*/ 151064 w 2055873"/>
                <a:gd name="connsiteY18" fmla="*/ 475368 h 834305"/>
                <a:gd name="connsiteX19" fmla="*/ 174275 w 2055873"/>
                <a:gd name="connsiteY19" fmla="*/ 491231 h 834305"/>
                <a:gd name="connsiteX20" fmla="*/ 200386 w 2055873"/>
                <a:gd name="connsiteY20" fmla="*/ 502259 h 834305"/>
                <a:gd name="connsiteX21" fmla="*/ 229204 w 2055873"/>
                <a:gd name="connsiteY21" fmla="*/ 508259 h 834305"/>
                <a:gd name="connsiteX22" fmla="*/ 243903 w 2055873"/>
                <a:gd name="connsiteY22" fmla="*/ 508648 h 834305"/>
                <a:gd name="connsiteX23" fmla="*/ 1027762 w 2055873"/>
                <a:gd name="connsiteY23" fmla="*/ 508577 h 834305"/>
                <a:gd name="connsiteX24" fmla="*/ 1040139 w 2055873"/>
                <a:gd name="connsiteY24" fmla="*/ 508966 h 834305"/>
                <a:gd name="connsiteX25" fmla="*/ 1065089 w 2055873"/>
                <a:gd name="connsiteY25" fmla="*/ 510710 h 834305"/>
                <a:gd name="connsiteX26" fmla="*/ 1088684 w 2055873"/>
                <a:gd name="connsiteY26" fmla="*/ 514582 h 834305"/>
                <a:gd name="connsiteX27" fmla="*/ 1111507 w 2055873"/>
                <a:gd name="connsiteY27" fmla="*/ 520001 h 834305"/>
                <a:gd name="connsiteX28" fmla="*/ 1144000 w 2055873"/>
                <a:gd name="connsiteY28" fmla="*/ 531223 h 834305"/>
                <a:gd name="connsiteX29" fmla="*/ 1173786 w 2055873"/>
                <a:gd name="connsiteY29" fmla="*/ 545927 h 834305"/>
                <a:gd name="connsiteX30" fmla="*/ 1191774 w 2055873"/>
                <a:gd name="connsiteY30" fmla="*/ 557340 h 834305"/>
                <a:gd name="connsiteX31" fmla="*/ 1208215 w 2055873"/>
                <a:gd name="connsiteY31" fmla="*/ 569914 h 834305"/>
                <a:gd name="connsiteX32" fmla="*/ 1223303 w 2055873"/>
                <a:gd name="connsiteY32" fmla="*/ 583841 h 834305"/>
                <a:gd name="connsiteX33" fmla="*/ 1236070 w 2055873"/>
                <a:gd name="connsiteY33" fmla="*/ 598929 h 834305"/>
                <a:gd name="connsiteX34" fmla="*/ 1247483 w 2055873"/>
                <a:gd name="connsiteY34" fmla="*/ 614596 h 834305"/>
                <a:gd name="connsiteX35" fmla="*/ 1256576 w 2055873"/>
                <a:gd name="connsiteY35" fmla="*/ 631810 h 834305"/>
                <a:gd name="connsiteX36" fmla="*/ 1264121 w 2055873"/>
                <a:gd name="connsiteY36" fmla="*/ 649024 h 834305"/>
                <a:gd name="connsiteX37" fmla="*/ 1268959 w 2055873"/>
                <a:gd name="connsiteY37" fmla="*/ 667398 h 834305"/>
                <a:gd name="connsiteX38" fmla="*/ 1271283 w 2055873"/>
                <a:gd name="connsiteY38" fmla="*/ 686352 h 834305"/>
                <a:gd name="connsiteX39" fmla="*/ 1271478 w 2055873"/>
                <a:gd name="connsiteY39" fmla="*/ 696215 h 834305"/>
                <a:gd name="connsiteX40" fmla="*/ 1271499 w 2055873"/>
                <a:gd name="connsiteY40" fmla="*/ 834305 h 834305"/>
                <a:gd name="connsiteX41" fmla="*/ 1174024 w 2055873"/>
                <a:gd name="connsiteY41" fmla="*/ 834289 h 834305"/>
                <a:gd name="connsiteX42" fmla="*/ 1174003 w 2055873"/>
                <a:gd name="connsiteY42" fmla="*/ 696200 h 834305"/>
                <a:gd name="connsiteX43" fmla="*/ 1173615 w 2055873"/>
                <a:gd name="connsiteY43" fmla="*/ 688077 h 834305"/>
                <a:gd name="connsiteX44" fmla="*/ 1168197 w 2055873"/>
                <a:gd name="connsiteY44" fmla="*/ 671831 h 834305"/>
                <a:gd name="connsiteX45" fmla="*/ 1157558 w 2055873"/>
                <a:gd name="connsiteY45" fmla="*/ 656163 h 834305"/>
                <a:gd name="connsiteX46" fmla="*/ 1142470 w 2055873"/>
                <a:gd name="connsiteY46" fmla="*/ 641849 h 834305"/>
                <a:gd name="connsiteX47" fmla="*/ 1122934 w 2055873"/>
                <a:gd name="connsiteY47" fmla="*/ 628888 h 834305"/>
                <a:gd name="connsiteX48" fmla="*/ 1100111 w 2055873"/>
                <a:gd name="connsiteY48" fmla="*/ 618441 h 834305"/>
                <a:gd name="connsiteX49" fmla="*/ 1073420 w 2055873"/>
                <a:gd name="connsiteY49" fmla="*/ 610701 h 834305"/>
                <a:gd name="connsiteX50" fmla="*/ 1043829 w 2055873"/>
                <a:gd name="connsiteY50" fmla="*/ 606635 h 834305"/>
                <a:gd name="connsiteX51" fmla="*/ 1027777 w 2055873"/>
                <a:gd name="connsiteY51" fmla="*/ 606052 h 834305"/>
                <a:gd name="connsiteX52" fmla="*/ 243918 w 2055873"/>
                <a:gd name="connsiteY52" fmla="*/ 606123 h 834305"/>
                <a:gd name="connsiteX53" fmla="*/ 231733 w 2055873"/>
                <a:gd name="connsiteY53" fmla="*/ 605928 h 834305"/>
                <a:gd name="connsiteX54" fmla="*/ 206784 w 2055873"/>
                <a:gd name="connsiteY54" fmla="*/ 603410 h 834305"/>
                <a:gd name="connsiteX55" fmla="*/ 183188 w 2055873"/>
                <a:gd name="connsiteY55" fmla="*/ 598764 h 834305"/>
                <a:gd name="connsiteX56" fmla="*/ 160366 w 2055873"/>
                <a:gd name="connsiteY56" fmla="*/ 591411 h 834305"/>
                <a:gd name="connsiteX57" fmla="*/ 138316 w 2055873"/>
                <a:gd name="connsiteY57" fmla="*/ 582125 h 834305"/>
                <a:gd name="connsiteX58" fmla="*/ 117427 w 2055873"/>
                <a:gd name="connsiteY58" fmla="*/ 570904 h 834305"/>
                <a:gd name="connsiteX59" fmla="*/ 98085 w 2055873"/>
                <a:gd name="connsiteY59" fmla="*/ 557750 h 834305"/>
                <a:gd name="connsiteX60" fmla="*/ 80096 w 2055873"/>
                <a:gd name="connsiteY60" fmla="*/ 542855 h 834305"/>
                <a:gd name="connsiteX61" fmla="*/ 63461 w 2055873"/>
                <a:gd name="connsiteY61" fmla="*/ 526220 h 834305"/>
                <a:gd name="connsiteX62" fmla="*/ 48566 w 2055873"/>
                <a:gd name="connsiteY62" fmla="*/ 508231 h 834305"/>
                <a:gd name="connsiteX63" fmla="*/ 35219 w 2055873"/>
                <a:gd name="connsiteY63" fmla="*/ 488695 h 834305"/>
                <a:gd name="connsiteX64" fmla="*/ 24191 w 2055873"/>
                <a:gd name="connsiteY64" fmla="*/ 467999 h 834305"/>
                <a:gd name="connsiteX65" fmla="*/ 14905 w 2055873"/>
                <a:gd name="connsiteY65" fmla="*/ 445950 h 834305"/>
                <a:gd name="connsiteX66" fmla="*/ 7745 w 2055873"/>
                <a:gd name="connsiteY66" fmla="*/ 423321 h 834305"/>
                <a:gd name="connsiteX67" fmla="*/ 2906 w 2055873"/>
                <a:gd name="connsiteY67" fmla="*/ 399532 h 834305"/>
                <a:gd name="connsiteX68" fmla="*/ 582 w 2055873"/>
                <a:gd name="connsiteY68" fmla="*/ 374776 h 834305"/>
                <a:gd name="connsiteX69" fmla="*/ 0 w 2055873"/>
                <a:gd name="connsiteY69" fmla="*/ 362205 h 834305"/>
                <a:gd name="connsiteX70" fmla="*/ 175 w 2055873"/>
                <a:gd name="connsiteY70" fmla="*/ 243649 h 834305"/>
                <a:gd name="connsiteX71" fmla="*/ 366 w 2055873"/>
                <a:gd name="connsiteY71" fmla="*/ 231078 h 834305"/>
                <a:gd name="connsiteX72" fmla="*/ 2490 w 2055873"/>
                <a:gd name="connsiteY72" fmla="*/ 206516 h 834305"/>
                <a:gd name="connsiteX73" fmla="*/ 7901 w 2055873"/>
                <a:gd name="connsiteY73" fmla="*/ 182922 h 834305"/>
                <a:gd name="connsiteX74" fmla="*/ 14860 w 2055873"/>
                <a:gd name="connsiteY74" fmla="*/ 159715 h 834305"/>
                <a:gd name="connsiteX75" fmla="*/ 24333 w 2055873"/>
                <a:gd name="connsiteY75" fmla="*/ 137862 h 834305"/>
                <a:gd name="connsiteX76" fmla="*/ 35547 w 2055873"/>
                <a:gd name="connsiteY76" fmla="*/ 117363 h 834305"/>
                <a:gd name="connsiteX77" fmla="*/ 48696 w 2055873"/>
                <a:gd name="connsiteY77" fmla="*/ 97638 h 834305"/>
                <a:gd name="connsiteX78" fmla="*/ 63585 w 2055873"/>
                <a:gd name="connsiteY78" fmla="*/ 79654 h 834305"/>
                <a:gd name="connsiteX79" fmla="*/ 80021 w 2055873"/>
                <a:gd name="connsiteY79" fmla="*/ 63217 h 834305"/>
                <a:gd name="connsiteX80" fmla="*/ 98006 w 2055873"/>
                <a:gd name="connsiteY80" fmla="*/ 48328 h 834305"/>
                <a:gd name="connsiteX81" fmla="*/ 117731 w 2055873"/>
                <a:gd name="connsiteY81" fmla="*/ 35180 h 834305"/>
                <a:gd name="connsiteX82" fmla="*/ 138229 w 2055873"/>
                <a:gd name="connsiteY82" fmla="*/ 23966 h 834305"/>
                <a:gd name="connsiteX83" fmla="*/ 159889 w 2055873"/>
                <a:gd name="connsiteY83" fmla="*/ 14686 h 834305"/>
                <a:gd name="connsiteX84" fmla="*/ 183096 w 2055873"/>
                <a:gd name="connsiteY84" fmla="*/ 7727 h 834305"/>
                <a:gd name="connsiteX85" fmla="*/ 206690 w 2055873"/>
                <a:gd name="connsiteY85" fmla="*/ 2315 h 834305"/>
                <a:gd name="connsiteX86" fmla="*/ 231252 w 2055873"/>
                <a:gd name="connsiteY86" fmla="*/ 192 h 8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55873" h="834305">
                  <a:moveTo>
                    <a:pt x="243823" y="0"/>
                  </a:moveTo>
                  <a:lnTo>
                    <a:pt x="2055873" y="112"/>
                  </a:lnTo>
                  <a:lnTo>
                    <a:pt x="2055873" y="97587"/>
                  </a:lnTo>
                  <a:lnTo>
                    <a:pt x="243838" y="97475"/>
                  </a:lnTo>
                  <a:lnTo>
                    <a:pt x="228753" y="97860"/>
                  </a:lnTo>
                  <a:lnTo>
                    <a:pt x="200711" y="103851"/>
                  </a:lnTo>
                  <a:lnTo>
                    <a:pt x="173830" y="114870"/>
                  </a:lnTo>
                  <a:lnTo>
                    <a:pt x="150817" y="130919"/>
                  </a:lnTo>
                  <a:lnTo>
                    <a:pt x="131093" y="150643"/>
                  </a:lnTo>
                  <a:lnTo>
                    <a:pt x="115044" y="173655"/>
                  </a:lnTo>
                  <a:lnTo>
                    <a:pt x="104411" y="200150"/>
                  </a:lnTo>
                  <a:lnTo>
                    <a:pt x="98227" y="228386"/>
                  </a:lnTo>
                  <a:lnTo>
                    <a:pt x="97649" y="243664"/>
                  </a:lnTo>
                  <a:lnTo>
                    <a:pt x="97474" y="362220"/>
                  </a:lnTo>
                  <a:lnTo>
                    <a:pt x="98250" y="377305"/>
                  </a:lnTo>
                  <a:lnTo>
                    <a:pt x="104057" y="405930"/>
                  </a:lnTo>
                  <a:lnTo>
                    <a:pt x="115278" y="432234"/>
                  </a:lnTo>
                  <a:lnTo>
                    <a:pt x="130947" y="455252"/>
                  </a:lnTo>
                  <a:lnTo>
                    <a:pt x="151064" y="475368"/>
                  </a:lnTo>
                  <a:lnTo>
                    <a:pt x="174275" y="491231"/>
                  </a:lnTo>
                  <a:lnTo>
                    <a:pt x="200386" y="502259"/>
                  </a:lnTo>
                  <a:lnTo>
                    <a:pt x="229204" y="508259"/>
                  </a:lnTo>
                  <a:lnTo>
                    <a:pt x="243903" y="508648"/>
                  </a:lnTo>
                  <a:lnTo>
                    <a:pt x="1027762" y="508577"/>
                  </a:lnTo>
                  <a:lnTo>
                    <a:pt x="1040139" y="508966"/>
                  </a:lnTo>
                  <a:lnTo>
                    <a:pt x="1065089" y="510710"/>
                  </a:lnTo>
                  <a:lnTo>
                    <a:pt x="1088684" y="514582"/>
                  </a:lnTo>
                  <a:lnTo>
                    <a:pt x="1111507" y="520001"/>
                  </a:lnTo>
                  <a:lnTo>
                    <a:pt x="1144000" y="531223"/>
                  </a:lnTo>
                  <a:lnTo>
                    <a:pt x="1173786" y="545927"/>
                  </a:lnTo>
                  <a:lnTo>
                    <a:pt x="1191774" y="557340"/>
                  </a:lnTo>
                  <a:lnTo>
                    <a:pt x="1208215" y="569914"/>
                  </a:lnTo>
                  <a:lnTo>
                    <a:pt x="1223303" y="583841"/>
                  </a:lnTo>
                  <a:lnTo>
                    <a:pt x="1236070" y="598929"/>
                  </a:lnTo>
                  <a:lnTo>
                    <a:pt x="1247483" y="614596"/>
                  </a:lnTo>
                  <a:lnTo>
                    <a:pt x="1256576" y="631810"/>
                  </a:lnTo>
                  <a:lnTo>
                    <a:pt x="1264121" y="649024"/>
                  </a:lnTo>
                  <a:lnTo>
                    <a:pt x="1268959" y="667398"/>
                  </a:lnTo>
                  <a:lnTo>
                    <a:pt x="1271283" y="686352"/>
                  </a:lnTo>
                  <a:lnTo>
                    <a:pt x="1271478" y="696215"/>
                  </a:lnTo>
                  <a:lnTo>
                    <a:pt x="1271499" y="834305"/>
                  </a:lnTo>
                  <a:lnTo>
                    <a:pt x="1174024" y="834289"/>
                  </a:lnTo>
                  <a:lnTo>
                    <a:pt x="1174003" y="696200"/>
                  </a:lnTo>
                  <a:lnTo>
                    <a:pt x="1173615" y="688077"/>
                  </a:lnTo>
                  <a:lnTo>
                    <a:pt x="1168197" y="671831"/>
                  </a:lnTo>
                  <a:lnTo>
                    <a:pt x="1157558" y="656163"/>
                  </a:lnTo>
                  <a:lnTo>
                    <a:pt x="1142470" y="641849"/>
                  </a:lnTo>
                  <a:lnTo>
                    <a:pt x="1122934" y="628888"/>
                  </a:lnTo>
                  <a:lnTo>
                    <a:pt x="1100111" y="618441"/>
                  </a:lnTo>
                  <a:lnTo>
                    <a:pt x="1073420" y="610701"/>
                  </a:lnTo>
                  <a:lnTo>
                    <a:pt x="1043829" y="606635"/>
                  </a:lnTo>
                  <a:lnTo>
                    <a:pt x="1027777" y="606052"/>
                  </a:lnTo>
                  <a:lnTo>
                    <a:pt x="243918" y="606123"/>
                  </a:lnTo>
                  <a:lnTo>
                    <a:pt x="231733" y="605928"/>
                  </a:lnTo>
                  <a:lnTo>
                    <a:pt x="206784" y="603410"/>
                  </a:lnTo>
                  <a:lnTo>
                    <a:pt x="183188" y="598764"/>
                  </a:lnTo>
                  <a:lnTo>
                    <a:pt x="160366" y="591411"/>
                  </a:lnTo>
                  <a:lnTo>
                    <a:pt x="138316" y="582125"/>
                  </a:lnTo>
                  <a:lnTo>
                    <a:pt x="117427" y="570904"/>
                  </a:lnTo>
                  <a:lnTo>
                    <a:pt x="98085" y="557750"/>
                  </a:lnTo>
                  <a:lnTo>
                    <a:pt x="80096" y="542855"/>
                  </a:lnTo>
                  <a:lnTo>
                    <a:pt x="63461" y="526220"/>
                  </a:lnTo>
                  <a:lnTo>
                    <a:pt x="48566" y="508231"/>
                  </a:lnTo>
                  <a:lnTo>
                    <a:pt x="35219" y="488695"/>
                  </a:lnTo>
                  <a:lnTo>
                    <a:pt x="24191" y="467999"/>
                  </a:lnTo>
                  <a:lnTo>
                    <a:pt x="14905" y="445950"/>
                  </a:lnTo>
                  <a:lnTo>
                    <a:pt x="7745" y="423321"/>
                  </a:lnTo>
                  <a:lnTo>
                    <a:pt x="2906" y="399532"/>
                  </a:lnTo>
                  <a:lnTo>
                    <a:pt x="582" y="374776"/>
                  </a:lnTo>
                  <a:lnTo>
                    <a:pt x="0" y="362205"/>
                  </a:lnTo>
                  <a:lnTo>
                    <a:pt x="175" y="243649"/>
                  </a:lnTo>
                  <a:lnTo>
                    <a:pt x="366" y="231078"/>
                  </a:lnTo>
                  <a:lnTo>
                    <a:pt x="2490" y="206516"/>
                  </a:lnTo>
                  <a:lnTo>
                    <a:pt x="7901" y="182922"/>
                  </a:lnTo>
                  <a:lnTo>
                    <a:pt x="14860" y="159715"/>
                  </a:lnTo>
                  <a:lnTo>
                    <a:pt x="24333" y="137862"/>
                  </a:lnTo>
                  <a:lnTo>
                    <a:pt x="35547" y="117363"/>
                  </a:lnTo>
                  <a:lnTo>
                    <a:pt x="48696" y="97638"/>
                  </a:lnTo>
                  <a:lnTo>
                    <a:pt x="63585" y="79654"/>
                  </a:lnTo>
                  <a:lnTo>
                    <a:pt x="80021" y="63217"/>
                  </a:lnTo>
                  <a:lnTo>
                    <a:pt x="98006" y="48328"/>
                  </a:lnTo>
                  <a:lnTo>
                    <a:pt x="117731" y="35180"/>
                  </a:lnTo>
                  <a:lnTo>
                    <a:pt x="138229" y="23966"/>
                  </a:lnTo>
                  <a:lnTo>
                    <a:pt x="159889" y="14686"/>
                  </a:lnTo>
                  <a:lnTo>
                    <a:pt x="183096" y="7727"/>
                  </a:lnTo>
                  <a:lnTo>
                    <a:pt x="206690" y="2315"/>
                  </a:lnTo>
                  <a:lnTo>
                    <a:pt x="231252" y="192"/>
                  </a:lnTo>
                  <a:close/>
                </a:path>
              </a:pathLst>
            </a:custGeom>
            <a:solidFill>
              <a:srgbClr val="460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 flipV="1">
              <a:off x="4904889" y="396006"/>
              <a:ext cx="597681" cy="200674"/>
            </a:xfrm>
            <a:prstGeom prst="roundRect">
              <a:avLst>
                <a:gd name="adj" fmla="val 26160"/>
              </a:avLst>
            </a:prstGeom>
            <a:gradFill>
              <a:gsLst>
                <a:gs pos="33000">
                  <a:srgbClr val="FF8582"/>
                </a:gs>
                <a:gs pos="33000">
                  <a:srgbClr val="F6EB43"/>
                </a:gs>
                <a:gs pos="67000">
                  <a:srgbClr val="F6EB43"/>
                </a:gs>
                <a:gs pos="67000">
                  <a:srgbClr val="7AC9F2"/>
                </a:gs>
              </a:gsLst>
              <a:lin ang="21594000" scaled="0"/>
            </a:gradFill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 flipV="1">
              <a:off x="5505951" y="383950"/>
              <a:ext cx="66312" cy="224786"/>
            </a:xfrm>
            <a:prstGeom prst="roundRect">
              <a:avLst>
                <a:gd name="adj" fmla="val 50000"/>
              </a:avLst>
            </a:prstGeom>
            <a:ln w="28575">
              <a:solidFill>
                <a:srgbClr val="460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5400000" flipV="1">
              <a:off x="4968220" y="466728"/>
              <a:ext cx="581978" cy="59968"/>
            </a:xfrm>
            <a:custGeom>
              <a:avLst/>
              <a:gdLst>
                <a:gd name="connsiteX0" fmla="*/ 0 w 581978"/>
                <a:gd name="connsiteY0" fmla="*/ 0 h 59968"/>
                <a:gd name="connsiteX1" fmla="*/ 0 w 581978"/>
                <a:gd name="connsiteY1" fmla="*/ 12949 h 59968"/>
                <a:gd name="connsiteX2" fmla="*/ 47019 w 581978"/>
                <a:gd name="connsiteY2" fmla="*/ 59968 h 59968"/>
                <a:gd name="connsiteX3" fmla="*/ 534959 w 581978"/>
                <a:gd name="connsiteY3" fmla="*/ 59968 h 59968"/>
                <a:gd name="connsiteX4" fmla="*/ 581978 w 581978"/>
                <a:gd name="connsiteY4" fmla="*/ 12949 h 59968"/>
                <a:gd name="connsiteX5" fmla="*/ 581978 w 581978"/>
                <a:gd name="connsiteY5" fmla="*/ 0 h 5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978" h="59968">
                  <a:moveTo>
                    <a:pt x="0" y="0"/>
                  </a:moveTo>
                  <a:lnTo>
                    <a:pt x="0" y="12949"/>
                  </a:lnTo>
                  <a:cubicBezTo>
                    <a:pt x="0" y="38917"/>
                    <a:pt x="21051" y="59968"/>
                    <a:pt x="47019" y="59968"/>
                  </a:cubicBezTo>
                  <a:lnTo>
                    <a:pt x="534959" y="59968"/>
                  </a:lnTo>
                  <a:cubicBezTo>
                    <a:pt x="560927" y="59968"/>
                    <a:pt x="581978" y="38917"/>
                    <a:pt x="581978" y="12949"/>
                  </a:cubicBezTo>
                  <a:lnTo>
                    <a:pt x="581978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제목 7"/>
          <p:cNvSpPr txBox="1">
            <a:spLocks/>
          </p:cNvSpPr>
          <p:nvPr/>
        </p:nvSpPr>
        <p:spPr>
          <a:xfrm>
            <a:off x="1134867" y="4995616"/>
            <a:ext cx="5555300" cy="139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314" y="4174745"/>
            <a:ext cx="10106223" cy="427645"/>
            <a:chOff x="583418" y="248011"/>
            <a:chExt cx="10106223" cy="427645"/>
          </a:xfrm>
        </p:grpSpPr>
        <p:sp>
          <p:nvSpPr>
            <p:cNvPr id="20" name="이등변 삼각형 19"/>
            <p:cNvSpPr/>
            <p:nvPr/>
          </p:nvSpPr>
          <p:spPr>
            <a:xfrm rot="1800000">
              <a:off x="583418" y="354009"/>
              <a:ext cx="125730" cy="108388"/>
            </a:xfrm>
            <a:prstGeom prst="triangle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8000000">
              <a:off x="1464472" y="256682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20700000">
              <a:off x="2547249" y="363756"/>
              <a:ext cx="125730" cy="108388"/>
            </a:xfrm>
            <a:prstGeom prst="triangl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20700000">
              <a:off x="9671888" y="253364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20700000">
              <a:off x="1170329" y="567268"/>
              <a:ext cx="108000" cy="108388"/>
            </a:xfrm>
            <a:prstGeom prst="ellipse">
              <a:avLst/>
            </a:prstGeom>
            <a:solidFill>
              <a:srgbClr val="F6E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800000">
              <a:off x="2103828" y="497960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정오각형 25"/>
            <p:cNvSpPr/>
            <p:nvPr/>
          </p:nvSpPr>
          <p:spPr>
            <a:xfrm rot="2700000">
              <a:off x="3390820" y="385403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2700000">
              <a:off x="9002195" y="426594"/>
              <a:ext cx="125730" cy="108388"/>
            </a:xfrm>
            <a:prstGeom prst="triangle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800000">
              <a:off x="10581641" y="253364"/>
              <a:ext cx="108000" cy="108388"/>
            </a:xfrm>
            <a:prstGeom prst="rect">
              <a:avLst/>
            </a:prstGeom>
            <a:solidFill>
              <a:srgbClr val="7AC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정오각형 28"/>
            <p:cNvSpPr/>
            <p:nvPr/>
          </p:nvSpPr>
          <p:spPr>
            <a:xfrm rot="2700000">
              <a:off x="10179595" y="448241"/>
              <a:ext cx="63260" cy="63487"/>
            </a:xfrm>
            <a:prstGeom prst="pentagon">
              <a:avLst/>
            </a:prstGeom>
            <a:solidFill>
              <a:srgbClr val="FF8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4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956</Words>
  <Application>Microsoft Office PowerPoint</Application>
  <PresentationFormat>와이드스크린</PresentationFormat>
  <Paragraphs>170</Paragraphs>
  <Slides>36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HY헤드라인M</vt:lpstr>
      <vt:lpstr>궁서</vt:lpstr>
      <vt:lpstr>나눔고딕 ExtraBold</vt:lpstr>
      <vt:lpstr>맑은 고딕</vt:lpstr>
      <vt:lpstr>야놀자 야체 B</vt:lpstr>
      <vt:lpstr>Arial</vt:lpstr>
      <vt:lpstr>Niagara Engraved</vt:lpstr>
      <vt:lpstr>30_Office 테마</vt:lpstr>
      <vt:lpstr>PowerPoint 프레젠테이션</vt:lpstr>
      <vt:lpstr>Contents</vt:lpstr>
      <vt:lpstr>1</vt:lpstr>
      <vt:lpstr>PowerPoint 프레젠테이션</vt:lpstr>
      <vt:lpstr>2</vt:lpstr>
      <vt:lpstr>PowerPoint 프레젠테이션</vt:lpstr>
      <vt:lpstr>PowerPoint 프레젠테이션</vt:lpstr>
      <vt:lpstr>PowerPoint 프레젠테이션</vt:lpstr>
      <vt:lpstr>3</vt:lpstr>
      <vt:lpstr>PowerPoint 프레젠테이션</vt:lpstr>
      <vt:lpstr>PowerPoint 프레젠테이션</vt:lpstr>
      <vt:lpstr>ONLY NICKNAME!</vt:lpstr>
      <vt:lpstr>MULTI PLAYER</vt:lpstr>
      <vt:lpstr>키컬러</vt:lpstr>
      <vt:lpstr>와이어 프레임</vt:lpstr>
      <vt:lpstr>PowerPoint 프레젠테이션</vt:lpstr>
      <vt:lpstr>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</vt:lpstr>
      <vt:lpstr>Accuracy : 67</vt:lpstr>
      <vt:lpstr>PowerPoint 프레젠테이션</vt:lpstr>
      <vt:lpstr>PowerPoint 프레젠테이션</vt:lpstr>
      <vt:lpstr>Cron Job</vt:lpstr>
      <vt:lpstr>5</vt:lpstr>
      <vt:lpstr>PowerPoint 프레젠테이션</vt:lpstr>
      <vt:lpstr>6</vt:lpstr>
      <vt:lpstr>PowerPoint 프레젠테이션</vt:lpstr>
      <vt:lpstr>7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43</cp:revision>
  <dcterms:created xsi:type="dcterms:W3CDTF">2021-02-10T02:21:52Z</dcterms:created>
  <dcterms:modified xsi:type="dcterms:W3CDTF">2021-10-08T01:49:57Z</dcterms:modified>
</cp:coreProperties>
</file>