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CFA0-8EE4-44B2-B8FD-66E5EE5A41CE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1E66-1FC5-4358-B8CB-BA8AEC30CAD4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97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CFA0-8EE4-44B2-B8FD-66E5EE5A41CE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1E66-1FC5-4358-B8CB-BA8AEC30C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24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CFA0-8EE4-44B2-B8FD-66E5EE5A41CE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1E66-1FC5-4358-B8CB-BA8AEC30C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41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CFA0-8EE4-44B2-B8FD-66E5EE5A41CE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1E66-1FC5-4358-B8CB-BA8AEC30CAD4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4483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CFA0-8EE4-44B2-B8FD-66E5EE5A41CE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1E66-1FC5-4358-B8CB-BA8AEC30C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169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CFA0-8EE4-44B2-B8FD-66E5EE5A41CE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1E66-1FC5-4358-B8CB-BA8AEC30CAD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0908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CFA0-8EE4-44B2-B8FD-66E5EE5A41CE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1E66-1FC5-4358-B8CB-BA8AEC30C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902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CFA0-8EE4-44B2-B8FD-66E5EE5A41CE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1E66-1FC5-4358-B8CB-BA8AEC30C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042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CFA0-8EE4-44B2-B8FD-66E5EE5A41CE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1E66-1FC5-4358-B8CB-BA8AEC30C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79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CFA0-8EE4-44B2-B8FD-66E5EE5A41CE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1E66-1FC5-4358-B8CB-BA8AEC30C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16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CFA0-8EE4-44B2-B8FD-66E5EE5A41CE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1E66-1FC5-4358-B8CB-BA8AEC30C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00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CFA0-8EE4-44B2-B8FD-66E5EE5A41CE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1E66-1FC5-4358-B8CB-BA8AEC30C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75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CFA0-8EE4-44B2-B8FD-66E5EE5A41CE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1E66-1FC5-4358-B8CB-BA8AEC30C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16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CFA0-8EE4-44B2-B8FD-66E5EE5A41CE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1E66-1FC5-4358-B8CB-BA8AEC30C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61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CFA0-8EE4-44B2-B8FD-66E5EE5A41CE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1E66-1FC5-4358-B8CB-BA8AEC30C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26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CFA0-8EE4-44B2-B8FD-66E5EE5A41CE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1E66-1FC5-4358-B8CB-BA8AEC30C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59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CFA0-8EE4-44B2-B8FD-66E5EE5A41CE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1E66-1FC5-4358-B8CB-BA8AEC30C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85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B70CFA0-8EE4-44B2-B8FD-66E5EE5A41CE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D7B1E66-1FC5-4358-B8CB-BA8AEC30C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76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ebp"/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eb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EFBC93F-A0DD-414F-A94C-62229FBBDA80}"/>
              </a:ext>
            </a:extLst>
          </p:cNvPr>
          <p:cNvSpPr>
            <a:spLocks noGrp="1"/>
          </p:cNvSpPr>
          <p:nvPr/>
        </p:nvSpPr>
        <p:spPr>
          <a:xfrm>
            <a:off x="1350818" y="399744"/>
            <a:ext cx="9490364" cy="48213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Министерство образования Тульской области</a:t>
            </a:r>
            <a:b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</a:b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Государственное профессиональное образовательное учреждение </a:t>
            </a:r>
            <a:b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</a:b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Тульской области</a:t>
            </a:r>
            <a:b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</a:b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  «Донской колледж информационных технологий»</a:t>
            </a:r>
            <a:b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</a:br>
            <a:b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</a:br>
            <a:b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</a:br>
            <a:b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</a:br>
            <a:b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</a:b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РАЗРАБОТКА ПРОГРАММНОГО ОБЕСПЕЧЕНИЯ АВТОМАТИЗАЦИИ ПРОЦЕССА РАБОТЫ АДМИНИСТРАЦИИ Г. ДОНСКОЙ</a:t>
            </a:r>
            <a:b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</a:br>
            <a:b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</a:br>
            <a:r>
              <a:rPr lang="ru-RU" sz="1800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Курсовая работа МДК 02.01</a:t>
            </a:r>
            <a:br>
              <a:rPr lang="ru-RU" sz="1800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</a:br>
            <a:r>
              <a:rPr lang="ru-RU" sz="1800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«Технология разработки программного обеспечения»</a:t>
            </a:r>
            <a:br>
              <a:rPr lang="ru-RU" sz="1800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</a:br>
            <a:b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</a:br>
            <a:endParaRPr lang="ru-RU" sz="2000" b="1" dirty="0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607F8398-EFDA-4DF8-B695-00C93CB037D5}"/>
              </a:ext>
            </a:extLst>
          </p:cNvPr>
          <p:cNvSpPr>
            <a:spLocks noGrp="1"/>
          </p:cNvSpPr>
          <p:nvPr/>
        </p:nvSpPr>
        <p:spPr>
          <a:xfrm>
            <a:off x="800100" y="5159394"/>
            <a:ext cx="10591799" cy="1298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800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ndara" panose="020E0502030303020204" pitchFamily="34" charset="0"/>
              </a:rPr>
              <a:t>Студента группы </a:t>
            </a:r>
            <a:r>
              <a:rPr lang="ru-RU" sz="1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С-20-1</a:t>
            </a:r>
            <a:r>
              <a:rPr lang="ru-RU" sz="1800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ndara" panose="020E0502030303020204" pitchFamily="34" charset="0"/>
              </a:rPr>
              <a:t> 	</a:t>
            </a:r>
            <a:r>
              <a:rPr lang="ru-RU" sz="1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С.С.</a:t>
            </a:r>
            <a:r>
              <a:rPr lang="ru-RU" sz="1800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ru-RU" sz="1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Астафьев</a:t>
            </a:r>
            <a:endParaRPr lang="ru-RU" sz="1800" b="0" i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ndara" panose="020E0502030303020204" pitchFamily="34" charset="0"/>
            </a:endParaRPr>
          </a:p>
          <a:p>
            <a:pPr algn="r"/>
            <a:r>
              <a:rPr lang="ru-RU" sz="1800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ndara" panose="020E0502030303020204" pitchFamily="34" charset="0"/>
              </a:rPr>
              <a:t>Руководитель 		И.Ю. Демихова</a:t>
            </a:r>
          </a:p>
          <a:p>
            <a:r>
              <a:rPr lang="ru-RU" sz="1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Донской, 2022</a:t>
            </a:r>
            <a:endParaRPr lang="ru-RU" sz="1800" b="0" i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26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dirty="0">
                <a:solidFill>
                  <a:srgbClr val="002060"/>
                </a:solidFill>
              </a:rPr>
              <a:t>Введение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615C66C5-CF46-4BB3-82CB-5E5DFB9B5498}"/>
              </a:ext>
            </a:extLst>
          </p:cNvPr>
          <p:cNvSpPr>
            <a:spLocks noGrp="1"/>
          </p:cNvSpPr>
          <p:nvPr/>
        </p:nvSpPr>
        <p:spPr>
          <a:xfrm>
            <a:off x="841248" y="1790366"/>
            <a:ext cx="3657600" cy="365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dirty="0"/>
              <a:t>Актуальность исследования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/>
        </p:nvSpPr>
        <p:spPr>
          <a:xfrm>
            <a:off x="841248" y="2156126"/>
            <a:ext cx="3657600" cy="11887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dirty="0"/>
              <a:t>Особую ценность сервисы, предоставляющие удаленный доступ, запись, заказы и консультации, </a:t>
            </a:r>
          </a:p>
        </p:txBody>
      </p:sp>
      <p:sp>
        <p:nvSpPr>
          <p:cNvPr id="8" name="Текст 16">
            <a:extLst>
              <a:ext uri="{FF2B5EF4-FFF2-40B4-BE49-F238E27FC236}">
                <a16:creationId xmlns:a16="http://schemas.microsoft.com/office/drawing/2014/main" id="{42B0A734-B5BB-42C2-946F-EC7ABE90A23A}"/>
              </a:ext>
            </a:extLst>
          </p:cNvPr>
          <p:cNvSpPr>
            <a:spLocks noGrp="1"/>
          </p:cNvSpPr>
          <p:nvPr/>
        </p:nvSpPr>
        <p:spPr>
          <a:xfrm>
            <a:off x="841248" y="3821281"/>
            <a:ext cx="3657600" cy="365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dirty="0"/>
              <a:t>Предмет исследования</a:t>
            </a:r>
          </a:p>
          <a:p>
            <a:pPr rtl="0"/>
            <a:endParaRPr lang="ru-RU" dirty="0"/>
          </a:p>
        </p:txBody>
      </p:sp>
      <p:sp>
        <p:nvSpPr>
          <p:cNvPr id="9" name="Текст 15">
            <a:extLst>
              <a:ext uri="{FF2B5EF4-FFF2-40B4-BE49-F238E27FC236}">
                <a16:creationId xmlns:a16="http://schemas.microsoft.com/office/drawing/2014/main" id="{6833B00A-55B6-4D4D-AE3C-CFF37D65FA50}"/>
              </a:ext>
            </a:extLst>
          </p:cNvPr>
          <p:cNvSpPr>
            <a:spLocks noGrp="1"/>
          </p:cNvSpPr>
          <p:nvPr/>
        </p:nvSpPr>
        <p:spPr>
          <a:xfrm>
            <a:off x="838200" y="4193648"/>
            <a:ext cx="3753216" cy="1516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dirty="0"/>
              <a:t>Разработка системы учёта  базы данных для фитнес клуб Лей-</a:t>
            </a:r>
            <a:r>
              <a:rPr lang="ru-RU" dirty="0" err="1"/>
              <a:t>Хеви</a:t>
            </a:r>
            <a:r>
              <a:rPr lang="ru-RU" dirty="0"/>
              <a:t>.</a:t>
            </a:r>
          </a:p>
        </p:txBody>
      </p:sp>
      <p:sp>
        <p:nvSpPr>
          <p:cNvPr id="10" name="Текст 18">
            <a:extLst>
              <a:ext uri="{FF2B5EF4-FFF2-40B4-BE49-F238E27FC236}">
                <a16:creationId xmlns:a16="http://schemas.microsoft.com/office/drawing/2014/main" id="{4B8BE8D6-18EB-4262-B841-22EEAC0B54F3}"/>
              </a:ext>
            </a:extLst>
          </p:cNvPr>
          <p:cNvSpPr>
            <a:spLocks noGrp="1"/>
          </p:cNvSpPr>
          <p:nvPr/>
        </p:nvSpPr>
        <p:spPr>
          <a:xfrm>
            <a:off x="4974486" y="1825625"/>
            <a:ext cx="3657600" cy="365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dirty="0"/>
              <a:t>Объект исследования</a:t>
            </a:r>
          </a:p>
        </p:txBody>
      </p:sp>
      <p:sp>
        <p:nvSpPr>
          <p:cNvPr id="11" name="Текст 17">
            <a:extLst>
              <a:ext uri="{FF2B5EF4-FFF2-40B4-BE49-F238E27FC236}">
                <a16:creationId xmlns:a16="http://schemas.microsoft.com/office/drawing/2014/main" id="{C9A7EEBF-BEE2-4555-B5EC-E6F42DCABC49}"/>
              </a:ext>
            </a:extLst>
          </p:cNvPr>
          <p:cNvSpPr>
            <a:spLocks noGrp="1"/>
          </p:cNvSpPr>
          <p:nvPr/>
        </p:nvSpPr>
        <p:spPr>
          <a:xfrm>
            <a:off x="4974486" y="2191385"/>
            <a:ext cx="3657600" cy="40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dirty="0"/>
              <a:t>Фитнес клуб Лей-</a:t>
            </a:r>
            <a:r>
              <a:rPr lang="ru-RU" dirty="0" err="1"/>
              <a:t>Хеви</a:t>
            </a:r>
            <a:r>
              <a:rPr lang="ru-RU" dirty="0"/>
              <a:t>.</a:t>
            </a:r>
          </a:p>
        </p:txBody>
      </p:sp>
      <p:sp>
        <p:nvSpPr>
          <p:cNvPr id="12" name="Текст 20">
            <a:extLst>
              <a:ext uri="{FF2B5EF4-FFF2-40B4-BE49-F238E27FC236}">
                <a16:creationId xmlns:a16="http://schemas.microsoft.com/office/drawing/2014/main" id="{09DC85FC-A5F4-4451-8D72-37B64A3F5EA0}"/>
              </a:ext>
            </a:extLst>
          </p:cNvPr>
          <p:cNvSpPr>
            <a:spLocks noGrp="1"/>
          </p:cNvSpPr>
          <p:nvPr/>
        </p:nvSpPr>
        <p:spPr>
          <a:xfrm>
            <a:off x="4948036" y="3217818"/>
            <a:ext cx="4437033" cy="6752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dirty="0"/>
              <a:t>Цель курсовой работы</a:t>
            </a:r>
          </a:p>
        </p:txBody>
      </p:sp>
      <p:sp>
        <p:nvSpPr>
          <p:cNvPr id="13" name="Текст 81">
            <a:extLst>
              <a:ext uri="{FF2B5EF4-FFF2-40B4-BE49-F238E27FC236}">
                <a16:creationId xmlns:a16="http://schemas.microsoft.com/office/drawing/2014/main" id="{D9EC4812-61EE-48AF-8719-45C60242611A}"/>
              </a:ext>
            </a:extLst>
          </p:cNvPr>
          <p:cNvSpPr>
            <a:spLocks noGrp="1"/>
          </p:cNvSpPr>
          <p:nvPr/>
        </p:nvSpPr>
        <p:spPr>
          <a:xfrm>
            <a:off x="4948036" y="3661300"/>
            <a:ext cx="4216284" cy="197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dirty="0"/>
              <a:t>Целью</a:t>
            </a:r>
            <a:r>
              <a:rPr lang="ru-RU" sz="1800" dirty="0"/>
              <a:t> </a:t>
            </a:r>
            <a:r>
              <a:rPr lang="ru-RU" dirty="0"/>
              <a:t>курсовой работы является проектирование и разработка системы учёта и разработка базы данных для фитнес клуба Лей-</a:t>
            </a:r>
            <a:r>
              <a:rPr lang="ru-RU" dirty="0" err="1"/>
              <a:t>Хеви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078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7">
            <a:extLst>
              <a:ext uri="{FF2B5EF4-FFF2-40B4-BE49-F238E27FC236}">
                <a16:creationId xmlns:a16="http://schemas.microsoft.com/office/drawing/2014/main" id="{627E3C21-87F8-4497-8569-36A5D95EC8B5}"/>
              </a:ext>
            </a:extLst>
          </p:cNvPr>
          <p:cNvSpPr>
            <a:spLocks noGrp="1"/>
          </p:cNvSpPr>
          <p:nvPr/>
        </p:nvSpPr>
        <p:spPr>
          <a:xfrm>
            <a:off x="5351032" y="1373352"/>
            <a:ext cx="5971975" cy="365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dirty="0"/>
              <a:t>Проектирование внутренней структуры ПО</a:t>
            </a:r>
          </a:p>
        </p:txBody>
      </p:sp>
      <p:sp>
        <p:nvSpPr>
          <p:cNvPr id="5" name="Текст 6">
            <a:extLst>
              <a:ext uri="{FF2B5EF4-FFF2-40B4-BE49-F238E27FC236}">
                <a16:creationId xmlns:a16="http://schemas.microsoft.com/office/drawing/2014/main" id="{3D14621F-E216-481D-9308-97B0F79B6DAA}"/>
              </a:ext>
            </a:extLst>
          </p:cNvPr>
          <p:cNvSpPr>
            <a:spLocks noGrp="1"/>
          </p:cNvSpPr>
          <p:nvPr/>
        </p:nvSpPr>
        <p:spPr>
          <a:xfrm>
            <a:off x="5351033" y="1823925"/>
            <a:ext cx="6223949" cy="944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lnSpc>
                <a:spcPct val="110000"/>
              </a:lnSpc>
            </a:pPr>
            <a:r>
              <a:rPr lang="ru-RU" sz="1600" dirty="0"/>
              <a:t>В рамках проектирования системы учёта базы данных для заполнения данных фитнес клуба для </a:t>
            </a:r>
            <a:r>
              <a:rPr lang="ru-RU" sz="1600" dirty="0" err="1"/>
              <a:t>применеия</a:t>
            </a:r>
            <a:r>
              <a:rPr lang="ru-RU" sz="1600" dirty="0"/>
              <a:t> структур данных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E9243144-E2F2-49CE-BDE1-6E00A2555F98}"/>
              </a:ext>
            </a:extLst>
          </p:cNvPr>
          <p:cNvSpPr>
            <a:spLocks noGrp="1"/>
          </p:cNvSpPr>
          <p:nvPr/>
        </p:nvSpPr>
        <p:spPr>
          <a:xfrm>
            <a:off x="5351032" y="2702058"/>
            <a:ext cx="5971975" cy="365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dirty="0"/>
              <a:t>Реализация</a:t>
            </a:r>
          </a:p>
        </p:txBody>
      </p:sp>
      <p:sp>
        <p:nvSpPr>
          <p:cNvPr id="7" name="Текст 8">
            <a:extLst>
              <a:ext uri="{FF2B5EF4-FFF2-40B4-BE49-F238E27FC236}">
                <a16:creationId xmlns:a16="http://schemas.microsoft.com/office/drawing/2014/main" id="{DC230641-EC34-4C9D-AC9A-13EE61C81903}"/>
              </a:ext>
            </a:extLst>
          </p:cNvPr>
          <p:cNvSpPr>
            <a:spLocks noGrp="1"/>
          </p:cNvSpPr>
          <p:nvPr/>
        </p:nvSpPr>
        <p:spPr>
          <a:xfrm>
            <a:off x="5351032" y="3055601"/>
            <a:ext cx="6223950" cy="6127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lnSpc>
                <a:spcPct val="100000"/>
              </a:lnSpc>
            </a:pPr>
            <a:r>
              <a:rPr lang="ru-RU" sz="1600" dirty="0"/>
              <a:t>Разработка настоящего программного продукта будет производиться в </a:t>
            </a:r>
            <a:r>
              <a:rPr lang="en-US" sz="1600" dirty="0"/>
              <a:t>SQL Server 2020, SSMS 2019</a:t>
            </a:r>
            <a:r>
              <a:rPr lang="ru-RU" sz="1600" dirty="0"/>
              <a:t> и </a:t>
            </a:r>
            <a:r>
              <a:rPr lang="en-US" sz="1600" dirty="0"/>
              <a:t>Visual studio 2022</a:t>
            </a:r>
            <a:endParaRPr lang="ru-RU" sz="160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/>
        </p:nvSpPr>
        <p:spPr>
          <a:xfrm>
            <a:off x="617018" y="241345"/>
            <a:ext cx="9867101" cy="1132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dirty="0">
                <a:solidFill>
                  <a:srgbClr val="002060"/>
                </a:solidFill>
              </a:rPr>
              <a:t>Разработка технического проекта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E4A2F0F-7402-CDDB-7C4D-D31649DBF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729" y="3732254"/>
            <a:ext cx="4148606" cy="233350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96B0AB3-6C41-7452-9644-B9258AF2C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335" y="4536084"/>
            <a:ext cx="3897672" cy="21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1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6">
            <a:extLst>
              <a:ext uri="{FF2B5EF4-FFF2-40B4-BE49-F238E27FC236}">
                <a16:creationId xmlns:a16="http://schemas.microsoft.com/office/drawing/2014/main" id="{9D7C0C03-F5B6-471D-9343-3BC2B10DBEC7}"/>
              </a:ext>
            </a:extLst>
          </p:cNvPr>
          <p:cNvSpPr txBox="1"/>
          <p:nvPr/>
        </p:nvSpPr>
        <p:spPr>
          <a:xfrm>
            <a:off x="527783" y="657560"/>
            <a:ext cx="75109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b="1" dirty="0">
                <a:solidFill>
                  <a:srgbClr val="002060"/>
                </a:solidFill>
                <a:latin typeface="Posterama (Заголовки)"/>
              </a:rPr>
              <a:t>Минимальные </a:t>
            </a:r>
            <a:r>
              <a:rPr lang="en-US" sz="4000" b="1" dirty="0">
                <a:solidFill>
                  <a:srgbClr val="002060"/>
                </a:solidFill>
                <a:latin typeface="Posterama (Заголовки)"/>
              </a:rPr>
              <a:t>c</a:t>
            </a:r>
            <a:r>
              <a:rPr lang="ru-RU" sz="4000" b="1" dirty="0" err="1">
                <a:solidFill>
                  <a:srgbClr val="002060"/>
                </a:solidFill>
                <a:latin typeface="Posterama (Заголовки)"/>
              </a:rPr>
              <a:t>истемные</a:t>
            </a:r>
            <a:r>
              <a:rPr lang="ru-RU" sz="4000" b="1" dirty="0">
                <a:solidFill>
                  <a:srgbClr val="002060"/>
                </a:solidFill>
                <a:latin typeface="Posterama (Заголовки)"/>
              </a:rPr>
              <a:t> требования</a:t>
            </a:r>
          </a:p>
        </p:txBody>
      </p:sp>
      <p:sp>
        <p:nvSpPr>
          <p:cNvPr id="5" name="TextBox 25">
            <a:extLst>
              <a:ext uri="{FF2B5EF4-FFF2-40B4-BE49-F238E27FC236}">
                <a16:creationId xmlns:a16="http://schemas.microsoft.com/office/drawing/2014/main" id="{6A3B8836-0BF9-400A-9FEB-2441EAC98329}"/>
              </a:ext>
            </a:extLst>
          </p:cNvPr>
          <p:cNvSpPr txBox="1"/>
          <p:nvPr/>
        </p:nvSpPr>
        <p:spPr>
          <a:xfrm>
            <a:off x="527783" y="1980999"/>
            <a:ext cx="594535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версия ОС: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Windows 7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или выше</a:t>
            </a:r>
            <a:endParaRPr lang="ru-RU" sz="18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системный процессор: 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Intel Celeron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1,2 ГГц (2 ядра);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память ОЗУ: 2 Гб;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размер установленного приложения: до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300</a:t>
            </a:r>
            <a:r>
              <a:rPr lang="ru-RU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Мб.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95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5">
            <a:extLst>
              <a:ext uri="{FF2B5EF4-FFF2-40B4-BE49-F238E27FC236}">
                <a16:creationId xmlns:a16="http://schemas.microsoft.com/office/drawing/2014/main" id="{81DF1763-DB95-47A3-A862-FCD3FB0997BA}"/>
              </a:ext>
            </a:extLst>
          </p:cNvPr>
          <p:cNvSpPr txBox="1">
            <a:spLocks/>
          </p:cNvSpPr>
          <p:nvPr/>
        </p:nvSpPr>
        <p:spPr>
          <a:xfrm>
            <a:off x="435292" y="851721"/>
            <a:ext cx="10825648" cy="139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>
                <a:solidFill>
                  <a:srgbClr val="002060"/>
                </a:solidFill>
              </a:rPr>
              <a:t>Создание дизайна программы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8E6677B-1CF6-02BB-5A1C-9016FA247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1" y="2979565"/>
            <a:ext cx="5279390" cy="25279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1978BE97-1B57-7BCE-80BA-2FE3550F8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841" y="3168711"/>
            <a:ext cx="748916" cy="419651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endParaRPr lang="ru-RU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7E56D7D7-8407-B2EA-94AC-7DB0F3434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066" y="4594588"/>
            <a:ext cx="1511300" cy="78346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</a:t>
            </a:r>
            <a:endParaRPr lang="ru-RU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(text, </a:t>
            </a:r>
            <a:r>
              <a:rPr lang="en-US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73E02203-9EF7-F699-E5BD-190ED95A3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0711" y="2980216"/>
            <a:ext cx="5820410" cy="25272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/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8031C1D9-6ADE-4238-6DD3-300F16212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2498" y="3378536"/>
            <a:ext cx="481263" cy="6047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vert270" wrap="square" lIns="91440" tIns="45720" rIns="91440" bIns="45720" anchor="t" anchorCtr="0" upright="1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endParaRPr lang="ru-RU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E8E0489C-68D2-3236-CEE6-C7FADC778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2878" y="3238477"/>
            <a:ext cx="4564380" cy="3498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</a:t>
            </a:r>
            <a:endParaRPr lang="ru-RU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DC79B1F5-39BB-CF46-36FC-CCB84668A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2878" y="3684662"/>
            <a:ext cx="4564380" cy="3498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endParaRPr lang="ru-RU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32AC42B2-12A4-7CAA-4C11-6E7C4C4E0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2878" y="4130847"/>
            <a:ext cx="4564380" cy="3498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</a:t>
            </a:r>
            <a:endParaRPr lang="ru-RU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 Box 9">
            <a:extLst>
              <a:ext uri="{FF2B5EF4-FFF2-40B4-BE49-F238E27FC236}">
                <a16:creationId xmlns:a16="http://schemas.microsoft.com/office/drawing/2014/main" id="{CF414E95-8828-C0BA-3A08-BA38E01E8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2878" y="4594588"/>
            <a:ext cx="4564380" cy="3498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Button 1</a:t>
            </a:r>
            <a:endParaRPr lang="ru-RU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 Box 9">
            <a:extLst>
              <a:ext uri="{FF2B5EF4-FFF2-40B4-BE49-F238E27FC236}">
                <a16:creationId xmlns:a16="http://schemas.microsoft.com/office/drawing/2014/main" id="{96054E1E-3F51-78A2-A2E7-3CE23F235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2878" y="5010491"/>
            <a:ext cx="4564380" cy="3498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Button 2</a:t>
            </a:r>
            <a:endParaRPr lang="ru-RU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Заголовок 15">
            <a:extLst>
              <a:ext uri="{FF2B5EF4-FFF2-40B4-BE49-F238E27FC236}">
                <a16:creationId xmlns:a16="http://schemas.microsoft.com/office/drawing/2014/main" id="{5A3B10F8-938D-4E55-B8D4-F4010949F98E}"/>
              </a:ext>
            </a:extLst>
          </p:cNvPr>
          <p:cNvSpPr txBox="1">
            <a:spLocks/>
          </p:cNvSpPr>
          <p:nvPr/>
        </p:nvSpPr>
        <p:spPr>
          <a:xfrm>
            <a:off x="2467611" y="5744702"/>
            <a:ext cx="6705599" cy="99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/>
              <a:t>Эскизы проекта программы главное меню и вход </a:t>
            </a:r>
            <a:r>
              <a:rPr lang="en-US" sz="2400" dirty="0"/>
              <a:t> </a:t>
            </a:r>
            <a:endParaRPr lang="ru-RU" sz="2400" dirty="0"/>
          </a:p>
        </p:txBody>
      </p:sp>
      <p:sp>
        <p:nvSpPr>
          <p:cNvPr id="22" name="Text Box 5">
            <a:extLst>
              <a:ext uri="{FF2B5EF4-FFF2-40B4-BE49-F238E27FC236}">
                <a16:creationId xmlns:a16="http://schemas.microsoft.com/office/drawing/2014/main" id="{07F235E4-1CCB-388B-78C5-B5CB6C275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3469" y="3168711"/>
            <a:ext cx="983699" cy="419651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Button</a:t>
            </a:r>
            <a:endParaRPr lang="ru-RU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23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EDA695-B9CF-ECEF-6803-149392D75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7" y="924126"/>
            <a:ext cx="5940425" cy="334137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AE5B16-1393-8204-F202-1304A0AB0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198" y="3314399"/>
            <a:ext cx="5940425" cy="33413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B61FAE-C358-90D0-7D6C-49D1A6DECE83}"/>
              </a:ext>
            </a:extLst>
          </p:cNvPr>
          <p:cNvSpPr txBox="1"/>
          <p:nvPr/>
        </p:nvSpPr>
        <p:spPr>
          <a:xfrm>
            <a:off x="7944854" y="949894"/>
            <a:ext cx="3429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/>
              <a:t>главное меню и вход </a:t>
            </a:r>
          </a:p>
        </p:txBody>
      </p:sp>
    </p:spTree>
    <p:extLst>
      <p:ext uri="{BB962C8B-B14F-4D97-AF65-F5344CB8AC3E}">
        <p14:creationId xmlns:p14="http://schemas.microsoft.com/office/powerpoint/2010/main" val="3386814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34754C-5A8D-B105-B6C2-EB77CAA4E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60" y="2510118"/>
            <a:ext cx="2136732" cy="213673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28FD13B-68F4-061B-7B1A-8E335FFCD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775" y="2532530"/>
            <a:ext cx="2114320" cy="211432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79934C7-EE28-337E-8B1E-398A9869D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891" y="2510117"/>
            <a:ext cx="2136733" cy="213673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9B18A81-9CA3-304F-3B22-AC8E496C6E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010" y="2510117"/>
            <a:ext cx="2049928" cy="2136733"/>
          </a:xfrm>
          <a:prstGeom prst="rect">
            <a:avLst/>
          </a:prstGeom>
        </p:spPr>
      </p:pic>
      <p:sp>
        <p:nvSpPr>
          <p:cNvPr id="12" name="TextBox 31">
            <a:extLst>
              <a:ext uri="{FF2B5EF4-FFF2-40B4-BE49-F238E27FC236}">
                <a16:creationId xmlns:a16="http://schemas.microsoft.com/office/drawing/2014/main" id="{983BD8FD-1AD5-41F0-8B39-28CE44D131FF}"/>
              </a:ext>
            </a:extLst>
          </p:cNvPr>
          <p:cNvSpPr txBox="1"/>
          <p:nvPr/>
        </p:nvSpPr>
        <p:spPr>
          <a:xfrm>
            <a:off x="1070460" y="270301"/>
            <a:ext cx="10962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b="1" dirty="0">
                <a:solidFill>
                  <a:srgbClr val="002060"/>
                </a:solidFill>
                <a:latin typeface="Posterama (Заголовки)"/>
              </a:rPr>
              <a:t>Основные разделы программы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BEACAA-1230-7142-5445-A722A4AF615F}"/>
              </a:ext>
            </a:extLst>
          </p:cNvPr>
          <p:cNvSpPr txBox="1"/>
          <p:nvPr/>
        </p:nvSpPr>
        <p:spPr>
          <a:xfrm>
            <a:off x="1070459" y="4772358"/>
            <a:ext cx="212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Пользователи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F1FD7A-4908-DF5A-F130-0BBE8C173A71}"/>
              </a:ext>
            </a:extLst>
          </p:cNvPr>
          <p:cNvSpPr txBox="1"/>
          <p:nvPr/>
        </p:nvSpPr>
        <p:spPr>
          <a:xfrm>
            <a:off x="3632199" y="4772358"/>
            <a:ext cx="204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Меню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2E4ABA-725B-74A8-44BA-96E0F1725A55}"/>
              </a:ext>
            </a:extLst>
          </p:cNvPr>
          <p:cNvSpPr txBox="1"/>
          <p:nvPr/>
        </p:nvSpPr>
        <p:spPr>
          <a:xfrm>
            <a:off x="6122891" y="4775492"/>
            <a:ext cx="204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База данных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BD507-9D36-5ED1-0F34-BBF31A019DCE}"/>
              </a:ext>
            </a:extLst>
          </p:cNvPr>
          <p:cNvSpPr txBox="1"/>
          <p:nvPr/>
        </p:nvSpPr>
        <p:spPr>
          <a:xfrm>
            <a:off x="8633009" y="4772358"/>
            <a:ext cx="204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Регистрация</a:t>
            </a:r>
          </a:p>
        </p:txBody>
      </p:sp>
    </p:spTree>
    <p:extLst>
      <p:ext uri="{BB962C8B-B14F-4D97-AF65-F5344CB8AC3E}">
        <p14:creationId xmlns:p14="http://schemas.microsoft.com/office/powerpoint/2010/main" val="1804962468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276</TotalTime>
  <Words>244</Words>
  <Application>Microsoft Office PowerPoint</Application>
  <PresentationFormat>Широкоэкранный</PresentationFormat>
  <Paragraphs>43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Arial</vt:lpstr>
      <vt:lpstr>Calibri</vt:lpstr>
      <vt:lpstr>Candara</vt:lpstr>
      <vt:lpstr>Century Gothic</vt:lpstr>
      <vt:lpstr>Posterama (Заголовки)</vt:lpstr>
      <vt:lpstr>Symbol</vt:lpstr>
      <vt:lpstr>Tahoma</vt:lpstr>
      <vt:lpstr>Wingdings 3</vt:lpstr>
      <vt:lpstr>Сектор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Ayka Astafiew</dc:creator>
  <cp:lastModifiedBy>Ayka Astafiew</cp:lastModifiedBy>
  <cp:revision>5</cp:revision>
  <dcterms:created xsi:type="dcterms:W3CDTF">2022-12-23T15:54:15Z</dcterms:created>
  <dcterms:modified xsi:type="dcterms:W3CDTF">2022-12-26T07:26:08Z</dcterms:modified>
</cp:coreProperties>
</file>