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8E95797-6FAE-4E55-AA3A-20D2AC847FB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817C6A0-CF25-4565-BCB0-1DA85F2F150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DD67DC6-56F2-4D60-B4DB-24FC40D0B26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A7A9CB4-488D-4173-970C-BA790E5A109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Master text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31D3B91-A114-4357-AC4F-481FD01E535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DEAFAC5-0049-49D2-97AF-9A8B74D4032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B00B985-2B81-4903-978F-5B49E6908FE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C6408C0-452C-40AC-A393-F677BCDFC2E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7656E0A-AE43-4541-84A3-2158B14633B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3937C08-2DD5-4A79-8521-54A3F3C4E0C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A426573-5531-4F55-AB30-A10EE20BE41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mailto:sales@neura-crm.com" TargetMode="External"/><Relationship Id="rId2" Type="http://schemas.openxmlformats.org/officeDocument/2006/relationships/hyperlink" Target="https://neuracrm.up.railway.app/" TargetMode="External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rgbClr val="2d5bff"/>
                </a:solidFill>
                <a:effectLst/>
                <a:uFillTx/>
                <a:latin typeface="Calibri"/>
              </a:rPr>
              <a:t>🚀 NeuraCRM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8c52ff"/>
                </a:solidFill>
                <a:effectLst/>
                <a:uFillTx/>
                <a:latin typeface="Calibri"/>
              </a:rPr>
              <a:t>Enterprise AI-Powered CRM &amp; Call Center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Transform Your Sales &amp; Customer Experience with AI-Driven Intelligence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Oval 3"/>
          <p:cNvSpPr/>
          <p:nvPr/>
        </p:nvSpPr>
        <p:spPr>
          <a:xfrm>
            <a:off x="10058400" y="182880"/>
            <a:ext cx="273960" cy="273960"/>
          </a:xfrm>
          <a:prstGeom prst="ellipse">
            <a:avLst/>
          </a:prstGeom>
          <a:solidFill>
            <a:srgbClr val="2d5bff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1" name="Rectangle 4"/>
          <p:cNvSpPr/>
          <p:nvPr/>
        </p:nvSpPr>
        <p:spPr>
          <a:xfrm>
            <a:off x="0" y="6217920"/>
            <a:ext cx="10972440" cy="273960"/>
          </a:xfrm>
          <a:prstGeom prst="rect">
            <a:avLst/>
          </a:prstGeom>
          <a:solidFill>
            <a:srgbClr val="00bfa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💬 Real-Time Communication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Internal Team Chat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Email Campaign Integration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WhatsApp Business Integration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Real-time Notifications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Collaboration Tools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6" name="Oval 3"/>
          <p:cNvSpPr/>
          <p:nvPr/>
        </p:nvSpPr>
        <p:spPr>
          <a:xfrm>
            <a:off x="10058400" y="182880"/>
            <a:ext cx="273960" cy="273960"/>
          </a:xfrm>
          <a:prstGeom prst="ellipse">
            <a:avLst/>
          </a:prstGeom>
          <a:solidFill>
            <a:srgbClr val="2d5bff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7" name="Rectangle 4"/>
          <p:cNvSpPr/>
          <p:nvPr/>
        </p:nvSpPr>
        <p:spPr>
          <a:xfrm>
            <a:off x="0" y="6217920"/>
            <a:ext cx="10972440" cy="273960"/>
          </a:xfrm>
          <a:prstGeom prst="rect">
            <a:avLst/>
          </a:prstGeom>
          <a:solidFill>
            <a:srgbClr val="00bfa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🎯 Target Industries &amp; Benefits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Industries: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IT Services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Sales Organizations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Customer Support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Consulting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Business Benefits: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40% increase in lead qualification accuracy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25% improvement in sales conversion rates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60% reduction in manual data entry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Real-time data-driven insights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Unified platform eliminating tool sprawl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0" name="Oval 3"/>
          <p:cNvSpPr/>
          <p:nvPr/>
        </p:nvSpPr>
        <p:spPr>
          <a:xfrm>
            <a:off x="10058400" y="182880"/>
            <a:ext cx="273960" cy="273960"/>
          </a:xfrm>
          <a:prstGeom prst="ellipse">
            <a:avLst/>
          </a:prstGeom>
          <a:solidFill>
            <a:srgbClr val="2d5bff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1" name="Rectangle 4"/>
          <p:cNvSpPr/>
          <p:nvPr/>
        </p:nvSpPr>
        <p:spPr>
          <a:xfrm>
            <a:off x="-228240" y="6629400"/>
            <a:ext cx="10972440" cy="273960"/>
          </a:xfrm>
          <a:prstGeom prst="rect">
            <a:avLst/>
          </a:prstGeom>
          <a:solidFill>
            <a:srgbClr val="00bfa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📞 Contact Us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 Sales &amp; Demonstrations: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Email: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  <a:hlinkClick r:id="rId1"/>
              </a:rPr>
              <a:t>sales@neura-crm.com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Mobile: +971 52 456 6488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 Support &amp; Partnerships: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support@neura-crm.com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🌍 Visit Live Demo: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  <a:hlinkClick r:id="rId2"/>
              </a:rPr>
              <a:t>https://neuracrm.up.railway.app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Login: nodeit@node.com / NodeIT2024!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4" name="Oval 3"/>
          <p:cNvSpPr/>
          <p:nvPr/>
        </p:nvSpPr>
        <p:spPr>
          <a:xfrm>
            <a:off x="10058400" y="182880"/>
            <a:ext cx="273960" cy="273960"/>
          </a:xfrm>
          <a:prstGeom prst="ellipse">
            <a:avLst/>
          </a:prstGeom>
          <a:solidFill>
            <a:srgbClr val="2d5bff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5" name="Rectangle 4"/>
          <p:cNvSpPr/>
          <p:nvPr/>
        </p:nvSpPr>
        <p:spPr>
          <a:xfrm rot="21587400">
            <a:off x="360" y="6649560"/>
            <a:ext cx="10972440" cy="273960"/>
          </a:xfrm>
          <a:prstGeom prst="rect">
            <a:avLst/>
          </a:prstGeom>
          <a:solidFill>
            <a:srgbClr val="00bfa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Executive Summary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NeuraCRM is a comprehensive, enterprise-grade CRM system with integrated Call Center capabilities, powered by AI and predictive analytics. It provides organizations with a unified platform to manage sales, customer interactions, and financial operations.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Oval 3"/>
          <p:cNvSpPr/>
          <p:nvPr/>
        </p:nvSpPr>
        <p:spPr>
          <a:xfrm>
            <a:off x="10058400" y="182880"/>
            <a:ext cx="273960" cy="273960"/>
          </a:xfrm>
          <a:prstGeom prst="ellipse">
            <a:avLst/>
          </a:prstGeom>
          <a:solidFill>
            <a:srgbClr val="2d5bff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5" name="Rectangle 4"/>
          <p:cNvSpPr/>
          <p:nvPr/>
        </p:nvSpPr>
        <p:spPr>
          <a:xfrm>
            <a:off x="0" y="6217920"/>
            <a:ext cx="10972440" cy="273960"/>
          </a:xfrm>
          <a:prstGeom prst="rect">
            <a:avLst/>
          </a:prstGeom>
          <a:solidFill>
            <a:srgbClr val="00bfa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🌟 Key Features Overview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🤖 AI-Powered Sales Intelligence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📞 Complete Call Center Integration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📊 Advanced Analytics &amp; Reporting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💼 Comprehensive CRM Core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💰 Financial Management Suite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🎧 Customer Support System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💬 Real-Time Communication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🏢 Enterprise Features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8" name="Oval 3"/>
          <p:cNvSpPr/>
          <p:nvPr/>
        </p:nvSpPr>
        <p:spPr>
          <a:xfrm>
            <a:off x="10058400" y="182880"/>
            <a:ext cx="273960" cy="273960"/>
          </a:xfrm>
          <a:prstGeom prst="ellipse">
            <a:avLst/>
          </a:prstGeom>
          <a:solidFill>
            <a:srgbClr val="2d5bff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9" name="Rectangle 4"/>
          <p:cNvSpPr/>
          <p:nvPr/>
        </p:nvSpPr>
        <p:spPr>
          <a:xfrm>
            <a:off x="0" y="6217920"/>
            <a:ext cx="10972440" cy="273960"/>
          </a:xfrm>
          <a:prstGeom prst="rect">
            <a:avLst/>
          </a:prstGeom>
          <a:solidFill>
            <a:srgbClr val="00bfa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🤖 AI-Powered Sales Intelligence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GPT-4 powered AI Sales Assistant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Predictive Lead Scoring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Real-time Sentiment Analysis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Advanced Sales Forecasting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AI-Generated Deal Insights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Oval 3"/>
          <p:cNvSpPr/>
          <p:nvPr/>
        </p:nvSpPr>
        <p:spPr>
          <a:xfrm>
            <a:off x="10058400" y="182880"/>
            <a:ext cx="273960" cy="273960"/>
          </a:xfrm>
          <a:prstGeom prst="ellipse">
            <a:avLst/>
          </a:prstGeom>
          <a:solidFill>
            <a:srgbClr val="2d5bff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73" name="Rectangle 4"/>
          <p:cNvSpPr/>
          <p:nvPr/>
        </p:nvSpPr>
        <p:spPr>
          <a:xfrm>
            <a:off x="0" y="6217920"/>
            <a:ext cx="10972440" cy="273960"/>
          </a:xfrm>
          <a:prstGeom prst="rect">
            <a:avLst/>
          </a:prstGeom>
          <a:solidFill>
            <a:srgbClr val="00bfa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📞 Complete Call Center Integration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PBX System Integration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Real-Time Call Monitoring &amp; Recording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Intelligent Call Queue Management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Automated Outbound Campaigns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Advanced Telephony Features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6" name="Oval 3"/>
          <p:cNvSpPr/>
          <p:nvPr/>
        </p:nvSpPr>
        <p:spPr>
          <a:xfrm>
            <a:off x="10058400" y="182880"/>
            <a:ext cx="273960" cy="273960"/>
          </a:xfrm>
          <a:prstGeom prst="ellipse">
            <a:avLst/>
          </a:prstGeom>
          <a:solidFill>
            <a:srgbClr val="2d5bff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77" name="Rectangle 4"/>
          <p:cNvSpPr/>
          <p:nvPr/>
        </p:nvSpPr>
        <p:spPr>
          <a:xfrm>
            <a:off x="0" y="6217920"/>
            <a:ext cx="10972440" cy="273960"/>
          </a:xfrm>
          <a:prstGeom prst="rect">
            <a:avLst/>
          </a:prstGeom>
          <a:solidFill>
            <a:srgbClr val="00bfa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📊 Advanced Analytics &amp; Reporting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Customer Segmentation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Conversion Funnel Analysis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Deal Velocity Tracking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Revenue Forecasting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Real-time Performance Dashboards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0" name="Oval 3"/>
          <p:cNvSpPr/>
          <p:nvPr/>
        </p:nvSpPr>
        <p:spPr>
          <a:xfrm>
            <a:off x="10058400" y="182880"/>
            <a:ext cx="273960" cy="273960"/>
          </a:xfrm>
          <a:prstGeom prst="ellipse">
            <a:avLst/>
          </a:prstGeom>
          <a:solidFill>
            <a:srgbClr val="2d5bff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81" name="Rectangle 4"/>
          <p:cNvSpPr/>
          <p:nvPr/>
        </p:nvSpPr>
        <p:spPr>
          <a:xfrm>
            <a:off x="0" y="6217920"/>
            <a:ext cx="10972440" cy="273960"/>
          </a:xfrm>
          <a:prstGeom prst="rect">
            <a:avLst/>
          </a:prstGeom>
          <a:solidFill>
            <a:srgbClr val="00bfa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💼 Comprehensive CRM Core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Lead &amp; Contact Management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Deal Pipeline with Kanban view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Opportunity Tracking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Activity Logging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Customer Relationship Mapping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4" name="Oval 3"/>
          <p:cNvSpPr/>
          <p:nvPr/>
        </p:nvSpPr>
        <p:spPr>
          <a:xfrm>
            <a:off x="10058400" y="182880"/>
            <a:ext cx="273960" cy="273960"/>
          </a:xfrm>
          <a:prstGeom prst="ellipse">
            <a:avLst/>
          </a:prstGeom>
          <a:solidFill>
            <a:srgbClr val="2d5bff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85" name="Rectangle 4"/>
          <p:cNvSpPr/>
          <p:nvPr/>
        </p:nvSpPr>
        <p:spPr>
          <a:xfrm>
            <a:off x="0" y="6217920"/>
            <a:ext cx="10972440" cy="273960"/>
          </a:xfrm>
          <a:prstGeom prst="rect">
            <a:avLst/>
          </a:prstGeom>
          <a:solidFill>
            <a:srgbClr val="00bfa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💰 Financial Management Suite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Automated Invoice Management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Payment Tracking &amp; Reporting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Revenue Recognition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Financial Dashboards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Post-sale Customer Account Management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8" name="Oval 3"/>
          <p:cNvSpPr/>
          <p:nvPr/>
        </p:nvSpPr>
        <p:spPr>
          <a:xfrm>
            <a:off x="10058400" y="182880"/>
            <a:ext cx="273960" cy="273960"/>
          </a:xfrm>
          <a:prstGeom prst="ellipse">
            <a:avLst/>
          </a:prstGeom>
          <a:solidFill>
            <a:srgbClr val="2d5bff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89" name="Rectangle 4"/>
          <p:cNvSpPr/>
          <p:nvPr/>
        </p:nvSpPr>
        <p:spPr>
          <a:xfrm>
            <a:off x="0" y="6217920"/>
            <a:ext cx="10972440" cy="273960"/>
          </a:xfrm>
          <a:prstGeom prst="rect">
            <a:avLst/>
          </a:prstGeom>
          <a:solidFill>
            <a:srgbClr val="00bfa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🎧 Customer Support System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Ticket Management with SLA Tracking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Knowledge Base &amp; Self-Service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Customer Satisfaction Surveys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Support Performance Analytics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Agent Workload &amp; Performance Tracking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2" name="Oval 3"/>
          <p:cNvSpPr/>
          <p:nvPr/>
        </p:nvSpPr>
        <p:spPr>
          <a:xfrm>
            <a:off x="10058400" y="182880"/>
            <a:ext cx="273960" cy="273960"/>
          </a:xfrm>
          <a:prstGeom prst="ellipse">
            <a:avLst/>
          </a:prstGeom>
          <a:solidFill>
            <a:srgbClr val="2d5bff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3" name="Rectangle 4"/>
          <p:cNvSpPr/>
          <p:nvPr/>
        </p:nvSpPr>
        <p:spPr>
          <a:xfrm>
            <a:off x="0" y="6217920"/>
            <a:ext cx="10972440" cy="273960"/>
          </a:xfrm>
          <a:prstGeom prst="rect">
            <a:avLst/>
          </a:prstGeom>
          <a:solidFill>
            <a:srgbClr val="00bfa5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LibreOffice/25.2.5.2$Windows_X86_64 LibreOffice_project/03d19516eb2e1dd5d4ccd751a0d6f35f35e08022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2025-09-21T02:58:32Z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