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/>
          </p:cNvSpPr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lvl2pPr>
              <a:defRPr>
                <a:solidFill>
                  <a:schemeClr val="tx2"/>
                </a:solidFill>
                <a:uFillTx/>
              </a:defRPr>
            </a:lvl2pPr>
            <a:lvl3pPr>
              <a:defRPr>
                <a:solidFill>
                  <a:schemeClr val="tx2"/>
                </a:solidFill>
                <a:uFillTx/>
              </a:defRPr>
            </a:lvl3pPr>
            <a:lvl4pPr>
              <a:defRPr>
                <a:solidFill>
                  <a:schemeClr val="tx2"/>
                </a:solidFill>
                <a:uFillTx/>
              </a:defRPr>
            </a:lvl4pPr>
            <a:lvl5pPr>
              <a:defRPr>
                <a:solidFill>
                  <a:schemeClr val="tx2"/>
                </a:solidFill>
                <a:uFillTx/>
              </a:defRPr>
            </a:lvl5pPr>
            <a:lvl6pPr>
              <a:defRPr>
                <a:solidFill>
                  <a:schemeClr val="tx2"/>
                </a:solidFill>
                <a:uFillTx/>
              </a:defRPr>
            </a:lvl6pPr>
            <a:lvl7pPr>
              <a:defRPr>
                <a:solidFill>
                  <a:schemeClr val="tx2"/>
                </a:solidFill>
                <a:uFillTx/>
              </a:defRPr>
            </a:lvl7pPr>
            <a:lvl8pPr>
              <a:defRPr>
                <a:solidFill>
                  <a:schemeClr val="tx2"/>
                </a:solidFill>
                <a:uFillTx/>
              </a:defRPr>
            </a:lvl8pPr>
            <a:lvl9pPr>
              <a:defRPr>
                <a:solidFill>
                  <a:schemeClr val="tx2"/>
                </a:solidFill>
                <a:uFillTx/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  <a:uFillTx/>
              </a:rPr>
              <a:t>“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lvl2pPr>
              <a:defRPr>
                <a:solidFill>
                  <a:schemeClr val="tx2"/>
                </a:solidFill>
                <a:uFillTx/>
              </a:defRPr>
            </a:lvl2pPr>
            <a:lvl3pPr>
              <a:defRPr>
                <a:solidFill>
                  <a:schemeClr val="tx2"/>
                </a:solidFill>
                <a:uFillTx/>
              </a:defRPr>
            </a:lvl3pPr>
            <a:lvl4pPr>
              <a:defRPr>
                <a:solidFill>
                  <a:schemeClr val="tx2"/>
                </a:solidFill>
                <a:uFillTx/>
              </a:defRPr>
            </a:lvl4pPr>
            <a:lvl5pPr>
              <a:defRPr>
                <a:solidFill>
                  <a:schemeClr val="tx2"/>
                </a:solidFill>
                <a:uFillTx/>
              </a:defRPr>
            </a:lvl5pPr>
            <a:lvl6pPr>
              <a:defRPr>
                <a:solidFill>
                  <a:schemeClr val="tx2"/>
                </a:solidFill>
                <a:uFillTx/>
              </a:defRPr>
            </a:lvl6pPr>
            <a:lvl7pPr>
              <a:defRPr>
                <a:solidFill>
                  <a:schemeClr val="tx2"/>
                </a:solidFill>
                <a:uFillTx/>
              </a:defRPr>
            </a:lvl7pPr>
            <a:lvl8pPr>
              <a:defRPr>
                <a:solidFill>
                  <a:schemeClr val="tx2"/>
                </a:solidFill>
                <a:uFillTx/>
              </a:defRPr>
            </a:lvl8pPr>
            <a:lvl9pPr>
              <a:defRPr>
                <a:solidFill>
                  <a:schemeClr val="tx2"/>
                </a:solidFill>
                <a:uFillTx/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  <a:uFillTx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uFillTx/>
              </a:defRPr>
            </a:lvl1pPr>
          </a:lstStyle>
          <a:p>
            <a:pPr marL="0" lvl="0" indent="0">
              <a:buNone/>
            </a:pPr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uFillTx/>
              </a:defRPr>
            </a:lvl1pPr>
          </a:lstStyle>
          <a:p>
            <a:pPr marL="0" lvl="0" indent="0">
              <a:buNone/>
            </a:pPr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/>
          </p:cNvSpPr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lvl2pPr>
              <a:defRPr>
                <a:solidFill>
                  <a:schemeClr val="tx2"/>
                </a:solidFill>
                <a:uFillTx/>
              </a:defRPr>
            </a:lvl2pPr>
            <a:lvl3pPr>
              <a:defRPr>
                <a:solidFill>
                  <a:schemeClr val="tx2"/>
                </a:solidFill>
                <a:uFillTx/>
              </a:defRPr>
            </a:lvl3pPr>
            <a:lvl4pPr>
              <a:defRPr>
                <a:solidFill>
                  <a:schemeClr val="tx2"/>
                </a:solidFill>
                <a:uFillTx/>
              </a:defRPr>
            </a:lvl4pPr>
            <a:lvl5pPr>
              <a:defRPr>
                <a:solidFill>
                  <a:schemeClr val="tx2"/>
                </a:solidFill>
                <a:uFillTx/>
              </a:defRPr>
            </a:lvl5pPr>
            <a:lvl6pPr>
              <a:defRPr>
                <a:solidFill>
                  <a:schemeClr val="tx2"/>
                </a:solidFill>
                <a:uFillTx/>
              </a:defRPr>
            </a:lvl6pPr>
            <a:lvl7pPr>
              <a:defRPr>
                <a:solidFill>
                  <a:schemeClr val="tx2"/>
                </a:solidFill>
                <a:uFillTx/>
              </a:defRPr>
            </a:lvl7pPr>
            <a:lvl8pPr>
              <a:defRPr>
                <a:solidFill>
                  <a:schemeClr val="tx2"/>
                </a:solidFill>
                <a:uFillTx/>
              </a:defRPr>
            </a:lvl8pPr>
            <a:lvl9pPr>
              <a:defRPr>
                <a:solidFill>
                  <a:schemeClr val="tx2"/>
                </a:solidFill>
                <a:uFillTx/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  <a:uFillTx/>
              </a:rPr>
              <a:t>“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lvl2pPr>
              <a:defRPr>
                <a:solidFill>
                  <a:schemeClr val="tx2"/>
                </a:solidFill>
                <a:uFillTx/>
              </a:defRPr>
            </a:lvl2pPr>
            <a:lvl3pPr>
              <a:defRPr>
                <a:solidFill>
                  <a:schemeClr val="tx2"/>
                </a:solidFill>
                <a:uFillTx/>
              </a:defRPr>
            </a:lvl3pPr>
            <a:lvl4pPr>
              <a:defRPr>
                <a:solidFill>
                  <a:schemeClr val="tx2"/>
                </a:solidFill>
                <a:uFillTx/>
              </a:defRPr>
            </a:lvl4pPr>
            <a:lvl5pPr>
              <a:defRPr>
                <a:solidFill>
                  <a:schemeClr val="tx2"/>
                </a:solidFill>
                <a:uFillTx/>
              </a:defRPr>
            </a:lvl5pPr>
            <a:lvl6pPr>
              <a:defRPr>
                <a:solidFill>
                  <a:schemeClr val="tx2"/>
                </a:solidFill>
                <a:uFillTx/>
              </a:defRPr>
            </a:lvl6pPr>
            <a:lvl7pPr>
              <a:defRPr>
                <a:solidFill>
                  <a:schemeClr val="tx2"/>
                </a:solidFill>
                <a:uFillTx/>
              </a:defRPr>
            </a:lvl7pPr>
            <a:lvl8pPr>
              <a:defRPr>
                <a:solidFill>
                  <a:schemeClr val="tx2"/>
                </a:solidFill>
                <a:uFillTx/>
              </a:defRPr>
            </a:lvl8pPr>
            <a:lvl9pPr>
              <a:defRPr>
                <a:solidFill>
                  <a:schemeClr val="tx2"/>
                </a:solidFill>
                <a:uFillTx/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  <a:uFillTx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uFillTx/>
              </a:defRPr>
            </a:lvl1pPr>
          </a:lstStyle>
          <a:p>
            <a:pPr marL="0" lvl="0"/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FillTx/>
                <a:latin typeface="+mn-lt"/>
              </a:defRPr>
            </a:lvl1pPr>
          </a:lstStyle>
          <a:p>
            <a:fld id="{B61BEF0D-F0BB-DE4B-95CE-6DB70DBA9567}" type="datetimeFigureOut">
              <a:rPr lang="en-US" dirty="0">
                <a:uFillTx/>
              </a:rPr>
              <a:pPr/>
              <a:t>11-Mar-19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FillTx/>
                <a:latin typeface="+mn-lt"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FillTx/>
                <a:latin typeface="+mn-lt"/>
              </a:defRPr>
            </a:lvl1pPr>
          </a:lstStyle>
          <a:p>
            <a:fld id="{D57F1E4F-1CFF-5643-939E-217C01CDF565}" type="slidenum">
              <a:rPr lang="en-US" dirty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58" y="739177"/>
            <a:ext cx="10101531" cy="3200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College Parking system</a:t>
            </a:r>
            <a:r>
              <a:rPr lang="en-US" dirty="0" smtClean="0">
                <a:uFillTx/>
              </a:rPr>
              <a:t/>
            </a:r>
            <a:br>
              <a:rPr lang="en-US" dirty="0" smtClean="0">
                <a:uFillTx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Vashishth Technologies</a:t>
            </a:r>
            <a:r>
              <a:rPr lang="en-US" dirty="0" smtClean="0">
                <a:uFillTx/>
              </a:rPr>
              <a:t/>
            </a:r>
            <a:br>
              <a:rPr lang="en-US" dirty="0" smtClean="0">
                <a:uFillTx/>
              </a:rPr>
            </a:br>
            <a:r>
              <a:rPr lang="en-US" dirty="0" smtClean="0">
                <a:uFillTx/>
              </a:rPr>
              <a:t/>
            </a:r>
            <a:br>
              <a:rPr lang="en-US" dirty="0" smtClean="0">
                <a:uFillTx/>
              </a:rPr>
            </a:br>
            <a:r>
              <a:rPr lang="en-US" b="1" dirty="0" smtClean="0"/>
              <a:t>Minor project</a:t>
            </a:r>
            <a:endParaRPr lang="en-US" b="1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854" y="4207156"/>
            <a:ext cx="8676222" cy="1905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uFillTx/>
              </a:rPr>
              <a:t>Branch: MBA(TECH.)(IT</a:t>
            </a:r>
            <a:r>
              <a:rPr lang="en-US" dirty="0" smtClean="0">
                <a:uFillTx/>
              </a:rPr>
              <a:t>)</a:t>
            </a:r>
            <a:endParaRPr lang="en-US" dirty="0" smtClean="0">
              <a:uFillTx/>
            </a:endParaRPr>
          </a:p>
          <a:p>
            <a:pPr algn="just"/>
            <a:r>
              <a:rPr lang="en-US" dirty="0" smtClean="0"/>
              <a:t>Name: Anunay Khetan</a:t>
            </a:r>
            <a:endParaRPr lang="en-US" dirty="0" smtClean="0">
              <a:uFillTx/>
            </a:endParaRPr>
          </a:p>
          <a:p>
            <a:pPr algn="just"/>
            <a:r>
              <a:rPr lang="en-US" dirty="0" smtClean="0">
                <a:uFillTx/>
              </a:rPr>
              <a:t>Roll No: I028</a:t>
            </a:r>
            <a:endParaRPr lang="en-US" dirty="0" smtClean="0">
              <a:uFillTx/>
            </a:endParaRPr>
          </a:p>
          <a:p>
            <a:pPr algn="just"/>
            <a:r>
              <a:rPr lang="en-US" dirty="0" smtClean="0">
                <a:uFillTx/>
              </a:rPr>
              <a:t>Date of Presentation: </a:t>
            </a: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March 2019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27" y="339742"/>
            <a:ext cx="9905998" cy="891396"/>
          </a:xfrm>
        </p:spPr>
        <p:txBody>
          <a:bodyPr/>
          <a:lstStyle/>
          <a:p>
            <a:r>
              <a:rPr lang="en-US" sz="3600" b="1" dirty="0" smtClean="0">
                <a:uFillTx/>
              </a:rPr>
              <a:t>DESIGN RULES </a:t>
            </a:r>
            <a:r>
              <a:rPr lang="en-US" sz="2000" b="1" dirty="0" smtClean="0">
                <a:uFillTx/>
              </a:rPr>
              <a:t>(4 </a:t>
            </a:r>
            <a:r>
              <a:rPr lang="en-US" sz="2000" b="1" dirty="0">
                <a:uFillTx/>
              </a:rPr>
              <a:t>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207" y="1470516"/>
            <a:ext cx="6062433" cy="478405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uFillTx/>
              </a:rPr>
              <a:t>5</a:t>
            </a:r>
            <a:r>
              <a:rPr lang="en-US" b="1" dirty="0" smtClean="0">
                <a:uFillTx/>
              </a:rPr>
              <a:t>. OFFER SIMPLE ERROR HANDLING:</a:t>
            </a:r>
            <a:endParaRPr lang="en-US" b="1" dirty="0">
              <a:uFillTx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User receives error correction message entailing proper instructions to correct the error </a:t>
            </a:r>
            <a:endParaRPr lang="en-US" dirty="0" smtClean="0">
              <a:uFillTx/>
            </a:endParaRPr>
          </a:p>
          <a:p>
            <a:pPr marL="457200" lvl="1" indent="0" algn="just">
              <a:buNone/>
            </a:pPr>
            <a:endParaRPr lang="en-US" dirty="0" smtClean="0">
              <a:uFillTx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For ex: </a:t>
            </a:r>
          </a:p>
          <a:p>
            <a:pPr marL="457200" lvl="1" indent="0" algn="just">
              <a:buNone/>
            </a:pPr>
            <a:r>
              <a:rPr lang="en-US" dirty="0">
                <a:uFillTx/>
              </a:rPr>
              <a:t>	</a:t>
            </a:r>
            <a:r>
              <a:rPr lang="en-US" dirty="0" smtClean="0">
                <a:uFillTx/>
              </a:rPr>
              <a:t>1. If user leaves </a:t>
            </a:r>
            <a:r>
              <a:rPr lang="en-US" dirty="0" smtClean="0">
                <a:uFillTx/>
              </a:rPr>
              <a:t>the email field </a:t>
            </a:r>
            <a:r>
              <a:rPr lang="en-US" dirty="0" smtClean="0">
                <a:uFillTx/>
              </a:rPr>
              <a:t>empty or enters 	a </a:t>
            </a:r>
            <a:r>
              <a:rPr lang="en-US" dirty="0" smtClean="0"/>
              <a:t>different</a:t>
            </a:r>
            <a:r>
              <a:rPr lang="en-US" dirty="0" smtClean="0">
                <a:uFillTx/>
              </a:rPr>
              <a:t> </a:t>
            </a:r>
            <a:r>
              <a:rPr lang="en-US" dirty="0" smtClean="0">
                <a:uFillTx/>
              </a:rPr>
              <a:t>value, then he/she gets an error 	message saying that </a:t>
            </a:r>
            <a:r>
              <a:rPr lang="en-US" dirty="0" smtClean="0">
                <a:uFillTx/>
              </a:rPr>
              <a:t>“</a:t>
            </a:r>
            <a:r>
              <a:rPr lang="en-US" dirty="0" smtClean="0"/>
              <a:t>Enter a valid registered 	Email ID</a:t>
            </a:r>
            <a:r>
              <a:rPr lang="en-US" dirty="0" smtClean="0">
                <a:uFillTx/>
              </a:rPr>
              <a:t>” </a:t>
            </a:r>
          </a:p>
          <a:p>
            <a:pPr marL="457200" lvl="1" indent="0" algn="just">
              <a:buNone/>
            </a:pPr>
            <a:endParaRPr lang="en-US" dirty="0" smtClean="0">
              <a:uFillTx/>
            </a:endParaRPr>
          </a:p>
          <a:p>
            <a:pPr lvl="1" algn="just"/>
            <a:r>
              <a:rPr lang="en-US" dirty="0" smtClean="0">
                <a:uFillTx/>
              </a:rPr>
              <a:t>All </a:t>
            </a:r>
            <a:r>
              <a:rPr lang="en-US" dirty="0" smtClean="0">
                <a:uFillTx/>
              </a:rPr>
              <a:t>this helps the user to handle the error with ease.</a:t>
            </a:r>
          </a:p>
          <a:p>
            <a:pPr marL="457200" lvl="1" indent="0" algn="just">
              <a:buNone/>
            </a:pPr>
            <a:r>
              <a:rPr lang="en-US" dirty="0">
                <a:uFillTx/>
              </a:rPr>
              <a:t>	</a:t>
            </a:r>
            <a:r>
              <a:rPr lang="en-US" dirty="0" smtClean="0">
                <a:uFillTx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99" y="1587347"/>
            <a:ext cx="2143781" cy="40880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145" y="1543894"/>
            <a:ext cx="2203434" cy="4174927"/>
          </a:xfrm>
          <a:prstGeom prst="rect">
            <a:avLst/>
          </a:prstGeom>
        </p:spPr>
      </p:pic>
      <p:sp>
        <p:nvSpPr>
          <p:cNvPr id="16" name="Oval 15"/>
          <p:cNvSpPr>
            <a:spLocks/>
          </p:cNvSpPr>
          <p:nvPr/>
        </p:nvSpPr>
        <p:spPr>
          <a:xfrm>
            <a:off x="7591245" y="2760453"/>
            <a:ext cx="1351280" cy="359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9579074" y="3119598"/>
            <a:ext cx="2083575" cy="1090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27" y="339742"/>
            <a:ext cx="9905998" cy="891396"/>
          </a:xfrm>
        </p:spPr>
        <p:txBody>
          <a:bodyPr/>
          <a:lstStyle/>
          <a:p>
            <a:r>
              <a:rPr lang="en-US" sz="3600" b="1" dirty="0" smtClean="0">
                <a:uFillTx/>
              </a:rPr>
              <a:t>DESIGN RULES </a:t>
            </a:r>
            <a:r>
              <a:rPr lang="en-US" sz="2000" b="1" dirty="0" smtClean="0">
                <a:uFillTx/>
              </a:rPr>
              <a:t>(5 </a:t>
            </a:r>
            <a:r>
              <a:rPr lang="en-US" sz="2000" b="1" dirty="0">
                <a:uFillTx/>
              </a:rPr>
              <a:t>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207" y="1633076"/>
            <a:ext cx="6239733" cy="478405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uFillTx/>
              </a:rPr>
              <a:t>6. PERMIT EASY REVERSAL OF ACTIONS:</a:t>
            </a:r>
            <a:endParaRPr lang="en-US" b="1" dirty="0">
              <a:uFillTx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Users are allowed to reverse their actions at the initial stages but later on, it is restricted due to security purpose.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For ex: </a:t>
            </a:r>
          </a:p>
          <a:p>
            <a:pPr marL="457200" lvl="1" indent="0" algn="just">
              <a:buNone/>
            </a:pPr>
            <a:r>
              <a:rPr lang="en-US" dirty="0">
                <a:uFillTx/>
              </a:rPr>
              <a:t>	</a:t>
            </a:r>
            <a:r>
              <a:rPr lang="en-US" dirty="0" smtClean="0">
                <a:uFillTx/>
              </a:rPr>
              <a:t>1. As soon as the App is opened, the user can 	exit using the “EXIT” key on the login screen itself.</a:t>
            </a:r>
          </a:p>
          <a:p>
            <a:pPr marL="457200" lvl="1" indent="0" algn="just">
              <a:buNone/>
            </a:pPr>
            <a:r>
              <a:rPr lang="en-US" dirty="0">
                <a:uFillTx/>
              </a:rPr>
              <a:t>	</a:t>
            </a:r>
            <a:r>
              <a:rPr lang="en-US" dirty="0" smtClean="0">
                <a:uFillTx/>
              </a:rPr>
              <a:t>2. When payment is initiated user can only 	“cancel” the transaction to reverse their 	action(s) at the later stage.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Thus, users can easily reverse their action however it is limited. </a:t>
            </a:r>
          </a:p>
          <a:p>
            <a:pPr marL="457200" lvl="1" indent="0" algn="just">
              <a:buNone/>
            </a:pPr>
            <a:r>
              <a:rPr lang="en-US" dirty="0">
                <a:uFillTx/>
              </a:rPr>
              <a:t>	</a:t>
            </a:r>
            <a:r>
              <a:rPr lang="en-US" dirty="0" smtClean="0">
                <a:uFillTx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60" y="1679412"/>
            <a:ext cx="2189980" cy="4149435"/>
          </a:xfrm>
          <a:prstGeom prst="rect">
            <a:avLst/>
          </a:prstGeom>
        </p:spPr>
      </p:pic>
      <p:sp>
        <p:nvSpPr>
          <p:cNvPr id="10" name="Oval 9"/>
          <p:cNvSpPr>
            <a:spLocks/>
          </p:cNvSpPr>
          <p:nvPr/>
        </p:nvSpPr>
        <p:spPr>
          <a:xfrm>
            <a:off x="8160589" y="3942272"/>
            <a:ext cx="922451" cy="402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59" y="1597080"/>
            <a:ext cx="2246140" cy="4314100"/>
          </a:xfrm>
          <a:prstGeom prst="rect">
            <a:avLst/>
          </a:prstGeom>
        </p:spPr>
      </p:pic>
      <p:sp>
        <p:nvSpPr>
          <p:cNvPr id="12" name="Oval 11"/>
          <p:cNvSpPr>
            <a:spLocks/>
          </p:cNvSpPr>
          <p:nvPr/>
        </p:nvSpPr>
        <p:spPr>
          <a:xfrm>
            <a:off x="9885873" y="4520242"/>
            <a:ext cx="1570006" cy="258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27" y="339742"/>
            <a:ext cx="9905998" cy="891396"/>
          </a:xfrm>
        </p:spPr>
        <p:txBody>
          <a:bodyPr/>
          <a:lstStyle/>
          <a:p>
            <a:r>
              <a:rPr lang="en-US" sz="3600" b="1" dirty="0" smtClean="0">
                <a:uFillTx/>
              </a:rPr>
              <a:t>DESIGN RULES </a:t>
            </a:r>
            <a:r>
              <a:rPr lang="en-US" sz="2000" b="1" dirty="0" smtClean="0">
                <a:uFillTx/>
              </a:rPr>
              <a:t>(6 </a:t>
            </a:r>
            <a:r>
              <a:rPr lang="en-US" sz="2000" b="1" dirty="0">
                <a:uFillTx/>
              </a:rPr>
              <a:t>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0" y="1595120"/>
            <a:ext cx="10241280" cy="477520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uFillTx/>
              </a:rPr>
              <a:t>7. SUPPORT INTERNAL LOCUS OF CONTROL: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uFillTx/>
              </a:rPr>
              <a:t>users are allowed to initiate and can take full control of events occurring in the application.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uFillTx/>
              </a:rPr>
              <a:t>For ex: </a:t>
            </a:r>
          </a:p>
          <a:p>
            <a:pPr marL="457200" lvl="1" indent="0" algn="just">
              <a:buNone/>
            </a:pPr>
            <a:r>
              <a:rPr lang="en-US" sz="2000" dirty="0">
                <a:uFillTx/>
              </a:rPr>
              <a:t>	</a:t>
            </a:r>
            <a:r>
              <a:rPr lang="en-US" sz="2000" dirty="0" smtClean="0">
                <a:uFillTx/>
              </a:rPr>
              <a:t>1. Using the MENU option available on </a:t>
            </a:r>
            <a:r>
              <a:rPr lang="en-US" sz="2000" dirty="0" smtClean="0">
                <a:uFillTx/>
              </a:rPr>
              <a:t>the Right top </a:t>
            </a:r>
            <a:r>
              <a:rPr lang="en-US" sz="2000" dirty="0" smtClean="0">
                <a:uFillTx/>
              </a:rPr>
              <a:t>corner of the screen, </a:t>
            </a:r>
            <a:r>
              <a:rPr lang="en-US" sz="2000" dirty="0" smtClean="0">
                <a:uFillTx/>
              </a:rPr>
              <a:t>	users can </a:t>
            </a:r>
            <a:r>
              <a:rPr lang="en-US" sz="2000" dirty="0" smtClean="0">
                <a:uFillTx/>
              </a:rPr>
              <a:t>select the desired page they want to visit.</a:t>
            </a:r>
          </a:p>
          <a:p>
            <a:pPr marL="457200" lvl="1" indent="0" algn="just">
              <a:buNone/>
            </a:pPr>
            <a:r>
              <a:rPr lang="en-US" sz="2000" dirty="0">
                <a:uFillTx/>
              </a:rPr>
              <a:t>	</a:t>
            </a:r>
            <a:endParaRPr lang="en-US" sz="2000" dirty="0"/>
          </a:p>
          <a:p>
            <a:pPr lvl="1" algn="just"/>
            <a:r>
              <a:rPr lang="en-US" sz="2000" dirty="0" smtClean="0">
                <a:uFillTx/>
              </a:rPr>
              <a:t>Thus</a:t>
            </a:r>
            <a:r>
              <a:rPr lang="en-US" sz="2000" dirty="0" smtClean="0">
                <a:uFillTx/>
              </a:rPr>
              <a:t>, user gets complete access to the application from the Home page itself, although user cannot directly move to later stage of </a:t>
            </a:r>
            <a:r>
              <a:rPr lang="en-US" sz="2000" dirty="0" smtClean="0"/>
              <a:t>Process</a:t>
            </a:r>
            <a:r>
              <a:rPr lang="en-US" sz="2000" dirty="0" smtClean="0">
                <a:uFillTx/>
              </a:rPr>
              <a:t> </a:t>
            </a:r>
            <a:r>
              <a:rPr lang="en-US" sz="2000" dirty="0" smtClean="0">
                <a:uFillTx/>
              </a:rPr>
              <a:t>using this due to security purpose.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27" y="339742"/>
            <a:ext cx="9905998" cy="891396"/>
          </a:xfrm>
        </p:spPr>
        <p:txBody>
          <a:bodyPr/>
          <a:lstStyle/>
          <a:p>
            <a:r>
              <a:rPr lang="en-US" sz="3600" b="1" dirty="0" smtClean="0">
                <a:uFillTx/>
              </a:rPr>
              <a:t>DESIGN RULES </a:t>
            </a:r>
            <a:r>
              <a:rPr lang="en-US" sz="2000" b="1" dirty="0" smtClean="0">
                <a:uFillTx/>
              </a:rPr>
              <a:t>(7 </a:t>
            </a:r>
            <a:r>
              <a:rPr lang="en-US" sz="2000" b="1" dirty="0">
                <a:uFillTx/>
              </a:rPr>
              <a:t>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239" y="1388086"/>
            <a:ext cx="10241280" cy="477520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8</a:t>
            </a:r>
            <a:r>
              <a:rPr lang="en-US" b="1" dirty="0" smtClean="0"/>
              <a:t>. REDUCE SHORT – TERM MEMORY LOAD</a:t>
            </a:r>
            <a:r>
              <a:rPr lang="en-US" b="1" dirty="0" smtClean="0">
                <a:uFillTx/>
              </a:rPr>
              <a:t>:</a:t>
            </a:r>
            <a:endParaRPr lang="en-US" b="1" dirty="0" smtClean="0">
              <a:uFillTx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uFillTx/>
              </a:rPr>
              <a:t>Since human attention is limited, it is capable of maintaining around 7 +/- 2 in the short term memory at one time.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Thus, the interface is designed as simple as possible with proper information hierarchy and choosing recognition over recall.</a:t>
            </a:r>
            <a:endParaRPr lang="en-US" sz="2000" dirty="0" smtClean="0">
              <a:uFillTx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uFillTx/>
              </a:rPr>
              <a:t>For ex: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1800" dirty="0" smtClean="0">
                <a:uFillTx/>
              </a:rPr>
              <a:t>The parking slot to be booked by the user is shown to the </a:t>
            </a:r>
            <a:r>
              <a:rPr lang="en-US" sz="1800" dirty="0" smtClean="0"/>
              <a:t>user throughout the booking process.</a:t>
            </a:r>
            <a:r>
              <a:rPr lang="en-US" dirty="0">
                <a:uFillTx/>
              </a:rPr>
              <a:t>	</a:t>
            </a:r>
            <a:endParaRPr lang="en-US" dirty="0"/>
          </a:p>
          <a:p>
            <a:pPr lvl="1" algn="just"/>
            <a:r>
              <a:rPr lang="en-US" sz="2000" dirty="0" smtClean="0">
                <a:uFillTx/>
              </a:rPr>
              <a:t>This helps the user to book the parking slot with ease and without remembering data.</a:t>
            </a:r>
          </a:p>
          <a:p>
            <a:pPr lvl="1" algn="just"/>
            <a:r>
              <a:rPr lang="en-US" sz="2000" dirty="0" smtClean="0"/>
              <a:t>Also, user is updated through text/image on every page notifying them about their location so that they need not remember.</a:t>
            </a:r>
            <a:endParaRPr lang="en-US" sz="2000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339742"/>
            <a:ext cx="10840719" cy="89139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uFillTx/>
              </a:rPr>
              <a:t>NAVIGATION DESIGN, SCREEN DESIGN &amp; LAYOUT </a:t>
            </a:r>
            <a:r>
              <a:rPr lang="en-US" sz="2200" b="1" dirty="0" smtClean="0">
                <a:uFillTx/>
              </a:rPr>
              <a:t>(1 of 2)</a:t>
            </a:r>
            <a:endParaRPr lang="en-US" sz="2200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527" y="1381760"/>
            <a:ext cx="7281633" cy="5303520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uFillTx/>
              </a:rPr>
              <a:t>The application follows the principles of Gestalt’s psychology:</a:t>
            </a:r>
          </a:p>
          <a:p>
            <a:pPr marL="914400" lvl="1" indent="-457200" algn="just">
              <a:buAutoNum type="arabicPeriod"/>
            </a:pPr>
            <a:r>
              <a:rPr lang="en-US" sz="2000" b="1" dirty="0" smtClean="0">
                <a:uFillTx/>
              </a:rPr>
              <a:t>PROXIMITY:</a:t>
            </a:r>
            <a:r>
              <a:rPr lang="en-US" sz="2000" dirty="0" smtClean="0">
                <a:uFillTx/>
              </a:rPr>
              <a:t> The grouping is done using the color code, using spaces between two text field or options. For ex: White space between two options, grey color bar for input text field, etc.</a:t>
            </a:r>
          </a:p>
          <a:p>
            <a:pPr marL="914400" lvl="1" indent="-457200" algn="just">
              <a:buAutoNum type="arabicPeriod"/>
            </a:pPr>
            <a:r>
              <a:rPr lang="en-US" sz="2000" b="1" dirty="0" smtClean="0">
                <a:uFillTx/>
              </a:rPr>
              <a:t>SIMILARITY:</a:t>
            </a:r>
            <a:r>
              <a:rPr lang="en-US" sz="2000" dirty="0" smtClean="0">
                <a:uFillTx/>
              </a:rPr>
              <a:t> There are </a:t>
            </a:r>
            <a:r>
              <a:rPr lang="en-US" sz="2000" dirty="0" smtClean="0">
                <a:uFillTx/>
              </a:rPr>
              <a:t>4 </a:t>
            </a:r>
            <a:r>
              <a:rPr lang="en-US" sz="2000" dirty="0" smtClean="0">
                <a:uFillTx/>
              </a:rPr>
              <a:t>types of option </a:t>
            </a:r>
            <a:r>
              <a:rPr lang="en-US" sz="2000" dirty="0" smtClean="0">
                <a:uFillTx/>
              </a:rPr>
              <a:t>in parking. </a:t>
            </a:r>
            <a:r>
              <a:rPr lang="en-US" sz="2000" dirty="0" smtClean="0">
                <a:uFillTx/>
              </a:rPr>
              <a:t>They are categorized </a:t>
            </a:r>
            <a:r>
              <a:rPr lang="en-US" sz="2000" dirty="0" smtClean="0">
                <a:uFillTx/>
              </a:rPr>
              <a:t>as total slots, slots reserved for </a:t>
            </a:r>
            <a:r>
              <a:rPr lang="en-US" sz="2000" dirty="0" err="1" smtClean="0">
                <a:uFillTx/>
              </a:rPr>
              <a:t>staf</a:t>
            </a:r>
            <a:r>
              <a:rPr lang="en-US" sz="2000" dirty="0" smtClean="0">
                <a:uFillTx/>
              </a:rPr>
              <a:t>, occupied slots and free slots </a:t>
            </a:r>
            <a:r>
              <a:rPr lang="en-US" sz="2000" dirty="0" smtClean="0">
                <a:uFillTx/>
              </a:rPr>
              <a:t>and differentiated using </a:t>
            </a:r>
            <a:r>
              <a:rPr lang="en-US" sz="2000" dirty="0" smtClean="0">
                <a:uFillTx/>
              </a:rPr>
              <a:t>red, green, orange </a:t>
            </a:r>
            <a:r>
              <a:rPr lang="en-US" sz="2000" dirty="0" smtClean="0">
                <a:uFillTx/>
              </a:rPr>
              <a:t>color code.</a:t>
            </a:r>
          </a:p>
          <a:p>
            <a:pPr marL="914400" lvl="1" indent="-457200" algn="just">
              <a:buAutoNum type="arabicPeriod"/>
            </a:pPr>
            <a:r>
              <a:rPr lang="en-US" sz="2000" b="1" dirty="0" smtClean="0">
                <a:uFillTx/>
              </a:rPr>
              <a:t>SYMMETRY: </a:t>
            </a:r>
            <a:r>
              <a:rPr lang="en-US" sz="2000" dirty="0" smtClean="0">
                <a:uFillTx/>
              </a:rPr>
              <a:t>The color code remains the same no matter what the type of vehicle is. The map for the 2 types of vehicle is also symmetric.</a:t>
            </a:r>
            <a:endParaRPr lang="en-US" sz="2000" dirty="0" smtClean="0"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9" y="1307952"/>
            <a:ext cx="2655111" cy="5099092"/>
          </a:xfrm>
          <a:prstGeom prst="rect">
            <a:avLst/>
          </a:prstGeom>
        </p:spPr>
      </p:pic>
      <p:sp>
        <p:nvSpPr>
          <p:cNvPr id="5" name="Oval 4"/>
          <p:cNvSpPr>
            <a:spLocks/>
          </p:cNvSpPr>
          <p:nvPr/>
        </p:nvSpPr>
        <p:spPr>
          <a:xfrm>
            <a:off x="9095564" y="3418839"/>
            <a:ext cx="1885950" cy="1472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950960" y="3515360"/>
            <a:ext cx="528320" cy="914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339742"/>
            <a:ext cx="10840719" cy="89139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uFillTx/>
              </a:rPr>
              <a:t>NAVIGATION DESIGN, SCREEN DESIGN &amp; LAYOUT </a:t>
            </a:r>
            <a:r>
              <a:rPr lang="en-US" sz="2200" b="1" dirty="0" smtClean="0">
                <a:uFillTx/>
              </a:rPr>
              <a:t>(2 of 2)</a:t>
            </a:r>
            <a:endParaRPr lang="en-US" sz="2200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06" y="1554480"/>
            <a:ext cx="5879553" cy="5303520"/>
          </a:xfrm>
        </p:spPr>
        <p:txBody>
          <a:bodyPr anchor="t">
            <a:normAutofit/>
          </a:bodyPr>
          <a:lstStyle/>
          <a:p>
            <a:pPr marL="457200" lvl="1" indent="0" algn="just">
              <a:buNone/>
            </a:pPr>
            <a:r>
              <a:rPr lang="en-US" sz="2000" b="1" dirty="0" smtClean="0">
                <a:uFillTx/>
              </a:rPr>
              <a:t>4. CONTINUITY: </a:t>
            </a:r>
            <a:r>
              <a:rPr lang="en-US" sz="2000" dirty="0" smtClean="0">
                <a:uFillTx/>
              </a:rPr>
              <a:t>The information of data 	available in the application is in flow of 	lines and is thus aligned. For ex: </a:t>
            </a:r>
            <a:r>
              <a:rPr lang="en-US" sz="2000" dirty="0" smtClean="0">
                <a:uFillTx/>
              </a:rPr>
              <a:t>in page 	shown in figure, text is aligned with the 	text resembling the information about the 	particular data field.</a:t>
            </a:r>
            <a:endParaRPr lang="en-US" sz="2000" dirty="0" smtClean="0">
              <a:uFillTx/>
            </a:endParaRPr>
          </a:p>
          <a:p>
            <a:pPr marL="457200" lvl="1" indent="0" algn="just">
              <a:buNone/>
            </a:pPr>
            <a:r>
              <a:rPr lang="en-US" sz="2000" b="1" dirty="0" smtClean="0">
                <a:uFillTx/>
              </a:rPr>
              <a:t>5. CLOSURE: </a:t>
            </a:r>
            <a:r>
              <a:rPr lang="en-US" sz="2000" dirty="0" smtClean="0">
                <a:uFillTx/>
              </a:rPr>
              <a:t>as soon as the user log out the 	application, the user is displayed a 	message that </a:t>
            </a:r>
            <a:r>
              <a:rPr lang="en-US" sz="2000" dirty="0" smtClean="0">
                <a:uFillTx/>
              </a:rPr>
              <a:t>“Congratulations! Your 	parking slot has been booked.”. </a:t>
            </a:r>
            <a:r>
              <a:rPr lang="en-US" sz="2000" dirty="0" smtClean="0">
                <a:uFillTx/>
              </a:rPr>
              <a:t>By </a:t>
            </a:r>
            <a:r>
              <a:rPr lang="en-US" sz="2000" dirty="0" smtClean="0">
                <a:uFillTx/>
              </a:rPr>
              <a:t>	reading </a:t>
            </a:r>
            <a:r>
              <a:rPr lang="en-US" sz="2000" dirty="0" smtClean="0">
                <a:uFillTx/>
              </a:rPr>
              <a:t>this </a:t>
            </a:r>
            <a:r>
              <a:rPr lang="en-US" sz="2000" dirty="0" smtClean="0">
                <a:uFillTx/>
              </a:rPr>
              <a:t>message, he/she </a:t>
            </a:r>
            <a:r>
              <a:rPr lang="en-US" sz="2000" dirty="0" smtClean="0">
                <a:uFillTx/>
              </a:rPr>
              <a:t>gets </a:t>
            </a:r>
            <a:r>
              <a:rPr lang="en-US" sz="2000" dirty="0" smtClean="0">
                <a:uFillTx/>
              </a:rPr>
              <a:t>an </a:t>
            </a:r>
            <a:r>
              <a:rPr lang="en-US" sz="2000" dirty="0" smtClean="0">
                <a:uFillTx/>
              </a:rPr>
              <a:t>idea </a:t>
            </a:r>
            <a:r>
              <a:rPr lang="en-US" sz="2000" dirty="0" smtClean="0">
                <a:uFillTx/>
              </a:rPr>
              <a:t>	that his/her ask </a:t>
            </a:r>
            <a:r>
              <a:rPr lang="en-US" sz="2000" dirty="0" smtClean="0">
                <a:uFillTx/>
              </a:rPr>
              <a:t>has been completed. Thus, 	the application attains closure.</a:t>
            </a:r>
            <a:endParaRPr lang="en-US" sz="2000" b="1" dirty="0" smtClean="0">
              <a:uFillTx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950960" y="3515360"/>
            <a:ext cx="528320" cy="914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975" y="1419403"/>
            <a:ext cx="2492173" cy="472201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769221" y="3812683"/>
            <a:ext cx="17576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69221" y="3606800"/>
            <a:ext cx="17576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376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uFillTx/>
              </a:rPr>
              <a:t>FUTURE WORK</a:t>
            </a:r>
            <a:endParaRPr lang="en-US" sz="3600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86560"/>
            <a:ext cx="10667999" cy="4653279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 If the design has to be implemented, then following are the additions to be made: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>
                <a:uFillTx/>
              </a:rPr>
              <a:t>Addition </a:t>
            </a:r>
            <a:r>
              <a:rPr lang="en-US" b="1" dirty="0" smtClean="0">
                <a:uFillTx/>
              </a:rPr>
              <a:t>of database: </a:t>
            </a:r>
            <a:r>
              <a:rPr lang="en-US" dirty="0" smtClean="0">
                <a:uFillTx/>
              </a:rPr>
              <a:t>The prototype discussed here is just a idea how the </a:t>
            </a:r>
            <a:r>
              <a:rPr lang="en-US" dirty="0" smtClean="0">
                <a:uFillTx/>
              </a:rPr>
              <a:t>application </a:t>
            </a:r>
            <a:r>
              <a:rPr lang="en-US" dirty="0" smtClean="0">
                <a:uFillTx/>
              </a:rPr>
              <a:t>will </a:t>
            </a:r>
            <a:r>
              <a:rPr lang="en-US" dirty="0" smtClean="0">
                <a:uFillTx/>
              </a:rPr>
              <a:t>look </a:t>
            </a:r>
            <a:r>
              <a:rPr lang="en-US" dirty="0" smtClean="0">
                <a:uFillTx/>
              </a:rPr>
              <a:t>like. It is not connected to the database and thus needs to be connected to </a:t>
            </a:r>
            <a:r>
              <a:rPr lang="en-US" dirty="0" smtClean="0">
                <a:uFillTx/>
              </a:rPr>
              <a:t>database </a:t>
            </a:r>
            <a:r>
              <a:rPr lang="en-US" dirty="0" smtClean="0">
                <a:uFillTx/>
              </a:rPr>
              <a:t>before realizing. This would allow to update </a:t>
            </a:r>
            <a:r>
              <a:rPr lang="en-US" dirty="0" smtClean="0">
                <a:uFillTx/>
              </a:rPr>
              <a:t>slot status for a particular location.</a:t>
            </a:r>
            <a:r>
              <a:rPr lang="en-US" dirty="0">
                <a:uFillTx/>
              </a:rPr>
              <a:t>	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Facility for visitors to use the parking system</a:t>
            </a:r>
            <a:r>
              <a:rPr lang="en-US" b="1" dirty="0" smtClean="0">
                <a:uFillTx/>
              </a:rPr>
              <a:t>: </a:t>
            </a:r>
            <a:r>
              <a:rPr lang="en-US" dirty="0" smtClean="0">
                <a:uFillTx/>
              </a:rPr>
              <a:t>The visitor can download the application to book a particular slot. The app currently allows only registered user to book a slot and doesn</a:t>
            </a:r>
            <a:r>
              <a:rPr lang="en-US" dirty="0" smtClean="0"/>
              <a:t>’t allow outsiders to use the application.</a:t>
            </a:r>
            <a:r>
              <a:rPr lang="en-US" dirty="0" smtClean="0">
                <a:uFillTx/>
              </a:rPr>
              <a:t> </a:t>
            </a:r>
            <a:endParaRPr lang="en-US" dirty="0" smtClean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All this could have not been implemented in the prototype due to tool constraint as it doesn’t support database and all the above actions can be performed only if there’s a proper and valid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17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uFillTx/>
              </a:rPr>
              <a:t>CONCLUSION</a:t>
            </a:r>
            <a:endParaRPr lang="en-US" sz="3600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7200"/>
            <a:ext cx="10339388" cy="4439920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 Thus, this application </a:t>
            </a:r>
            <a:r>
              <a:rPr lang="en-US" dirty="0" smtClean="0">
                <a:uFillTx/>
              </a:rPr>
              <a:t>helps the college student to book a parking location with ease and without wasting his/her time.</a:t>
            </a:r>
            <a:endParaRPr lang="en-US" dirty="0" smtClean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uFillTx/>
              </a:rPr>
              <a:t> </a:t>
            </a:r>
            <a:r>
              <a:rPr lang="en-US" dirty="0" smtClean="0">
                <a:uFillTx/>
              </a:rPr>
              <a:t>The application helps the </a:t>
            </a:r>
            <a:r>
              <a:rPr lang="en-US" dirty="0" smtClean="0">
                <a:uFillTx/>
              </a:rPr>
              <a:t>students as well the college staff to easily locate their vehicle too.</a:t>
            </a:r>
            <a:endParaRPr lang="en-US" dirty="0" smtClean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Using </a:t>
            </a:r>
            <a:r>
              <a:rPr lang="en-US" dirty="0" smtClean="0">
                <a:uFillTx/>
              </a:rPr>
              <a:t>this application, </a:t>
            </a:r>
            <a:r>
              <a:rPr lang="en-US" dirty="0" smtClean="0">
                <a:uFillTx/>
              </a:rPr>
              <a:t>the </a:t>
            </a:r>
            <a:r>
              <a:rPr lang="en-US" dirty="0" smtClean="0">
                <a:uFillTx/>
              </a:rPr>
              <a:t>users need not face </a:t>
            </a:r>
            <a:r>
              <a:rPr lang="en-US" dirty="0" smtClean="0">
                <a:uFillTx/>
              </a:rPr>
              <a:t>the common </a:t>
            </a:r>
            <a:r>
              <a:rPr lang="en-US" dirty="0" smtClean="0">
                <a:uFillTx/>
              </a:rPr>
              <a:t>problems.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They will have a record </a:t>
            </a:r>
            <a:r>
              <a:rPr lang="en-US" dirty="0" smtClean="0"/>
              <a:t>of parking locations</a:t>
            </a:r>
            <a:r>
              <a:rPr lang="en-US" dirty="0" smtClean="0">
                <a:uFillTx/>
              </a:rPr>
              <a:t>. </a:t>
            </a:r>
            <a:endParaRPr lang="en-US" dirty="0" smtClean="0">
              <a:uFillTx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They will have a record where they exactly parked their vehicle.</a:t>
            </a:r>
            <a:endParaRPr lang="en-US" dirty="0" smtClean="0">
              <a:uFillTx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Time can be easily saved and even frustration of searching for parking spot will also be eliminated.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4378960" y="2600960"/>
            <a:ext cx="6309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uFillTx/>
              </a:rPr>
              <a:t>THANK YOU</a:t>
            </a:r>
            <a:endParaRPr lang="en-US" sz="5000" b="1" dirty="0">
              <a:uFillTx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802640" y="473456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uFillTx/>
              </a:rPr>
              <a:t>ANUNAY KHETAN</a:t>
            </a:r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396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uFillTx/>
              </a:rPr>
              <a:t>INTRODUCTION</a:t>
            </a:r>
            <a:endParaRPr lang="en-US" sz="3600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68415"/>
            <a:ext cx="9905998" cy="4511615"/>
          </a:xfrm>
        </p:spPr>
        <p:txBody>
          <a:bodyPr anchor="t"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This is a Prototype for </a:t>
            </a:r>
            <a:r>
              <a:rPr lang="en-US" dirty="0" smtClean="0">
                <a:uFillTx/>
              </a:rPr>
              <a:t>College Parking System.</a:t>
            </a:r>
          </a:p>
          <a:p>
            <a:pPr marL="0" indent="0" algn="just">
              <a:buNone/>
            </a:pPr>
            <a:endParaRPr lang="en-US" dirty="0" smtClean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the application allows the following interactions: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uFillTx/>
              </a:rPr>
              <a:t>Book a location to park a vehicle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Select choice of vehicle (2 wheeler or 4 wheeler)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826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uFillTx/>
              </a:rPr>
              <a:t>USERS</a:t>
            </a:r>
            <a:endParaRPr lang="en-US" sz="3600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1820173"/>
            <a:ext cx="9908724" cy="3971027"/>
          </a:xfrm>
        </p:spPr>
        <p:txBody>
          <a:bodyPr anchor="t"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application is basically designed </a:t>
            </a:r>
            <a:r>
              <a:rPr lang="en-US" dirty="0" smtClean="0">
                <a:uFillTx/>
              </a:rPr>
              <a:t>for </a:t>
            </a:r>
            <a:r>
              <a:rPr lang="en-US" b="1" dirty="0" smtClean="0">
                <a:uFillTx/>
              </a:rPr>
              <a:t>college students</a:t>
            </a:r>
            <a:r>
              <a:rPr lang="en-US" dirty="0" smtClean="0">
                <a:uFillTx/>
              </a:rPr>
              <a:t>.</a:t>
            </a:r>
            <a:endParaRPr lang="en-US" dirty="0" smtClean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Although it is a </a:t>
            </a:r>
            <a:r>
              <a:rPr lang="en-US" b="1" u="sng" dirty="0" smtClean="0">
                <a:uFillTx/>
              </a:rPr>
              <a:t>generic</a:t>
            </a:r>
            <a:r>
              <a:rPr lang="en-US" dirty="0" smtClean="0">
                <a:uFillTx/>
              </a:rPr>
              <a:t> application as it is </a:t>
            </a:r>
            <a:r>
              <a:rPr lang="en-US" b="1" dirty="0" smtClean="0">
                <a:uFillTx/>
              </a:rPr>
              <a:t>very simple </a:t>
            </a:r>
            <a:r>
              <a:rPr lang="en-US" dirty="0" smtClean="0">
                <a:uFillTx/>
              </a:rPr>
              <a:t>and </a:t>
            </a:r>
            <a:r>
              <a:rPr lang="en-US" b="1" dirty="0" smtClean="0">
                <a:uFillTx/>
              </a:rPr>
              <a:t>easy to use</a:t>
            </a:r>
            <a:r>
              <a:rPr lang="en-US" dirty="0" smtClean="0">
                <a:uFillTx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It supports </a:t>
            </a:r>
            <a:r>
              <a:rPr lang="en-US" dirty="0" smtClean="0">
                <a:uFillTx/>
              </a:rPr>
              <a:t>various features like user login (restricted to only college </a:t>
            </a:r>
            <a:r>
              <a:rPr lang="en-US" dirty="0" smtClean="0"/>
              <a:t>users), booking of parking spots of choice, etc</a:t>
            </a:r>
            <a:r>
              <a:rPr lang="en-US" dirty="0" smtClean="0">
                <a:uFillTx/>
              </a:rPr>
              <a:t>.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>
            <a:normAutofit/>
          </a:bodyPr>
          <a:lstStyle/>
          <a:p>
            <a:r>
              <a:rPr lang="en-US" b="1" dirty="0" smtClean="0">
                <a:uFillTx/>
              </a:rPr>
              <a:t>PERSONA</a:t>
            </a:r>
            <a:endParaRPr lang="en-US" b="1" dirty="0">
              <a:uFillTx/>
            </a:endParaRPr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>
          <a:xfrm>
            <a:off x="1141413" y="1698216"/>
            <a:ext cx="1575285" cy="3814063"/>
          </a:xfrm>
          <a:prstGeom prst="rect">
            <a:avLst/>
          </a:prstGeom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3131387" y="1698216"/>
            <a:ext cx="3510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uFillTx/>
              </a:rPr>
              <a:t>Name	:	</a:t>
            </a:r>
            <a:r>
              <a:rPr lang="en-US" dirty="0" smtClean="0"/>
              <a:t>Anunay Khetan</a:t>
            </a:r>
            <a:endParaRPr lang="en-US" dirty="0" smtClean="0">
              <a:uFillTx/>
            </a:endParaRPr>
          </a:p>
          <a:p>
            <a:pPr algn="just"/>
            <a:r>
              <a:rPr lang="en-US" dirty="0" smtClean="0">
                <a:uFillTx/>
              </a:rPr>
              <a:t>Gender	:	</a:t>
            </a:r>
            <a:r>
              <a:rPr lang="en-US" dirty="0" smtClean="0"/>
              <a:t>Male</a:t>
            </a:r>
            <a:endParaRPr lang="en-US" dirty="0" smtClean="0">
              <a:uFillTx/>
            </a:endParaRPr>
          </a:p>
          <a:p>
            <a:pPr algn="just"/>
            <a:r>
              <a:rPr lang="en-US" dirty="0" smtClean="0">
                <a:uFillTx/>
              </a:rPr>
              <a:t>Age	:	</a:t>
            </a:r>
            <a:r>
              <a:rPr lang="en-US" dirty="0" smtClean="0"/>
              <a:t>21</a:t>
            </a:r>
            <a:endParaRPr lang="en-US" dirty="0" smtClean="0">
              <a:uFillTx/>
            </a:endParaRPr>
          </a:p>
          <a:p>
            <a:pPr algn="just"/>
            <a:r>
              <a:rPr lang="en-US" dirty="0" smtClean="0">
                <a:uFillTx/>
              </a:rPr>
              <a:t>Lives in	: 	Mumbai </a:t>
            </a:r>
          </a:p>
          <a:p>
            <a:pPr algn="just"/>
            <a:r>
              <a:rPr lang="en-US" dirty="0" err="1" smtClean="0">
                <a:uFillTx/>
              </a:rPr>
              <a:t>Desig</a:t>
            </a:r>
            <a:r>
              <a:rPr lang="en-US" dirty="0" smtClean="0">
                <a:uFillTx/>
              </a:rPr>
              <a:t>.	:	Student</a:t>
            </a:r>
            <a:endParaRPr lang="en-US" dirty="0" smtClean="0">
              <a:uFillTx/>
            </a:endParaRPr>
          </a:p>
          <a:p>
            <a:pPr algn="just"/>
            <a:r>
              <a:rPr lang="en-US" dirty="0" smtClean="0">
                <a:uFillTx/>
              </a:rPr>
              <a:t>	</a:t>
            </a:r>
            <a:endParaRPr lang="en-US" dirty="0">
              <a:uFillTx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31387" y="3729541"/>
            <a:ext cx="8522900" cy="2636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uFillTx/>
              </a:rPr>
              <a:t>EDUCATION</a:t>
            </a:r>
            <a:r>
              <a:rPr lang="en-US" dirty="0" smtClean="0">
                <a:uFillTx/>
              </a:rPr>
              <a:t>: </a:t>
            </a:r>
            <a:r>
              <a:rPr lang="en-US" dirty="0" smtClean="0">
                <a:uFillTx/>
              </a:rPr>
              <a:t>MBA (Tech.) (Currently pursuing) - IT</a:t>
            </a:r>
            <a:endParaRPr lang="en-US" dirty="0" smtClean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uFillTx/>
              </a:rPr>
              <a:t>ROLES &amp; RESPONSIBILITIES</a:t>
            </a:r>
            <a:r>
              <a:rPr lang="en-US" dirty="0" smtClean="0">
                <a:uFillTx/>
              </a:rPr>
              <a:t>: </a:t>
            </a:r>
            <a:r>
              <a:rPr lang="en-US" dirty="0" smtClean="0"/>
              <a:t>Student </a:t>
            </a:r>
            <a:endParaRPr lang="en-US" dirty="0" smtClean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Anunay Kheta</a:t>
            </a:r>
            <a:r>
              <a:rPr lang="en-US" dirty="0" smtClean="0"/>
              <a:t>n is a student of SVKM’s NMIMS (MPSTME) of MBA (Tech.) (IT) Branch of 3</a:t>
            </a:r>
            <a:r>
              <a:rPr lang="en-US" baseline="30000" dirty="0" smtClean="0"/>
              <a:t>rd</a:t>
            </a:r>
            <a:r>
              <a:rPr lang="en-US" dirty="0" smtClean="0"/>
              <a:t> year who comes to college with his own vehicle.</a:t>
            </a:r>
            <a:endParaRPr lang="en-US" dirty="0" smtClean="0">
              <a:uFillTx/>
            </a:endParaRPr>
          </a:p>
          <a:p>
            <a:pPr marL="0" indent="0" algn="just">
              <a:buNone/>
            </a:pP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27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uFillTx/>
              </a:rPr>
              <a:t>SCENARIO </a:t>
            </a:r>
            <a:endParaRPr lang="en-US" sz="3600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92703"/>
            <a:ext cx="9905998" cy="4416723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uFillTx/>
              </a:rPr>
              <a:t>Scenario 1</a:t>
            </a:r>
            <a:r>
              <a:rPr lang="en-US" dirty="0" smtClean="0">
                <a:uFillTx/>
              </a:rPr>
              <a:t>:</a:t>
            </a:r>
            <a:endParaRPr lang="en-US" dirty="0">
              <a:uFillTx/>
            </a:endParaRPr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Anunay Khetan</a:t>
            </a:r>
            <a:r>
              <a:rPr lang="en-US" dirty="0" smtClean="0">
                <a:uFillTx/>
              </a:rPr>
              <a:t> </a:t>
            </a:r>
            <a:r>
              <a:rPr lang="en-US" dirty="0" smtClean="0">
                <a:uFillTx/>
              </a:rPr>
              <a:t>is </a:t>
            </a:r>
            <a:r>
              <a:rPr lang="en-US" dirty="0" smtClean="0">
                <a:uFillTx/>
              </a:rPr>
              <a:t>a student of SVKM’s NMIMS (MPSTME) </a:t>
            </a:r>
            <a:r>
              <a:rPr lang="en-US" dirty="0" smtClean="0">
                <a:uFillTx/>
              </a:rPr>
              <a:t>and has to travel to college daily. </a:t>
            </a:r>
            <a:endParaRPr lang="en-US" dirty="0" smtClean="0">
              <a:uFillTx/>
            </a:endParaRPr>
          </a:p>
          <a:p>
            <a:pPr marL="457200" lvl="1" indent="0" algn="just">
              <a:buNone/>
            </a:pPr>
            <a:endParaRPr lang="en-US" dirty="0" smtClean="0">
              <a:uFillTx/>
            </a:endParaRPr>
          </a:p>
          <a:p>
            <a:pPr marL="457200" lvl="1" indent="0" algn="just">
              <a:buNone/>
            </a:pPr>
            <a:r>
              <a:rPr lang="en-US" dirty="0" smtClean="0"/>
              <a:t>He needs to search for parking location daily.</a:t>
            </a:r>
          </a:p>
          <a:p>
            <a:pPr marL="457200" lvl="1" indent="0" algn="just">
              <a:buNone/>
            </a:pPr>
            <a:endParaRPr lang="en-US" dirty="0" smtClean="0">
              <a:uFillTx/>
            </a:endParaRPr>
          </a:p>
          <a:p>
            <a:pPr marL="457200" lvl="1" indent="0" algn="just">
              <a:buNone/>
            </a:pPr>
            <a:r>
              <a:rPr lang="en-US" dirty="0" smtClean="0"/>
              <a:t>He can use the parking application</a:t>
            </a:r>
            <a:r>
              <a:rPr lang="en-US" dirty="0" smtClean="0">
                <a:uFillTx/>
              </a:rPr>
              <a:t>, </a:t>
            </a:r>
            <a:r>
              <a:rPr lang="en-US" dirty="0" smtClean="0">
                <a:uFillTx/>
              </a:rPr>
              <a:t>which avoids:</a:t>
            </a:r>
          </a:p>
          <a:p>
            <a:pPr marL="1257300" lvl="2" indent="-342900" algn="just">
              <a:buAutoNum type="arabicPeriod"/>
            </a:pPr>
            <a:r>
              <a:rPr lang="en-US" dirty="0" smtClean="0"/>
              <a:t>Difficulty in searching of parking location</a:t>
            </a:r>
            <a:endParaRPr lang="en-US" dirty="0" smtClean="0">
              <a:uFillTx/>
            </a:endParaRPr>
          </a:p>
          <a:p>
            <a:pPr marL="1257300" lvl="2" indent="-342900" algn="just">
              <a:buAutoNum type="arabicPeriod"/>
            </a:pPr>
            <a:r>
              <a:rPr lang="en-US" dirty="0" smtClean="0"/>
              <a:t>Wastage of time in searching for free slot.</a:t>
            </a:r>
            <a:endParaRPr lang="en-US" dirty="0">
              <a:uFillTx/>
            </a:endParaRPr>
          </a:p>
          <a:p>
            <a:pPr marL="914400" lvl="2" indent="0" algn="just">
              <a:buNone/>
            </a:pPr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1396"/>
          </a:xfrm>
        </p:spPr>
        <p:txBody>
          <a:bodyPr/>
          <a:lstStyle/>
          <a:p>
            <a:r>
              <a:rPr lang="en-US" b="1" dirty="0" smtClean="0">
                <a:uFillTx/>
              </a:rPr>
              <a:t>INTERACTIVE DEVICES REQUIRED</a:t>
            </a:r>
            <a:endParaRPr lang="en-US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76" y="1706880"/>
            <a:ext cx="10343072" cy="3788146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The interactive devices required to run the application are:</a:t>
            </a:r>
          </a:p>
          <a:p>
            <a:pPr marL="0" indent="0" algn="just">
              <a:buNone/>
            </a:pPr>
            <a:r>
              <a:rPr lang="en-US" dirty="0" smtClean="0">
                <a:uFillTx/>
              </a:rPr>
              <a:t>	1. Display Device (</a:t>
            </a:r>
            <a:r>
              <a:rPr lang="en-US" dirty="0" err="1" smtClean="0">
                <a:uFillTx/>
              </a:rPr>
              <a:t>SmartPhone</a:t>
            </a:r>
            <a:r>
              <a:rPr lang="en-US" dirty="0"/>
              <a:t>)</a:t>
            </a:r>
            <a:endParaRPr lang="en-US" dirty="0" smtClean="0">
              <a:uFillTx/>
            </a:endParaRPr>
          </a:p>
          <a:p>
            <a:pPr marL="0" indent="0" algn="just">
              <a:buNone/>
            </a:pPr>
            <a:r>
              <a:rPr lang="en-US" dirty="0">
                <a:uFillTx/>
              </a:rPr>
              <a:t>	</a:t>
            </a:r>
            <a:r>
              <a:rPr lang="en-US" dirty="0" smtClean="0">
                <a:uFillTx/>
              </a:rPr>
              <a:t>2. </a:t>
            </a:r>
            <a:r>
              <a:rPr lang="en-US" dirty="0" smtClean="0">
                <a:uFillTx/>
              </a:rPr>
              <a:t>Physical control (Sound: Confirmation of actions</a:t>
            </a:r>
            <a:r>
              <a:rPr lang="en-US" dirty="0" smtClean="0">
                <a:uFillTx/>
              </a:rPr>
              <a:t>).</a:t>
            </a:r>
            <a:endParaRPr lang="en-US" dirty="0" smtClean="0">
              <a:uFillTx/>
            </a:endParaRPr>
          </a:p>
          <a:p>
            <a:pPr marL="0" indent="0" algn="just">
              <a:buNone/>
            </a:pPr>
            <a:r>
              <a:rPr lang="en-US" dirty="0">
                <a:uFillTx/>
              </a:rPr>
              <a:t>	</a:t>
            </a:r>
            <a:r>
              <a:rPr lang="en-US" dirty="0"/>
              <a:t>4</a:t>
            </a:r>
            <a:r>
              <a:rPr lang="en-US" dirty="0" smtClean="0">
                <a:uFillTx/>
              </a:rPr>
              <a:t>. </a:t>
            </a:r>
            <a:r>
              <a:rPr lang="en-US" dirty="0" smtClean="0">
                <a:uFillTx/>
              </a:rPr>
              <a:t>Positioning, pointing (Touch Pad, Touch Sensitive Screen, </a:t>
            </a:r>
            <a:r>
              <a:rPr lang="en-US" dirty="0" err="1" smtClean="0">
                <a:uFillTx/>
              </a:rPr>
              <a:t>Eyegaze</a:t>
            </a:r>
            <a:r>
              <a:rPr lang="en-US" dirty="0" smtClean="0">
                <a:uFillTx/>
              </a:rPr>
              <a:t>)</a:t>
            </a:r>
          </a:p>
          <a:p>
            <a:pPr marL="0" indent="0" algn="just">
              <a:buNone/>
            </a:pPr>
            <a:endParaRPr lang="en-US" dirty="0">
              <a:uFillTx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Currently the prototype is designed for </a:t>
            </a:r>
            <a:r>
              <a:rPr lang="en-US" dirty="0" smtClean="0">
                <a:uFillTx/>
              </a:rPr>
              <a:t>any </a:t>
            </a:r>
            <a:r>
              <a:rPr lang="en-US" dirty="0" smtClean="0"/>
              <a:t>Android</a:t>
            </a:r>
            <a:r>
              <a:rPr lang="en-US" dirty="0" smtClean="0">
                <a:uFillTx/>
              </a:rPr>
              <a:t> </a:t>
            </a:r>
            <a:r>
              <a:rPr lang="en-US" dirty="0" smtClean="0">
                <a:uFillTx/>
              </a:rPr>
              <a:t>but since the icons and other terminologies used are generic, it can be implemented for any smartphone with the above mentioned devices or hardware.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644" y="470704"/>
            <a:ext cx="9905998" cy="891396"/>
          </a:xfrm>
        </p:spPr>
        <p:txBody>
          <a:bodyPr/>
          <a:lstStyle/>
          <a:p>
            <a:r>
              <a:rPr lang="en-US" sz="3600" b="1" dirty="0" smtClean="0">
                <a:uFillTx/>
              </a:rPr>
              <a:t>DESIGN RULES </a:t>
            </a:r>
            <a:r>
              <a:rPr lang="en-US" sz="2000" b="1" dirty="0" smtClean="0">
                <a:uFillTx/>
              </a:rPr>
              <a:t>(1 OF 7)</a:t>
            </a:r>
            <a:endParaRPr lang="en-US" sz="3600" b="1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022" y="1362100"/>
            <a:ext cx="10695007" cy="4784057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uFillTx/>
              </a:rPr>
              <a:t>We have used SHNEIDERMAN’S eight golden rules for designing the prototype which are discussed in detail below:</a:t>
            </a:r>
          </a:p>
          <a:p>
            <a:pPr marL="457200" indent="-457200" algn="just">
              <a:buAutoNum type="arabicPeriod"/>
            </a:pPr>
            <a:r>
              <a:rPr lang="en-US" b="1" dirty="0" smtClean="0">
                <a:uFillTx/>
              </a:rPr>
              <a:t>STRIVE FOR CONSISTENCY: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We have utilized familiar icons, colors, menu hierarchy.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User need not learn new representations for the same actions.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It helps user become familiar with the digital landscape of the product.</a:t>
            </a:r>
          </a:p>
          <a:p>
            <a:pPr marL="457200" lvl="1" indent="0" algn="just">
              <a:buNone/>
            </a:pPr>
            <a:endParaRPr lang="en-US" dirty="0" smtClean="0">
              <a:uFillTx/>
            </a:endParaRPr>
          </a:p>
          <a:p>
            <a:pPr marL="457200" lvl="1" indent="0" algn="just">
              <a:buNone/>
            </a:pPr>
            <a:endParaRPr lang="en-US" b="1" dirty="0"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97" y="3812875"/>
            <a:ext cx="1422226" cy="2712073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433313" y="4106174"/>
            <a:ext cx="146649" cy="1811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5" y="3812875"/>
            <a:ext cx="1427586" cy="271207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6892548" y="4743341"/>
            <a:ext cx="824499" cy="4255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644" y="470704"/>
            <a:ext cx="9905998" cy="891396"/>
          </a:xfrm>
        </p:spPr>
        <p:txBody>
          <a:bodyPr/>
          <a:lstStyle/>
          <a:p>
            <a:r>
              <a:rPr lang="en-US" sz="3600" b="1" dirty="0" smtClean="0">
                <a:uFillTx/>
              </a:rPr>
              <a:t>DESIGN RULES </a:t>
            </a:r>
            <a:r>
              <a:rPr lang="en-US" sz="2000" b="1" dirty="0" smtClean="0">
                <a:uFillTx/>
              </a:rPr>
              <a:t>(2 </a:t>
            </a:r>
            <a:r>
              <a:rPr lang="en-US" sz="2000" b="1" dirty="0">
                <a:uFillTx/>
              </a:rPr>
              <a:t>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527" y="1500996"/>
            <a:ext cx="10695007" cy="478405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uFillTx/>
              </a:rPr>
              <a:t>2. ENABLE FREQUENT USERS TO USE SHORTCUTS: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Since it is a </a:t>
            </a:r>
            <a:r>
              <a:rPr lang="en-US" dirty="0" smtClean="0">
                <a:uFillTx/>
              </a:rPr>
              <a:t>Parking </a:t>
            </a:r>
            <a:r>
              <a:rPr lang="en-US" dirty="0">
                <a:uFillTx/>
              </a:rPr>
              <a:t>application, it must </a:t>
            </a:r>
            <a:r>
              <a:rPr lang="en-US" dirty="0" smtClean="0">
                <a:uFillTx/>
              </a:rPr>
              <a:t>be user friendly </a:t>
            </a:r>
            <a:r>
              <a:rPr lang="en-US" dirty="0">
                <a:uFillTx/>
              </a:rPr>
              <a:t>and thus there are limited shortcuts available throughout the application.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However, users can navigate back to previous page using the “back” option on certain pages.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Using the “MENU” shortcut available on “HOME”, </a:t>
            </a:r>
            <a:r>
              <a:rPr lang="en-US" dirty="0" smtClean="0">
                <a:uFillTx/>
              </a:rPr>
              <a:t>user </a:t>
            </a:r>
            <a:r>
              <a:rPr lang="en-US" dirty="0">
                <a:uFillTx/>
              </a:rPr>
              <a:t>can easily move to the desired screen which enable user for easy access</a:t>
            </a:r>
            <a:r>
              <a:rPr lang="en-US" dirty="0" smtClean="0">
                <a:uFillTx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uFillTx/>
            </a:endParaRPr>
          </a:p>
          <a:p>
            <a:pPr marL="0" indent="0" algn="just">
              <a:buNone/>
            </a:pPr>
            <a:r>
              <a:rPr lang="en-US" b="1" dirty="0" smtClean="0">
                <a:uFillTx/>
              </a:rPr>
              <a:t>3. OFFER INFORMATIVE FEEDBACK: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The user will get to know where he/she is throughout the application.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User will get an error message which gives a brief idea to the user to rectify and clear the error. For Ex: If the user leaves the </a:t>
            </a:r>
            <a:r>
              <a:rPr lang="en-US" dirty="0" smtClean="0">
                <a:uFillTx/>
              </a:rPr>
              <a:t>“</a:t>
            </a:r>
            <a:r>
              <a:rPr lang="en-US" dirty="0" smtClean="0"/>
              <a:t>Email</a:t>
            </a:r>
            <a:r>
              <a:rPr lang="en-US" dirty="0" smtClean="0">
                <a:uFillTx/>
              </a:rPr>
              <a:t>” </a:t>
            </a:r>
            <a:r>
              <a:rPr lang="en-US" dirty="0" smtClean="0">
                <a:uFillTx/>
              </a:rPr>
              <a:t>field </a:t>
            </a:r>
            <a:r>
              <a:rPr lang="en-US" dirty="0" smtClean="0">
                <a:uFillTx/>
              </a:rPr>
              <a:t>blank</a:t>
            </a:r>
            <a:r>
              <a:rPr lang="en-US" dirty="0" smtClean="0">
                <a:uFillTx/>
              </a:rPr>
              <a:t>, he/she will get an error.</a:t>
            </a:r>
          </a:p>
          <a:p>
            <a:pPr marL="457200" lvl="1" indent="0" algn="just">
              <a:buNone/>
            </a:pPr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27" y="339742"/>
            <a:ext cx="9905998" cy="891396"/>
          </a:xfrm>
        </p:spPr>
        <p:txBody>
          <a:bodyPr/>
          <a:lstStyle/>
          <a:p>
            <a:r>
              <a:rPr lang="en-US" sz="3600" b="1" dirty="0" smtClean="0">
                <a:uFillTx/>
              </a:rPr>
              <a:t>DESIGN RULES </a:t>
            </a:r>
            <a:r>
              <a:rPr lang="en-US" sz="2000" b="1" dirty="0" smtClean="0">
                <a:uFillTx/>
              </a:rPr>
              <a:t>(3 </a:t>
            </a:r>
            <a:r>
              <a:rPr lang="en-US" sz="2000" b="1" dirty="0">
                <a:uFillTx/>
              </a:rPr>
              <a:t>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527" y="1500996"/>
            <a:ext cx="10695007" cy="4784057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endParaRPr lang="en-US" b="1" dirty="0" smtClean="0">
              <a:uFillTx/>
            </a:endParaRPr>
          </a:p>
          <a:p>
            <a:pPr marL="0" indent="0" algn="just">
              <a:buNone/>
            </a:pPr>
            <a:endParaRPr lang="en-US" b="1" dirty="0">
              <a:uFillTx/>
            </a:endParaRPr>
          </a:p>
          <a:p>
            <a:pPr marL="0" indent="0" algn="just">
              <a:buNone/>
            </a:pPr>
            <a:endParaRPr lang="en-US" b="1" dirty="0" smtClean="0">
              <a:uFillTx/>
            </a:endParaRPr>
          </a:p>
          <a:p>
            <a:pPr marL="0" indent="0" algn="just">
              <a:buNone/>
            </a:pPr>
            <a:endParaRPr lang="en-US" b="1" dirty="0">
              <a:uFillTx/>
            </a:endParaRPr>
          </a:p>
          <a:p>
            <a:pPr marL="0" indent="0" algn="just">
              <a:buNone/>
            </a:pPr>
            <a:endParaRPr lang="en-US" b="1" dirty="0" smtClean="0">
              <a:uFillTx/>
            </a:endParaRPr>
          </a:p>
          <a:p>
            <a:pPr marL="0" indent="0" algn="just">
              <a:buNone/>
            </a:pPr>
            <a:endParaRPr lang="en-US" b="1" dirty="0">
              <a:uFillTx/>
            </a:endParaRPr>
          </a:p>
          <a:p>
            <a:pPr marL="0" indent="0" algn="just">
              <a:buNone/>
            </a:pPr>
            <a:endParaRPr lang="en-US" b="1" dirty="0" smtClean="0">
              <a:uFillTx/>
            </a:endParaRPr>
          </a:p>
          <a:p>
            <a:pPr marL="0" indent="0" algn="just">
              <a:buNone/>
            </a:pPr>
            <a:r>
              <a:rPr lang="en-US" b="1" dirty="0" smtClean="0">
                <a:uFillTx/>
              </a:rPr>
              <a:t>4. Design Dialogue to yield closure:</a:t>
            </a:r>
            <a:endParaRPr lang="en-US" b="1" dirty="0">
              <a:uFillTx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The users don’t have to keep on guessing while using the application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The user gets a clear idea about what their action has resulted to.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>
                <a:uFillTx/>
              </a:rPr>
              <a:t>The users are given appreciation whenever the task is completed. For Ex: Thank You, </a:t>
            </a:r>
            <a:r>
              <a:rPr lang="en-US" dirty="0" smtClean="0">
                <a:uFillTx/>
              </a:rPr>
              <a:t>Congratulations, </a:t>
            </a:r>
            <a:r>
              <a:rPr lang="en-US" dirty="0" err="1" smtClean="0">
                <a:uFillTx/>
              </a:rPr>
              <a:t>etc</a:t>
            </a:r>
            <a:r>
              <a:rPr lang="en-US" dirty="0" smtClean="0">
                <a:uFillTx/>
              </a:rPr>
              <a:t> as it can be seen in above highlighted images. </a:t>
            </a:r>
            <a:endParaRPr lang="en-US" dirty="0" smtClean="0"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443058"/>
            <a:ext cx="1271689" cy="2425010"/>
          </a:xfrm>
          <a:prstGeom prst="rect">
            <a:avLst/>
          </a:prstGeom>
        </p:spPr>
      </p:pic>
      <p:sp>
        <p:nvSpPr>
          <p:cNvPr id="5" name="Oval 4"/>
          <p:cNvSpPr>
            <a:spLocks/>
          </p:cNvSpPr>
          <p:nvPr/>
        </p:nvSpPr>
        <p:spPr>
          <a:xfrm>
            <a:off x="1825845" y="2139351"/>
            <a:ext cx="962182" cy="224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7" y="1443058"/>
            <a:ext cx="1250179" cy="2380436"/>
          </a:xfrm>
          <a:prstGeom prst="rect">
            <a:avLst/>
          </a:prstGeom>
        </p:spPr>
      </p:pic>
      <p:sp>
        <p:nvSpPr>
          <p:cNvPr id="7" name="Oval 6"/>
          <p:cNvSpPr>
            <a:spLocks/>
          </p:cNvSpPr>
          <p:nvPr/>
        </p:nvSpPr>
        <p:spPr>
          <a:xfrm>
            <a:off x="4099703" y="1939515"/>
            <a:ext cx="847170" cy="329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30" y="1485425"/>
            <a:ext cx="1230111" cy="2362641"/>
          </a:xfrm>
          <a:prstGeom prst="rect">
            <a:avLst/>
          </a:prstGeom>
        </p:spPr>
      </p:pic>
      <p:sp>
        <p:nvSpPr>
          <p:cNvPr id="10" name="Oval 9"/>
          <p:cNvSpPr>
            <a:spLocks/>
          </p:cNvSpPr>
          <p:nvPr/>
        </p:nvSpPr>
        <p:spPr>
          <a:xfrm>
            <a:off x="6420784" y="1992193"/>
            <a:ext cx="796602" cy="304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6523687" y="2393139"/>
            <a:ext cx="590796" cy="347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570" y="1361407"/>
            <a:ext cx="1321974" cy="2504792"/>
          </a:xfrm>
          <a:prstGeom prst="rect">
            <a:avLst/>
          </a:prstGeom>
        </p:spPr>
      </p:pic>
      <p:sp>
        <p:nvSpPr>
          <p:cNvPr id="13" name="Oval 12"/>
          <p:cNvSpPr>
            <a:spLocks/>
          </p:cNvSpPr>
          <p:nvPr/>
        </p:nvSpPr>
        <p:spPr>
          <a:xfrm>
            <a:off x="8706247" y="2316623"/>
            <a:ext cx="1150620" cy="594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355</TotalTime>
  <Words>1009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</vt:lpstr>
      <vt:lpstr>Mesh</vt:lpstr>
      <vt:lpstr>College Parking system  Vashishth Technologies  Minor project</vt:lpstr>
      <vt:lpstr>INTRODUCTION</vt:lpstr>
      <vt:lpstr>USERS</vt:lpstr>
      <vt:lpstr>PERSONA</vt:lpstr>
      <vt:lpstr>SCENARIO </vt:lpstr>
      <vt:lpstr>INTERACTIVE DEVICES REQUIRED</vt:lpstr>
      <vt:lpstr>DESIGN RULES (1 OF 7)</vt:lpstr>
      <vt:lpstr>DESIGN RULES (2 OF 7)</vt:lpstr>
      <vt:lpstr>DESIGN RULES (3 OF 7)</vt:lpstr>
      <vt:lpstr>DESIGN RULES (4 OF 7)</vt:lpstr>
      <vt:lpstr>DESIGN RULES (5 OF 7)</vt:lpstr>
      <vt:lpstr>DESIGN RULES (6 OF 7)</vt:lpstr>
      <vt:lpstr>DESIGN RULES (7 OF 7)</vt:lpstr>
      <vt:lpstr>NAVIGATION DESIGN, SCREEN DESIGN &amp; LAYOUT (1 of 2)</vt:lpstr>
      <vt:lpstr>NAVIGATION DESIGN, SCREEN DESIGN &amp; LAYOUT (2 of 2)</vt:lpstr>
      <vt:lpstr>FUTURE WORK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  term work  payment app for elderly users</dc:title>
  <dc:creator>ANUNAY KHETAN</dc:creator>
  <cp:lastModifiedBy>ANUNAY KHETAN</cp:lastModifiedBy>
  <cp:revision>46</cp:revision>
  <dcterms:created xsi:type="dcterms:W3CDTF">2018-04-06T18:13:37Z</dcterms:created>
  <dcterms:modified xsi:type="dcterms:W3CDTF">2019-03-10T19:28:18Z</dcterms:modified>
</cp:coreProperties>
</file>