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63B1ED-4CE0-B50F-8D7E-E0D6C2D2E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C605A31-1D80-B2F0-27BC-FA0CD2F36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09599F-E955-87DE-7BB7-2200A796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A088004-D8F7-59F2-1669-74FB9B319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FC3CF5-C660-7166-8D7A-5EECA7A3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2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3A54C-36E4-7494-BC7F-9CB39A17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226E64B-FBA2-0C33-BC84-81D7337A5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82DDA1-B433-6C4A-CA83-35B89664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8EFD505-6DA4-D73F-D4C5-42AD5137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8E7B18-512E-5188-EE4D-C3C8B986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5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0B254FE-3C9B-21BE-9740-EE0DB472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76159CC-414C-BC80-2A38-E1E7A8FC5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9DB1AB-541F-37BA-EE54-855170CC7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ADC65D6-2154-0128-8EAF-C0B3DE88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7D31E-0E3C-27B6-A43D-26E7060A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A6AB08-8188-990E-3A7D-8362D13E1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92D90E-ACAC-BD72-21EB-FB42C65E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30F6443-B7E3-C144-3065-510BCCD1D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2373F3-ED31-9694-CA39-4D8BAE2AE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1DE28D6-55F2-48C9-6C87-42B3907E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8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BAB46B-3B31-D9C9-6871-FD833939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9BD98FE-2D02-163A-41E3-5068BCCE7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717EDD-B49A-DDAD-D46C-D815A1E4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733029-C713-CE6B-399F-ADF1D8DA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52F58D-8118-98EB-6868-05080058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539994-BA90-13BC-A567-19F035A4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E17320-4C8D-A570-215E-4D841B9A43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FC759B4-D70E-7B84-52C6-D4C4A36A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726EED-3121-C718-EA29-11A437B5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1566E5-9DAE-81DD-4707-D077A3DE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9DDC48A-B807-4A39-6A65-ACD074C2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78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E044B0-256F-59A0-B29C-1982598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46EAFB-B23F-AF54-3EFB-F47469A6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F97CE92-2EEA-6E75-3FF6-A9905EE3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836E755-ADFC-8C34-C787-93E6A535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1165EE7-E0D8-0E0D-6F2C-CCD6750F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8511641-4A58-4093-3E0A-7173B3160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9FF6A6B-C4E9-3E9A-3857-4439B6D8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105BB0D-DDA9-17A7-EB0C-04D5BFC2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0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4EEDAD-C2BF-1EDE-5F8A-DB4EC922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5074DCC-BF72-B896-DA57-919C43E1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15BB0F7-ADDF-F77C-FD13-A0FD0C0D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8F7D490-5C63-1C1F-4D16-AE6F50B8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6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6A944EF-FC9E-46A2-3092-1AA072DE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299FE6A-56DC-BCEF-070E-1CEB2DD5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12E923E-3AE3-808C-E540-16EFDAEB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2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F58E01-0896-AB27-645F-DFA9FA3B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E93557-79B8-E037-E8E4-F754618BA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8593AC3-C9FE-9FE3-5E55-B10D00995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252ED25-99F6-0BEE-42B1-65FA86DA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0CB4F5-47C6-581E-A338-71D08C78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3622FC-970C-506E-6494-12588B5F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3C5A45-FD96-9510-A78D-3E6ACFD6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A7E0733-1BFF-3B75-8C29-18C08A2F2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93555C-0FB9-15B7-C342-972A914C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757B40-C1E4-89B1-3B3E-2248CF68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406131B-F6FF-DD94-696A-540D26CE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971D0F-9D4C-6494-6D71-1A168611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4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54A077E-F965-3E74-F978-DC6B6A42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1DBD01-BB8D-67E1-55A9-F12AF3901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D7ACFD-211D-225B-2434-3F0991C29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B9B2A-1776-4B27-BF18-FC1818EF34F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346E1B-4BC3-2B21-86C6-AF50B3C9A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1B41FD2-7FE2-70BC-6241-367C371C1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6F3F9-D437-408E-AC53-5F2B69D55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B6FB0A3F-40EC-62D2-62C2-C578F26F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06" y="1325864"/>
            <a:ext cx="10387254" cy="31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D3B84-ADBD-0733-A779-5A4E6D30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0A7B393B-F2A5-30F0-A28E-5029129A6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192" y="112295"/>
            <a:ext cx="7327076" cy="668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35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EA376-5919-DFC4-FDCD-B55F2C7F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F6E77C1-4413-1830-22DF-6461CAA85D02}"/>
              </a:ext>
            </a:extLst>
          </p:cNvPr>
          <p:cNvSpPr txBox="1"/>
          <p:nvPr/>
        </p:nvSpPr>
        <p:spPr>
          <a:xfrm>
            <a:off x="403761" y="154381"/>
            <a:ext cx="1142406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latin typeface="Chromatica-Medium"/>
              </a:rPr>
              <a:t>Görev 1: </a:t>
            </a:r>
            <a:r>
              <a:rPr lang="en-US" sz="2800" b="0" i="0" u="none" strike="noStrike" baseline="0" dirty="0" err="1">
                <a:latin typeface="Chromatica-Medium"/>
              </a:rPr>
              <a:t>Aşağıdaki</a:t>
            </a:r>
            <a:r>
              <a:rPr lang="en-US" sz="2800" b="0" i="0" u="none" strike="noStrike" baseline="0" dirty="0">
                <a:latin typeface="Chromatica-Medium"/>
              </a:rPr>
              <a:t> </a:t>
            </a:r>
            <a:r>
              <a:rPr lang="en-US" sz="2800" b="0" i="0" u="none" strike="noStrike" baseline="0" dirty="0" err="1">
                <a:latin typeface="Chromatica-Medium"/>
              </a:rPr>
              <a:t>Soruları</a:t>
            </a:r>
            <a:r>
              <a:rPr lang="en-US" sz="2800" b="0" i="0" u="none" strike="noStrike" baseline="0" dirty="0">
                <a:latin typeface="Chromatica-Medium"/>
              </a:rPr>
              <a:t> </a:t>
            </a:r>
            <a:r>
              <a:rPr lang="en-US" sz="2800" b="0" i="0" u="none" strike="noStrike" baseline="0" dirty="0" err="1">
                <a:latin typeface="Chromatica-Medium"/>
              </a:rPr>
              <a:t>Yanıtlayınız</a:t>
            </a:r>
            <a:endParaRPr lang="en-US" sz="2800" dirty="0"/>
          </a:p>
          <a:p>
            <a:pPr algn="l"/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      </a:t>
            </a:r>
          </a:p>
          <a:p>
            <a:pPr algn="l"/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      Soru 1: 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customers.csv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dosyasını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okutunuz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veri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seti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ile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ilgili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genel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bilgileri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gösteriniz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2: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Kaç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unique PLATFORM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vardır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?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Frekansları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nedir?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3: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Kaç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unique PRICE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vardır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4: 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Hangi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PRICE'dan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kaçar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tane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satış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gerçekleşmiş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5: 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Hangi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ülkeden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kaçar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tane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satış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olmuş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6: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Ülkelere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satışlardan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toplam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kadar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kazanılmış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7: 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PLATFORM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türlerine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satış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sayıları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nedir?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8: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Ülkelere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PRICE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ortalamaları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nedir?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9: </a:t>
            </a:r>
            <a:r>
              <a:rPr lang="en-US" sz="2800" dirty="0" err="1">
                <a:solidFill>
                  <a:srgbClr val="151515"/>
                </a:solidFill>
                <a:latin typeface="Chromatica-Regular"/>
              </a:rPr>
              <a:t>PLATFORM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'lara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PRICE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ortalamaları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nedir?</a:t>
            </a:r>
          </a:p>
          <a:p>
            <a:pPr algn="l"/>
            <a:r>
              <a:rPr lang="en-US" sz="2800" b="0" i="0" u="none" strike="noStrike" baseline="0" dirty="0">
                <a:solidFill>
                  <a:srgbClr val="FFFFFF"/>
                </a:solidFill>
                <a:latin typeface="Wingdings-Regular"/>
              </a:rPr>
              <a:t>§ </a:t>
            </a:r>
            <a:r>
              <a:rPr lang="en-US" sz="2800" b="1" i="0" u="none" strike="noStrike" baseline="0" dirty="0">
                <a:solidFill>
                  <a:srgbClr val="151515"/>
                </a:solidFill>
                <a:latin typeface="Chromatica-Bold"/>
              </a:rPr>
              <a:t>Soru 10: 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REGION-PLATFORM kırılımında PRICE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ortalamaları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nedir?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77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9CA6-7B7A-63C0-DD3B-D44F3FC8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EB8E25F-0863-BC51-957A-CBE05D646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01" y="1006350"/>
            <a:ext cx="9665197" cy="48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AC8A4-3A26-E4E7-5E00-72173CB9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2220D37-292C-B56B-215B-710B92B763F1}"/>
              </a:ext>
            </a:extLst>
          </p:cNvPr>
          <p:cNvSpPr txBox="1"/>
          <p:nvPr/>
        </p:nvSpPr>
        <p:spPr>
          <a:xfrm>
            <a:off x="1021690" y="663898"/>
            <a:ext cx="103016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151515"/>
                </a:solidFill>
                <a:latin typeface="Chromatica-Regular"/>
              </a:rPr>
              <a:t>Görev 3: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Çıktıyı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PRICE’a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azalan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şekilde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sıralayın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ve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sonuçları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agg_df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olarak</a:t>
            </a:r>
            <a:r>
              <a:rPr lang="en-US" sz="2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kaydedin</a:t>
            </a:r>
            <a:endParaRPr lang="en-US" sz="2800" dirty="0">
              <a:latin typeface="Chromatica-Regular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E2B528F-5857-BD56-F274-CE04D4A1B8D5}"/>
              </a:ext>
            </a:extLst>
          </p:cNvPr>
          <p:cNvSpPr txBox="1"/>
          <p:nvPr/>
        </p:nvSpPr>
        <p:spPr>
          <a:xfrm>
            <a:off x="1021689" y="1834820"/>
            <a:ext cx="112751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hromatica-Regular"/>
              </a:rPr>
              <a:t>Görev 4: </a:t>
            </a:r>
            <a:r>
              <a:rPr lang="en-US" sz="2800" dirty="0" err="1">
                <a:latin typeface="Chromatica-Regular"/>
              </a:rPr>
              <a:t>Indekste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bulunan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isimleri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değişken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olarak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tanımlayın</a:t>
            </a:r>
            <a:r>
              <a:rPr lang="en-US" sz="2800" dirty="0">
                <a:latin typeface="Chromatica-Regular"/>
              </a:rPr>
              <a:t>.</a:t>
            </a:r>
          </a:p>
          <a:p>
            <a:r>
              <a:rPr lang="en-US" sz="2800" dirty="0">
                <a:latin typeface="Chromatica-Regular"/>
              </a:rPr>
              <a:t>(</a:t>
            </a:r>
            <a:r>
              <a:rPr lang="en-US" sz="2800" dirty="0" err="1">
                <a:latin typeface="Chromatica-Regular"/>
              </a:rPr>
              <a:t>ipucu</a:t>
            </a:r>
            <a:r>
              <a:rPr lang="en-US" sz="2800" dirty="0">
                <a:latin typeface="Chromatica-Regular"/>
              </a:rPr>
              <a:t>: </a:t>
            </a:r>
            <a:r>
              <a:rPr lang="en-US" sz="2800" dirty="0" err="1">
                <a:latin typeface="Chromatica-Regular"/>
              </a:rPr>
              <a:t>reset_index</a:t>
            </a:r>
            <a:r>
              <a:rPr lang="en-US" sz="2800" dirty="0">
                <a:latin typeface="Chromatica-Regular"/>
              </a:rPr>
              <a:t>())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69A506D-8728-F36E-583E-3B162FB4FAF3}"/>
              </a:ext>
            </a:extLst>
          </p:cNvPr>
          <p:cNvSpPr txBox="1"/>
          <p:nvPr/>
        </p:nvSpPr>
        <p:spPr>
          <a:xfrm>
            <a:off x="1021690" y="3349554"/>
            <a:ext cx="1001633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hromatica-Regular"/>
              </a:rPr>
              <a:t>Görev 5: </a:t>
            </a:r>
            <a:r>
              <a:rPr lang="en-US" sz="2800" dirty="0">
                <a:latin typeface="Chromatica-Regular"/>
              </a:rPr>
              <a:t>AGE </a:t>
            </a:r>
            <a:r>
              <a:rPr lang="en-US" sz="2800" dirty="0" err="1">
                <a:latin typeface="Chromatica-Regular"/>
              </a:rPr>
              <a:t>değişkenini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kategorik</a:t>
            </a:r>
            <a:r>
              <a:rPr lang="en-US" sz="2800" dirty="0">
                <a:latin typeface="Chromatica-Regular"/>
              </a:rPr>
              <a:t> hale </a:t>
            </a:r>
            <a:r>
              <a:rPr lang="en-US" sz="2800" dirty="0" err="1">
                <a:latin typeface="Chromatica-Regular"/>
              </a:rPr>
              <a:t>getirin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ve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agg_df’e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ekleyin</a:t>
            </a:r>
            <a:r>
              <a:rPr lang="en-US" sz="2800" dirty="0">
                <a:latin typeface="Chromatica-Regular"/>
              </a:rPr>
              <a:t>.</a:t>
            </a:r>
          </a:p>
          <a:p>
            <a:r>
              <a:rPr lang="en-US" sz="2800" dirty="0" err="1">
                <a:latin typeface="Chromatica-Regular"/>
              </a:rPr>
              <a:t>Yaş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kategorileri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şu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şekilde</a:t>
            </a:r>
            <a:r>
              <a:rPr lang="en-US" sz="2800" dirty="0">
                <a:latin typeface="Chromatica-Regular"/>
              </a:rPr>
              <a:t> </a:t>
            </a:r>
            <a:r>
              <a:rPr lang="en-US" sz="2800" dirty="0" err="1">
                <a:latin typeface="Chromatica-Regular"/>
              </a:rPr>
              <a:t>olmalıdır</a:t>
            </a:r>
            <a:r>
              <a:rPr lang="en-US" sz="2800" dirty="0">
                <a:latin typeface="Chromatica-Regular"/>
              </a:rPr>
              <a:t>: </a:t>
            </a:r>
          </a:p>
          <a:p>
            <a:r>
              <a:rPr lang="en-US" sz="2800" dirty="0">
                <a:latin typeface="Chromatica-Regular"/>
              </a:rPr>
              <a:t>0_18</a:t>
            </a:r>
          </a:p>
          <a:p>
            <a:r>
              <a:rPr lang="en-US" sz="2800" dirty="0">
                <a:latin typeface="Chromatica-Regular"/>
              </a:rPr>
              <a:t>19_23 </a:t>
            </a:r>
          </a:p>
          <a:p>
            <a:r>
              <a:rPr lang="en-US" sz="2800" dirty="0">
                <a:latin typeface="Chromatica-Regular"/>
              </a:rPr>
              <a:t>24_30</a:t>
            </a:r>
          </a:p>
          <a:p>
            <a:r>
              <a:rPr lang="en-US" sz="2800" dirty="0">
                <a:latin typeface="Chromatica-Regular"/>
              </a:rPr>
              <a:t>31_40</a:t>
            </a:r>
          </a:p>
          <a:p>
            <a:r>
              <a:rPr lang="en-US" sz="2800" dirty="0">
                <a:latin typeface="Chromatica-Regular"/>
              </a:rPr>
              <a:t>41_70</a:t>
            </a:r>
          </a:p>
        </p:txBody>
      </p:sp>
    </p:spTree>
    <p:extLst>
      <p:ext uri="{BB962C8B-B14F-4D97-AF65-F5344CB8AC3E}">
        <p14:creationId xmlns:p14="http://schemas.microsoft.com/office/powerpoint/2010/main" val="3382140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B5BAE-4EDA-B2A0-283F-46705F438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kutusu 10">
            <a:extLst>
              <a:ext uri="{FF2B5EF4-FFF2-40B4-BE49-F238E27FC236}">
                <a16:creationId xmlns:a16="http://schemas.microsoft.com/office/drawing/2014/main" id="{7D68F34B-FDBA-749C-A1FC-FC94C262EA69}"/>
              </a:ext>
            </a:extLst>
          </p:cNvPr>
          <p:cNvSpPr txBox="1"/>
          <p:nvPr/>
        </p:nvSpPr>
        <p:spPr>
          <a:xfrm>
            <a:off x="693114" y="415670"/>
            <a:ext cx="10191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Görev 6: </a:t>
            </a:r>
            <a:r>
              <a:rPr lang="en-US" sz="2800" dirty="0"/>
              <a:t>Yeni </a:t>
            </a:r>
            <a:r>
              <a:rPr lang="en-US" sz="2800" dirty="0" err="1"/>
              <a:t>seviye</a:t>
            </a:r>
            <a:r>
              <a:rPr lang="en-US" sz="2800" dirty="0"/>
              <a:t> </a:t>
            </a:r>
            <a:r>
              <a:rPr lang="en-US" sz="2800" dirty="0" err="1"/>
              <a:t>tabanlı</a:t>
            </a:r>
            <a:r>
              <a:rPr lang="en-US" sz="2800" dirty="0"/>
              <a:t> </a:t>
            </a:r>
            <a:r>
              <a:rPr lang="en-US" sz="2800" dirty="0" err="1"/>
              <a:t>müşteri</a:t>
            </a:r>
            <a:r>
              <a:rPr lang="en-US" sz="2800" dirty="0"/>
              <a:t> </a:t>
            </a:r>
            <a:r>
              <a:rPr lang="en-US" sz="2800" dirty="0" err="1"/>
              <a:t>gruplarını</a:t>
            </a:r>
            <a:r>
              <a:rPr lang="en-US" sz="2800" dirty="0"/>
              <a:t> </a:t>
            </a:r>
            <a:r>
              <a:rPr lang="en-US" sz="2800" dirty="0" err="1"/>
              <a:t>oluşturun</a:t>
            </a:r>
            <a:r>
              <a:rPr lang="en-US" sz="2800" dirty="0"/>
              <a:t>. Yeni </a:t>
            </a:r>
            <a:r>
              <a:rPr lang="en-US" sz="2800" dirty="0" err="1"/>
              <a:t>bir</a:t>
            </a:r>
            <a:r>
              <a:rPr lang="en-US" sz="2800" dirty="0"/>
              <a:t> </a:t>
            </a:r>
            <a:r>
              <a:rPr lang="en-US" sz="2800" dirty="0" err="1"/>
              <a:t>değişken</a:t>
            </a:r>
            <a:r>
              <a:rPr lang="en-US" sz="2800" dirty="0"/>
              <a:t> </a:t>
            </a:r>
            <a:r>
              <a:rPr lang="en-US" sz="2800" dirty="0" err="1"/>
              <a:t>ekleyin</a:t>
            </a:r>
            <a:r>
              <a:rPr lang="en-US" sz="2800" dirty="0"/>
              <a:t>: </a:t>
            </a:r>
            <a:r>
              <a:rPr lang="en-US" sz="2800" dirty="0" err="1"/>
              <a:t>customer_profile</a:t>
            </a:r>
            <a:endParaRPr lang="en-US" sz="2800" dirty="0">
              <a:latin typeface="Chromatica-Regular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816023C-7A3F-33F0-AAC6-4BED73A76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" y="2231136"/>
            <a:ext cx="11620537" cy="28602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DC772EF-7101-159D-B4B7-C79B7165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86" y="2879923"/>
            <a:ext cx="898084" cy="34256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75FA786-9DA0-304C-6B9B-2795C63AA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22" y="2879923"/>
            <a:ext cx="898084" cy="3425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28AAD7-B311-B202-B98B-BEBD393BD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01" y="2879923"/>
            <a:ext cx="722288" cy="27551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6AE83033-61FE-BE0F-04C0-86FC8930B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245" y="2879923"/>
            <a:ext cx="2730776" cy="27551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15FF9C81-53FF-3B1F-1C4A-177D6299D109}"/>
              </a:ext>
            </a:extLst>
          </p:cNvPr>
          <p:cNvSpPr txBox="1"/>
          <p:nvPr/>
        </p:nvSpPr>
        <p:spPr>
          <a:xfrm>
            <a:off x="345502" y="2866541"/>
            <a:ext cx="105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REGION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8917866-DDA5-2B3E-D315-EE8FE2D72592}"/>
              </a:ext>
            </a:extLst>
          </p:cNvPr>
          <p:cNvSpPr txBox="1"/>
          <p:nvPr/>
        </p:nvSpPr>
        <p:spPr>
          <a:xfrm>
            <a:off x="1400315" y="2879923"/>
            <a:ext cx="880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PLATFORM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C015487-64BF-5C56-0A9A-271EE758E5AC}"/>
              </a:ext>
            </a:extLst>
          </p:cNvPr>
          <p:cNvSpPr txBox="1"/>
          <p:nvPr/>
        </p:nvSpPr>
        <p:spPr>
          <a:xfrm>
            <a:off x="2207506" y="2848402"/>
            <a:ext cx="1221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GENDER</a:t>
            </a:r>
            <a:endParaRPr lang="en-US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026E4F8-22A2-E21A-C31B-E733D577CB94}"/>
              </a:ext>
            </a:extLst>
          </p:cNvPr>
          <p:cNvSpPr txBox="1"/>
          <p:nvPr/>
        </p:nvSpPr>
        <p:spPr>
          <a:xfrm>
            <a:off x="7101231" y="2848402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customer_profile</a:t>
            </a:r>
            <a:endParaRPr lang="en-US" dirty="0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B363923-1E89-74AC-AF86-FA596A128EEF}"/>
              </a:ext>
            </a:extLst>
          </p:cNvPr>
          <p:cNvSpPr txBox="1"/>
          <p:nvPr/>
        </p:nvSpPr>
        <p:spPr>
          <a:xfrm>
            <a:off x="243840" y="5316132"/>
            <a:ext cx="11704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Dikkat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! List comprehension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ile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customers_</a:t>
            </a:r>
            <a:r>
              <a:rPr lang="en-US" dirty="0" err="1">
                <a:solidFill>
                  <a:srgbClr val="151515"/>
                </a:solidFill>
                <a:latin typeface="Chromatica-Regular"/>
              </a:rPr>
              <a:t>segment</a:t>
            </a:r>
            <a:r>
              <a:rPr lang="en-US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değerleri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oluşturulduktan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sonra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bu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değerlerin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tekilleştirilmesi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gerekmektedir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</a:p>
          <a:p>
            <a:pPr algn="l"/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Örneğin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birden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fazla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şu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ifadeden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olabilir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: USA_ANDROID_MALE_0_18.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Bunları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groupby'a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alıp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price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ortalamalarını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almak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18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gerekmektedir</a:t>
            </a:r>
            <a:r>
              <a:rPr lang="en-US" sz="18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4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974D7-7A71-567E-1845-5453A166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CEE91C8-31D1-AF0E-B020-A1657C124107}"/>
              </a:ext>
            </a:extLst>
          </p:cNvPr>
          <p:cNvSpPr txBox="1"/>
          <p:nvPr/>
        </p:nvSpPr>
        <p:spPr>
          <a:xfrm>
            <a:off x="248716" y="546854"/>
            <a:ext cx="119432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151515"/>
                </a:solidFill>
                <a:latin typeface="Chromatica-Bold"/>
              </a:rPr>
              <a:t>Görev 7: 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Yeni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müşterileri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(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Örnek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: USA_ANDROID_MALE_0_18) </a:t>
            </a:r>
            <a:r>
              <a:rPr lang="en-US" sz="2400" b="1" i="0" u="none" strike="noStrike" baseline="0" dirty="0" err="1">
                <a:solidFill>
                  <a:srgbClr val="151515"/>
                </a:solidFill>
                <a:latin typeface="Chromatica-Bold"/>
              </a:rPr>
              <a:t>PRICE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’a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4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ayırınız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151515"/>
                </a:solidFill>
                <a:latin typeface="ArialMT"/>
              </a:rPr>
              <a:t>•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Segmentleri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1" i="0" u="none" strike="noStrike" baseline="0" dirty="0">
                <a:solidFill>
                  <a:srgbClr val="151515"/>
                </a:solidFill>
                <a:latin typeface="Chromatica-Regular"/>
              </a:rPr>
              <a:t>SEGMENT</a:t>
            </a:r>
            <a:r>
              <a:rPr lang="en-US" sz="2400" b="1" i="0" u="none" strike="noStrike" baseline="0" dirty="0">
                <a:solidFill>
                  <a:srgbClr val="151515"/>
                </a:solidFill>
                <a:latin typeface="Chromatica-Bold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isimlendirmesi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ile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değişken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olarak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1" i="0" u="none" strike="noStrike" baseline="0" dirty="0" err="1">
                <a:solidFill>
                  <a:srgbClr val="151515"/>
                </a:solidFill>
                <a:latin typeface="Chromatica-Bold"/>
              </a:rPr>
              <a:t>agg_df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’e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ekleyiniz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151515"/>
                </a:solidFill>
                <a:latin typeface="ArialMT"/>
              </a:rPr>
              <a:t>•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Segmentleri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betimleyiniz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(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Segmentlere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göre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group by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yapıp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price mean, max,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sum’larını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alınız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).</a:t>
            </a:r>
          </a:p>
          <a:p>
            <a:pPr algn="l"/>
            <a:r>
              <a:rPr lang="en-US" sz="2400" dirty="0" err="1">
                <a:solidFill>
                  <a:srgbClr val="151515"/>
                </a:solidFill>
                <a:latin typeface="Chromatica-Regular"/>
              </a:rPr>
              <a:t>Ipucu</a:t>
            </a:r>
            <a:r>
              <a:rPr lang="en-US" sz="2400" dirty="0">
                <a:solidFill>
                  <a:srgbClr val="151515"/>
                </a:solidFill>
                <a:latin typeface="Chromatica-Regular"/>
              </a:rPr>
              <a:t>: pd.qcut(</a:t>
            </a:r>
            <a:r>
              <a:rPr lang="en-US" sz="2400" dirty="0" err="1">
                <a:solidFill>
                  <a:srgbClr val="151515"/>
                </a:solidFill>
                <a:latin typeface="Chromatica-Regular"/>
              </a:rPr>
              <a:t>agg_df</a:t>
            </a:r>
            <a:r>
              <a:rPr lang="en-US" sz="2400" dirty="0">
                <a:solidFill>
                  <a:srgbClr val="151515"/>
                </a:solidFill>
                <a:latin typeface="Chromatica-Regular"/>
              </a:rPr>
              <a:t>[“</a:t>
            </a:r>
            <a:r>
              <a:rPr lang="en-US" sz="2400" b="1" dirty="0">
                <a:solidFill>
                  <a:srgbClr val="151515"/>
                </a:solidFill>
                <a:latin typeface="Chromatica-Bold"/>
              </a:rPr>
              <a:t>PRICE</a:t>
            </a:r>
            <a:r>
              <a:rPr lang="en-US" sz="2400" dirty="0">
                <a:solidFill>
                  <a:srgbClr val="151515"/>
                </a:solidFill>
                <a:latin typeface="Chromatica-Regular"/>
              </a:rPr>
              <a:t>“],4,labels=[“D”,”C”,”B”,”A”])</a:t>
            </a:r>
            <a:endParaRPr lang="en-US" sz="24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3AF6487-A2CE-D57C-DBEC-117614E79877}"/>
              </a:ext>
            </a:extLst>
          </p:cNvPr>
          <p:cNvSpPr txBox="1"/>
          <p:nvPr/>
        </p:nvSpPr>
        <p:spPr>
          <a:xfrm>
            <a:off x="248716" y="3002658"/>
            <a:ext cx="11272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151515"/>
                </a:solidFill>
                <a:latin typeface="Chromatica-Bold"/>
              </a:rPr>
              <a:t>Görev 8: 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Yeni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gelen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müşterileri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sınıflandırıp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, ne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kadar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gelir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getirebileceklerini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tahmin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ediniz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solidFill>
                  <a:srgbClr val="151515"/>
                </a:solidFill>
                <a:latin typeface="ArialMT"/>
              </a:rPr>
              <a:t>• 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33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yaşında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ANDROID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kullanan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Türk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kadını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hangi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aittir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ortalama ne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kadar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gelir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kazandırması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beklenir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r>
              <a:rPr lang="en-US" sz="2400" b="0" i="0" u="none" strike="noStrike" baseline="0" dirty="0">
                <a:solidFill>
                  <a:srgbClr val="151515"/>
                </a:solidFill>
                <a:latin typeface="ArialMT"/>
              </a:rPr>
              <a:t>• 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35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yaşında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IOS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kullanan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Fransız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kadını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hangi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segmente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aittir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ve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ortalama ne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kadar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gelir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kazandırması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 </a:t>
            </a:r>
            <a:r>
              <a:rPr lang="en-US" sz="2400" b="0" i="0" u="none" strike="noStrike" baseline="0" dirty="0" err="1">
                <a:solidFill>
                  <a:srgbClr val="151515"/>
                </a:solidFill>
                <a:latin typeface="Chromatica-Regular"/>
              </a:rPr>
              <a:t>beklenir</a:t>
            </a:r>
            <a:r>
              <a:rPr lang="en-US" sz="2400" b="0" i="0" u="none" strike="noStrike" baseline="0" dirty="0">
                <a:solidFill>
                  <a:srgbClr val="151515"/>
                </a:solidFill>
                <a:latin typeface="Chromatica-Regular"/>
              </a:rPr>
              <a:t>?</a:t>
            </a:r>
          </a:p>
          <a:p>
            <a:pPr algn="l"/>
            <a:endParaRPr lang="en-US" sz="2400" dirty="0">
              <a:solidFill>
                <a:srgbClr val="151515"/>
              </a:solidFill>
              <a:latin typeface="Chromatica-Regular"/>
            </a:endParaRPr>
          </a:p>
          <a:p>
            <a:pPr algn="l"/>
            <a:r>
              <a:rPr lang="en-US" sz="2400" dirty="0" err="1">
                <a:solidFill>
                  <a:srgbClr val="151515"/>
                </a:solidFill>
                <a:latin typeface="Chromatica-Regular"/>
              </a:rPr>
              <a:t>Ipucu</a:t>
            </a:r>
            <a:r>
              <a:rPr lang="en-US" sz="2400" dirty="0">
                <a:solidFill>
                  <a:srgbClr val="151515"/>
                </a:solidFill>
                <a:latin typeface="Chromatica-Regular"/>
              </a:rPr>
              <a:t>:</a:t>
            </a:r>
            <a:endParaRPr 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CC300B-CA90-96A0-FDD5-7E698835D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22" y="5464871"/>
            <a:ext cx="5115154" cy="5847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new_user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"TUR_ANDROID_FEMALE_31_40"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agg_df[agg_df[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600" dirty="0" err="1">
                <a:solidFill>
                  <a:srgbClr val="6AAB73"/>
                </a:solidFill>
                <a:latin typeface="JetBrains Mono"/>
              </a:rPr>
              <a:t>customer_profile</a:t>
            </a:r>
            <a:r>
              <a:rPr lang="en-US" altLang="en-US" sz="1600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altLang="en-US" sz="1600" dirty="0">
                <a:solidFill>
                  <a:srgbClr val="BCBEC4"/>
                </a:solidFill>
                <a:latin typeface="JetBrains Mono"/>
              </a:rPr>
              <a:t>]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new_user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21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403</Words>
  <Application>Microsoft Office PowerPoint</Application>
  <PresentationFormat>Geniş ekran</PresentationFormat>
  <Paragraphs>39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ArialMT</vt:lpstr>
      <vt:lpstr>Chromatica-Bold</vt:lpstr>
      <vt:lpstr>Chromatica-Medium</vt:lpstr>
      <vt:lpstr>Chromatica-Regular</vt:lpstr>
      <vt:lpstr>JetBrains Mono</vt:lpstr>
      <vt:lpstr>Wingdings-Regular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Derya Malkoç</dc:creator>
  <cp:lastModifiedBy>Derya Malkoç</cp:lastModifiedBy>
  <cp:revision>2</cp:revision>
  <dcterms:created xsi:type="dcterms:W3CDTF">2025-03-03T21:39:56Z</dcterms:created>
  <dcterms:modified xsi:type="dcterms:W3CDTF">2025-03-04T08:35:42Z</dcterms:modified>
</cp:coreProperties>
</file>