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E116EC-0268-E569-F7B1-1C40E4D38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F31D1AF-E5D7-75D6-413E-0E098A2F4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28EB9E-2A22-156A-106D-F8523724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4159-2906-42DD-8FB5-944A7D60EB5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051D2A-4B27-224C-4C80-47146937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0FBCF7-A18F-41CA-10E9-457197B2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6AD-4E34-411D-AF2A-2517B17A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4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0A50ED-5E26-234C-9F92-2032CE74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4FA6844-E615-26B3-1483-E4DD085ED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F3953B-44EB-B257-5EDB-5225F454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4159-2906-42DD-8FB5-944A7D60EB5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780F1C-C10C-DD35-1B9E-581FE62E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598B9B-C09E-B714-220F-FE26D9E7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6AD-4E34-411D-AF2A-2517B17A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7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F6EA6E9-D253-D3B4-BD45-FA2A4B47D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465637B-21AD-33AF-9C44-0EA3458C8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48A9E8-9CDD-2AFA-DAE9-EDC6A331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4159-2906-42DD-8FB5-944A7D60EB5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37E963-D565-B4A2-3425-4D35DC53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76EFA6-B795-2C79-EEA5-90A604C1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6AD-4E34-411D-AF2A-2517B17A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8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AE7003-333C-7710-F2DD-845EB5DC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3BB55C-3D17-9962-E0CF-1D6FA6BDC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299BE2-FE3C-F506-E22F-A21E8808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4159-2906-42DD-8FB5-944A7D60EB5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A8C5C8-6D5C-AA80-B241-56C0187C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E5CBF0-C882-45E6-57FC-57D19100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6AD-4E34-411D-AF2A-2517B17A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5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B05A2F-DD5B-3C65-83B5-09DD6FB1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8B684C9-E839-5305-4160-BAC023A8B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5EB590-DE4A-C26A-93E9-6A9552F7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4159-2906-42DD-8FB5-944A7D60EB5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B8C6555-65BC-5F8A-AA17-ACC9ED5F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45CDF1-1E15-27A3-552B-0913B838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6AD-4E34-411D-AF2A-2517B17A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1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FC11D6-86C8-22C2-77A6-6E3B0875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BB6DE3-55BC-9A76-4939-47C8E7CF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98CE5D4-23F0-F42C-ED49-11A9769CE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26A0333-9729-2C14-D319-0CE7E568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4159-2906-42DD-8FB5-944A7D60EB5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52F32BD-3C05-8367-84CD-C7A29021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865FAB-4CDF-1605-ED69-C40A037A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6AD-4E34-411D-AF2A-2517B17A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6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CF8E83-4E85-051C-AD9D-1B9E566F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45F845B-C799-7D7E-22D7-819DCFDC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44E2043-CC4C-2AB4-2D41-09D6AA7E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ED53269-1702-5377-3627-51AA1DEE5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7ACB9CA-D44A-5327-8B25-983518A82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2FEFC0A-E6A1-500A-98AF-17E716B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4159-2906-42DD-8FB5-944A7D60EB5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BFBC50A-86DF-AFF0-27C3-2BA18048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017D066-C01B-6836-CAB3-45055598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6AD-4E34-411D-AF2A-2517B17A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2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928DB-286A-A103-9EAA-51C61D78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8086521-C80D-D850-AC20-6F153560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4159-2906-42DD-8FB5-944A7D60EB5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37C9A8B-AEB5-9B9E-DAC0-88E1CE59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070A7D8-65B6-88F0-E772-B414C2C6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6AD-4E34-411D-AF2A-2517B17A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3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B05C72B-412B-D1D8-54B8-0DA3F2A2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4159-2906-42DD-8FB5-944A7D60EB5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BD4B67B-A8B8-7286-41F6-003D9670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6FBCBC9-8592-AE98-729F-18CDED25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6AD-4E34-411D-AF2A-2517B17A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286C6F-DFB4-E069-4D65-C98DD27B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D88CA5-60F1-463E-DCC1-71204041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CC8605E-1CFF-77A6-5C48-3EF60D611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396702D-0378-EF55-D7EA-462CC5EB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4159-2906-42DD-8FB5-944A7D60EB5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B348958-997D-8FE4-93AD-B7261801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C235E2B-B06E-E7F8-5332-90468262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6AD-4E34-411D-AF2A-2517B17A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9CED68-23C1-F132-F8D5-7C9FE964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072655E-5912-418D-BC43-59BFF6137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E603BA-39D0-02E1-535A-FEF265E35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DDF97A6-06EC-D7E7-C2FA-864363EB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4159-2906-42DD-8FB5-944A7D60EB5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A776FF4-5D2B-CA2B-A6CA-47EA7D49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E35836-656B-C959-3135-505BCD34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D6AD-4E34-411D-AF2A-2517B17A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85088E9-3220-6A86-31B9-1A9CE475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85880B0-BE0F-0AF0-900A-2F1DE1513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02B97E6-1E1C-9B08-2260-AE39938D8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84159-2906-42DD-8FB5-944A7D60EB5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BA9207-426F-B7FF-63D6-6E77DBAF3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41B461-5EEB-C979-B0D9-4E721AFCA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04D6AD-4E34-411D-AF2A-2517B17A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5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491D656-9BF1-7C38-2C44-BF176E7E7C99}"/>
              </a:ext>
            </a:extLst>
          </p:cNvPr>
          <p:cNvSpPr txBox="1"/>
          <p:nvPr/>
        </p:nvSpPr>
        <p:spPr>
          <a:xfrm>
            <a:off x="885139" y="1307171"/>
            <a:ext cx="1005108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İş</a:t>
            </a:r>
            <a:r>
              <a:rPr lang="en-US" b="1" dirty="0"/>
              <a:t> </a:t>
            </a:r>
            <a:r>
              <a:rPr lang="en-US" b="1" dirty="0" err="1"/>
              <a:t>Problemi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 err="1"/>
              <a:t>Dijital</a:t>
            </a:r>
            <a:r>
              <a:rPr lang="en-US" dirty="0"/>
              <a:t> </a:t>
            </a:r>
            <a:r>
              <a:rPr lang="en-US" dirty="0" err="1"/>
              <a:t>reklamcılık</a:t>
            </a:r>
            <a:r>
              <a:rPr lang="en-US" dirty="0"/>
              <a:t> </a:t>
            </a:r>
            <a:r>
              <a:rPr lang="en-US" dirty="0" err="1"/>
              <a:t>platformları</a:t>
            </a:r>
            <a:r>
              <a:rPr lang="en-US" dirty="0"/>
              <a:t>, </a:t>
            </a:r>
            <a:r>
              <a:rPr lang="en-US" dirty="0" err="1"/>
              <a:t>reklam</a:t>
            </a:r>
            <a:r>
              <a:rPr lang="en-US" dirty="0"/>
              <a:t> </a:t>
            </a:r>
            <a:r>
              <a:rPr lang="en-US" dirty="0" err="1"/>
              <a:t>verenlere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teklif</a:t>
            </a:r>
            <a:r>
              <a:rPr lang="en-US" dirty="0"/>
              <a:t> </a:t>
            </a:r>
            <a:r>
              <a:rPr lang="en-US" dirty="0" err="1"/>
              <a:t>stratejileri</a:t>
            </a:r>
            <a:r>
              <a:rPr lang="en-US" dirty="0"/>
              <a:t> </a:t>
            </a:r>
            <a:r>
              <a:rPr lang="en-US" dirty="0" err="1"/>
              <a:t>sunarak</a:t>
            </a:r>
            <a:r>
              <a:rPr lang="en-US" dirty="0"/>
              <a:t> </a:t>
            </a:r>
            <a:r>
              <a:rPr lang="en-US" dirty="0" err="1"/>
              <a:t>dönüşüm</a:t>
            </a:r>
            <a:r>
              <a:rPr lang="en-US" dirty="0"/>
              <a:t> </a:t>
            </a:r>
            <a:r>
              <a:rPr lang="en-US" dirty="0" err="1"/>
              <a:t>oranlarını</a:t>
            </a:r>
            <a:r>
              <a:rPr lang="en-US" dirty="0"/>
              <a:t> optimize </a:t>
            </a:r>
            <a:r>
              <a:rPr lang="en-US" dirty="0" err="1"/>
              <a:t>etmeye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, </a:t>
            </a:r>
            <a:r>
              <a:rPr lang="en-US" dirty="0" err="1"/>
              <a:t>mevcut</a:t>
            </a:r>
            <a:r>
              <a:rPr lang="en-US" dirty="0"/>
              <a:t> "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teklif</a:t>
            </a:r>
            <a:r>
              <a:rPr lang="en-US" dirty="0"/>
              <a:t>" (maximum bidding) </a:t>
            </a:r>
            <a:r>
              <a:rPr lang="en-US" dirty="0" err="1"/>
              <a:t>modeline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"</a:t>
            </a:r>
            <a:r>
              <a:rPr lang="en-US" dirty="0" err="1"/>
              <a:t>ortalama</a:t>
            </a:r>
            <a:r>
              <a:rPr lang="en-US" dirty="0"/>
              <a:t> </a:t>
            </a:r>
            <a:r>
              <a:rPr lang="en-US" dirty="0" err="1"/>
              <a:t>teklif</a:t>
            </a:r>
            <a:r>
              <a:rPr lang="en-US" dirty="0"/>
              <a:t>" (average bidding) </a:t>
            </a:r>
            <a:r>
              <a:rPr lang="en-US" dirty="0" err="1"/>
              <a:t>adlı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tanıtıldı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Müşterilerimizden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b="1" dirty="0"/>
              <a:t>veridunya.com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yeni </a:t>
            </a:r>
            <a:r>
              <a:rPr lang="en-US" dirty="0" err="1"/>
              <a:t>teklif</a:t>
            </a:r>
            <a:r>
              <a:rPr lang="en-US" dirty="0"/>
              <a:t> </a:t>
            </a:r>
            <a:r>
              <a:rPr lang="en-US" dirty="0" err="1"/>
              <a:t>modelinin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test </a:t>
            </a:r>
            <a:r>
              <a:rPr lang="en-US" dirty="0" err="1"/>
              <a:t>etmeye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verdi</a:t>
            </a:r>
            <a:r>
              <a:rPr lang="en-US" dirty="0"/>
              <a:t>. </a:t>
            </a:r>
            <a:r>
              <a:rPr lang="en-US" b="1" dirty="0"/>
              <a:t>Average </a:t>
            </a:r>
            <a:r>
              <a:rPr lang="en-US" b="1" dirty="0" err="1"/>
              <a:t>bidding'in</a:t>
            </a:r>
            <a:r>
              <a:rPr lang="en-US" b="1" dirty="0"/>
              <a:t> maximum </a:t>
            </a:r>
            <a:r>
              <a:rPr lang="en-US" b="1" dirty="0" err="1"/>
              <a:t>bidding’e</a:t>
            </a:r>
            <a:r>
              <a:rPr lang="en-US" b="1" dirty="0"/>
              <a:t> </a:t>
            </a:r>
            <a:r>
              <a:rPr lang="en-US" b="1" dirty="0" err="1"/>
              <a:t>göre</a:t>
            </a:r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en-US" b="1" dirty="0"/>
              <a:t> </a:t>
            </a:r>
            <a:r>
              <a:rPr lang="en-US" b="1" dirty="0" err="1"/>
              <a:t>yüksek</a:t>
            </a:r>
            <a:r>
              <a:rPr lang="en-US" b="1" dirty="0"/>
              <a:t> </a:t>
            </a:r>
            <a:r>
              <a:rPr lang="en-US" b="1" dirty="0" err="1"/>
              <a:t>dönüşüm</a:t>
            </a:r>
            <a:r>
              <a:rPr lang="en-US" b="1" dirty="0"/>
              <a:t> </a:t>
            </a:r>
            <a:r>
              <a:rPr lang="en-US" b="1" dirty="0" err="1"/>
              <a:t>sağlayıp</a:t>
            </a:r>
            <a:r>
              <a:rPr lang="en-US" b="1" dirty="0"/>
              <a:t> </a:t>
            </a:r>
            <a:r>
              <a:rPr lang="en-US" b="1" dirty="0" err="1"/>
              <a:t>sağlamadığını</a:t>
            </a:r>
            <a:r>
              <a:rPr lang="en-US" dirty="0"/>
              <a:t> </a:t>
            </a:r>
            <a:r>
              <a:rPr lang="en-US" dirty="0" err="1"/>
              <a:t>anlamak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A/B </a:t>
            </a:r>
            <a:r>
              <a:rPr lang="en-US" b="1" dirty="0" err="1"/>
              <a:t>testi</a:t>
            </a:r>
            <a:r>
              <a:rPr lang="en-US" dirty="0"/>
              <a:t> </a:t>
            </a:r>
            <a:r>
              <a:rPr lang="en-US" dirty="0" err="1"/>
              <a:t>gerçekleştirilmesini</a:t>
            </a:r>
            <a:r>
              <a:rPr lang="en-US" dirty="0"/>
              <a:t> </a:t>
            </a:r>
            <a:r>
              <a:rPr lang="en-US" dirty="0" err="1"/>
              <a:t>istedi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Bu A/B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aydır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ediyor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/>
              <a:t>veridunya.com</a:t>
            </a:r>
            <a:r>
              <a:rPr lang="en-US" dirty="0"/>
              <a:t>, </a:t>
            </a:r>
            <a:r>
              <a:rPr lang="en-US" dirty="0" err="1"/>
              <a:t>sizden</a:t>
            </a:r>
            <a:r>
              <a:rPr lang="en-US" dirty="0"/>
              <a:t> </a:t>
            </a:r>
            <a:r>
              <a:rPr lang="en-US" dirty="0" err="1"/>
              <a:t>testin</a:t>
            </a:r>
            <a:r>
              <a:rPr lang="en-US" dirty="0"/>
              <a:t> </a:t>
            </a:r>
            <a:r>
              <a:rPr lang="en-US" dirty="0" err="1"/>
              <a:t>sonuçlarını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etmenizi</a:t>
            </a:r>
            <a:r>
              <a:rPr lang="en-US" dirty="0"/>
              <a:t> </a:t>
            </a:r>
            <a:r>
              <a:rPr lang="en-US" dirty="0" err="1"/>
              <a:t>bekliyor</a:t>
            </a:r>
            <a:r>
              <a:rPr lang="en-US" dirty="0"/>
              <a:t>. </a:t>
            </a: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ölçütü</a:t>
            </a:r>
            <a:r>
              <a:rPr lang="en-US" dirty="0"/>
              <a:t> </a:t>
            </a:r>
            <a:r>
              <a:rPr lang="en-US" b="1" dirty="0" err="1"/>
              <a:t>Satın</a:t>
            </a:r>
            <a:r>
              <a:rPr lang="en-US" b="1" dirty="0"/>
              <a:t> Alma (Purchase)</a:t>
            </a:r>
            <a:r>
              <a:rPr lang="en-US" dirty="0"/>
              <a:t> </a:t>
            </a:r>
            <a:r>
              <a:rPr lang="en-US" dirty="0" err="1"/>
              <a:t>metriğidir</a:t>
            </a:r>
            <a:r>
              <a:rPr lang="en-US" dirty="0"/>
              <a:t>. Bu </a:t>
            </a:r>
            <a:r>
              <a:rPr lang="en-US" dirty="0" err="1"/>
              <a:t>yüzden</a:t>
            </a:r>
            <a:r>
              <a:rPr lang="en-US" dirty="0"/>
              <a:t> </a:t>
            </a:r>
            <a:r>
              <a:rPr lang="en-US" dirty="0" err="1"/>
              <a:t>istatistiksel</a:t>
            </a:r>
            <a:r>
              <a:rPr lang="en-US" dirty="0"/>
              <a:t> </a:t>
            </a:r>
            <a:r>
              <a:rPr lang="en-US" dirty="0" err="1"/>
              <a:t>analizler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metriğe</a:t>
            </a:r>
            <a:r>
              <a:rPr lang="en-US" dirty="0"/>
              <a:t> </a:t>
            </a:r>
            <a:r>
              <a:rPr lang="en-US" dirty="0" err="1"/>
              <a:t>odaklanmalıdır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219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88397-9F35-D616-833F-AD913177F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DD124CB1-8537-7154-2C27-668255F29044}"/>
              </a:ext>
            </a:extLst>
          </p:cNvPr>
          <p:cNvSpPr txBox="1"/>
          <p:nvPr/>
        </p:nvSpPr>
        <p:spPr>
          <a:xfrm>
            <a:off x="1068019" y="573694"/>
            <a:ext cx="85660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Veri Seti </a:t>
            </a:r>
            <a:r>
              <a:rPr lang="en-US" b="1" dirty="0" err="1"/>
              <a:t>Açıklaması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Bir e-</a:t>
            </a:r>
            <a:r>
              <a:rPr lang="en-US" dirty="0" err="1"/>
              <a:t>ticaret</a:t>
            </a:r>
            <a:r>
              <a:rPr lang="en-US" dirty="0"/>
              <a:t> </a:t>
            </a:r>
            <a:r>
              <a:rPr lang="en-US" dirty="0" err="1"/>
              <a:t>sitesinin</a:t>
            </a:r>
            <a:r>
              <a:rPr lang="en-US" dirty="0"/>
              <a:t> </a:t>
            </a:r>
            <a:r>
              <a:rPr lang="en-US" dirty="0" err="1"/>
              <a:t>reklam</a:t>
            </a:r>
            <a:r>
              <a:rPr lang="en-US" dirty="0"/>
              <a:t> </a:t>
            </a:r>
            <a:r>
              <a:rPr lang="en-US" dirty="0" err="1"/>
              <a:t>gösterimleri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etkileşimlerini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</a:t>
            </a:r>
            <a:r>
              <a:rPr lang="en-US" dirty="0"/>
              <a:t>, </a:t>
            </a:r>
            <a:r>
              <a:rPr lang="en-US" dirty="0" err="1"/>
              <a:t>ziyaretçilerin</a:t>
            </a:r>
            <a:r>
              <a:rPr lang="en-US" dirty="0"/>
              <a:t> </a:t>
            </a:r>
            <a:r>
              <a:rPr lang="en-US" dirty="0" err="1"/>
              <a:t>gördükleri</a:t>
            </a:r>
            <a:r>
              <a:rPr lang="en-US" dirty="0"/>
              <a:t> </a:t>
            </a:r>
            <a:r>
              <a:rPr lang="en-US" dirty="0" err="1"/>
              <a:t>reklamlara</a:t>
            </a:r>
            <a:r>
              <a:rPr lang="en-US" dirty="0"/>
              <a:t> </a:t>
            </a:r>
            <a:r>
              <a:rPr lang="en-US" dirty="0" err="1"/>
              <a:t>tıklama</a:t>
            </a:r>
            <a:r>
              <a:rPr lang="en-US" dirty="0"/>
              <a:t> </a:t>
            </a:r>
            <a:r>
              <a:rPr lang="en-US" dirty="0" err="1"/>
              <a:t>sayıları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içermektedir</a:t>
            </a:r>
            <a:r>
              <a:rPr lang="en-US" dirty="0"/>
              <a:t>. </a:t>
            </a:r>
            <a:r>
              <a:rPr lang="en-US" dirty="0" err="1"/>
              <a:t>Çalışmada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Kontrol</a:t>
            </a:r>
            <a:r>
              <a:rPr lang="en-US" b="1" dirty="0"/>
              <a:t> </a:t>
            </a:r>
            <a:r>
              <a:rPr lang="en-US" b="1" dirty="0" err="1"/>
              <a:t>Grubu</a:t>
            </a:r>
            <a:r>
              <a:rPr lang="en-US" dirty="0"/>
              <a:t>: </a:t>
            </a:r>
            <a:r>
              <a:rPr lang="en-US" b="1" dirty="0" err="1"/>
              <a:t>Maksimum</a:t>
            </a:r>
            <a:r>
              <a:rPr lang="en-US" b="1" dirty="0"/>
              <a:t> </a:t>
            </a:r>
            <a:r>
              <a:rPr lang="en-US" b="1" dirty="0" err="1"/>
              <a:t>Teklif</a:t>
            </a:r>
            <a:r>
              <a:rPr lang="en-US" b="1" dirty="0"/>
              <a:t> (Maximum Bidding)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uygulanmıştır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</a:t>
            </a:r>
            <a:r>
              <a:rPr lang="en-US" b="1" dirty="0" err="1"/>
              <a:t>Grubu</a:t>
            </a:r>
            <a:r>
              <a:rPr lang="en-US" dirty="0"/>
              <a:t>: </a:t>
            </a:r>
            <a:r>
              <a:rPr lang="en-US" b="1" dirty="0" err="1"/>
              <a:t>Ortalama</a:t>
            </a:r>
            <a:r>
              <a:rPr lang="en-US" b="1" dirty="0"/>
              <a:t> </a:t>
            </a:r>
            <a:r>
              <a:rPr lang="en-US" b="1" dirty="0" err="1"/>
              <a:t>Teklif</a:t>
            </a:r>
            <a:r>
              <a:rPr lang="en-US" b="1" dirty="0"/>
              <a:t> (Average Bidding)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uygulanmıştır</a:t>
            </a:r>
            <a:r>
              <a:rPr lang="en-US" dirty="0"/>
              <a:t>.</a:t>
            </a:r>
          </a:p>
          <a:p>
            <a:r>
              <a:rPr lang="en-US" dirty="0"/>
              <a:t>Veriler, </a:t>
            </a:r>
            <a:r>
              <a:rPr lang="en-US" b="1" dirty="0"/>
              <a:t>ab_test_data.xlsx</a:t>
            </a:r>
            <a:r>
              <a:rPr lang="en-US" dirty="0"/>
              <a:t> </a:t>
            </a:r>
            <a:r>
              <a:rPr lang="en-US" dirty="0" err="1"/>
              <a:t>adlı</a:t>
            </a:r>
            <a:r>
              <a:rPr lang="en-US" dirty="0"/>
              <a:t> Excel </a:t>
            </a:r>
            <a:r>
              <a:rPr lang="en-US" dirty="0" err="1"/>
              <a:t>dosyasının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sayfalarında</a:t>
            </a:r>
            <a:r>
              <a:rPr lang="en-US" dirty="0"/>
              <a:t> </a:t>
            </a:r>
            <a:r>
              <a:rPr lang="en-US" dirty="0" err="1"/>
              <a:t>bulunmaktadır</a:t>
            </a:r>
            <a:r>
              <a:rPr lang="en-US" dirty="0"/>
              <a:t>.</a:t>
            </a:r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68098504-0550-2D38-C19D-3B48FF516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62791"/>
              </p:ext>
            </p:extLst>
          </p:nvPr>
        </p:nvGraphicFramePr>
        <p:xfrm>
          <a:off x="1068019" y="3672111"/>
          <a:ext cx="8298486" cy="365760"/>
        </p:xfrm>
        <a:graphic>
          <a:graphicData uri="http://schemas.openxmlformats.org/drawingml/2006/table">
            <a:tbl>
              <a:tblPr/>
              <a:tblGrid>
                <a:gridCol w="4149243">
                  <a:extLst>
                    <a:ext uri="{9D8B030D-6E8A-4147-A177-3AD203B41FA5}">
                      <a16:colId xmlns:a16="http://schemas.microsoft.com/office/drawing/2014/main" val="1781494165"/>
                    </a:ext>
                  </a:extLst>
                </a:gridCol>
                <a:gridCol w="4149243">
                  <a:extLst>
                    <a:ext uri="{9D8B030D-6E8A-4147-A177-3AD203B41FA5}">
                      <a16:colId xmlns:a16="http://schemas.microsoft.com/office/drawing/2014/main" val="1138915726"/>
                    </a:ext>
                  </a:extLst>
                </a:gridCol>
              </a:tblGrid>
              <a:tr h="336619">
                <a:tc>
                  <a:txBody>
                    <a:bodyPr/>
                    <a:lstStyle/>
                    <a:p>
                      <a:r>
                        <a:rPr lang="en-US" b="1" dirty="0" err="1"/>
                        <a:t>Değişken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Açıklama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75099"/>
                  </a:ext>
                </a:extLst>
              </a:tr>
            </a:tbl>
          </a:graphicData>
        </a:graphic>
      </p:graphicFrame>
      <p:sp>
        <p:nvSpPr>
          <p:cNvPr id="16" name="Metin kutusu 15">
            <a:extLst>
              <a:ext uri="{FF2B5EF4-FFF2-40B4-BE49-F238E27FC236}">
                <a16:creationId xmlns:a16="http://schemas.microsoft.com/office/drawing/2014/main" id="{3DB31254-D4BB-2516-D86B-E6CC75FD3BA0}"/>
              </a:ext>
            </a:extLst>
          </p:cNvPr>
          <p:cNvSpPr txBox="1"/>
          <p:nvPr/>
        </p:nvSpPr>
        <p:spPr>
          <a:xfrm>
            <a:off x="1068019" y="4483900"/>
            <a:ext cx="10119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Gösterim</a:t>
            </a:r>
            <a:r>
              <a:rPr lang="en-US" dirty="0"/>
              <a:t> (Impression)		</a:t>
            </a:r>
            <a:r>
              <a:rPr lang="en-US" sz="1800" b="1" i="0" u="none" strike="noStrike" baseline="0" dirty="0">
                <a:solidFill>
                  <a:srgbClr val="151515"/>
                </a:solidFill>
                <a:latin typeface="Chromatica-Bold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Reklam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görüntüleme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sayısı</a:t>
            </a:r>
            <a:endParaRPr lang="en-US" sz="1800" b="0" i="0" u="none" strike="noStrike" baseline="0" dirty="0">
              <a:solidFill>
                <a:srgbClr val="151515"/>
              </a:solidFill>
              <a:latin typeface="Chromatica-Regular"/>
            </a:endParaRPr>
          </a:p>
          <a:p>
            <a:pPr algn="l"/>
            <a:r>
              <a:rPr lang="en-US" dirty="0" err="1"/>
              <a:t>Tıklama</a:t>
            </a:r>
            <a:r>
              <a:rPr lang="en-US" dirty="0"/>
              <a:t> (Click)			</a:t>
            </a:r>
            <a:r>
              <a:rPr lang="en-US" sz="1800" b="1" i="0" u="none" strike="noStrike" baseline="0" dirty="0">
                <a:solidFill>
                  <a:srgbClr val="151515"/>
                </a:solidFill>
                <a:latin typeface="Chromatica-Bold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Görüntülenen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reklama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tıklama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sayısı</a:t>
            </a:r>
            <a:endParaRPr lang="en-US" sz="1800" b="0" i="0" u="none" strike="noStrike" baseline="0" dirty="0">
              <a:solidFill>
                <a:srgbClr val="151515"/>
              </a:solidFill>
              <a:latin typeface="Chromatica-Regular"/>
            </a:endParaRPr>
          </a:p>
          <a:p>
            <a:pPr algn="l"/>
            <a:r>
              <a:rPr lang="en-US" dirty="0" err="1"/>
              <a:t>Satın</a:t>
            </a:r>
            <a:r>
              <a:rPr lang="en-US" dirty="0"/>
              <a:t> Alma (Purchase)		</a:t>
            </a:r>
            <a:r>
              <a:rPr lang="en-US" sz="1800" b="1" i="0" u="none" strike="noStrike" baseline="0" dirty="0">
                <a:solidFill>
                  <a:srgbClr val="151515"/>
                </a:solidFill>
                <a:latin typeface="Chromatica-Bold"/>
              </a:rPr>
              <a:t> </a:t>
            </a:r>
            <a:r>
              <a:rPr lang="en-US" dirty="0" err="1"/>
              <a:t>Reklama</a:t>
            </a:r>
            <a:r>
              <a:rPr lang="en-US" dirty="0"/>
              <a:t> </a:t>
            </a:r>
            <a:r>
              <a:rPr lang="en-US" dirty="0" err="1"/>
              <a:t>tıklama</a:t>
            </a:r>
            <a:r>
              <a:rPr lang="en-US" dirty="0"/>
              <a:t> </a:t>
            </a:r>
            <a:r>
              <a:rPr lang="en-US" dirty="0" err="1"/>
              <a:t>sonrası</a:t>
            </a:r>
            <a:r>
              <a:rPr lang="en-US" dirty="0"/>
              <a:t> </a:t>
            </a:r>
            <a:r>
              <a:rPr lang="en-US" dirty="0" err="1"/>
              <a:t>satın</a:t>
            </a:r>
            <a:r>
              <a:rPr lang="en-US" dirty="0"/>
              <a:t> alma </a:t>
            </a:r>
            <a:r>
              <a:rPr lang="en-US" dirty="0" err="1"/>
              <a:t>sayısı</a:t>
            </a:r>
            <a:endParaRPr lang="en-US" sz="1800" b="0" i="0" u="none" strike="noStrike" baseline="0" dirty="0">
              <a:solidFill>
                <a:srgbClr val="151515"/>
              </a:solidFill>
              <a:latin typeface="Chromatica-Regular"/>
            </a:endParaRPr>
          </a:p>
          <a:p>
            <a:pPr algn="l"/>
            <a:r>
              <a:rPr lang="en-US" dirty="0" err="1"/>
              <a:t>Gelir</a:t>
            </a:r>
            <a:r>
              <a:rPr lang="en-US" dirty="0"/>
              <a:t> (Earning)			</a:t>
            </a:r>
            <a:r>
              <a:rPr lang="en-US" sz="1800" b="1" i="0" u="none" strike="noStrike" baseline="0" dirty="0">
                <a:solidFill>
                  <a:srgbClr val="151515"/>
                </a:solidFill>
                <a:latin typeface="Chromatica-Bold"/>
              </a:rPr>
              <a:t> </a:t>
            </a:r>
            <a:r>
              <a:rPr lang="en-US" dirty="0" err="1"/>
              <a:t>Satın</a:t>
            </a:r>
            <a:r>
              <a:rPr lang="en-US" dirty="0"/>
              <a:t> alma </a:t>
            </a:r>
            <a:r>
              <a:rPr lang="en-US" dirty="0" err="1"/>
              <a:t>sonrası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gelir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0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D608B-1005-A086-F525-C1EB7D698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7C140B9-AE0E-09E9-B3B8-1DA11EDE50A3}"/>
              </a:ext>
            </a:extLst>
          </p:cNvPr>
          <p:cNvSpPr txBox="1"/>
          <p:nvPr/>
        </p:nvSpPr>
        <p:spPr>
          <a:xfrm>
            <a:off x="775411" y="1168672"/>
            <a:ext cx="92025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Görev</a:t>
            </a:r>
            <a:r>
              <a:rPr lang="en-US" b="1" dirty="0"/>
              <a:t> 1: Veri </a:t>
            </a:r>
            <a:r>
              <a:rPr lang="en-US" b="1" dirty="0" err="1"/>
              <a:t>Hazırlama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İnceleme</a:t>
            </a:r>
            <a:endParaRPr lang="en-US" b="1" dirty="0"/>
          </a:p>
          <a:p>
            <a:pPr>
              <a:buNone/>
            </a:pPr>
            <a:r>
              <a:rPr lang="en-US" b="1" dirty="0" err="1"/>
              <a:t>Adım</a:t>
            </a:r>
            <a:r>
              <a:rPr lang="en-US" b="1" dirty="0"/>
              <a:t> 1:</a:t>
            </a:r>
            <a:br>
              <a:rPr lang="en-US" dirty="0"/>
            </a:br>
            <a:r>
              <a:rPr lang="en-US" b="1" dirty="0"/>
              <a:t>ab_test_data.xlsx</a:t>
            </a:r>
            <a:r>
              <a:rPr lang="en-US" dirty="0"/>
              <a:t> </a:t>
            </a:r>
            <a:r>
              <a:rPr lang="en-US" dirty="0" err="1"/>
              <a:t>dosyasındaki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grubu</a:t>
            </a:r>
            <a:r>
              <a:rPr lang="en-US" dirty="0"/>
              <a:t> </a:t>
            </a:r>
            <a:r>
              <a:rPr lang="en-US" dirty="0" err="1"/>
              <a:t>verilerini</a:t>
            </a:r>
            <a:r>
              <a:rPr lang="en-US" dirty="0"/>
              <a:t> </a:t>
            </a:r>
            <a:r>
              <a:rPr lang="en-US" dirty="0" err="1"/>
              <a:t>okuyunuz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grubuna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grubuna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değişkenlere</a:t>
            </a:r>
            <a:r>
              <a:rPr lang="en-US" dirty="0"/>
              <a:t> </a:t>
            </a:r>
            <a:r>
              <a:rPr lang="en-US" dirty="0" err="1"/>
              <a:t>atayınız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Adım</a:t>
            </a:r>
            <a:r>
              <a:rPr lang="en-US" b="1" dirty="0"/>
              <a:t> 2:</a:t>
            </a:r>
            <a:br>
              <a:rPr lang="en-US" dirty="0"/>
            </a:b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grubu</a:t>
            </a:r>
            <a:r>
              <a:rPr lang="en-US" dirty="0"/>
              <a:t> </a:t>
            </a:r>
            <a:r>
              <a:rPr lang="en-US" dirty="0" err="1"/>
              <a:t>verilerinin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istatistiklerini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ediniz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Ortalama</a:t>
            </a:r>
            <a:r>
              <a:rPr lang="en-US" dirty="0"/>
              <a:t>, </a:t>
            </a:r>
            <a:r>
              <a:rPr lang="en-US" dirty="0" err="1"/>
              <a:t>medyan</a:t>
            </a:r>
            <a:r>
              <a:rPr lang="en-US" dirty="0"/>
              <a:t>,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sapma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istatistikleri</a:t>
            </a:r>
            <a:r>
              <a:rPr lang="en-US" dirty="0"/>
              <a:t> </a:t>
            </a:r>
            <a:r>
              <a:rPr lang="en-US" dirty="0" err="1"/>
              <a:t>hesaplayınız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Gruplar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gözle</a:t>
            </a:r>
            <a:r>
              <a:rPr lang="en-US" dirty="0"/>
              <a:t> </a:t>
            </a:r>
            <a:r>
              <a:rPr lang="en-US" dirty="0" err="1"/>
              <a:t>görülür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fark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yorumlayınız</a:t>
            </a:r>
            <a:r>
              <a:rPr lang="en-US" dirty="0"/>
              <a:t>.</a:t>
            </a:r>
          </a:p>
          <a:p>
            <a:r>
              <a:rPr lang="en-US" b="1" dirty="0" err="1"/>
              <a:t>Adım</a:t>
            </a:r>
            <a:r>
              <a:rPr lang="en-US" b="1" dirty="0"/>
              <a:t> 3:</a:t>
            </a:r>
            <a:br>
              <a:rPr lang="en-US" dirty="0"/>
            </a:br>
            <a:r>
              <a:rPr lang="en-US" dirty="0"/>
              <a:t>Analiz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tamamlandıktan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 </a:t>
            </a:r>
            <a:r>
              <a:rPr lang="en-US" b="1" dirty="0" err="1"/>
              <a:t>concat</a:t>
            </a:r>
            <a:r>
              <a:rPr lang="en-US" dirty="0"/>
              <a:t> </a:t>
            </a:r>
            <a:r>
              <a:rPr lang="en-US" dirty="0" err="1"/>
              <a:t>metodunu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grubu</a:t>
            </a:r>
            <a:r>
              <a:rPr lang="en-US" dirty="0"/>
              <a:t> </a:t>
            </a:r>
            <a:r>
              <a:rPr lang="en-US" dirty="0" err="1"/>
              <a:t>verilerini</a:t>
            </a:r>
            <a:r>
              <a:rPr lang="en-US" dirty="0"/>
              <a:t> </a:t>
            </a:r>
            <a:r>
              <a:rPr lang="en-US" dirty="0" err="1"/>
              <a:t>birleştiriniz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903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F66E8-3403-4213-D063-EBEE7816D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3F8FE080-C706-5F5C-7615-7CE79ADC69E2}"/>
              </a:ext>
            </a:extLst>
          </p:cNvPr>
          <p:cNvSpPr txBox="1"/>
          <p:nvPr/>
        </p:nvSpPr>
        <p:spPr>
          <a:xfrm>
            <a:off x="980237" y="1999668"/>
            <a:ext cx="92610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Görev</a:t>
            </a:r>
            <a:r>
              <a:rPr lang="en-US" b="1" dirty="0"/>
              <a:t> 2: A/B Testi </a:t>
            </a:r>
            <a:r>
              <a:rPr lang="en-US" b="1" dirty="0" err="1"/>
              <a:t>İçin</a:t>
            </a:r>
            <a:r>
              <a:rPr lang="en-US" b="1" dirty="0"/>
              <a:t> </a:t>
            </a:r>
            <a:r>
              <a:rPr lang="en-US" b="1" dirty="0" err="1"/>
              <a:t>Hipotez</a:t>
            </a:r>
            <a:r>
              <a:rPr lang="en-US" b="1" dirty="0"/>
              <a:t> </a:t>
            </a:r>
            <a:r>
              <a:rPr lang="en-US" b="1" dirty="0" err="1"/>
              <a:t>Tanımlama</a:t>
            </a:r>
            <a:endParaRPr lang="en-US" b="1" dirty="0"/>
          </a:p>
          <a:p>
            <a:pPr>
              <a:buNone/>
            </a:pPr>
            <a:r>
              <a:rPr lang="en-US" b="1" dirty="0" err="1"/>
              <a:t>Adım</a:t>
            </a:r>
            <a:r>
              <a:rPr lang="en-US" b="1" dirty="0"/>
              <a:t> 1:</a:t>
            </a:r>
            <a:br>
              <a:rPr lang="en-US" dirty="0"/>
            </a:b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hipotezleri</a:t>
            </a:r>
            <a:r>
              <a:rPr lang="en-US" dirty="0"/>
              <a:t> </a:t>
            </a:r>
            <a:r>
              <a:rPr lang="en-US" dirty="0" err="1"/>
              <a:t>oluşturunuz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H0 (Null </a:t>
            </a:r>
            <a:r>
              <a:rPr lang="en-US" b="1" dirty="0" err="1"/>
              <a:t>Hipotezi</a:t>
            </a:r>
            <a:r>
              <a:rPr lang="en-US" b="1" dirty="0"/>
              <a:t>):</a:t>
            </a:r>
            <a:r>
              <a:rPr lang="en-US" dirty="0"/>
              <a:t> İki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anlamlı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fark </a:t>
            </a:r>
            <a:r>
              <a:rPr lang="en-US" dirty="0" err="1"/>
              <a:t>yoktur</a:t>
            </a:r>
            <a:r>
              <a:rPr lang="en-US" dirty="0"/>
              <a:t>. (M1 = M2)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H1 (</a:t>
            </a:r>
            <a:r>
              <a:rPr lang="en-US" b="1" dirty="0" err="1"/>
              <a:t>Alternatif</a:t>
            </a:r>
            <a:r>
              <a:rPr lang="en-US" b="1" dirty="0"/>
              <a:t> </a:t>
            </a:r>
            <a:r>
              <a:rPr lang="en-US" b="1" dirty="0" err="1"/>
              <a:t>Hipotez</a:t>
            </a:r>
            <a:r>
              <a:rPr lang="en-US" b="1" dirty="0"/>
              <a:t>):</a:t>
            </a:r>
            <a:r>
              <a:rPr lang="en-US" dirty="0"/>
              <a:t> İki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anlamlı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fark </a:t>
            </a:r>
            <a:r>
              <a:rPr lang="en-US" dirty="0" err="1"/>
              <a:t>vardır</a:t>
            </a:r>
            <a:r>
              <a:rPr lang="en-US" dirty="0"/>
              <a:t>. (M1 ≠ M2)</a:t>
            </a:r>
          </a:p>
          <a:p>
            <a:r>
              <a:rPr lang="en-US" b="1" dirty="0" err="1"/>
              <a:t>Adım</a:t>
            </a:r>
            <a:r>
              <a:rPr lang="en-US" b="1" dirty="0"/>
              <a:t> 2:</a:t>
            </a:r>
            <a:br>
              <a:rPr lang="en-US" dirty="0"/>
            </a:b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grubu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 err="1"/>
              <a:t>satın</a:t>
            </a:r>
            <a:r>
              <a:rPr lang="en-US" b="1" dirty="0"/>
              <a:t> alma (purchase)</a:t>
            </a:r>
            <a:r>
              <a:rPr lang="en-US" dirty="0"/>
              <a:t> </a:t>
            </a:r>
            <a:r>
              <a:rPr lang="en-US" dirty="0" err="1"/>
              <a:t>ortalamalarını</a:t>
            </a:r>
            <a:r>
              <a:rPr lang="en-US" dirty="0"/>
              <a:t> </a:t>
            </a:r>
            <a:r>
              <a:rPr lang="en-US" dirty="0" err="1"/>
              <a:t>hesaplayarak</a:t>
            </a:r>
            <a:r>
              <a:rPr lang="en-US" dirty="0"/>
              <a:t> </a:t>
            </a:r>
            <a:r>
              <a:rPr lang="en-US" dirty="0" err="1"/>
              <a:t>kıyaslayınız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046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B60E-5D07-0504-D11B-9C4EE8247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5D38568-03CF-3A10-EACA-AA6F9D7E9F0B}"/>
              </a:ext>
            </a:extLst>
          </p:cNvPr>
          <p:cNvSpPr txBox="1"/>
          <p:nvPr/>
        </p:nvSpPr>
        <p:spPr>
          <a:xfrm>
            <a:off x="3048610" y="476174"/>
            <a:ext cx="609721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Görev</a:t>
            </a:r>
            <a:r>
              <a:rPr lang="en-US" b="1" dirty="0"/>
              <a:t> 3: </a:t>
            </a:r>
            <a:r>
              <a:rPr lang="en-US" b="1" dirty="0" err="1"/>
              <a:t>Hipotez</a:t>
            </a:r>
            <a:r>
              <a:rPr lang="en-US" b="1" dirty="0"/>
              <a:t> Testi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Varsayım</a:t>
            </a:r>
            <a:r>
              <a:rPr lang="en-US" b="1" dirty="0"/>
              <a:t> </a:t>
            </a:r>
            <a:r>
              <a:rPr lang="en-US" b="1" dirty="0" err="1"/>
              <a:t>Kontrolleri</a:t>
            </a:r>
            <a:endParaRPr lang="en-US" b="1" dirty="0"/>
          </a:p>
          <a:p>
            <a:pPr>
              <a:buNone/>
            </a:pPr>
            <a:r>
              <a:rPr lang="en-US" b="1" dirty="0" err="1"/>
              <a:t>Adım</a:t>
            </a:r>
            <a:r>
              <a:rPr lang="en-US" b="1" dirty="0"/>
              <a:t> 1:</a:t>
            </a:r>
            <a:br>
              <a:rPr lang="en-US" dirty="0"/>
            </a:br>
            <a:r>
              <a:rPr lang="en-US" dirty="0" err="1"/>
              <a:t>Hipotez</a:t>
            </a:r>
            <a:r>
              <a:rPr lang="en-US" dirty="0"/>
              <a:t> </a:t>
            </a:r>
            <a:r>
              <a:rPr lang="en-US" dirty="0" err="1"/>
              <a:t>testine</a:t>
            </a:r>
            <a:r>
              <a:rPr lang="en-US" dirty="0"/>
              <a:t> </a:t>
            </a:r>
            <a:r>
              <a:rPr lang="en-US" dirty="0" err="1"/>
              <a:t>başlamadan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varsayımları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ediniz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Normallik</a:t>
            </a:r>
            <a:r>
              <a:rPr lang="en-US" b="1" dirty="0"/>
              <a:t> Testi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</a:t>
            </a:r>
            <a:r>
              <a:rPr lang="en-US" dirty="0" err="1"/>
              <a:t>sonucuna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gruplarının</a:t>
            </a:r>
            <a:r>
              <a:rPr lang="en-US" dirty="0"/>
              <a:t> </a:t>
            </a:r>
            <a:r>
              <a:rPr lang="en-US" dirty="0" err="1"/>
              <a:t>normallik</a:t>
            </a:r>
            <a:r>
              <a:rPr lang="en-US" dirty="0"/>
              <a:t> </a:t>
            </a:r>
            <a:r>
              <a:rPr lang="en-US" dirty="0" err="1"/>
              <a:t>varsayımına</a:t>
            </a:r>
            <a:r>
              <a:rPr lang="en-US" dirty="0"/>
              <a:t> </a:t>
            </a:r>
            <a:r>
              <a:rPr lang="en-US" dirty="0" err="1"/>
              <a:t>uyup</a:t>
            </a:r>
            <a:r>
              <a:rPr lang="en-US" dirty="0"/>
              <a:t> </a:t>
            </a:r>
            <a:r>
              <a:rPr lang="en-US" dirty="0" err="1"/>
              <a:t>uymadığını</a:t>
            </a:r>
            <a:r>
              <a:rPr lang="en-US" dirty="0"/>
              <a:t> </a:t>
            </a:r>
            <a:r>
              <a:rPr lang="en-US" dirty="0" err="1"/>
              <a:t>değerlendiriniz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Varyans</a:t>
            </a:r>
            <a:r>
              <a:rPr lang="en-US" b="1" dirty="0"/>
              <a:t> </a:t>
            </a:r>
            <a:r>
              <a:rPr lang="en-US" b="1" dirty="0" err="1"/>
              <a:t>Homojenliği</a:t>
            </a:r>
            <a:r>
              <a:rPr lang="en-US" b="1" dirty="0"/>
              <a:t> Testi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</a:t>
            </a:r>
            <a:r>
              <a:rPr lang="en-US" dirty="0" err="1"/>
              <a:t>sonuçlarını</a:t>
            </a:r>
            <a:r>
              <a:rPr lang="en-US" dirty="0"/>
              <a:t> </a:t>
            </a:r>
            <a:r>
              <a:rPr lang="en-US" dirty="0" err="1"/>
              <a:t>değerlendirerek</a:t>
            </a:r>
            <a:r>
              <a:rPr lang="en-US" dirty="0"/>
              <a:t> </a:t>
            </a:r>
            <a:r>
              <a:rPr lang="en-US" dirty="0" err="1"/>
              <a:t>gruplar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varyans</a:t>
            </a:r>
            <a:r>
              <a:rPr lang="en-US" dirty="0"/>
              <a:t> </a:t>
            </a:r>
            <a:r>
              <a:rPr lang="en-US" dirty="0" err="1"/>
              <a:t>farkı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yorumlayınız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 err="1"/>
              <a:t>Adım</a:t>
            </a:r>
            <a:r>
              <a:rPr lang="en-US" b="1" dirty="0"/>
              <a:t> 2:</a:t>
            </a:r>
            <a:br>
              <a:rPr lang="en-US" dirty="0"/>
            </a:br>
            <a:r>
              <a:rPr lang="en-US" dirty="0" err="1"/>
              <a:t>Normallik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varyans</a:t>
            </a:r>
            <a:r>
              <a:rPr lang="en-US" dirty="0"/>
              <a:t> </a:t>
            </a:r>
            <a:r>
              <a:rPr lang="en-US" dirty="0" err="1"/>
              <a:t>homojenliği</a:t>
            </a:r>
            <a:r>
              <a:rPr lang="en-US" dirty="0"/>
              <a:t> </a:t>
            </a:r>
            <a:r>
              <a:rPr lang="en-US" dirty="0" err="1"/>
              <a:t>testlerinin</a:t>
            </a:r>
            <a:r>
              <a:rPr lang="en-US" dirty="0"/>
              <a:t> </a:t>
            </a:r>
            <a:r>
              <a:rPr lang="en-US" dirty="0" err="1"/>
              <a:t>sonuçlarına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istatistiksel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seçiniz</a:t>
            </a:r>
            <a:r>
              <a:rPr lang="en-US" dirty="0"/>
              <a:t>.</a:t>
            </a:r>
          </a:p>
          <a:p>
            <a:r>
              <a:rPr lang="en-US" b="1" dirty="0" err="1"/>
              <a:t>Adım</a:t>
            </a:r>
            <a:r>
              <a:rPr lang="en-US" b="1" dirty="0"/>
              <a:t> 3:</a:t>
            </a:r>
            <a:br>
              <a:rPr lang="en-US" dirty="0"/>
            </a:br>
            <a:r>
              <a:rPr lang="en-US" dirty="0" err="1"/>
              <a:t>Seçtiğiniz</a:t>
            </a:r>
            <a:r>
              <a:rPr lang="en-US" dirty="0"/>
              <a:t> test </a:t>
            </a:r>
            <a:r>
              <a:rPr lang="en-US" dirty="0" err="1"/>
              <a:t>sonucunda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b="1" dirty="0"/>
              <a:t>p-value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/>
              <a:t>yorumlayarak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gruplarının</a:t>
            </a:r>
            <a:r>
              <a:rPr lang="en-US" dirty="0"/>
              <a:t> </a:t>
            </a:r>
            <a:r>
              <a:rPr lang="en-US" dirty="0" err="1"/>
              <a:t>satın</a:t>
            </a:r>
            <a:r>
              <a:rPr lang="en-US" dirty="0"/>
              <a:t> alma </a:t>
            </a:r>
            <a:r>
              <a:rPr lang="en-US" dirty="0" err="1"/>
              <a:t>ortalamaları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anlamlı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fark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değerlendiriniz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5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9C2C7B4-D4D2-8350-02CF-C7CA5A3FA6BD}"/>
              </a:ext>
            </a:extLst>
          </p:cNvPr>
          <p:cNvSpPr txBox="1"/>
          <p:nvPr/>
        </p:nvSpPr>
        <p:spPr>
          <a:xfrm>
            <a:off x="3048610" y="1999668"/>
            <a:ext cx="60972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Görev</a:t>
            </a:r>
            <a:r>
              <a:rPr lang="en-US" b="1" dirty="0"/>
              <a:t> 4: </a:t>
            </a:r>
            <a:r>
              <a:rPr lang="en-US" b="1" dirty="0" err="1"/>
              <a:t>Sonuçların</a:t>
            </a:r>
            <a:r>
              <a:rPr lang="en-US" b="1" dirty="0"/>
              <a:t> </a:t>
            </a:r>
            <a:r>
              <a:rPr lang="en-US" b="1" dirty="0" err="1"/>
              <a:t>Değerlendirilmesi</a:t>
            </a:r>
            <a:endParaRPr lang="en-US" b="1" dirty="0"/>
          </a:p>
          <a:p>
            <a:pPr>
              <a:buNone/>
            </a:pPr>
            <a:r>
              <a:rPr lang="en-US" b="1" dirty="0" err="1"/>
              <a:t>Adım</a:t>
            </a:r>
            <a:r>
              <a:rPr lang="en-US" b="1" dirty="0"/>
              <a:t> 1:</a:t>
            </a:r>
            <a:br>
              <a:rPr lang="en-US" dirty="0"/>
            </a:br>
            <a:r>
              <a:rPr lang="en-US" dirty="0"/>
              <a:t>Hangi </a:t>
            </a:r>
            <a:r>
              <a:rPr lang="en-US" dirty="0" err="1"/>
              <a:t>istatistiksel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kullandığınızı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seçme</a:t>
            </a:r>
            <a:r>
              <a:rPr lang="en-US" dirty="0"/>
              <a:t> </a:t>
            </a:r>
            <a:r>
              <a:rPr lang="en-US" dirty="0" err="1"/>
              <a:t>sebebinizi</a:t>
            </a:r>
            <a:r>
              <a:rPr lang="en-US" dirty="0"/>
              <a:t> </a:t>
            </a:r>
            <a:r>
              <a:rPr lang="en-US" dirty="0" err="1"/>
              <a:t>açıklayınız</a:t>
            </a:r>
            <a:r>
              <a:rPr lang="en-US" dirty="0"/>
              <a:t>.</a:t>
            </a:r>
          </a:p>
          <a:p>
            <a:r>
              <a:rPr lang="en-US" b="1" dirty="0" err="1"/>
              <a:t>Adım</a:t>
            </a:r>
            <a:r>
              <a:rPr lang="en-US" b="1" dirty="0"/>
              <a:t> 2:</a:t>
            </a:r>
            <a:br>
              <a:rPr lang="en-US" dirty="0"/>
            </a:br>
            <a:r>
              <a:rPr lang="en-US" dirty="0"/>
              <a:t>Elde </a:t>
            </a:r>
            <a:r>
              <a:rPr lang="en-US" dirty="0" err="1"/>
              <a:t>ettiğiniz</a:t>
            </a:r>
            <a:r>
              <a:rPr lang="en-US" dirty="0"/>
              <a:t> test </a:t>
            </a:r>
            <a:r>
              <a:rPr lang="en-US" dirty="0" err="1"/>
              <a:t>sonuçlarına</a:t>
            </a:r>
            <a:r>
              <a:rPr lang="en-US" dirty="0"/>
              <a:t> </a:t>
            </a:r>
            <a:r>
              <a:rPr lang="en-US" dirty="0" err="1"/>
              <a:t>dayanarak</a:t>
            </a:r>
            <a:r>
              <a:rPr lang="en-US" dirty="0"/>
              <a:t> </a:t>
            </a:r>
            <a:r>
              <a:rPr lang="en-US" b="1" dirty="0" err="1"/>
              <a:t>müşteriye</a:t>
            </a:r>
            <a:r>
              <a:rPr lang="en-US" b="1" dirty="0"/>
              <a:t> hangi </a:t>
            </a:r>
            <a:r>
              <a:rPr lang="en-US" b="1" dirty="0" err="1"/>
              <a:t>teklif</a:t>
            </a:r>
            <a:r>
              <a:rPr lang="en-US" b="1" dirty="0"/>
              <a:t> </a:t>
            </a:r>
            <a:r>
              <a:rPr lang="en-US" b="1" dirty="0" err="1"/>
              <a:t>stratejisini</a:t>
            </a:r>
            <a:r>
              <a:rPr lang="en-US" b="1" dirty="0"/>
              <a:t> </a:t>
            </a:r>
            <a:r>
              <a:rPr lang="en-US" b="1" dirty="0" err="1"/>
              <a:t>önerirsiniz</a:t>
            </a:r>
            <a:r>
              <a:rPr lang="en-US" b="1" dirty="0"/>
              <a:t>?</a:t>
            </a:r>
            <a:br>
              <a:rPr lang="en-US" dirty="0"/>
            </a:br>
            <a:r>
              <a:rPr lang="en-US" dirty="0"/>
              <a:t>Test </a:t>
            </a:r>
            <a:r>
              <a:rPr lang="en-US" dirty="0" err="1"/>
              <a:t>sonucuna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b="1" dirty="0"/>
              <a:t>maximum bidding</a:t>
            </a:r>
            <a:r>
              <a:rPr lang="en-US" dirty="0"/>
              <a:t> mi 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b="1" dirty="0"/>
              <a:t>average bidding</a:t>
            </a:r>
            <a:r>
              <a:rPr lang="en-US" dirty="0"/>
              <a:t> mi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görünüyor</a:t>
            </a:r>
            <a:r>
              <a:rPr lang="en-US" dirty="0"/>
              <a:t>? </a:t>
            </a:r>
            <a:r>
              <a:rPr lang="en-US" dirty="0" err="1"/>
              <a:t>Tavsiyenizi</a:t>
            </a:r>
            <a:r>
              <a:rPr lang="en-US" dirty="0"/>
              <a:t> </a:t>
            </a:r>
            <a:r>
              <a:rPr lang="en-US" dirty="0" err="1"/>
              <a:t>gerekçelendirerek</a:t>
            </a:r>
            <a:r>
              <a:rPr lang="en-US" dirty="0"/>
              <a:t> </a:t>
            </a:r>
            <a:r>
              <a:rPr lang="en-US" dirty="0" err="1"/>
              <a:t>açıklayınız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307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569</Words>
  <Application>Microsoft Office PowerPoint</Application>
  <PresentationFormat>Geniş ekran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Chromatica-Bold</vt:lpstr>
      <vt:lpstr>Chromatica-Regular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Derya Malkoç</dc:creator>
  <cp:lastModifiedBy>Derya Malkoç</cp:lastModifiedBy>
  <cp:revision>1</cp:revision>
  <dcterms:created xsi:type="dcterms:W3CDTF">2025-03-17T22:21:15Z</dcterms:created>
  <dcterms:modified xsi:type="dcterms:W3CDTF">2025-03-17T22:38:48Z</dcterms:modified>
</cp:coreProperties>
</file>