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65" r:id="rId2"/>
    <p:sldId id="966" r:id="rId3"/>
    <p:sldId id="967" r:id="rId4"/>
    <p:sldId id="968" r:id="rId5"/>
    <p:sldId id="969" r:id="rId6"/>
    <p:sldId id="970" r:id="rId7"/>
    <p:sldId id="971" r:id="rId8"/>
    <p:sldId id="972" r:id="rId9"/>
    <p:sldId id="973" r:id="rId10"/>
    <p:sldId id="974" r:id="rId11"/>
    <p:sldId id="975" r:id="rId12"/>
    <p:sldId id="976" r:id="rId13"/>
    <p:sldId id="977" r:id="rId14"/>
    <p:sldId id="978" r:id="rId15"/>
    <p:sldId id="979" r:id="rId16"/>
    <p:sldId id="980" r:id="rId17"/>
    <p:sldId id="981" r:id="rId18"/>
    <p:sldId id="982" r:id="rId19"/>
    <p:sldId id="983" r:id="rId20"/>
    <p:sldId id="984" r:id="rId21"/>
    <p:sldId id="985" r:id="rId22"/>
    <p:sldId id="986" r:id="rId23"/>
    <p:sldId id="1000" r:id="rId24"/>
    <p:sldId id="987" r:id="rId25"/>
    <p:sldId id="989" r:id="rId26"/>
    <p:sldId id="990" r:id="rId27"/>
    <p:sldId id="992" r:id="rId28"/>
    <p:sldId id="993" r:id="rId29"/>
    <p:sldId id="994" r:id="rId30"/>
    <p:sldId id="995" r:id="rId31"/>
    <p:sldId id="996" r:id="rId32"/>
    <p:sldId id="997" r:id="rId33"/>
    <p:sldId id="998"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32E8A-A757-4968-9E70-769E065D8957}" v="2" dt="2022-06-06T12:27:00.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urat Başeren" userId="64660212-b43e-4aec-a4ab-c733033afdb2" providerId="ADAL" clId="{70D32E8A-A757-4968-9E70-769E065D8957}"/>
    <pc:docChg chg="delSld modSld sldOrd">
      <pc:chgData name="K. Murat Başeren" userId="64660212-b43e-4aec-a4ab-c733033afdb2" providerId="ADAL" clId="{70D32E8A-A757-4968-9E70-769E065D8957}" dt="2022-06-06T12:27:00.432" v="2"/>
      <pc:docMkLst>
        <pc:docMk/>
      </pc:docMkLst>
      <pc:sldChg chg="del">
        <pc:chgData name="K. Murat Başeren" userId="64660212-b43e-4aec-a4ab-c733033afdb2" providerId="ADAL" clId="{70D32E8A-A757-4968-9E70-769E065D8957}" dt="2022-06-06T12:26:11.678" v="0" actId="47"/>
        <pc:sldMkLst>
          <pc:docMk/>
          <pc:sldMk cId="2791618202" sldId="988"/>
        </pc:sldMkLst>
      </pc:sldChg>
      <pc:sldChg chg="del">
        <pc:chgData name="K. Murat Başeren" userId="64660212-b43e-4aec-a4ab-c733033afdb2" providerId="ADAL" clId="{70D32E8A-A757-4968-9E70-769E065D8957}" dt="2022-06-06T12:26:11.678" v="0" actId="47"/>
        <pc:sldMkLst>
          <pc:docMk/>
          <pc:sldMk cId="3365460650" sldId="991"/>
        </pc:sldMkLst>
      </pc:sldChg>
      <pc:sldChg chg="ord">
        <pc:chgData name="K. Murat Başeren" userId="64660212-b43e-4aec-a4ab-c733033afdb2" providerId="ADAL" clId="{70D32E8A-A757-4968-9E70-769E065D8957}" dt="2022-06-06T12:27:00.432" v="2"/>
        <pc:sldMkLst>
          <pc:docMk/>
          <pc:sldMk cId="2147565031" sldId="10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B7B5C8-A2D4-630A-EA7C-A62EFD65F1F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309B59B-BB2D-B6E0-E0F1-14FB27747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C58F372-869C-E691-D71C-8DA73A0B2735}"/>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5" name="Alt Bilgi Yer Tutucusu 4">
            <a:extLst>
              <a:ext uri="{FF2B5EF4-FFF2-40B4-BE49-F238E27FC236}">
                <a16:creationId xmlns:a16="http://schemas.microsoft.com/office/drawing/2014/main" id="{5ED8B20A-9116-9949-8846-4BCAE0CEC31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75D98B7-19BD-3E3A-6261-A22CE674E7B0}"/>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188269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45F41D-B1C0-F5DA-FD5F-E0E36F63604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BF22566-5C50-2265-E048-346DE613120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5669CC-85F5-CFCD-F6EF-2F93C526475F}"/>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5" name="Alt Bilgi Yer Tutucusu 4">
            <a:extLst>
              <a:ext uri="{FF2B5EF4-FFF2-40B4-BE49-F238E27FC236}">
                <a16:creationId xmlns:a16="http://schemas.microsoft.com/office/drawing/2014/main" id="{7C3665FD-F369-17E1-CF40-78E94D7F3E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8281E55-CD26-A8B4-9B46-30B26BDC8E09}"/>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405402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9E8A84A-5D85-AD15-D0DC-6E7E316FE3B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2B680DE-C37D-5D5F-84BF-527D5ABBE57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64BAFF9-3D32-95A6-BD1A-9CF9688CC348}"/>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5" name="Alt Bilgi Yer Tutucusu 4">
            <a:extLst>
              <a:ext uri="{FF2B5EF4-FFF2-40B4-BE49-F238E27FC236}">
                <a16:creationId xmlns:a16="http://schemas.microsoft.com/office/drawing/2014/main" id="{C88578E4-D76B-8C72-F441-9D3964A3B43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0DBE33-8742-0F58-95DA-4CD60894B73E}"/>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159197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B163EF-7718-163B-D4CB-F0D202F2D35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4EB0A4A-E02E-03A4-D8D9-1863D2720E4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91532B-0312-3CFD-13D1-3A85E816FFFC}"/>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5" name="Alt Bilgi Yer Tutucusu 4">
            <a:extLst>
              <a:ext uri="{FF2B5EF4-FFF2-40B4-BE49-F238E27FC236}">
                <a16:creationId xmlns:a16="http://schemas.microsoft.com/office/drawing/2014/main" id="{A34C0F46-5B20-1B19-AD91-888F13C395B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37CAFF-C94F-E2D3-5544-417F6D8D03AD}"/>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205986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D2CC31-E783-BE77-C2F5-3349445E4EB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DD1BE5E-BD2D-CE23-61D4-36B0A02D37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03938F3-5C64-9F30-CBB9-1F00C48ADF77}"/>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5" name="Alt Bilgi Yer Tutucusu 4">
            <a:extLst>
              <a:ext uri="{FF2B5EF4-FFF2-40B4-BE49-F238E27FC236}">
                <a16:creationId xmlns:a16="http://schemas.microsoft.com/office/drawing/2014/main" id="{0A4456DA-0537-329A-3348-484C066A112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FCD1E94-46FB-718A-8936-59EBC4B63B83}"/>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89181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9807AF-A7B6-F9D4-60F2-F78CD038923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826DCC8-6531-F8DB-F5C5-419B15719F4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C587337-3A6F-E2D3-047B-6D946F2F33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0A2C467-9230-2A3D-DDB6-5451970378F1}"/>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6" name="Alt Bilgi Yer Tutucusu 5">
            <a:extLst>
              <a:ext uri="{FF2B5EF4-FFF2-40B4-BE49-F238E27FC236}">
                <a16:creationId xmlns:a16="http://schemas.microsoft.com/office/drawing/2014/main" id="{DF442A64-ADC2-8769-BD01-4EFE0D5A49D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BC632E0-1559-D89C-BF55-E59169CA53F6}"/>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232394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49C13-5507-711F-5BEA-AE1D9268A5F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BA79375-65D4-2D46-332E-1C3590040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F3AD747-7F60-2746-13E7-C08BC77515A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0B69F24-27D8-6D6C-5C98-D835F4785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85693E6-2896-003B-61C3-55CC05F9412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105044B-FA10-C8EA-A6A6-9B2AF5E35982}"/>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8" name="Alt Bilgi Yer Tutucusu 7">
            <a:extLst>
              <a:ext uri="{FF2B5EF4-FFF2-40B4-BE49-F238E27FC236}">
                <a16:creationId xmlns:a16="http://schemas.microsoft.com/office/drawing/2014/main" id="{001DB494-5BFC-EFE6-1739-6A06BA055EC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ACE840A-2026-AF10-BA09-6A7E478018F9}"/>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17581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EEF12F-7BDC-AFEA-A451-89DFA0E77B9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4BE4F3E-1931-B7B1-51E6-D267F2A0FA82}"/>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4" name="Alt Bilgi Yer Tutucusu 3">
            <a:extLst>
              <a:ext uri="{FF2B5EF4-FFF2-40B4-BE49-F238E27FC236}">
                <a16:creationId xmlns:a16="http://schemas.microsoft.com/office/drawing/2014/main" id="{1819CFD8-5DE1-B368-0596-9DCA51BAB44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4DABDD6-B41B-DAD9-DB38-E7EB08F4A339}"/>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348783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4542FF5-4E20-07F2-E392-E90A8AEBD87A}"/>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3" name="Alt Bilgi Yer Tutucusu 2">
            <a:extLst>
              <a:ext uri="{FF2B5EF4-FFF2-40B4-BE49-F238E27FC236}">
                <a16:creationId xmlns:a16="http://schemas.microsoft.com/office/drawing/2014/main" id="{6902B34F-E146-8C54-8E7D-ACD3B176915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CCC4307-87D8-0110-2951-161AF04B3B79}"/>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161772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E9EAC0-43BE-178F-12D9-B18AB27D89E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5F6B930-9D8D-45D8-B401-A9581542F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35A2F77-CF4F-BAC8-4EF6-1E0D03F87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39EE703-7F0F-85B4-9BA9-CA9D78125A98}"/>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6" name="Alt Bilgi Yer Tutucusu 5">
            <a:extLst>
              <a:ext uri="{FF2B5EF4-FFF2-40B4-BE49-F238E27FC236}">
                <a16:creationId xmlns:a16="http://schemas.microsoft.com/office/drawing/2014/main" id="{269296B1-F401-1999-B051-942A8380678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0764C6E-CEA0-13B1-E639-756259AA079F}"/>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289977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F370A-87C0-14A5-6832-E0910EE14CA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BAE73C5-6E75-C8B3-18F8-4885CCEEE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FEDDD98-D7C7-1456-FA50-49C50A82A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496AA11-E664-5D88-C5E0-0C3EF0F572C3}"/>
              </a:ext>
            </a:extLst>
          </p:cNvPr>
          <p:cNvSpPr>
            <a:spLocks noGrp="1"/>
          </p:cNvSpPr>
          <p:nvPr>
            <p:ph type="dt" sz="half" idx="10"/>
          </p:nvPr>
        </p:nvSpPr>
        <p:spPr/>
        <p:txBody>
          <a:bodyPr/>
          <a:lstStyle/>
          <a:p>
            <a:fld id="{928D9BF4-5E5D-42A8-8C1F-F2F370D7BC1E}" type="datetimeFigureOut">
              <a:rPr lang="tr-TR" smtClean="0"/>
              <a:t>6.06.2022</a:t>
            </a:fld>
            <a:endParaRPr lang="tr-TR"/>
          </a:p>
        </p:txBody>
      </p:sp>
      <p:sp>
        <p:nvSpPr>
          <p:cNvPr id="6" name="Alt Bilgi Yer Tutucusu 5">
            <a:extLst>
              <a:ext uri="{FF2B5EF4-FFF2-40B4-BE49-F238E27FC236}">
                <a16:creationId xmlns:a16="http://schemas.microsoft.com/office/drawing/2014/main" id="{939C1158-BCB6-B384-56D1-119854F14E0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6D6990F-15E0-A8A6-6E78-E69C67A339B0}"/>
              </a:ext>
            </a:extLst>
          </p:cNvPr>
          <p:cNvSpPr>
            <a:spLocks noGrp="1"/>
          </p:cNvSpPr>
          <p:nvPr>
            <p:ph type="sldNum" sz="quarter" idx="12"/>
          </p:nvPr>
        </p:nvSpPr>
        <p:spPr/>
        <p:txBody>
          <a:bodyPr/>
          <a:lstStyle/>
          <a:p>
            <a:fld id="{1069EF69-F38A-447A-8D62-2DAD87F284AB}" type="slidenum">
              <a:rPr lang="tr-TR" smtClean="0"/>
              <a:t>‹#›</a:t>
            </a:fld>
            <a:endParaRPr lang="tr-TR"/>
          </a:p>
        </p:txBody>
      </p:sp>
    </p:spTree>
    <p:extLst>
      <p:ext uri="{BB962C8B-B14F-4D97-AF65-F5344CB8AC3E}">
        <p14:creationId xmlns:p14="http://schemas.microsoft.com/office/powerpoint/2010/main" val="325491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3FDB940-4A08-A6E0-715D-EC91CF32A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547972A-FF28-AC61-1E1F-E32C15F17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DD1D97C-808D-16FB-2ED9-0D91647A2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D9BF4-5E5D-42A8-8C1F-F2F370D7BC1E}" type="datetimeFigureOut">
              <a:rPr lang="tr-TR" smtClean="0"/>
              <a:t>6.06.2022</a:t>
            </a:fld>
            <a:endParaRPr lang="tr-TR"/>
          </a:p>
        </p:txBody>
      </p:sp>
      <p:sp>
        <p:nvSpPr>
          <p:cNvPr id="5" name="Alt Bilgi Yer Tutucusu 4">
            <a:extLst>
              <a:ext uri="{FF2B5EF4-FFF2-40B4-BE49-F238E27FC236}">
                <a16:creationId xmlns:a16="http://schemas.microsoft.com/office/drawing/2014/main" id="{A3905CFC-070D-1312-3605-7F49BB76E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11D67B2-B162-64A4-1163-7BEE2368E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9EF69-F38A-447A-8D62-2DAD87F284AB}" type="slidenum">
              <a:rPr lang="tr-TR" smtClean="0"/>
              <a:t>‹#›</a:t>
            </a:fld>
            <a:endParaRPr lang="tr-TR"/>
          </a:p>
        </p:txBody>
      </p:sp>
    </p:spTree>
    <p:extLst>
      <p:ext uri="{BB962C8B-B14F-4D97-AF65-F5344CB8AC3E}">
        <p14:creationId xmlns:p14="http://schemas.microsoft.com/office/powerpoint/2010/main" val="372131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ctr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Algoritma</a:t>
            </a:r>
          </a:p>
        </p:txBody>
      </p:sp>
      <p:pic>
        <p:nvPicPr>
          <p:cNvPr id="5" name="Resim 4">
            <a:extLst>
              <a:ext uri="{FF2B5EF4-FFF2-40B4-BE49-F238E27FC236}">
                <a16:creationId xmlns:a16="http://schemas.microsoft.com/office/drawing/2014/main" id="{173DBD11-3B73-47E0-98DC-E32D8185D68B}"/>
              </a:ext>
            </a:extLst>
          </p:cNvPr>
          <p:cNvPicPr>
            <a:picLocks noChangeAspect="1"/>
          </p:cNvPicPr>
          <p:nvPr/>
        </p:nvPicPr>
        <p:blipFill>
          <a:blip r:embed="rId2"/>
          <a:stretch>
            <a:fillRect/>
          </a:stretch>
        </p:blipFill>
        <p:spPr>
          <a:xfrm>
            <a:off x="181599" y="6288980"/>
            <a:ext cx="1342402" cy="404499"/>
          </a:xfrm>
          <a:prstGeom prst="rect">
            <a:avLst/>
          </a:prstGeom>
        </p:spPr>
      </p:pic>
    </p:spTree>
    <p:extLst>
      <p:ext uri="{BB962C8B-B14F-4D97-AF65-F5344CB8AC3E}">
        <p14:creationId xmlns:p14="http://schemas.microsoft.com/office/powerpoint/2010/main" val="170384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Çay Demlemeyi Biliyor muyuz?</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pic>
        <p:nvPicPr>
          <p:cNvPr id="9" name="Picture 3">
            <a:extLst>
              <a:ext uri="{FF2B5EF4-FFF2-40B4-BE49-F238E27FC236}">
                <a16:creationId xmlns:a16="http://schemas.microsoft.com/office/drawing/2014/main" id="{D53E9B80-00A0-4123-AE3E-50CA533EF339}"/>
              </a:ext>
            </a:extLst>
          </p:cNvPr>
          <p:cNvPicPr>
            <a:picLocks noChangeAspect="1"/>
          </p:cNvPicPr>
          <p:nvPr/>
        </p:nvPicPr>
        <p:blipFill>
          <a:blip r:embed="rId3" cstate="print">
            <a:alphaModFix amt="35000"/>
            <a:extLst>
              <a:ext uri="{28A0092B-C50C-407E-A947-70E740481C1C}">
                <a14:useLocalDpi xmlns:a14="http://schemas.microsoft.com/office/drawing/2010/main" val="0"/>
              </a:ext>
            </a:extLst>
          </a:blip>
          <a:stretch>
            <a:fillRect/>
          </a:stretch>
        </p:blipFill>
        <p:spPr>
          <a:xfrm>
            <a:off x="7640103" y="1919501"/>
            <a:ext cx="3713697" cy="3619977"/>
          </a:xfrm>
          <a:prstGeom prst="rect">
            <a:avLst/>
          </a:prstGeom>
        </p:spPr>
      </p:pic>
      <p:sp>
        <p:nvSpPr>
          <p:cNvPr id="7" name="Metin kutusu 6">
            <a:extLst>
              <a:ext uri="{FF2B5EF4-FFF2-40B4-BE49-F238E27FC236}">
                <a16:creationId xmlns:a16="http://schemas.microsoft.com/office/drawing/2014/main" id="{2D98D847-5F76-44F6-85CA-BB752828CB12}"/>
              </a:ext>
            </a:extLst>
          </p:cNvPr>
          <p:cNvSpPr txBox="1"/>
          <p:nvPr/>
        </p:nvSpPr>
        <p:spPr>
          <a:xfrm>
            <a:off x="838200" y="1970794"/>
            <a:ext cx="9443484" cy="3785652"/>
          </a:xfrm>
          <a:prstGeom prst="rect">
            <a:avLst/>
          </a:prstGeom>
          <a:noFill/>
        </p:spPr>
        <p:txBody>
          <a:bodyPr wrap="square">
            <a:spAutoFit/>
          </a:bodyPr>
          <a:lstStyle/>
          <a:p>
            <a:r>
              <a:rPr lang="tr-TR" sz="2400">
                <a:solidFill>
                  <a:srgbClr val="3A4A58"/>
                </a:solidFill>
                <a:latin typeface="Corbel" pitchFamily="34" charset="0"/>
              </a:rPr>
              <a:t>01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BAŞLA</a:t>
            </a:r>
          </a:p>
          <a:p>
            <a:r>
              <a:rPr lang="tr-TR" sz="2400">
                <a:solidFill>
                  <a:srgbClr val="3A4A58"/>
                </a:solidFill>
                <a:latin typeface="Corbel" pitchFamily="34" charset="0"/>
              </a:rPr>
              <a:t>02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Demliğe çay koy</a:t>
            </a:r>
          </a:p>
          <a:p>
            <a:r>
              <a:rPr lang="tr-TR" sz="2400">
                <a:solidFill>
                  <a:srgbClr val="3A4A58"/>
                </a:solidFill>
                <a:latin typeface="Corbel" pitchFamily="34" charset="0"/>
              </a:rPr>
              <a:t>03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Çaydanlığa su doldur</a:t>
            </a:r>
          </a:p>
          <a:p>
            <a:r>
              <a:rPr lang="tr-TR" sz="2400">
                <a:solidFill>
                  <a:srgbClr val="3A4A58"/>
                </a:solidFill>
                <a:latin typeface="Corbel" pitchFamily="34" charset="0"/>
              </a:rPr>
              <a:t>04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Çaydanlığı ocağa koy ve altını yak</a:t>
            </a:r>
          </a:p>
          <a:p>
            <a:r>
              <a:rPr lang="tr-TR" sz="2400">
                <a:solidFill>
                  <a:srgbClr val="3A4A58"/>
                </a:solidFill>
                <a:latin typeface="Corbel" pitchFamily="34" charset="0"/>
              </a:rPr>
              <a:t>05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Su kaynayana kadar bekle</a:t>
            </a:r>
          </a:p>
          <a:p>
            <a:r>
              <a:rPr lang="tr-TR" sz="2400">
                <a:solidFill>
                  <a:srgbClr val="3A4A58"/>
                </a:solidFill>
                <a:latin typeface="Corbel" pitchFamily="34" charset="0"/>
              </a:rPr>
              <a:t>06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Çayı demle ve çaydanlığa su ilave et</a:t>
            </a:r>
          </a:p>
          <a:p>
            <a:r>
              <a:rPr lang="tr-TR" sz="2400">
                <a:solidFill>
                  <a:srgbClr val="3A4A58"/>
                </a:solidFill>
                <a:latin typeface="Corbel" pitchFamily="34" charset="0"/>
              </a:rPr>
              <a:t>07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Tekrar ocağa koy</a:t>
            </a:r>
          </a:p>
          <a:p>
            <a:r>
              <a:rPr lang="tr-TR" sz="2400">
                <a:solidFill>
                  <a:srgbClr val="3A4A58"/>
                </a:solidFill>
                <a:latin typeface="Corbel" pitchFamily="34" charset="0"/>
              </a:rPr>
              <a:t>08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Su kaynayana ve çay dem alana kadar bekle</a:t>
            </a:r>
          </a:p>
          <a:p>
            <a:r>
              <a:rPr lang="tr-TR" sz="2400">
                <a:solidFill>
                  <a:srgbClr val="3A4A58"/>
                </a:solidFill>
                <a:latin typeface="Corbel" pitchFamily="34" charset="0"/>
              </a:rPr>
              <a:t>09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Servis yap</a:t>
            </a:r>
          </a:p>
          <a:p>
            <a:r>
              <a:rPr lang="tr-TR" sz="2400">
                <a:solidFill>
                  <a:srgbClr val="3A4A58"/>
                </a:solidFill>
                <a:latin typeface="Corbel" pitchFamily="34" charset="0"/>
              </a:rPr>
              <a:t>10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BİTİR</a:t>
            </a:r>
          </a:p>
        </p:txBody>
      </p:sp>
    </p:spTree>
    <p:extLst>
      <p:ext uri="{BB962C8B-B14F-4D97-AF65-F5344CB8AC3E}">
        <p14:creationId xmlns:p14="http://schemas.microsoft.com/office/powerpoint/2010/main" val="110808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Radyo Örneği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pic>
        <p:nvPicPr>
          <p:cNvPr id="10" name="Picture 5">
            <a:extLst>
              <a:ext uri="{FF2B5EF4-FFF2-40B4-BE49-F238E27FC236}">
                <a16:creationId xmlns:a16="http://schemas.microsoft.com/office/drawing/2014/main" id="{6D6E877A-81D6-4E32-86EF-B5F179F3B1E6}"/>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041081" y="1772640"/>
            <a:ext cx="3312719" cy="3312719"/>
          </a:xfrm>
          <a:prstGeom prst="rect">
            <a:avLst/>
          </a:prstGeom>
        </p:spPr>
      </p:pic>
      <p:sp>
        <p:nvSpPr>
          <p:cNvPr id="12" name="Metin kutusu 11">
            <a:extLst>
              <a:ext uri="{FF2B5EF4-FFF2-40B4-BE49-F238E27FC236}">
                <a16:creationId xmlns:a16="http://schemas.microsoft.com/office/drawing/2014/main" id="{77A95673-8AF2-497C-A4ED-EEB17036452D}"/>
              </a:ext>
            </a:extLst>
          </p:cNvPr>
          <p:cNvSpPr txBox="1"/>
          <p:nvPr/>
        </p:nvSpPr>
        <p:spPr>
          <a:xfrm>
            <a:off x="1082749" y="3428999"/>
            <a:ext cx="5750665" cy="830997"/>
          </a:xfrm>
          <a:prstGeom prst="rect">
            <a:avLst/>
          </a:prstGeom>
          <a:noFill/>
        </p:spPr>
        <p:txBody>
          <a:bodyPr wrap="square">
            <a:spAutoFit/>
          </a:bodyPr>
          <a:lstStyle/>
          <a:p>
            <a:pPr algn="ctr"/>
            <a:r>
              <a:rPr lang="tr-TR" sz="2400" b="1">
                <a:solidFill>
                  <a:srgbClr val="3A4A58"/>
                </a:solidFill>
                <a:latin typeface="Corbel" pitchFamily="34" charset="0"/>
              </a:rPr>
              <a:t>Sevdiğiniz bir şarkıyı analog bir radyoda bulma algoritmasını yazınız</a:t>
            </a:r>
          </a:p>
        </p:txBody>
      </p:sp>
    </p:spTree>
    <p:extLst>
      <p:ext uri="{BB962C8B-B14F-4D97-AF65-F5344CB8AC3E}">
        <p14:creationId xmlns:p14="http://schemas.microsoft.com/office/powerpoint/2010/main" val="339804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Radyo Örneği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pic>
        <p:nvPicPr>
          <p:cNvPr id="10" name="Picture 5">
            <a:extLst>
              <a:ext uri="{FF2B5EF4-FFF2-40B4-BE49-F238E27FC236}">
                <a16:creationId xmlns:a16="http://schemas.microsoft.com/office/drawing/2014/main" id="{6D6E877A-81D6-4E32-86EF-B5F179F3B1E6}"/>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041081" y="1772640"/>
            <a:ext cx="3312719" cy="3312719"/>
          </a:xfrm>
          <a:prstGeom prst="rect">
            <a:avLst/>
          </a:prstGeom>
        </p:spPr>
      </p:pic>
      <p:sp>
        <p:nvSpPr>
          <p:cNvPr id="7" name="Metin kutusu 6">
            <a:extLst>
              <a:ext uri="{FF2B5EF4-FFF2-40B4-BE49-F238E27FC236}">
                <a16:creationId xmlns:a16="http://schemas.microsoft.com/office/drawing/2014/main" id="{3724D4AC-F4B9-4EEE-9766-239A84784746}"/>
              </a:ext>
            </a:extLst>
          </p:cNvPr>
          <p:cNvSpPr txBox="1"/>
          <p:nvPr/>
        </p:nvSpPr>
        <p:spPr>
          <a:xfrm>
            <a:off x="852800" y="1905505"/>
            <a:ext cx="7202881" cy="3046988"/>
          </a:xfrm>
          <a:prstGeom prst="rect">
            <a:avLst/>
          </a:prstGeom>
          <a:noFill/>
        </p:spPr>
        <p:txBody>
          <a:bodyPr wrap="square">
            <a:spAutoFit/>
          </a:bodyPr>
          <a:lstStyle/>
          <a:p>
            <a:r>
              <a:rPr lang="tr-TR" sz="2400">
                <a:solidFill>
                  <a:srgbClr val="3A4A58"/>
                </a:solidFill>
                <a:latin typeface="Corbel" pitchFamily="34" charset="0"/>
              </a:rPr>
              <a:t>01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BAŞLA</a:t>
            </a:r>
          </a:p>
          <a:p>
            <a:r>
              <a:rPr lang="tr-TR" sz="2400">
                <a:solidFill>
                  <a:srgbClr val="3A4A58"/>
                </a:solidFill>
                <a:latin typeface="Corbel" pitchFamily="34" charset="0"/>
              </a:rPr>
              <a:t>02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İbreyi en sola getir</a:t>
            </a:r>
          </a:p>
          <a:p>
            <a:r>
              <a:rPr lang="tr-TR" sz="2400">
                <a:solidFill>
                  <a:srgbClr val="3A4A58"/>
                </a:solidFill>
                <a:latin typeface="Corbel" pitchFamily="34" charset="0"/>
              </a:rPr>
              <a:t>03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İbreyi bir birim sağa ilerlet</a:t>
            </a:r>
          </a:p>
          <a:p>
            <a:r>
              <a:rPr lang="tr-TR" sz="2400">
                <a:solidFill>
                  <a:srgbClr val="3A4A58"/>
                </a:solidFill>
                <a:latin typeface="Corbel" pitchFamily="34" charset="0"/>
              </a:rPr>
              <a:t>04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İstasyon yok ise 03 adımına git</a:t>
            </a:r>
          </a:p>
          <a:p>
            <a:r>
              <a:rPr lang="tr-TR" sz="2400">
                <a:solidFill>
                  <a:srgbClr val="3A4A58"/>
                </a:solidFill>
                <a:latin typeface="Corbel" pitchFamily="34" charset="0"/>
              </a:rPr>
              <a:t>05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Aradığınız istasyon değil ise 03 adımına git</a:t>
            </a:r>
          </a:p>
          <a:p>
            <a:r>
              <a:rPr lang="tr-TR" sz="2400">
                <a:solidFill>
                  <a:srgbClr val="3A4A58"/>
                </a:solidFill>
                <a:latin typeface="Corbel" pitchFamily="34" charset="0"/>
              </a:rPr>
              <a:t>06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İbreyi bırak</a:t>
            </a:r>
          </a:p>
          <a:p>
            <a:r>
              <a:rPr lang="tr-TR" sz="2400">
                <a:solidFill>
                  <a:srgbClr val="3A4A58"/>
                </a:solidFill>
                <a:latin typeface="Corbel" pitchFamily="34" charset="0"/>
              </a:rPr>
              <a:t>07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Şarkıyı dinle</a:t>
            </a:r>
          </a:p>
          <a:p>
            <a:r>
              <a:rPr lang="tr-TR" sz="2400">
                <a:solidFill>
                  <a:srgbClr val="3A4A58"/>
                </a:solidFill>
                <a:latin typeface="Corbel" pitchFamily="34" charset="0"/>
              </a:rPr>
              <a:t>08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BİTİR</a:t>
            </a:r>
          </a:p>
        </p:txBody>
      </p:sp>
    </p:spTree>
    <p:extLst>
      <p:ext uri="{BB962C8B-B14F-4D97-AF65-F5344CB8AC3E}">
        <p14:creationId xmlns:p14="http://schemas.microsoft.com/office/powerpoint/2010/main" val="94422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Algoritma Yazma Yöntemleri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Metin kutusu 6">
            <a:extLst>
              <a:ext uri="{FF2B5EF4-FFF2-40B4-BE49-F238E27FC236}">
                <a16:creationId xmlns:a16="http://schemas.microsoft.com/office/drawing/2014/main" id="{4588BBF1-91D3-46EA-B0B9-9F60D076A007}"/>
              </a:ext>
            </a:extLst>
          </p:cNvPr>
          <p:cNvSpPr txBox="1"/>
          <p:nvPr/>
        </p:nvSpPr>
        <p:spPr>
          <a:xfrm>
            <a:off x="384967" y="2317473"/>
            <a:ext cx="4582972" cy="830997"/>
          </a:xfrm>
          <a:prstGeom prst="rect">
            <a:avLst/>
          </a:prstGeom>
          <a:noFill/>
        </p:spPr>
        <p:txBody>
          <a:bodyPr wrap="square">
            <a:spAutoFit/>
          </a:bodyPr>
          <a:lstStyle/>
          <a:p>
            <a:pPr marL="742950" lvl="1" indent="-285750">
              <a:buFont typeface="Wingdings" panose="05000000000000000000" pitchFamily="2" charset="2"/>
              <a:buChar char="Ø"/>
            </a:pPr>
            <a:r>
              <a:rPr lang="tr-TR" sz="2400">
                <a:solidFill>
                  <a:srgbClr val="3A4A58"/>
                </a:solidFill>
              </a:rPr>
              <a:t>Sözde Kod</a:t>
            </a:r>
          </a:p>
          <a:p>
            <a:pPr marL="742950" lvl="1" indent="-285750">
              <a:buFont typeface="Wingdings" panose="05000000000000000000" pitchFamily="2" charset="2"/>
              <a:buChar char="Ø"/>
            </a:pPr>
            <a:r>
              <a:rPr lang="tr-TR" sz="2400">
                <a:solidFill>
                  <a:srgbClr val="3A4A58"/>
                </a:solidFill>
              </a:rPr>
              <a:t>Akış Şeması</a:t>
            </a:r>
          </a:p>
        </p:txBody>
      </p:sp>
      <p:pic>
        <p:nvPicPr>
          <p:cNvPr id="8" name="Picture 2" descr="Algorithm, condition, process, secuence">
            <a:extLst>
              <a:ext uri="{FF2B5EF4-FFF2-40B4-BE49-F238E27FC236}">
                <a16:creationId xmlns:a16="http://schemas.microsoft.com/office/drawing/2014/main" id="{A35AC087-C0A9-4C0D-AADB-8498B2DC0039}"/>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68241" y="2115772"/>
            <a:ext cx="3153953" cy="31539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45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Sözde Kod (</a:t>
            </a:r>
            <a:r>
              <a:rPr lang="tr-TR" sz="5400" err="1">
                <a:solidFill>
                  <a:schemeClr val="tx2">
                    <a:lumMod val="75000"/>
                  </a:schemeClr>
                </a:solidFill>
                <a:effectLst>
                  <a:outerShdw blurRad="38100" dist="38100" dir="2700000" algn="tl">
                    <a:srgbClr val="000000">
                      <a:alpha val="43137"/>
                    </a:srgbClr>
                  </a:outerShdw>
                </a:effectLst>
              </a:rPr>
              <a:t>Pseudocode</a:t>
            </a:r>
            <a:r>
              <a:rPr lang="tr-TR" sz="5400">
                <a:solidFill>
                  <a:schemeClr val="tx2">
                    <a:lumMod val="75000"/>
                  </a:schemeClr>
                </a:solidFill>
                <a:effectLst>
                  <a:outerShdw blurRad="38100" dist="38100" dir="2700000" algn="tl">
                    <a:srgbClr val="000000">
                      <a:alpha val="43137"/>
                    </a:srgbClr>
                  </a:outerShdw>
                </a:effectLst>
              </a:rPr>
              <a:t>) Nedir ?</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9" name="Metin kutusu 8">
            <a:extLst>
              <a:ext uri="{FF2B5EF4-FFF2-40B4-BE49-F238E27FC236}">
                <a16:creationId xmlns:a16="http://schemas.microsoft.com/office/drawing/2014/main" id="{30248B6C-9426-4BF2-B7EC-EBD11A7CD1DB}"/>
              </a:ext>
            </a:extLst>
          </p:cNvPr>
          <p:cNvSpPr txBox="1"/>
          <p:nvPr/>
        </p:nvSpPr>
        <p:spPr>
          <a:xfrm>
            <a:off x="2292287" y="2640639"/>
            <a:ext cx="7607425" cy="1938992"/>
          </a:xfrm>
          <a:prstGeom prst="rect">
            <a:avLst/>
          </a:prstGeom>
          <a:noFill/>
        </p:spPr>
        <p:txBody>
          <a:bodyPr wrap="square">
            <a:spAutoFit/>
          </a:bodyPr>
          <a:lstStyle/>
          <a:p>
            <a:pPr marL="457200" lvl="1" indent="0" algn="ctr">
              <a:buNone/>
            </a:pPr>
            <a:r>
              <a:rPr lang="tr-TR" sz="2400" b="1">
                <a:solidFill>
                  <a:srgbClr val="3A4A58"/>
                </a:solidFill>
              </a:rPr>
              <a:t>Sözde Kod; </a:t>
            </a:r>
            <a:r>
              <a:rPr lang="tr-TR" sz="2400">
                <a:solidFill>
                  <a:srgbClr val="3A4A58"/>
                </a:solidFill>
              </a:rPr>
              <a:t>bilişim bilimleri alanında algoritmalar ve programlar oluşturulurken ve aktarılırken kullanılan, günlük konuşma diline benzer ve belli bir programlama dilinin detaylarından uzak anlatımlardır.</a:t>
            </a:r>
          </a:p>
          <a:p>
            <a:pPr marL="457200" lvl="1" indent="0" algn="ctr">
              <a:buNone/>
            </a:pPr>
            <a:endParaRPr lang="tr-TR" sz="2400" b="1">
              <a:solidFill>
                <a:srgbClr val="3A4A58"/>
              </a:solidFill>
            </a:endParaRPr>
          </a:p>
        </p:txBody>
      </p:sp>
    </p:spTree>
    <p:extLst>
      <p:ext uri="{BB962C8B-B14F-4D97-AF65-F5344CB8AC3E}">
        <p14:creationId xmlns:p14="http://schemas.microsoft.com/office/powerpoint/2010/main" val="27327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Sözde Kod Tipleri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Metin kutusu 6">
            <a:extLst>
              <a:ext uri="{FF2B5EF4-FFF2-40B4-BE49-F238E27FC236}">
                <a16:creationId xmlns:a16="http://schemas.microsoft.com/office/drawing/2014/main" id="{E6B9FCF4-00C9-472B-8506-A57691FF0B22}"/>
              </a:ext>
            </a:extLst>
          </p:cNvPr>
          <p:cNvSpPr txBox="1"/>
          <p:nvPr/>
        </p:nvSpPr>
        <p:spPr>
          <a:xfrm>
            <a:off x="838200" y="2108457"/>
            <a:ext cx="6751674" cy="830997"/>
          </a:xfrm>
          <a:prstGeom prst="rect">
            <a:avLst/>
          </a:prstGeom>
          <a:noFill/>
        </p:spPr>
        <p:txBody>
          <a:bodyPr wrap="square">
            <a:spAutoFit/>
          </a:bodyPr>
          <a:lstStyle/>
          <a:p>
            <a:pPr marL="285750" indent="-285750">
              <a:buFont typeface="Wingdings" panose="05000000000000000000" pitchFamily="2" charset="2"/>
              <a:buChar char="Ø"/>
            </a:pPr>
            <a:r>
              <a:rPr lang="tr-TR" sz="2400">
                <a:solidFill>
                  <a:srgbClr val="3A4A58"/>
                </a:solidFill>
              </a:rPr>
              <a:t> </a:t>
            </a:r>
            <a:r>
              <a:rPr lang="en-US" sz="2400" err="1">
                <a:solidFill>
                  <a:srgbClr val="3A4A58"/>
                </a:solidFill>
              </a:rPr>
              <a:t>Satır</a:t>
            </a:r>
            <a:r>
              <a:rPr lang="en-US" sz="2400">
                <a:solidFill>
                  <a:srgbClr val="3A4A58"/>
                </a:solidFill>
              </a:rPr>
              <a:t> </a:t>
            </a:r>
            <a:r>
              <a:rPr lang="en-US" sz="2400" err="1">
                <a:solidFill>
                  <a:srgbClr val="3A4A58"/>
                </a:solidFill>
              </a:rPr>
              <a:t>numaraları</a:t>
            </a:r>
            <a:r>
              <a:rPr lang="en-US" sz="2400">
                <a:solidFill>
                  <a:srgbClr val="3A4A58"/>
                </a:solidFill>
              </a:rPr>
              <a:t> </a:t>
            </a:r>
            <a:r>
              <a:rPr lang="en-US" sz="2400" err="1">
                <a:solidFill>
                  <a:srgbClr val="3A4A58"/>
                </a:solidFill>
              </a:rPr>
              <a:t>ile</a:t>
            </a:r>
            <a:endParaRPr lang="en-US" sz="2400">
              <a:solidFill>
                <a:srgbClr val="3A4A58"/>
              </a:solidFill>
            </a:endParaRPr>
          </a:p>
          <a:p>
            <a:pPr marL="285750" indent="-285750">
              <a:buFont typeface="Wingdings" panose="05000000000000000000" pitchFamily="2" charset="2"/>
              <a:buChar char="Ø"/>
            </a:pPr>
            <a:r>
              <a:rPr lang="tr-TR" sz="2400">
                <a:solidFill>
                  <a:srgbClr val="3A4A58"/>
                </a:solidFill>
              </a:rPr>
              <a:t> </a:t>
            </a:r>
            <a:r>
              <a:rPr lang="en-US" sz="2400" err="1">
                <a:solidFill>
                  <a:srgbClr val="3A4A58"/>
                </a:solidFill>
              </a:rPr>
              <a:t>Programlamaya</a:t>
            </a:r>
            <a:r>
              <a:rPr lang="en-US" sz="2400">
                <a:solidFill>
                  <a:srgbClr val="3A4A58"/>
                </a:solidFill>
              </a:rPr>
              <a:t> </a:t>
            </a:r>
            <a:r>
              <a:rPr lang="en-US" sz="2400" err="1">
                <a:solidFill>
                  <a:srgbClr val="3A4A58"/>
                </a:solidFill>
              </a:rPr>
              <a:t>yakın</a:t>
            </a:r>
            <a:r>
              <a:rPr lang="en-US" sz="2400">
                <a:solidFill>
                  <a:srgbClr val="3A4A58"/>
                </a:solidFill>
              </a:rPr>
              <a:t> </a:t>
            </a:r>
            <a:r>
              <a:rPr lang="en-US" sz="2400" err="1">
                <a:solidFill>
                  <a:srgbClr val="3A4A58"/>
                </a:solidFill>
              </a:rPr>
              <a:t>ifadeler</a:t>
            </a:r>
            <a:r>
              <a:rPr lang="en-US" sz="2400">
                <a:solidFill>
                  <a:srgbClr val="3A4A58"/>
                </a:solidFill>
              </a:rPr>
              <a:t> </a:t>
            </a:r>
            <a:r>
              <a:rPr lang="en-US" sz="2400" err="1">
                <a:solidFill>
                  <a:srgbClr val="3A4A58"/>
                </a:solidFill>
              </a:rPr>
              <a:t>ile</a:t>
            </a:r>
            <a:endParaRPr lang="tr-TR" sz="2400">
              <a:solidFill>
                <a:srgbClr val="3A4A58"/>
              </a:solidFill>
            </a:endParaRPr>
          </a:p>
        </p:txBody>
      </p:sp>
    </p:spTree>
    <p:extLst>
      <p:ext uri="{BB962C8B-B14F-4D97-AF65-F5344CB8AC3E}">
        <p14:creationId xmlns:p14="http://schemas.microsoft.com/office/powerpoint/2010/main" val="83718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a:t>
            </a:r>
            <a:r>
              <a:rPr lang="tr-TR" sz="5400" err="1">
                <a:solidFill>
                  <a:schemeClr val="tx2">
                    <a:lumMod val="75000"/>
                  </a:schemeClr>
                </a:solidFill>
                <a:effectLst>
                  <a:outerShdw blurRad="38100" dist="38100" dir="2700000" algn="tl">
                    <a:srgbClr val="000000">
                      <a:alpha val="43137"/>
                    </a:srgbClr>
                  </a:outerShdw>
                </a:effectLst>
              </a:rPr>
              <a:t>Diagramı</a:t>
            </a:r>
            <a:r>
              <a:rPr lang="tr-TR" sz="5400">
                <a:solidFill>
                  <a:schemeClr val="tx2">
                    <a:lumMod val="75000"/>
                  </a:schemeClr>
                </a:solidFill>
                <a:effectLst>
                  <a:outerShdw blurRad="38100" dist="38100" dir="2700000" algn="tl">
                    <a:srgbClr val="000000">
                      <a:alpha val="43137"/>
                    </a:srgbClr>
                  </a:outerShdw>
                </a:effectLst>
              </a:rPr>
              <a:t> Nedir?</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pic>
        <p:nvPicPr>
          <p:cNvPr id="8" name="Picture 3">
            <a:extLst>
              <a:ext uri="{FF2B5EF4-FFF2-40B4-BE49-F238E27FC236}">
                <a16:creationId xmlns:a16="http://schemas.microsoft.com/office/drawing/2014/main" id="{133996C3-62E6-4F90-BD61-B2AA56A697E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7798615" y="3026283"/>
            <a:ext cx="3918465" cy="2930617"/>
          </a:xfrm>
          <a:prstGeom prst="rect">
            <a:avLst/>
          </a:prstGeom>
        </p:spPr>
      </p:pic>
      <p:sp>
        <p:nvSpPr>
          <p:cNvPr id="9" name="Dikdörtgen 8">
            <a:extLst>
              <a:ext uri="{FF2B5EF4-FFF2-40B4-BE49-F238E27FC236}">
                <a16:creationId xmlns:a16="http://schemas.microsoft.com/office/drawing/2014/main" id="{A1712B95-044A-46A8-AC8E-CB4A2637DA1F}"/>
              </a:ext>
            </a:extLst>
          </p:cNvPr>
          <p:cNvSpPr/>
          <p:nvPr/>
        </p:nvSpPr>
        <p:spPr>
          <a:xfrm>
            <a:off x="838200" y="1536174"/>
            <a:ext cx="5976663" cy="3785652"/>
          </a:xfrm>
          <a:prstGeom prst="rect">
            <a:avLst/>
          </a:prstGeom>
        </p:spPr>
        <p:txBody>
          <a:bodyPr wrap="square">
            <a:spAutoFit/>
          </a:bodyPr>
          <a:lstStyle/>
          <a:p>
            <a:r>
              <a:rPr lang="tr-TR" sz="2400"/>
              <a:t>Madde madde yazılan algoritmaların okunması kolaydır ancak işleyişin bütününü görmek çoğu zaman mümkün değildir. </a:t>
            </a:r>
          </a:p>
          <a:p>
            <a:endParaRPr lang="tr-TR" sz="2400"/>
          </a:p>
          <a:p>
            <a:r>
              <a:rPr lang="tr-TR" sz="2400"/>
              <a:t>Akış diyagramları, algoritmaları görsel biçimde göstermeyi, dolayısıyla daha anlaşılır hale getirmeyi sağlar. Algoritmada yapılacak işlemlerin çeşitlerine göre çeşitli semboller kullanılır. </a:t>
            </a:r>
          </a:p>
          <a:p>
            <a:endParaRPr lang="tr-TR" sz="2400"/>
          </a:p>
        </p:txBody>
      </p:sp>
      <p:sp>
        <p:nvSpPr>
          <p:cNvPr id="10" name="Metin kutusu 9">
            <a:extLst>
              <a:ext uri="{FF2B5EF4-FFF2-40B4-BE49-F238E27FC236}">
                <a16:creationId xmlns:a16="http://schemas.microsoft.com/office/drawing/2014/main" id="{561DCD9C-F921-4744-ADA6-ABA7B7ACC829}"/>
              </a:ext>
            </a:extLst>
          </p:cNvPr>
          <p:cNvSpPr txBox="1"/>
          <p:nvPr/>
        </p:nvSpPr>
        <p:spPr>
          <a:xfrm>
            <a:off x="6814863" y="1513695"/>
            <a:ext cx="4582972" cy="1200329"/>
          </a:xfrm>
          <a:prstGeom prst="rect">
            <a:avLst/>
          </a:prstGeom>
          <a:noFill/>
        </p:spPr>
        <p:txBody>
          <a:bodyPr wrap="square">
            <a:spAutoFit/>
          </a:bodyPr>
          <a:lstStyle/>
          <a:p>
            <a:pPr marL="457200" lvl="1" indent="0" algn="ctr">
              <a:buNone/>
            </a:pPr>
            <a:r>
              <a:rPr lang="tr-TR" sz="2400" b="1"/>
              <a:t>Akış şeması; </a:t>
            </a:r>
            <a:r>
              <a:rPr lang="tr-TR" sz="2400"/>
              <a:t>algoritma işlem basamaklarını geometrik şekillerle gösteren şemadır.</a:t>
            </a:r>
          </a:p>
        </p:txBody>
      </p:sp>
    </p:spTree>
    <p:extLst>
      <p:ext uri="{BB962C8B-B14F-4D97-AF65-F5344CB8AC3E}">
        <p14:creationId xmlns:p14="http://schemas.microsoft.com/office/powerpoint/2010/main" val="216824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a:t>
            </a:r>
            <a:r>
              <a:rPr lang="tr-TR" sz="5400" err="1">
                <a:solidFill>
                  <a:schemeClr val="tx2">
                    <a:lumMod val="75000"/>
                  </a:schemeClr>
                </a:solidFill>
                <a:effectLst>
                  <a:outerShdw blurRad="38100" dist="38100" dir="2700000" algn="tl">
                    <a:srgbClr val="000000">
                      <a:alpha val="43137"/>
                    </a:srgbClr>
                  </a:outerShdw>
                </a:effectLst>
              </a:rPr>
              <a:t>Diagramı</a:t>
            </a:r>
            <a:r>
              <a:rPr lang="tr-TR" sz="5400">
                <a:solidFill>
                  <a:schemeClr val="tx2">
                    <a:lumMod val="75000"/>
                  </a:schemeClr>
                </a:solidFill>
                <a:effectLst>
                  <a:outerShdw blurRad="38100" dist="38100" dir="2700000" algn="tl">
                    <a:srgbClr val="000000">
                      <a:alpha val="43137"/>
                    </a:srgbClr>
                  </a:outerShdw>
                </a:effectLst>
              </a:rPr>
              <a:t> Bileşenleri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pic>
        <p:nvPicPr>
          <p:cNvPr id="8" name="Picture 3">
            <a:extLst>
              <a:ext uri="{FF2B5EF4-FFF2-40B4-BE49-F238E27FC236}">
                <a16:creationId xmlns:a16="http://schemas.microsoft.com/office/drawing/2014/main" id="{133996C3-62E6-4F90-BD61-B2AA56A697E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7798615" y="3026283"/>
            <a:ext cx="3918465" cy="2930617"/>
          </a:xfrm>
          <a:prstGeom prst="rect">
            <a:avLst/>
          </a:prstGeom>
        </p:spPr>
      </p:pic>
      <p:sp>
        <p:nvSpPr>
          <p:cNvPr id="19" name="Flowchart: Terminator 3">
            <a:extLst>
              <a:ext uri="{FF2B5EF4-FFF2-40B4-BE49-F238E27FC236}">
                <a16:creationId xmlns:a16="http://schemas.microsoft.com/office/drawing/2014/main" id="{C4120A78-B66E-48ED-BD3E-A0AECEF677F3}"/>
              </a:ext>
            </a:extLst>
          </p:cNvPr>
          <p:cNvSpPr/>
          <p:nvPr/>
        </p:nvSpPr>
        <p:spPr>
          <a:xfrm>
            <a:off x="1423686" y="2120984"/>
            <a:ext cx="2160000" cy="720000"/>
          </a:xfrm>
          <a:prstGeom prst="flowChartTerminator">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kern="0">
                <a:solidFill>
                  <a:srgbClr val="FFFFFF"/>
                </a:solidFill>
                <a:latin typeface="Consolas" panose="020B0609020204030204" pitchFamily="49" charset="0"/>
                <a:cs typeface="Consolas" panose="020B0609020204030204" pitchFamily="49" charset="0"/>
              </a:rPr>
              <a:t>BAŞLA – BİTİR</a:t>
            </a:r>
            <a:endParaRPr lang="tr-TR" kern="0">
              <a:solidFill>
                <a:srgbClr val="FFFFFF"/>
              </a:solidFill>
              <a:latin typeface="Consolas" panose="020B0609020204030204" pitchFamily="49" charset="0"/>
              <a:cs typeface="Consolas" panose="020B0609020204030204" pitchFamily="49" charset="0"/>
            </a:endParaRPr>
          </a:p>
        </p:txBody>
      </p:sp>
      <p:sp>
        <p:nvSpPr>
          <p:cNvPr id="20" name="Rectangle 5">
            <a:extLst>
              <a:ext uri="{FF2B5EF4-FFF2-40B4-BE49-F238E27FC236}">
                <a16:creationId xmlns:a16="http://schemas.microsoft.com/office/drawing/2014/main" id="{C580FAF6-998C-48BB-93E9-3473B02B08C1}"/>
              </a:ext>
            </a:extLst>
          </p:cNvPr>
          <p:cNvSpPr/>
          <p:nvPr/>
        </p:nvSpPr>
        <p:spPr>
          <a:xfrm>
            <a:off x="1423686" y="3201024"/>
            <a:ext cx="2160000" cy="720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kern="0">
                <a:solidFill>
                  <a:srgbClr val="FFFFFF"/>
                </a:solidFill>
                <a:latin typeface="Consolas" panose="020B0609020204030204" pitchFamily="49" charset="0"/>
                <a:cs typeface="Consolas" panose="020B0609020204030204" pitchFamily="49" charset="0"/>
              </a:rPr>
              <a:t>İŞLEM</a:t>
            </a:r>
            <a:endParaRPr lang="tr-TR" kern="0">
              <a:solidFill>
                <a:srgbClr val="FFFFFF"/>
              </a:solidFill>
              <a:latin typeface="Consolas" panose="020B0609020204030204" pitchFamily="49" charset="0"/>
              <a:cs typeface="Consolas" panose="020B0609020204030204" pitchFamily="49" charset="0"/>
            </a:endParaRPr>
          </a:p>
        </p:txBody>
      </p:sp>
      <p:sp>
        <p:nvSpPr>
          <p:cNvPr id="21" name="Flowchart: Decision 6">
            <a:extLst>
              <a:ext uri="{FF2B5EF4-FFF2-40B4-BE49-F238E27FC236}">
                <a16:creationId xmlns:a16="http://schemas.microsoft.com/office/drawing/2014/main" id="{0013698F-1949-4FB4-8815-FA7511791E0E}"/>
              </a:ext>
            </a:extLst>
          </p:cNvPr>
          <p:cNvSpPr/>
          <p:nvPr/>
        </p:nvSpPr>
        <p:spPr>
          <a:xfrm>
            <a:off x="1423686" y="4215225"/>
            <a:ext cx="2160000" cy="1080000"/>
          </a:xfrm>
          <a:prstGeom prst="flowChartDecision">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kern="0">
                <a:solidFill>
                  <a:srgbClr val="FFFFFF"/>
                </a:solidFill>
                <a:latin typeface="Consolas" panose="020B0609020204030204" pitchFamily="49" charset="0"/>
                <a:cs typeface="Consolas" panose="020B0609020204030204" pitchFamily="49" charset="0"/>
              </a:rPr>
              <a:t>KARAR</a:t>
            </a:r>
            <a:endParaRPr lang="tr-TR" kern="0">
              <a:solidFill>
                <a:srgbClr val="FFFFFF"/>
              </a:solidFill>
              <a:latin typeface="Consolas" panose="020B0609020204030204" pitchFamily="49" charset="0"/>
              <a:cs typeface="Consolas" panose="020B0609020204030204" pitchFamily="49" charset="0"/>
            </a:endParaRPr>
          </a:p>
        </p:txBody>
      </p:sp>
      <p:sp>
        <p:nvSpPr>
          <p:cNvPr id="22" name="Flowchart: Data 7">
            <a:extLst>
              <a:ext uri="{FF2B5EF4-FFF2-40B4-BE49-F238E27FC236}">
                <a16:creationId xmlns:a16="http://schemas.microsoft.com/office/drawing/2014/main" id="{02CBD708-2BA0-4209-A9E4-C06673DC8B1E}"/>
              </a:ext>
            </a:extLst>
          </p:cNvPr>
          <p:cNvSpPr/>
          <p:nvPr/>
        </p:nvSpPr>
        <p:spPr>
          <a:xfrm>
            <a:off x="4879830" y="3201024"/>
            <a:ext cx="2160000" cy="720000"/>
          </a:xfrm>
          <a:prstGeom prst="flowChartInputOutput">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tr-TR" kern="0">
                <a:solidFill>
                  <a:srgbClr val="FFFFFF"/>
                </a:solidFill>
                <a:latin typeface="Consolas" panose="020B0609020204030204" pitchFamily="49" charset="0"/>
                <a:cs typeface="Consolas" panose="020B0609020204030204" pitchFamily="49" charset="0"/>
              </a:rPr>
              <a:t>GİRDİ</a:t>
            </a:r>
          </a:p>
        </p:txBody>
      </p:sp>
      <p:sp>
        <p:nvSpPr>
          <p:cNvPr id="23" name="Flowchart: Document 8">
            <a:extLst>
              <a:ext uri="{FF2B5EF4-FFF2-40B4-BE49-F238E27FC236}">
                <a16:creationId xmlns:a16="http://schemas.microsoft.com/office/drawing/2014/main" id="{84D4529E-403B-4EB7-AD3F-7E9B8FA80A68}"/>
              </a:ext>
            </a:extLst>
          </p:cNvPr>
          <p:cNvSpPr/>
          <p:nvPr/>
        </p:nvSpPr>
        <p:spPr>
          <a:xfrm>
            <a:off x="4879830" y="4215225"/>
            <a:ext cx="2160000" cy="1080000"/>
          </a:xfrm>
          <a:prstGeom prst="flowChartDocument">
            <a:avLst/>
          </a:prstGeom>
          <a:ln/>
        </p:spPr>
        <p:style>
          <a:lnRef idx="1">
            <a:schemeClr val="accent5"/>
          </a:lnRef>
          <a:fillRef idx="3">
            <a:schemeClr val="accent5"/>
          </a:fillRef>
          <a:effectRef idx="2">
            <a:schemeClr val="accent5"/>
          </a:effectRef>
          <a:fontRef idx="minor">
            <a:schemeClr val="lt1"/>
          </a:fontRef>
        </p:style>
        <p:txBody>
          <a:bodyPr rtlCol="0" anchor="ctr"/>
          <a:lstStyle>
            <a:defPPr>
              <a:defRPr lang="tr-T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kern="0">
                <a:solidFill>
                  <a:srgbClr val="FFFFFF"/>
                </a:solidFill>
                <a:latin typeface="Consolas" panose="020B0609020204030204" pitchFamily="49" charset="0"/>
                <a:cs typeface="Consolas" panose="020B0609020204030204" pitchFamily="49" charset="0"/>
              </a:rPr>
              <a:t>YAZ</a:t>
            </a:r>
            <a:endParaRPr lang="tr-TR" kern="0">
              <a:solidFill>
                <a:srgbClr val="FFFFFF"/>
              </a:solidFill>
              <a:latin typeface="Consolas" panose="020B0609020204030204" pitchFamily="49" charset="0"/>
              <a:cs typeface="Consolas" panose="020B0609020204030204" pitchFamily="49" charset="0"/>
            </a:endParaRPr>
          </a:p>
        </p:txBody>
      </p:sp>
      <p:cxnSp>
        <p:nvCxnSpPr>
          <p:cNvPr id="24" name="Straight Arrow Connector 9">
            <a:extLst>
              <a:ext uri="{FF2B5EF4-FFF2-40B4-BE49-F238E27FC236}">
                <a16:creationId xmlns:a16="http://schemas.microsoft.com/office/drawing/2014/main" id="{BE3050E6-C498-4B18-AE1E-7AD5C6F7F15A}"/>
              </a:ext>
            </a:extLst>
          </p:cNvPr>
          <p:cNvCxnSpPr/>
          <p:nvPr/>
        </p:nvCxnSpPr>
        <p:spPr>
          <a:xfrm>
            <a:off x="5203661" y="2690879"/>
            <a:ext cx="1584176" cy="0"/>
          </a:xfrm>
          <a:prstGeom prst="straightConnector1">
            <a:avLst/>
          </a:prstGeom>
          <a:ln w="19050">
            <a:tailEnd type="arrow"/>
          </a:ln>
        </p:spPr>
        <p:style>
          <a:lnRef idx="1">
            <a:schemeClr val="accent5"/>
          </a:lnRef>
          <a:fillRef idx="3">
            <a:schemeClr val="accent5"/>
          </a:fillRef>
          <a:effectRef idx="2">
            <a:schemeClr val="accent5"/>
          </a:effectRef>
          <a:fontRef idx="minor">
            <a:schemeClr val="lt1"/>
          </a:fontRef>
        </p:style>
      </p:cxnSp>
      <p:sp>
        <p:nvSpPr>
          <p:cNvPr id="25" name="TextBox 10">
            <a:extLst>
              <a:ext uri="{FF2B5EF4-FFF2-40B4-BE49-F238E27FC236}">
                <a16:creationId xmlns:a16="http://schemas.microsoft.com/office/drawing/2014/main" id="{BF59AC61-0825-48AE-99FF-474F6926958D}"/>
              </a:ext>
            </a:extLst>
          </p:cNvPr>
          <p:cNvSpPr txBox="1"/>
          <p:nvPr/>
        </p:nvSpPr>
        <p:spPr>
          <a:xfrm>
            <a:off x="5095854" y="2249539"/>
            <a:ext cx="1835759"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İLERLEME OKLARI</a:t>
            </a:r>
            <a:endParaRPr lang="tr-TR">
              <a:solidFill>
                <a:schemeClr val="bg1"/>
              </a:solidFill>
            </a:endParaRPr>
          </a:p>
        </p:txBody>
      </p:sp>
    </p:spTree>
    <p:extLst>
      <p:ext uri="{BB962C8B-B14F-4D97-AF65-F5344CB8AC3E}">
        <p14:creationId xmlns:p14="http://schemas.microsoft.com/office/powerpoint/2010/main" val="199204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a:t>
            </a:r>
            <a:r>
              <a:rPr lang="tr-TR" sz="5400" err="1">
                <a:solidFill>
                  <a:schemeClr val="tx2">
                    <a:lumMod val="75000"/>
                  </a:schemeClr>
                </a:solidFill>
                <a:effectLst>
                  <a:outerShdw blurRad="38100" dist="38100" dir="2700000" algn="tl">
                    <a:srgbClr val="000000">
                      <a:alpha val="43137"/>
                    </a:srgbClr>
                  </a:outerShdw>
                </a:effectLst>
              </a:rPr>
              <a:t>Diagramı</a:t>
            </a:r>
            <a:r>
              <a:rPr lang="tr-TR" sz="5400">
                <a:solidFill>
                  <a:schemeClr val="tx2">
                    <a:lumMod val="75000"/>
                  </a:schemeClr>
                </a:solidFill>
                <a:effectLst>
                  <a:outerShdw blurRad="38100" dist="38100" dir="2700000" algn="tl">
                    <a:srgbClr val="000000">
                      <a:alpha val="43137"/>
                    </a:srgbClr>
                  </a:outerShdw>
                </a:effectLst>
              </a:rPr>
              <a:t> Bileşenleri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pic>
        <p:nvPicPr>
          <p:cNvPr id="8" name="Picture 3">
            <a:extLst>
              <a:ext uri="{FF2B5EF4-FFF2-40B4-BE49-F238E27FC236}">
                <a16:creationId xmlns:a16="http://schemas.microsoft.com/office/drawing/2014/main" id="{133996C3-62E6-4F90-BD61-B2AA56A697E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7798615" y="3026283"/>
            <a:ext cx="3918465" cy="2930617"/>
          </a:xfrm>
          <a:prstGeom prst="rect">
            <a:avLst/>
          </a:prstGeom>
        </p:spPr>
      </p:pic>
      <p:pic>
        <p:nvPicPr>
          <p:cNvPr id="13" name="İçerik Yer Tutucusu 4">
            <a:extLst>
              <a:ext uri="{FF2B5EF4-FFF2-40B4-BE49-F238E27FC236}">
                <a16:creationId xmlns:a16="http://schemas.microsoft.com/office/drawing/2014/main" id="{486B7D27-6A51-4EC3-B0C2-FC06CFFA90D6}"/>
              </a:ext>
            </a:extLst>
          </p:cNvPr>
          <p:cNvPicPr>
            <a:picLocks noChangeAspect="1"/>
          </p:cNvPicPr>
          <p:nvPr/>
        </p:nvPicPr>
        <p:blipFill rotWithShape="1">
          <a:blip r:embed="rId4">
            <a:extLst>
              <a:ext uri="{28A0092B-C50C-407E-A947-70E740481C1C}">
                <a14:useLocalDpi xmlns:a14="http://schemas.microsoft.com/office/drawing/2010/main" val="0"/>
              </a:ext>
            </a:extLst>
          </a:blip>
          <a:srcRect t="3704" b="7407"/>
          <a:stretch/>
        </p:blipFill>
        <p:spPr>
          <a:xfrm>
            <a:off x="660322" y="1513695"/>
            <a:ext cx="7138293" cy="4630244"/>
          </a:xfrm>
          <a:prstGeom prst="rect">
            <a:avLst/>
          </a:prstGeom>
        </p:spPr>
      </p:pic>
    </p:spTree>
    <p:extLst>
      <p:ext uri="{BB962C8B-B14F-4D97-AF65-F5344CB8AC3E}">
        <p14:creationId xmlns:p14="http://schemas.microsoft.com/office/powerpoint/2010/main" val="14801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Yaya Akış Şeması</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10" name="Metin kutusu 9">
            <a:extLst>
              <a:ext uri="{FF2B5EF4-FFF2-40B4-BE49-F238E27FC236}">
                <a16:creationId xmlns:a16="http://schemas.microsoft.com/office/drawing/2014/main" id="{E00E0B83-27E5-489B-9B24-6BA17167F8CE}"/>
              </a:ext>
            </a:extLst>
          </p:cNvPr>
          <p:cNvSpPr txBox="1"/>
          <p:nvPr/>
        </p:nvSpPr>
        <p:spPr>
          <a:xfrm>
            <a:off x="474920" y="2379952"/>
            <a:ext cx="4582972" cy="830997"/>
          </a:xfrm>
          <a:prstGeom prst="rect">
            <a:avLst/>
          </a:prstGeom>
          <a:noFill/>
        </p:spPr>
        <p:txBody>
          <a:bodyPr wrap="square">
            <a:spAutoFit/>
          </a:bodyPr>
          <a:lstStyle/>
          <a:p>
            <a:pPr algn="ctr"/>
            <a:r>
              <a:rPr lang="tr-TR" sz="2400">
                <a:solidFill>
                  <a:srgbClr val="3A4A58"/>
                </a:solidFill>
                <a:latin typeface="Corbel" pitchFamily="34" charset="0"/>
              </a:rPr>
              <a:t>Yaya olarak karşıdan karşıya nasıl geçmeliyiz?</a:t>
            </a:r>
          </a:p>
        </p:txBody>
      </p:sp>
      <p:sp>
        <p:nvSpPr>
          <p:cNvPr id="12" name="Flowchart: Terminator 3">
            <a:extLst>
              <a:ext uri="{FF2B5EF4-FFF2-40B4-BE49-F238E27FC236}">
                <a16:creationId xmlns:a16="http://schemas.microsoft.com/office/drawing/2014/main" id="{CD7A9290-DC5A-486C-824E-8D45EE0F069D}"/>
              </a:ext>
            </a:extLst>
          </p:cNvPr>
          <p:cNvSpPr/>
          <p:nvPr/>
        </p:nvSpPr>
        <p:spPr>
          <a:xfrm>
            <a:off x="6096000" y="2192564"/>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BAŞLA</a:t>
            </a:r>
          </a:p>
        </p:txBody>
      </p:sp>
      <p:sp>
        <p:nvSpPr>
          <p:cNvPr id="14" name="Flowchart: Decision 5">
            <a:extLst>
              <a:ext uri="{FF2B5EF4-FFF2-40B4-BE49-F238E27FC236}">
                <a16:creationId xmlns:a16="http://schemas.microsoft.com/office/drawing/2014/main" id="{1AC92960-0C46-4802-BC6A-5447FE20AF2B}"/>
              </a:ext>
            </a:extLst>
          </p:cNvPr>
          <p:cNvSpPr/>
          <p:nvPr/>
        </p:nvSpPr>
        <p:spPr>
          <a:xfrm>
            <a:off x="8062200" y="4091105"/>
            <a:ext cx="1944000" cy="926539"/>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noProof="0">
                <a:solidFill>
                  <a:schemeClr val="tx1"/>
                </a:solidFill>
              </a:rPr>
              <a:t>Araba </a:t>
            </a:r>
            <a:r>
              <a:rPr lang="en-US" sz="1400" kern="0" noProof="0" err="1">
                <a:solidFill>
                  <a:schemeClr val="tx1"/>
                </a:solidFill>
              </a:rPr>
              <a:t>geliyor</a:t>
            </a:r>
            <a:r>
              <a:rPr lang="en-US" sz="1400" kern="0" noProof="0">
                <a:solidFill>
                  <a:schemeClr val="tx1"/>
                </a:solidFill>
              </a:rPr>
              <a:t> mu?</a:t>
            </a:r>
            <a:endParaRPr kumimoji="0" lang="en-US" sz="1400" b="0" i="0" u="none" strike="noStrike" kern="0" cap="none" spc="0" normalizeH="0" baseline="0" noProof="0">
              <a:ln>
                <a:noFill/>
              </a:ln>
              <a:solidFill>
                <a:schemeClr val="tx1"/>
              </a:solidFill>
              <a:effectLst/>
              <a:uLnTx/>
              <a:uFillTx/>
            </a:endParaRPr>
          </a:p>
        </p:txBody>
      </p:sp>
      <p:cxnSp>
        <p:nvCxnSpPr>
          <p:cNvPr id="15" name="Straight Arrow Connector 12">
            <a:extLst>
              <a:ext uri="{FF2B5EF4-FFF2-40B4-BE49-F238E27FC236}">
                <a16:creationId xmlns:a16="http://schemas.microsoft.com/office/drawing/2014/main" id="{6AB7EC31-7353-49D2-9177-7ECF681A7E19}"/>
              </a:ext>
            </a:extLst>
          </p:cNvPr>
          <p:cNvCxnSpPr>
            <a:stCxn id="12" idx="3"/>
            <a:endCxn id="22" idx="1"/>
          </p:cNvCxnSpPr>
          <p:nvPr/>
        </p:nvCxnSpPr>
        <p:spPr>
          <a:xfrm>
            <a:off x="7620000" y="2344964"/>
            <a:ext cx="658224" cy="840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6" name="Straight Arrow Connector 17">
            <a:extLst>
              <a:ext uri="{FF2B5EF4-FFF2-40B4-BE49-F238E27FC236}">
                <a16:creationId xmlns:a16="http://schemas.microsoft.com/office/drawing/2014/main" id="{95AC8422-4808-49FD-90F0-6C0FB0A76CD4}"/>
              </a:ext>
            </a:extLst>
          </p:cNvPr>
          <p:cNvCxnSpPr>
            <a:stCxn id="22" idx="2"/>
            <a:endCxn id="23" idx="0"/>
          </p:cNvCxnSpPr>
          <p:nvPr/>
        </p:nvCxnSpPr>
        <p:spPr>
          <a:xfrm>
            <a:off x="9034224" y="2569372"/>
            <a:ext cx="0" cy="21607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Straight Arrow Connector 19">
            <a:extLst>
              <a:ext uri="{FF2B5EF4-FFF2-40B4-BE49-F238E27FC236}">
                <a16:creationId xmlns:a16="http://schemas.microsoft.com/office/drawing/2014/main" id="{3CB4B754-486B-4179-A031-923BAC65901E}"/>
              </a:ext>
            </a:extLst>
          </p:cNvPr>
          <p:cNvCxnSpPr>
            <a:stCxn id="24" idx="2"/>
            <a:endCxn id="14" idx="0"/>
          </p:cNvCxnSpPr>
          <p:nvPr/>
        </p:nvCxnSpPr>
        <p:spPr>
          <a:xfrm flipH="1">
            <a:off x="9034200" y="3865516"/>
            <a:ext cx="192" cy="225589"/>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8" name="Straight Arrow Connector 20">
            <a:extLst>
              <a:ext uri="{FF2B5EF4-FFF2-40B4-BE49-F238E27FC236}">
                <a16:creationId xmlns:a16="http://schemas.microsoft.com/office/drawing/2014/main" id="{5FEB7175-6BDC-45BC-9B89-2F30963D2300}"/>
              </a:ext>
            </a:extLst>
          </p:cNvPr>
          <p:cNvCxnSpPr>
            <a:stCxn id="27" idx="1"/>
            <a:endCxn id="26" idx="3"/>
          </p:cNvCxnSpPr>
          <p:nvPr/>
        </p:nvCxnSpPr>
        <p:spPr>
          <a:xfrm flipH="1">
            <a:off x="7620016" y="5449716"/>
            <a:ext cx="658208"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9" name="TextBox 26">
            <a:extLst>
              <a:ext uri="{FF2B5EF4-FFF2-40B4-BE49-F238E27FC236}">
                <a16:creationId xmlns:a16="http://schemas.microsoft.com/office/drawing/2014/main" id="{745B2611-FD20-4687-845A-F850C1C82360}"/>
              </a:ext>
            </a:extLst>
          </p:cNvPr>
          <p:cNvSpPr txBox="1"/>
          <p:nvPr/>
        </p:nvSpPr>
        <p:spPr>
          <a:xfrm>
            <a:off x="9142320" y="4945636"/>
            <a:ext cx="571500"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tr-TR" sz="1200">
                <a:solidFill>
                  <a:schemeClr val="tx1"/>
                </a:solidFill>
                <a:latin typeface="Franklin Gothic Book"/>
              </a:rPr>
              <a:t>Hayır</a:t>
            </a:r>
            <a:endParaRPr lang="en-US" sz="1200">
              <a:solidFill>
                <a:schemeClr val="tx1"/>
              </a:solidFill>
              <a:latin typeface="Franklin Gothic Book"/>
            </a:endParaRPr>
          </a:p>
        </p:txBody>
      </p:sp>
      <p:sp>
        <p:nvSpPr>
          <p:cNvPr id="20" name="TextBox 27">
            <a:extLst>
              <a:ext uri="{FF2B5EF4-FFF2-40B4-BE49-F238E27FC236}">
                <a16:creationId xmlns:a16="http://schemas.microsoft.com/office/drawing/2014/main" id="{CD512E21-1249-4CAF-8BDE-3B9C3FC4173F}"/>
              </a:ext>
            </a:extLst>
          </p:cNvPr>
          <p:cNvSpPr txBox="1"/>
          <p:nvPr/>
        </p:nvSpPr>
        <p:spPr>
          <a:xfrm>
            <a:off x="10082988" y="4277375"/>
            <a:ext cx="571500"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tr-TR" sz="1200">
                <a:solidFill>
                  <a:schemeClr val="tx1"/>
                </a:solidFill>
                <a:latin typeface="Franklin Gothic Book"/>
              </a:rPr>
              <a:t>Evet</a:t>
            </a:r>
            <a:endParaRPr lang="en-US" sz="1200">
              <a:solidFill>
                <a:schemeClr val="tx1"/>
              </a:solidFill>
              <a:latin typeface="Franklin Gothic Book"/>
            </a:endParaRPr>
          </a:p>
        </p:txBody>
      </p:sp>
      <p:cxnSp>
        <p:nvCxnSpPr>
          <p:cNvPr id="21" name="Dirsek Bağlayıcısı 31">
            <a:extLst>
              <a:ext uri="{FF2B5EF4-FFF2-40B4-BE49-F238E27FC236}">
                <a16:creationId xmlns:a16="http://schemas.microsoft.com/office/drawing/2014/main" id="{1146647E-F75A-48B2-BB63-1B5EF322D75D}"/>
              </a:ext>
            </a:extLst>
          </p:cNvPr>
          <p:cNvCxnSpPr>
            <a:stCxn id="14" idx="3"/>
            <a:endCxn id="22" idx="3"/>
          </p:cNvCxnSpPr>
          <p:nvPr/>
        </p:nvCxnSpPr>
        <p:spPr>
          <a:xfrm flipH="1" flipV="1">
            <a:off x="9790224" y="2353372"/>
            <a:ext cx="215976" cy="2201003"/>
          </a:xfrm>
          <a:prstGeom prst="bentConnector3">
            <a:avLst>
              <a:gd name="adj1" fmla="val -308715"/>
            </a:avLst>
          </a:prstGeom>
          <a:ln>
            <a:tailEnd type="arrow"/>
          </a:ln>
        </p:spPr>
        <p:style>
          <a:lnRef idx="2">
            <a:schemeClr val="accent1"/>
          </a:lnRef>
          <a:fillRef idx="1">
            <a:schemeClr val="lt1"/>
          </a:fillRef>
          <a:effectRef idx="0">
            <a:schemeClr val="accent1"/>
          </a:effectRef>
          <a:fontRef idx="minor">
            <a:schemeClr val="dk1"/>
          </a:fontRef>
        </p:style>
      </p:cxnSp>
      <p:sp>
        <p:nvSpPr>
          <p:cNvPr id="22" name="Dikdörtgen 21">
            <a:extLst>
              <a:ext uri="{FF2B5EF4-FFF2-40B4-BE49-F238E27FC236}">
                <a16:creationId xmlns:a16="http://schemas.microsoft.com/office/drawing/2014/main" id="{1F679142-00D5-4265-840C-9971DA12E75C}"/>
              </a:ext>
            </a:extLst>
          </p:cNvPr>
          <p:cNvSpPr/>
          <p:nvPr/>
        </p:nvSpPr>
        <p:spPr>
          <a:xfrm>
            <a:off x="8278224" y="2137372"/>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Yolun</a:t>
            </a:r>
            <a:r>
              <a:rPr lang="en-US" sz="1400">
                <a:solidFill>
                  <a:schemeClr val="tx1"/>
                </a:solidFill>
              </a:rPr>
              <a:t> </a:t>
            </a:r>
            <a:r>
              <a:rPr lang="en-US" sz="1400" err="1">
                <a:solidFill>
                  <a:schemeClr val="tx1"/>
                </a:solidFill>
              </a:rPr>
              <a:t>soluna</a:t>
            </a:r>
            <a:r>
              <a:rPr lang="en-US" sz="1400">
                <a:solidFill>
                  <a:schemeClr val="tx1"/>
                </a:solidFill>
              </a:rPr>
              <a:t> </a:t>
            </a:r>
            <a:r>
              <a:rPr lang="en-US" sz="1400" err="1">
                <a:solidFill>
                  <a:schemeClr val="tx1"/>
                </a:solidFill>
              </a:rPr>
              <a:t>bak</a:t>
            </a:r>
            <a:endParaRPr lang="tr-TR" sz="1400">
              <a:solidFill>
                <a:schemeClr val="tx1"/>
              </a:solidFill>
            </a:endParaRPr>
          </a:p>
        </p:txBody>
      </p:sp>
      <p:sp>
        <p:nvSpPr>
          <p:cNvPr id="23" name="Dikdörtgen 22">
            <a:extLst>
              <a:ext uri="{FF2B5EF4-FFF2-40B4-BE49-F238E27FC236}">
                <a16:creationId xmlns:a16="http://schemas.microsoft.com/office/drawing/2014/main" id="{7D0F57A1-1A50-439D-9CD5-DCB8197F7852}"/>
              </a:ext>
            </a:extLst>
          </p:cNvPr>
          <p:cNvSpPr/>
          <p:nvPr/>
        </p:nvSpPr>
        <p:spPr>
          <a:xfrm>
            <a:off x="8278224" y="2785444"/>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Yolun</a:t>
            </a:r>
            <a:r>
              <a:rPr lang="en-US" sz="1400">
                <a:solidFill>
                  <a:schemeClr val="tx1"/>
                </a:solidFill>
              </a:rPr>
              <a:t> </a:t>
            </a:r>
            <a:r>
              <a:rPr lang="en-US" sz="1400" err="1">
                <a:solidFill>
                  <a:schemeClr val="tx1"/>
                </a:solidFill>
              </a:rPr>
              <a:t>sağına</a:t>
            </a:r>
            <a:r>
              <a:rPr lang="en-US" sz="1400">
                <a:solidFill>
                  <a:schemeClr val="tx1"/>
                </a:solidFill>
              </a:rPr>
              <a:t> </a:t>
            </a:r>
            <a:r>
              <a:rPr lang="en-US" sz="1400" err="1">
                <a:solidFill>
                  <a:schemeClr val="tx1"/>
                </a:solidFill>
              </a:rPr>
              <a:t>bak</a:t>
            </a:r>
            <a:endParaRPr lang="tr-TR" sz="1400">
              <a:solidFill>
                <a:schemeClr val="tx1"/>
              </a:solidFill>
            </a:endParaRPr>
          </a:p>
        </p:txBody>
      </p:sp>
      <p:sp>
        <p:nvSpPr>
          <p:cNvPr id="24" name="Dikdörtgen 23">
            <a:extLst>
              <a:ext uri="{FF2B5EF4-FFF2-40B4-BE49-F238E27FC236}">
                <a16:creationId xmlns:a16="http://schemas.microsoft.com/office/drawing/2014/main" id="{FF1FFE67-6A12-46A9-8B97-899B0CB77BE5}"/>
              </a:ext>
            </a:extLst>
          </p:cNvPr>
          <p:cNvSpPr/>
          <p:nvPr/>
        </p:nvSpPr>
        <p:spPr>
          <a:xfrm>
            <a:off x="8278392" y="3433516"/>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Yolun</a:t>
            </a:r>
            <a:r>
              <a:rPr lang="en-US" sz="1400">
                <a:solidFill>
                  <a:schemeClr val="tx1"/>
                </a:solidFill>
              </a:rPr>
              <a:t> </a:t>
            </a:r>
            <a:r>
              <a:rPr lang="en-US" sz="1400" err="1">
                <a:solidFill>
                  <a:schemeClr val="tx1"/>
                </a:solidFill>
              </a:rPr>
              <a:t>soluna</a:t>
            </a:r>
            <a:r>
              <a:rPr lang="en-US" sz="1400">
                <a:solidFill>
                  <a:schemeClr val="tx1"/>
                </a:solidFill>
              </a:rPr>
              <a:t> </a:t>
            </a:r>
            <a:r>
              <a:rPr lang="en-US" sz="1400" err="1">
                <a:solidFill>
                  <a:schemeClr val="tx1"/>
                </a:solidFill>
              </a:rPr>
              <a:t>bak</a:t>
            </a:r>
            <a:endParaRPr lang="tr-TR" sz="1400">
              <a:solidFill>
                <a:schemeClr val="tx1"/>
              </a:solidFill>
            </a:endParaRPr>
          </a:p>
        </p:txBody>
      </p:sp>
      <p:cxnSp>
        <p:nvCxnSpPr>
          <p:cNvPr id="25" name="Straight Arrow Connector 19">
            <a:extLst>
              <a:ext uri="{FF2B5EF4-FFF2-40B4-BE49-F238E27FC236}">
                <a16:creationId xmlns:a16="http://schemas.microsoft.com/office/drawing/2014/main" id="{F62BA9EC-B655-46D8-845D-01C10BDBC822}"/>
              </a:ext>
            </a:extLst>
          </p:cNvPr>
          <p:cNvCxnSpPr>
            <a:stCxn id="23" idx="2"/>
            <a:endCxn id="24" idx="0"/>
          </p:cNvCxnSpPr>
          <p:nvPr/>
        </p:nvCxnSpPr>
        <p:spPr>
          <a:xfrm>
            <a:off x="9034224" y="3217444"/>
            <a:ext cx="168" cy="21607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6" name="Flowchart: Terminator 3">
            <a:extLst>
              <a:ext uri="{FF2B5EF4-FFF2-40B4-BE49-F238E27FC236}">
                <a16:creationId xmlns:a16="http://schemas.microsoft.com/office/drawing/2014/main" id="{E0F552D5-F84E-4D39-88B9-19C94CD7339A}"/>
              </a:ext>
            </a:extLst>
          </p:cNvPr>
          <p:cNvSpPr/>
          <p:nvPr/>
        </p:nvSpPr>
        <p:spPr>
          <a:xfrm>
            <a:off x="6096016" y="5297316"/>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BİTİR</a:t>
            </a:r>
          </a:p>
        </p:txBody>
      </p:sp>
      <p:sp>
        <p:nvSpPr>
          <p:cNvPr id="27" name="Dikdörtgen 26">
            <a:extLst>
              <a:ext uri="{FF2B5EF4-FFF2-40B4-BE49-F238E27FC236}">
                <a16:creationId xmlns:a16="http://schemas.microsoft.com/office/drawing/2014/main" id="{F7AE34B5-7C5C-4526-A5E1-436BC20F574D}"/>
              </a:ext>
            </a:extLst>
          </p:cNvPr>
          <p:cNvSpPr/>
          <p:nvPr/>
        </p:nvSpPr>
        <p:spPr>
          <a:xfrm>
            <a:off x="8278224" y="5233716"/>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Karşıya</a:t>
            </a:r>
            <a:r>
              <a:rPr lang="en-US" sz="1400">
                <a:solidFill>
                  <a:schemeClr val="tx1"/>
                </a:solidFill>
              </a:rPr>
              <a:t> </a:t>
            </a:r>
            <a:r>
              <a:rPr lang="en-US" sz="1400" err="1">
                <a:solidFill>
                  <a:schemeClr val="tx1"/>
                </a:solidFill>
              </a:rPr>
              <a:t>geç</a:t>
            </a:r>
            <a:endParaRPr lang="tr-TR" sz="1400">
              <a:solidFill>
                <a:schemeClr val="tx1"/>
              </a:solidFill>
            </a:endParaRPr>
          </a:p>
        </p:txBody>
      </p:sp>
      <p:cxnSp>
        <p:nvCxnSpPr>
          <p:cNvPr id="28" name="Straight Arrow Connector 19">
            <a:extLst>
              <a:ext uri="{FF2B5EF4-FFF2-40B4-BE49-F238E27FC236}">
                <a16:creationId xmlns:a16="http://schemas.microsoft.com/office/drawing/2014/main" id="{CE64A634-28E5-4CCF-B63C-4E019607AD97}"/>
              </a:ext>
            </a:extLst>
          </p:cNvPr>
          <p:cNvCxnSpPr>
            <a:stCxn id="14" idx="2"/>
            <a:endCxn id="27" idx="0"/>
          </p:cNvCxnSpPr>
          <p:nvPr/>
        </p:nvCxnSpPr>
        <p:spPr>
          <a:xfrm>
            <a:off x="9034200" y="5017644"/>
            <a:ext cx="24" cy="21607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332674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9" grpId="0"/>
      <p:bldP spid="20" grpId="0"/>
      <p:bldP spid="22" grpId="0" animBg="1"/>
      <p:bldP spid="23" grpId="0" animBg="1"/>
      <p:bldP spid="24"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İçerik</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15" name="Metin kutusu 14">
            <a:extLst>
              <a:ext uri="{FF2B5EF4-FFF2-40B4-BE49-F238E27FC236}">
                <a16:creationId xmlns:a16="http://schemas.microsoft.com/office/drawing/2014/main" id="{8CCE9ECC-2AD0-4AC5-8FA0-FD574A449E92}"/>
              </a:ext>
            </a:extLst>
          </p:cNvPr>
          <p:cNvSpPr txBox="1"/>
          <p:nvPr/>
        </p:nvSpPr>
        <p:spPr>
          <a:xfrm>
            <a:off x="838200" y="2108457"/>
            <a:ext cx="4582972" cy="1569660"/>
          </a:xfrm>
          <a:prstGeom prst="rect">
            <a:avLst/>
          </a:prstGeom>
          <a:noFill/>
        </p:spPr>
        <p:txBody>
          <a:bodyPr wrap="square">
            <a:spAutoFit/>
          </a:bodyPr>
          <a:lstStyle/>
          <a:p>
            <a:pPr marL="571500" indent="-571500">
              <a:buFont typeface="Wingdings" panose="05000000000000000000" pitchFamily="2" charset="2"/>
              <a:buChar char="Ø"/>
            </a:pPr>
            <a:r>
              <a:rPr lang="tr-TR" sz="2400">
                <a:solidFill>
                  <a:srgbClr val="3A4A58"/>
                </a:solidFill>
              </a:rPr>
              <a:t>Algoritma nedir? Tarihçe</a:t>
            </a:r>
          </a:p>
          <a:p>
            <a:pPr marL="571500" indent="-571500">
              <a:buFont typeface="Wingdings" panose="05000000000000000000" pitchFamily="2" charset="2"/>
              <a:buChar char="Ø"/>
            </a:pPr>
            <a:r>
              <a:rPr lang="tr-TR" sz="2400">
                <a:solidFill>
                  <a:srgbClr val="3A4A58"/>
                </a:solidFill>
              </a:rPr>
              <a:t>Akış şeması nedir?</a:t>
            </a:r>
          </a:p>
          <a:p>
            <a:pPr marL="571500" indent="-571500">
              <a:buFont typeface="Wingdings" panose="05000000000000000000" pitchFamily="2" charset="2"/>
              <a:buChar char="Ø"/>
            </a:pPr>
            <a:r>
              <a:rPr lang="tr-TR" sz="2400">
                <a:solidFill>
                  <a:srgbClr val="3A4A58"/>
                </a:solidFill>
              </a:rPr>
              <a:t>Akış şeması bileşenleri</a:t>
            </a:r>
          </a:p>
          <a:p>
            <a:pPr marL="571500" indent="-571500">
              <a:buFont typeface="Wingdings" panose="05000000000000000000" pitchFamily="2" charset="2"/>
              <a:buChar char="Ø"/>
            </a:pPr>
            <a:r>
              <a:rPr lang="tr-TR" sz="2400">
                <a:solidFill>
                  <a:srgbClr val="3A4A58"/>
                </a:solidFill>
              </a:rPr>
              <a:t>Algoritma örnekleri</a:t>
            </a:r>
            <a:endParaRPr lang="en-US" sz="2400">
              <a:solidFill>
                <a:srgbClr val="3A4A58"/>
              </a:solidFill>
            </a:endParaRPr>
          </a:p>
        </p:txBody>
      </p:sp>
      <p:pic>
        <p:nvPicPr>
          <p:cNvPr id="17" name="Picture 2" descr="Algorithm, condition, process, secuence">
            <a:extLst>
              <a:ext uri="{FF2B5EF4-FFF2-40B4-BE49-F238E27FC236}">
                <a16:creationId xmlns:a16="http://schemas.microsoft.com/office/drawing/2014/main" id="{87358F9A-D3F4-43D4-9795-351B08EA1C88}"/>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68241" y="2115772"/>
            <a:ext cx="3153953" cy="31539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8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Çay Demleme Akış Şeması</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29" name="Flowchart: Terminator 3">
            <a:extLst>
              <a:ext uri="{FF2B5EF4-FFF2-40B4-BE49-F238E27FC236}">
                <a16:creationId xmlns:a16="http://schemas.microsoft.com/office/drawing/2014/main" id="{8755CCD8-E770-490F-BA75-5D8F6A86F120}"/>
              </a:ext>
            </a:extLst>
          </p:cNvPr>
          <p:cNvSpPr/>
          <p:nvPr/>
        </p:nvSpPr>
        <p:spPr>
          <a:xfrm>
            <a:off x="2390570" y="1997764"/>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BAŞLA</a:t>
            </a:r>
          </a:p>
        </p:txBody>
      </p:sp>
      <p:sp>
        <p:nvSpPr>
          <p:cNvPr id="30" name="Flowchart: Decision 5">
            <a:extLst>
              <a:ext uri="{FF2B5EF4-FFF2-40B4-BE49-F238E27FC236}">
                <a16:creationId xmlns:a16="http://schemas.microsoft.com/office/drawing/2014/main" id="{0044D5EB-6154-4DE5-B8E1-85218B8B3329}"/>
              </a:ext>
            </a:extLst>
          </p:cNvPr>
          <p:cNvSpPr/>
          <p:nvPr/>
        </p:nvSpPr>
        <p:spPr>
          <a:xfrm>
            <a:off x="4210628" y="4030836"/>
            <a:ext cx="1944000" cy="720000"/>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noProof="0">
                <a:solidFill>
                  <a:schemeClr val="tx1"/>
                </a:solidFill>
              </a:rPr>
              <a:t>Su </a:t>
            </a:r>
            <a:r>
              <a:rPr lang="en-US" sz="1400" kern="0" noProof="0" err="1">
                <a:solidFill>
                  <a:schemeClr val="tx1"/>
                </a:solidFill>
              </a:rPr>
              <a:t>kaynadı</a:t>
            </a:r>
            <a:r>
              <a:rPr lang="en-US" sz="1400" kern="0" noProof="0">
                <a:solidFill>
                  <a:schemeClr val="tx1"/>
                </a:solidFill>
              </a:rPr>
              <a:t> </a:t>
            </a:r>
            <a:r>
              <a:rPr lang="en-US" sz="1400" kern="0" noProof="0" err="1">
                <a:solidFill>
                  <a:schemeClr val="tx1"/>
                </a:solidFill>
              </a:rPr>
              <a:t>mı</a:t>
            </a:r>
            <a:r>
              <a:rPr lang="en-US" sz="1400" kern="0" noProof="0">
                <a:solidFill>
                  <a:schemeClr val="tx1"/>
                </a:solidFill>
              </a:rPr>
              <a:t>?</a:t>
            </a:r>
            <a:endParaRPr kumimoji="0" lang="en-US" sz="1400" b="0" i="0" u="none" strike="noStrike" kern="0" cap="none" spc="0" normalizeH="0" baseline="0" noProof="0">
              <a:ln>
                <a:noFill/>
              </a:ln>
              <a:solidFill>
                <a:schemeClr val="tx1"/>
              </a:solidFill>
              <a:effectLst/>
              <a:uLnTx/>
              <a:uFillTx/>
            </a:endParaRPr>
          </a:p>
        </p:txBody>
      </p:sp>
      <p:cxnSp>
        <p:nvCxnSpPr>
          <p:cNvPr id="31" name="Straight Arrow Connector 12">
            <a:extLst>
              <a:ext uri="{FF2B5EF4-FFF2-40B4-BE49-F238E27FC236}">
                <a16:creationId xmlns:a16="http://schemas.microsoft.com/office/drawing/2014/main" id="{FF22355F-61A4-4405-A122-E9889D8F8284}"/>
              </a:ext>
            </a:extLst>
          </p:cNvPr>
          <p:cNvCxnSpPr>
            <a:stCxn id="29" idx="3"/>
            <a:endCxn id="38" idx="1"/>
          </p:cNvCxnSpPr>
          <p:nvPr/>
        </p:nvCxnSpPr>
        <p:spPr>
          <a:xfrm>
            <a:off x="3914570" y="2150164"/>
            <a:ext cx="512082" cy="840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2" name="Straight Arrow Connector 17">
            <a:extLst>
              <a:ext uri="{FF2B5EF4-FFF2-40B4-BE49-F238E27FC236}">
                <a16:creationId xmlns:a16="http://schemas.microsoft.com/office/drawing/2014/main" id="{492BF851-C798-45B1-A588-1BC357B7189C}"/>
              </a:ext>
            </a:extLst>
          </p:cNvPr>
          <p:cNvCxnSpPr>
            <a:stCxn id="55" idx="2"/>
            <a:endCxn id="39" idx="0"/>
          </p:cNvCxnSpPr>
          <p:nvPr/>
        </p:nvCxnSpPr>
        <p:spPr>
          <a:xfrm>
            <a:off x="5182628" y="3022644"/>
            <a:ext cx="24" cy="21607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3" name="Straight Arrow Connector 19">
            <a:extLst>
              <a:ext uri="{FF2B5EF4-FFF2-40B4-BE49-F238E27FC236}">
                <a16:creationId xmlns:a16="http://schemas.microsoft.com/office/drawing/2014/main" id="{C5C27D96-6ED3-4359-A797-EA4F1A475D31}"/>
              </a:ext>
            </a:extLst>
          </p:cNvPr>
          <p:cNvCxnSpPr>
            <a:stCxn id="43" idx="3"/>
            <a:endCxn id="30" idx="0"/>
          </p:cNvCxnSpPr>
          <p:nvPr/>
        </p:nvCxnSpPr>
        <p:spPr>
          <a:xfrm>
            <a:off x="3902738" y="3886716"/>
            <a:ext cx="1279890" cy="14412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4" name="Straight Arrow Connector 20">
            <a:extLst>
              <a:ext uri="{FF2B5EF4-FFF2-40B4-BE49-F238E27FC236}">
                <a16:creationId xmlns:a16="http://schemas.microsoft.com/office/drawing/2014/main" id="{920B9CBE-0B44-4E84-BA52-7A1266BCB1B6}"/>
              </a:ext>
            </a:extLst>
          </p:cNvPr>
          <p:cNvCxnSpPr>
            <a:stCxn id="52" idx="1"/>
            <a:endCxn id="41" idx="3"/>
          </p:cNvCxnSpPr>
          <p:nvPr/>
        </p:nvCxnSpPr>
        <p:spPr>
          <a:xfrm flipH="1" flipV="1">
            <a:off x="3902738" y="5174500"/>
            <a:ext cx="523890" cy="840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35" name="TextBox 26">
            <a:extLst>
              <a:ext uri="{FF2B5EF4-FFF2-40B4-BE49-F238E27FC236}">
                <a16:creationId xmlns:a16="http://schemas.microsoft.com/office/drawing/2014/main" id="{F9A49B8D-6223-465F-A451-D8BD68544BEF}"/>
              </a:ext>
            </a:extLst>
          </p:cNvPr>
          <p:cNvSpPr txBox="1"/>
          <p:nvPr/>
        </p:nvSpPr>
        <p:spPr>
          <a:xfrm>
            <a:off x="6247333" y="4894852"/>
            <a:ext cx="463717"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a:solidFill>
                  <a:schemeClr val="tx1"/>
                </a:solidFill>
                <a:latin typeface="Franklin Gothic Book"/>
              </a:rPr>
              <a:t>Evet</a:t>
            </a:r>
          </a:p>
        </p:txBody>
      </p:sp>
      <p:sp>
        <p:nvSpPr>
          <p:cNvPr id="36" name="TextBox 27">
            <a:extLst>
              <a:ext uri="{FF2B5EF4-FFF2-40B4-BE49-F238E27FC236}">
                <a16:creationId xmlns:a16="http://schemas.microsoft.com/office/drawing/2014/main" id="{260A21AA-8608-4808-8A02-A72F344A7B79}"/>
              </a:ext>
            </a:extLst>
          </p:cNvPr>
          <p:cNvSpPr txBox="1"/>
          <p:nvPr/>
        </p:nvSpPr>
        <p:spPr>
          <a:xfrm>
            <a:off x="8502217" y="5121909"/>
            <a:ext cx="513089"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err="1">
                <a:solidFill>
                  <a:schemeClr val="tx1"/>
                </a:solidFill>
                <a:latin typeface="Franklin Gothic Book"/>
              </a:rPr>
              <a:t>Hayır</a:t>
            </a:r>
            <a:endParaRPr lang="en-US" sz="1200">
              <a:solidFill>
                <a:schemeClr val="tx1"/>
              </a:solidFill>
              <a:latin typeface="Franklin Gothic Book"/>
            </a:endParaRPr>
          </a:p>
        </p:txBody>
      </p:sp>
      <p:cxnSp>
        <p:nvCxnSpPr>
          <p:cNvPr id="37" name="Dirsek Bağlayıcısı 31">
            <a:extLst>
              <a:ext uri="{FF2B5EF4-FFF2-40B4-BE49-F238E27FC236}">
                <a16:creationId xmlns:a16="http://schemas.microsoft.com/office/drawing/2014/main" id="{2FA34DAA-64E8-422E-B4E5-A0B2D39E6D0E}"/>
              </a:ext>
            </a:extLst>
          </p:cNvPr>
          <p:cNvCxnSpPr>
            <a:stCxn id="30" idx="1"/>
            <a:endCxn id="43" idx="2"/>
          </p:cNvCxnSpPr>
          <p:nvPr/>
        </p:nvCxnSpPr>
        <p:spPr>
          <a:xfrm rot="10800000">
            <a:off x="3146738" y="4102716"/>
            <a:ext cx="1063890" cy="288120"/>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
        <p:nvSpPr>
          <p:cNvPr id="38" name="Dikdörtgen 37">
            <a:extLst>
              <a:ext uri="{FF2B5EF4-FFF2-40B4-BE49-F238E27FC236}">
                <a16:creationId xmlns:a16="http://schemas.microsoft.com/office/drawing/2014/main" id="{44D5E94A-7BEF-4173-84F5-8685BC235A05}"/>
              </a:ext>
            </a:extLst>
          </p:cNvPr>
          <p:cNvSpPr/>
          <p:nvPr/>
        </p:nvSpPr>
        <p:spPr>
          <a:xfrm>
            <a:off x="4426652" y="1942572"/>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Demliğe</a:t>
            </a:r>
            <a:r>
              <a:rPr lang="en-US" sz="1400">
                <a:solidFill>
                  <a:schemeClr val="tx1"/>
                </a:solidFill>
              </a:rPr>
              <a:t> </a:t>
            </a:r>
            <a:r>
              <a:rPr lang="en-US" sz="1400" err="1">
                <a:solidFill>
                  <a:schemeClr val="tx1"/>
                </a:solidFill>
              </a:rPr>
              <a:t>çay</a:t>
            </a:r>
            <a:r>
              <a:rPr lang="en-US" sz="1400">
                <a:solidFill>
                  <a:schemeClr val="tx1"/>
                </a:solidFill>
              </a:rPr>
              <a:t> </a:t>
            </a:r>
            <a:r>
              <a:rPr lang="en-US" sz="1400" err="1">
                <a:solidFill>
                  <a:schemeClr val="tx1"/>
                </a:solidFill>
              </a:rPr>
              <a:t>koy</a:t>
            </a:r>
            <a:endParaRPr lang="tr-TR" sz="1400">
              <a:solidFill>
                <a:schemeClr val="tx1"/>
              </a:solidFill>
            </a:endParaRPr>
          </a:p>
        </p:txBody>
      </p:sp>
      <p:sp>
        <p:nvSpPr>
          <p:cNvPr id="39" name="Dikdörtgen 38">
            <a:extLst>
              <a:ext uri="{FF2B5EF4-FFF2-40B4-BE49-F238E27FC236}">
                <a16:creationId xmlns:a16="http://schemas.microsoft.com/office/drawing/2014/main" id="{6ED9A9FE-2D0B-4F3E-9494-71927EF9BB6B}"/>
              </a:ext>
            </a:extLst>
          </p:cNvPr>
          <p:cNvSpPr/>
          <p:nvPr/>
        </p:nvSpPr>
        <p:spPr>
          <a:xfrm>
            <a:off x="4426652" y="3238716"/>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Ocağa</a:t>
            </a:r>
            <a:r>
              <a:rPr lang="en-US" sz="1400">
                <a:solidFill>
                  <a:schemeClr val="tx1"/>
                </a:solidFill>
              </a:rPr>
              <a:t> </a:t>
            </a:r>
            <a:r>
              <a:rPr lang="en-US" sz="1400" err="1">
                <a:solidFill>
                  <a:schemeClr val="tx1"/>
                </a:solidFill>
              </a:rPr>
              <a:t>koy</a:t>
            </a:r>
            <a:r>
              <a:rPr lang="en-US" sz="1400">
                <a:solidFill>
                  <a:schemeClr val="tx1"/>
                </a:solidFill>
              </a:rPr>
              <a:t> </a:t>
            </a:r>
            <a:r>
              <a:rPr lang="en-US" sz="1400" err="1">
                <a:solidFill>
                  <a:schemeClr val="tx1"/>
                </a:solidFill>
              </a:rPr>
              <a:t>ve</a:t>
            </a:r>
            <a:r>
              <a:rPr lang="en-US" sz="1400">
                <a:solidFill>
                  <a:schemeClr val="tx1"/>
                </a:solidFill>
              </a:rPr>
              <a:t> </a:t>
            </a:r>
            <a:r>
              <a:rPr lang="en-US" sz="1400" err="1">
                <a:solidFill>
                  <a:schemeClr val="tx1"/>
                </a:solidFill>
              </a:rPr>
              <a:t>altını</a:t>
            </a:r>
            <a:r>
              <a:rPr lang="en-US" sz="1400">
                <a:solidFill>
                  <a:schemeClr val="tx1"/>
                </a:solidFill>
              </a:rPr>
              <a:t> yak</a:t>
            </a:r>
            <a:endParaRPr lang="tr-TR" sz="1400">
              <a:solidFill>
                <a:schemeClr val="tx1"/>
              </a:solidFill>
            </a:endParaRPr>
          </a:p>
        </p:txBody>
      </p:sp>
      <p:cxnSp>
        <p:nvCxnSpPr>
          <p:cNvPr id="40" name="Straight Arrow Connector 19">
            <a:extLst>
              <a:ext uri="{FF2B5EF4-FFF2-40B4-BE49-F238E27FC236}">
                <a16:creationId xmlns:a16="http://schemas.microsoft.com/office/drawing/2014/main" id="{9524EF9B-0725-4D79-B6DD-546A34735DFC}"/>
              </a:ext>
            </a:extLst>
          </p:cNvPr>
          <p:cNvCxnSpPr>
            <a:stCxn id="39" idx="2"/>
            <a:endCxn id="30" idx="0"/>
          </p:cNvCxnSpPr>
          <p:nvPr/>
        </p:nvCxnSpPr>
        <p:spPr>
          <a:xfrm flipH="1">
            <a:off x="5182628" y="3670716"/>
            <a:ext cx="24" cy="36012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41" name="Flowchart: Terminator 3">
            <a:extLst>
              <a:ext uri="{FF2B5EF4-FFF2-40B4-BE49-F238E27FC236}">
                <a16:creationId xmlns:a16="http://schemas.microsoft.com/office/drawing/2014/main" id="{683639FB-E29F-4507-AFAA-0E36A65AF82B}"/>
              </a:ext>
            </a:extLst>
          </p:cNvPr>
          <p:cNvSpPr/>
          <p:nvPr/>
        </p:nvSpPr>
        <p:spPr>
          <a:xfrm>
            <a:off x="2378738" y="5022100"/>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BİTİR</a:t>
            </a:r>
          </a:p>
        </p:txBody>
      </p:sp>
      <p:sp>
        <p:nvSpPr>
          <p:cNvPr id="42" name="Dikdörtgen 41">
            <a:extLst>
              <a:ext uri="{FF2B5EF4-FFF2-40B4-BE49-F238E27FC236}">
                <a16:creationId xmlns:a16="http://schemas.microsoft.com/office/drawing/2014/main" id="{FB97A5AC-2A3A-4F14-B77D-7D8A830705B6}"/>
              </a:ext>
            </a:extLst>
          </p:cNvPr>
          <p:cNvSpPr/>
          <p:nvPr/>
        </p:nvSpPr>
        <p:spPr>
          <a:xfrm>
            <a:off x="6855042" y="3166812"/>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Çayı</a:t>
            </a:r>
            <a:r>
              <a:rPr lang="en-US" sz="1400">
                <a:solidFill>
                  <a:schemeClr val="tx1"/>
                </a:solidFill>
              </a:rPr>
              <a:t> </a:t>
            </a:r>
            <a:r>
              <a:rPr lang="en-US" sz="1400" err="1">
                <a:solidFill>
                  <a:schemeClr val="tx1"/>
                </a:solidFill>
              </a:rPr>
              <a:t>demle</a:t>
            </a:r>
            <a:r>
              <a:rPr lang="en-US" sz="1400">
                <a:solidFill>
                  <a:schemeClr val="tx1"/>
                </a:solidFill>
              </a:rPr>
              <a:t> </a:t>
            </a:r>
            <a:r>
              <a:rPr lang="en-US" sz="1400" err="1">
                <a:solidFill>
                  <a:schemeClr val="tx1"/>
                </a:solidFill>
              </a:rPr>
              <a:t>ve</a:t>
            </a:r>
            <a:r>
              <a:rPr lang="en-US" sz="1400">
                <a:solidFill>
                  <a:schemeClr val="tx1"/>
                </a:solidFill>
              </a:rPr>
              <a:t> </a:t>
            </a:r>
            <a:r>
              <a:rPr lang="en-US" sz="1400" err="1">
                <a:solidFill>
                  <a:schemeClr val="tx1"/>
                </a:solidFill>
              </a:rPr>
              <a:t>su</a:t>
            </a:r>
            <a:r>
              <a:rPr lang="en-US" sz="1400">
                <a:solidFill>
                  <a:schemeClr val="tx1"/>
                </a:solidFill>
              </a:rPr>
              <a:t> </a:t>
            </a:r>
            <a:r>
              <a:rPr lang="en-US" sz="1400" err="1">
                <a:solidFill>
                  <a:schemeClr val="tx1"/>
                </a:solidFill>
              </a:rPr>
              <a:t>ilave</a:t>
            </a:r>
            <a:r>
              <a:rPr lang="en-US" sz="1400">
                <a:solidFill>
                  <a:schemeClr val="tx1"/>
                </a:solidFill>
              </a:rPr>
              <a:t> et</a:t>
            </a:r>
            <a:endParaRPr lang="tr-TR" sz="1400">
              <a:solidFill>
                <a:schemeClr val="tx1"/>
              </a:solidFill>
            </a:endParaRPr>
          </a:p>
        </p:txBody>
      </p:sp>
      <p:sp>
        <p:nvSpPr>
          <p:cNvPr id="43" name="Dikdörtgen 42">
            <a:extLst>
              <a:ext uri="{FF2B5EF4-FFF2-40B4-BE49-F238E27FC236}">
                <a16:creationId xmlns:a16="http://schemas.microsoft.com/office/drawing/2014/main" id="{7F70F38D-2A73-4412-ABF9-1CC60A9DC460}"/>
              </a:ext>
            </a:extLst>
          </p:cNvPr>
          <p:cNvSpPr/>
          <p:nvPr/>
        </p:nvSpPr>
        <p:spPr>
          <a:xfrm>
            <a:off x="2390738" y="3670716"/>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Bekle</a:t>
            </a:r>
            <a:endParaRPr lang="tr-TR" sz="1400">
              <a:solidFill>
                <a:schemeClr val="tx1"/>
              </a:solidFill>
            </a:endParaRPr>
          </a:p>
        </p:txBody>
      </p:sp>
      <p:sp>
        <p:nvSpPr>
          <p:cNvPr id="44" name="Dikdörtgen 43">
            <a:extLst>
              <a:ext uri="{FF2B5EF4-FFF2-40B4-BE49-F238E27FC236}">
                <a16:creationId xmlns:a16="http://schemas.microsoft.com/office/drawing/2014/main" id="{A9529C77-C28A-4D18-AB62-CC613C2D7283}"/>
              </a:ext>
            </a:extLst>
          </p:cNvPr>
          <p:cNvSpPr/>
          <p:nvPr/>
        </p:nvSpPr>
        <p:spPr>
          <a:xfrm>
            <a:off x="6855066" y="3958796"/>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Çaydanlığı</a:t>
            </a:r>
            <a:r>
              <a:rPr lang="en-US" sz="1400">
                <a:solidFill>
                  <a:schemeClr val="tx1"/>
                </a:solidFill>
              </a:rPr>
              <a:t> </a:t>
            </a:r>
            <a:r>
              <a:rPr lang="en-US" sz="1400" err="1">
                <a:solidFill>
                  <a:schemeClr val="tx1"/>
                </a:solidFill>
              </a:rPr>
              <a:t>ocağa</a:t>
            </a:r>
            <a:r>
              <a:rPr lang="en-US" sz="1400">
                <a:solidFill>
                  <a:schemeClr val="tx1"/>
                </a:solidFill>
              </a:rPr>
              <a:t> </a:t>
            </a:r>
            <a:r>
              <a:rPr lang="en-US" sz="1400" err="1">
                <a:solidFill>
                  <a:schemeClr val="tx1"/>
                </a:solidFill>
              </a:rPr>
              <a:t>koy</a:t>
            </a:r>
            <a:endParaRPr lang="tr-TR" sz="1400">
              <a:solidFill>
                <a:schemeClr val="tx1"/>
              </a:solidFill>
            </a:endParaRPr>
          </a:p>
        </p:txBody>
      </p:sp>
      <p:cxnSp>
        <p:nvCxnSpPr>
          <p:cNvPr id="45" name="Straight Arrow Connector 20">
            <a:extLst>
              <a:ext uri="{FF2B5EF4-FFF2-40B4-BE49-F238E27FC236}">
                <a16:creationId xmlns:a16="http://schemas.microsoft.com/office/drawing/2014/main" id="{D889EF33-97B4-471A-94AE-2A610D84054A}"/>
              </a:ext>
            </a:extLst>
          </p:cNvPr>
          <p:cNvCxnSpPr>
            <a:stCxn id="42" idx="2"/>
            <a:endCxn id="44" idx="0"/>
          </p:cNvCxnSpPr>
          <p:nvPr/>
        </p:nvCxnSpPr>
        <p:spPr>
          <a:xfrm>
            <a:off x="7611042" y="3598812"/>
            <a:ext cx="24" cy="35998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46" name="Flowchart: Decision 5">
            <a:extLst>
              <a:ext uri="{FF2B5EF4-FFF2-40B4-BE49-F238E27FC236}">
                <a16:creationId xmlns:a16="http://schemas.microsoft.com/office/drawing/2014/main" id="{1707419B-B026-44FF-99C6-1742A3674D16}"/>
              </a:ext>
            </a:extLst>
          </p:cNvPr>
          <p:cNvSpPr/>
          <p:nvPr/>
        </p:nvSpPr>
        <p:spPr>
          <a:xfrm>
            <a:off x="6639042" y="4822924"/>
            <a:ext cx="1944000" cy="720000"/>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noProof="0" err="1">
                <a:solidFill>
                  <a:schemeClr val="tx1"/>
                </a:solidFill>
              </a:rPr>
              <a:t>Çay</a:t>
            </a:r>
            <a:r>
              <a:rPr lang="en-US" sz="1400" kern="0" noProof="0">
                <a:solidFill>
                  <a:schemeClr val="tx1"/>
                </a:solidFill>
              </a:rPr>
              <a:t> </a:t>
            </a:r>
            <a:r>
              <a:rPr lang="en-US" sz="1400" kern="0" noProof="0" err="1">
                <a:solidFill>
                  <a:schemeClr val="tx1"/>
                </a:solidFill>
              </a:rPr>
              <a:t>dem</a:t>
            </a:r>
            <a:r>
              <a:rPr lang="en-US" sz="1400" kern="0" noProof="0">
                <a:solidFill>
                  <a:schemeClr val="tx1"/>
                </a:solidFill>
              </a:rPr>
              <a:t> </a:t>
            </a:r>
            <a:r>
              <a:rPr lang="en-US" sz="1400" kern="0" noProof="0" err="1">
                <a:solidFill>
                  <a:schemeClr val="tx1"/>
                </a:solidFill>
              </a:rPr>
              <a:t>aldı</a:t>
            </a:r>
            <a:r>
              <a:rPr lang="en-US" sz="1400" kern="0" noProof="0">
                <a:solidFill>
                  <a:schemeClr val="tx1"/>
                </a:solidFill>
              </a:rPr>
              <a:t> </a:t>
            </a:r>
            <a:r>
              <a:rPr lang="en-US" sz="1400" kern="0" noProof="0" err="1">
                <a:solidFill>
                  <a:schemeClr val="tx1"/>
                </a:solidFill>
              </a:rPr>
              <a:t>mı</a:t>
            </a:r>
            <a:r>
              <a:rPr lang="en-US" sz="1400" kern="0" noProof="0">
                <a:solidFill>
                  <a:schemeClr val="tx1"/>
                </a:solidFill>
              </a:rPr>
              <a:t>?</a:t>
            </a:r>
            <a:endParaRPr kumimoji="0" lang="en-US" sz="1400" b="0" i="0" u="none" strike="noStrike" kern="0" cap="none" spc="0" normalizeH="0" baseline="0" noProof="0">
              <a:ln>
                <a:noFill/>
              </a:ln>
              <a:solidFill>
                <a:schemeClr val="tx1"/>
              </a:solidFill>
              <a:effectLst/>
              <a:uLnTx/>
              <a:uFillTx/>
            </a:endParaRPr>
          </a:p>
        </p:txBody>
      </p:sp>
      <p:cxnSp>
        <p:nvCxnSpPr>
          <p:cNvPr id="47" name="Straight Arrow Connector 20">
            <a:extLst>
              <a:ext uri="{FF2B5EF4-FFF2-40B4-BE49-F238E27FC236}">
                <a16:creationId xmlns:a16="http://schemas.microsoft.com/office/drawing/2014/main" id="{896DB3F1-6223-4621-BF54-1D052A4943F5}"/>
              </a:ext>
            </a:extLst>
          </p:cNvPr>
          <p:cNvCxnSpPr>
            <a:stCxn id="44" idx="2"/>
            <a:endCxn id="46" idx="0"/>
          </p:cNvCxnSpPr>
          <p:nvPr/>
        </p:nvCxnSpPr>
        <p:spPr>
          <a:xfrm flipH="1">
            <a:off x="7611042" y="4390796"/>
            <a:ext cx="24" cy="43212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48" name="Dikdörtgen 47">
            <a:extLst>
              <a:ext uri="{FF2B5EF4-FFF2-40B4-BE49-F238E27FC236}">
                <a16:creationId xmlns:a16="http://schemas.microsoft.com/office/drawing/2014/main" id="{54C6A4CE-CBAD-4589-AB08-85095B3AA6AE}"/>
              </a:ext>
            </a:extLst>
          </p:cNvPr>
          <p:cNvSpPr/>
          <p:nvPr/>
        </p:nvSpPr>
        <p:spPr>
          <a:xfrm>
            <a:off x="8727274" y="4390796"/>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Bekle</a:t>
            </a:r>
            <a:endParaRPr lang="tr-TR" sz="1400">
              <a:solidFill>
                <a:schemeClr val="tx1"/>
              </a:solidFill>
            </a:endParaRPr>
          </a:p>
        </p:txBody>
      </p:sp>
      <p:cxnSp>
        <p:nvCxnSpPr>
          <p:cNvPr id="49" name="Dirsek Bağlayıcısı 31">
            <a:extLst>
              <a:ext uri="{FF2B5EF4-FFF2-40B4-BE49-F238E27FC236}">
                <a16:creationId xmlns:a16="http://schemas.microsoft.com/office/drawing/2014/main" id="{65273A0C-B079-4ECE-8584-BCD166962B9A}"/>
              </a:ext>
            </a:extLst>
          </p:cNvPr>
          <p:cNvCxnSpPr>
            <a:stCxn id="46" idx="3"/>
            <a:endCxn id="48" idx="2"/>
          </p:cNvCxnSpPr>
          <p:nvPr/>
        </p:nvCxnSpPr>
        <p:spPr>
          <a:xfrm flipV="1">
            <a:off x="8583042" y="4822796"/>
            <a:ext cx="900232" cy="360128"/>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50" name="Straight Arrow Connector 20">
            <a:extLst>
              <a:ext uri="{FF2B5EF4-FFF2-40B4-BE49-F238E27FC236}">
                <a16:creationId xmlns:a16="http://schemas.microsoft.com/office/drawing/2014/main" id="{27777D64-473B-4C24-B338-ED717EC8BD3D}"/>
              </a:ext>
            </a:extLst>
          </p:cNvPr>
          <p:cNvCxnSpPr>
            <a:stCxn id="48" idx="1"/>
            <a:endCxn id="46" idx="0"/>
          </p:cNvCxnSpPr>
          <p:nvPr/>
        </p:nvCxnSpPr>
        <p:spPr>
          <a:xfrm flipH="1">
            <a:off x="7611042" y="4606796"/>
            <a:ext cx="1116232" cy="21612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1" name="Straight Arrow Connector 20">
            <a:extLst>
              <a:ext uri="{FF2B5EF4-FFF2-40B4-BE49-F238E27FC236}">
                <a16:creationId xmlns:a16="http://schemas.microsoft.com/office/drawing/2014/main" id="{C293B64B-81E3-4EC1-BEFF-928D28F63362}"/>
              </a:ext>
            </a:extLst>
          </p:cNvPr>
          <p:cNvCxnSpPr>
            <a:stCxn id="46" idx="1"/>
            <a:endCxn id="52" idx="3"/>
          </p:cNvCxnSpPr>
          <p:nvPr/>
        </p:nvCxnSpPr>
        <p:spPr>
          <a:xfrm flipH="1" flipV="1">
            <a:off x="5938628" y="5182908"/>
            <a:ext cx="700414" cy="1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52" name="Dikdörtgen 51">
            <a:extLst>
              <a:ext uri="{FF2B5EF4-FFF2-40B4-BE49-F238E27FC236}">
                <a16:creationId xmlns:a16="http://schemas.microsoft.com/office/drawing/2014/main" id="{7EEF321A-AD8C-407B-A4C3-D41BB07E49CC}"/>
              </a:ext>
            </a:extLst>
          </p:cNvPr>
          <p:cNvSpPr/>
          <p:nvPr/>
        </p:nvSpPr>
        <p:spPr>
          <a:xfrm>
            <a:off x="4426628" y="4966908"/>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Servis</a:t>
            </a:r>
            <a:r>
              <a:rPr lang="en-US" sz="1400">
                <a:solidFill>
                  <a:schemeClr val="tx1"/>
                </a:solidFill>
              </a:rPr>
              <a:t> Yap</a:t>
            </a:r>
            <a:endParaRPr lang="tr-TR" sz="1400">
              <a:solidFill>
                <a:schemeClr val="tx1"/>
              </a:solidFill>
            </a:endParaRPr>
          </a:p>
        </p:txBody>
      </p:sp>
      <p:sp>
        <p:nvSpPr>
          <p:cNvPr id="53" name="TextBox 27">
            <a:extLst>
              <a:ext uri="{FF2B5EF4-FFF2-40B4-BE49-F238E27FC236}">
                <a16:creationId xmlns:a16="http://schemas.microsoft.com/office/drawing/2014/main" id="{AB6A4914-3689-4FA6-A539-350170A50B1A}"/>
              </a:ext>
            </a:extLst>
          </p:cNvPr>
          <p:cNvSpPr txBox="1"/>
          <p:nvPr/>
        </p:nvSpPr>
        <p:spPr>
          <a:xfrm>
            <a:off x="3821697" y="4185805"/>
            <a:ext cx="513089"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err="1">
                <a:solidFill>
                  <a:schemeClr val="tx1"/>
                </a:solidFill>
                <a:latin typeface="Franklin Gothic Book"/>
              </a:rPr>
              <a:t>Hayır</a:t>
            </a:r>
            <a:endParaRPr lang="en-US" sz="1200">
              <a:solidFill>
                <a:schemeClr val="tx1"/>
              </a:solidFill>
              <a:latin typeface="Franklin Gothic Book"/>
            </a:endParaRPr>
          </a:p>
        </p:txBody>
      </p:sp>
      <p:sp>
        <p:nvSpPr>
          <p:cNvPr id="54" name="TextBox 26">
            <a:extLst>
              <a:ext uri="{FF2B5EF4-FFF2-40B4-BE49-F238E27FC236}">
                <a16:creationId xmlns:a16="http://schemas.microsoft.com/office/drawing/2014/main" id="{4CBB8CE7-3344-482F-8B5A-733BB871130D}"/>
              </a:ext>
            </a:extLst>
          </p:cNvPr>
          <p:cNvSpPr txBox="1"/>
          <p:nvPr/>
        </p:nvSpPr>
        <p:spPr>
          <a:xfrm>
            <a:off x="6031309" y="3969781"/>
            <a:ext cx="463717"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a:solidFill>
                  <a:schemeClr val="tx1"/>
                </a:solidFill>
                <a:latin typeface="Franklin Gothic Book"/>
              </a:rPr>
              <a:t>Evet</a:t>
            </a:r>
          </a:p>
        </p:txBody>
      </p:sp>
      <p:sp>
        <p:nvSpPr>
          <p:cNvPr id="55" name="Dikdörtgen 54">
            <a:extLst>
              <a:ext uri="{FF2B5EF4-FFF2-40B4-BE49-F238E27FC236}">
                <a16:creationId xmlns:a16="http://schemas.microsoft.com/office/drawing/2014/main" id="{A21BDCC1-091F-4A0C-9A12-E826028B2626}"/>
              </a:ext>
            </a:extLst>
          </p:cNvPr>
          <p:cNvSpPr/>
          <p:nvPr/>
        </p:nvSpPr>
        <p:spPr>
          <a:xfrm>
            <a:off x="4426628" y="2590644"/>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Çaydanlığa</a:t>
            </a:r>
            <a:r>
              <a:rPr lang="en-US" sz="1400">
                <a:solidFill>
                  <a:schemeClr val="tx1"/>
                </a:solidFill>
              </a:rPr>
              <a:t> </a:t>
            </a:r>
            <a:r>
              <a:rPr lang="en-US" sz="1400" err="1">
                <a:solidFill>
                  <a:schemeClr val="tx1"/>
                </a:solidFill>
              </a:rPr>
              <a:t>su</a:t>
            </a:r>
            <a:r>
              <a:rPr lang="en-US" sz="1400">
                <a:solidFill>
                  <a:schemeClr val="tx1"/>
                </a:solidFill>
              </a:rPr>
              <a:t> </a:t>
            </a:r>
            <a:r>
              <a:rPr lang="en-US" sz="1400" err="1">
                <a:solidFill>
                  <a:schemeClr val="tx1"/>
                </a:solidFill>
              </a:rPr>
              <a:t>doldur</a:t>
            </a:r>
            <a:endParaRPr lang="tr-TR" sz="1400">
              <a:solidFill>
                <a:schemeClr val="tx1"/>
              </a:solidFill>
            </a:endParaRPr>
          </a:p>
        </p:txBody>
      </p:sp>
      <p:cxnSp>
        <p:nvCxnSpPr>
          <p:cNvPr id="56" name="Straight Arrow Connector 17">
            <a:extLst>
              <a:ext uri="{FF2B5EF4-FFF2-40B4-BE49-F238E27FC236}">
                <a16:creationId xmlns:a16="http://schemas.microsoft.com/office/drawing/2014/main" id="{C809FB4C-6F7E-4986-92CE-8A11A5C4415B}"/>
              </a:ext>
            </a:extLst>
          </p:cNvPr>
          <p:cNvCxnSpPr>
            <a:stCxn id="38" idx="2"/>
            <a:endCxn id="55" idx="0"/>
          </p:cNvCxnSpPr>
          <p:nvPr/>
        </p:nvCxnSpPr>
        <p:spPr>
          <a:xfrm flipH="1">
            <a:off x="5182628" y="2374572"/>
            <a:ext cx="24" cy="21607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7" name="Dirsek Bağlayıcısı 31">
            <a:extLst>
              <a:ext uri="{FF2B5EF4-FFF2-40B4-BE49-F238E27FC236}">
                <a16:creationId xmlns:a16="http://schemas.microsoft.com/office/drawing/2014/main" id="{145A7D6E-4378-4885-A7DA-9B1355FA0CD0}"/>
              </a:ext>
            </a:extLst>
          </p:cNvPr>
          <p:cNvCxnSpPr>
            <a:stCxn id="30" idx="3"/>
            <a:endCxn id="42" idx="1"/>
          </p:cNvCxnSpPr>
          <p:nvPr/>
        </p:nvCxnSpPr>
        <p:spPr>
          <a:xfrm flipV="1">
            <a:off x="6154628" y="3382812"/>
            <a:ext cx="700414" cy="100802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9272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par>
                                <p:cTn id="86" presetID="10" presetClass="entr" presetSubtype="0" fill="hold"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500"/>
                                        <p:tgtEl>
                                          <p:spTgt spid="4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par>
                                <p:cTn id="92" presetID="10" presetClass="entr" presetSubtype="0"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par>
                                <p:cTn id="100" presetID="10" presetClass="entr" presetSubtype="0" fill="hold"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500"/>
                                        <p:tgtEl>
                                          <p:spTgt spid="5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fade">
                                      <p:cBhvr>
                                        <p:cTn id="105" dur="500"/>
                                        <p:tgtEl>
                                          <p:spTgt spid="5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500"/>
                                        <p:tgtEl>
                                          <p:spTgt spid="3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5" grpId="0"/>
      <p:bldP spid="36" grpId="0"/>
      <p:bldP spid="38" grpId="0" animBg="1"/>
      <p:bldP spid="39" grpId="0" animBg="1"/>
      <p:bldP spid="41" grpId="0" animBg="1"/>
      <p:bldP spid="42" grpId="0" animBg="1"/>
      <p:bldP spid="43" grpId="0" animBg="1"/>
      <p:bldP spid="44" grpId="0" animBg="1"/>
      <p:bldP spid="46" grpId="0" animBg="1"/>
      <p:bldP spid="48" grpId="0" animBg="1"/>
      <p:bldP spid="52" grpId="0" animBg="1"/>
      <p:bldP spid="53" grpId="0"/>
      <p:bldP spid="54" grpId="0"/>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Radyo Akış Şeması</a:t>
            </a: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58" name="Flowchart: Terminator 3">
            <a:extLst>
              <a:ext uri="{FF2B5EF4-FFF2-40B4-BE49-F238E27FC236}">
                <a16:creationId xmlns:a16="http://schemas.microsoft.com/office/drawing/2014/main" id="{F374CF2F-F7A8-4C4B-9B60-083F16C50C4B}"/>
              </a:ext>
            </a:extLst>
          </p:cNvPr>
          <p:cNvSpPr/>
          <p:nvPr/>
        </p:nvSpPr>
        <p:spPr>
          <a:xfrm>
            <a:off x="3767470" y="2077794"/>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BAŞLA</a:t>
            </a:r>
          </a:p>
        </p:txBody>
      </p:sp>
      <p:sp>
        <p:nvSpPr>
          <p:cNvPr id="59" name="Flowchart: Decision 5">
            <a:extLst>
              <a:ext uri="{FF2B5EF4-FFF2-40B4-BE49-F238E27FC236}">
                <a16:creationId xmlns:a16="http://schemas.microsoft.com/office/drawing/2014/main" id="{D5155559-0AB6-48A9-B6C8-95B0AFBE684D}"/>
              </a:ext>
            </a:extLst>
          </p:cNvPr>
          <p:cNvSpPr/>
          <p:nvPr/>
        </p:nvSpPr>
        <p:spPr>
          <a:xfrm>
            <a:off x="5587528" y="3310338"/>
            <a:ext cx="1944000" cy="720000"/>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noProof="0" err="1">
                <a:solidFill>
                  <a:schemeClr val="tx1"/>
                </a:solidFill>
              </a:rPr>
              <a:t>İstasyon</a:t>
            </a:r>
            <a:r>
              <a:rPr lang="en-US" sz="1400" kern="0" noProof="0">
                <a:solidFill>
                  <a:schemeClr val="tx1"/>
                </a:solidFill>
              </a:rPr>
              <a:t> </a:t>
            </a:r>
            <a:r>
              <a:rPr lang="en-US" sz="1400" kern="0" noProof="0" err="1">
                <a:solidFill>
                  <a:schemeClr val="tx1"/>
                </a:solidFill>
              </a:rPr>
              <a:t>var</a:t>
            </a:r>
            <a:r>
              <a:rPr lang="en-US" sz="1400" kern="0" noProof="0">
                <a:solidFill>
                  <a:schemeClr val="tx1"/>
                </a:solidFill>
              </a:rPr>
              <a:t> </a:t>
            </a:r>
            <a:r>
              <a:rPr lang="en-US" sz="1400" kern="0" noProof="0" err="1">
                <a:solidFill>
                  <a:schemeClr val="tx1"/>
                </a:solidFill>
              </a:rPr>
              <a:t>mı</a:t>
            </a:r>
            <a:r>
              <a:rPr lang="en-US" sz="1400" kern="0" noProof="0">
                <a:solidFill>
                  <a:schemeClr val="tx1"/>
                </a:solidFill>
              </a:rPr>
              <a:t>?</a:t>
            </a:r>
            <a:endParaRPr kumimoji="0" lang="en-US" sz="1400" b="0" i="0" u="none" strike="noStrike" kern="0" cap="none" spc="0" normalizeH="0" baseline="0" noProof="0">
              <a:ln>
                <a:noFill/>
              </a:ln>
              <a:solidFill>
                <a:schemeClr val="tx1"/>
              </a:solidFill>
              <a:effectLst/>
              <a:uLnTx/>
              <a:uFillTx/>
            </a:endParaRPr>
          </a:p>
        </p:txBody>
      </p:sp>
      <p:cxnSp>
        <p:nvCxnSpPr>
          <p:cNvPr id="60" name="Straight Arrow Connector 12">
            <a:extLst>
              <a:ext uri="{FF2B5EF4-FFF2-40B4-BE49-F238E27FC236}">
                <a16:creationId xmlns:a16="http://schemas.microsoft.com/office/drawing/2014/main" id="{66BAA62E-A122-4C0B-9B15-D58BBB54BA10}"/>
              </a:ext>
            </a:extLst>
          </p:cNvPr>
          <p:cNvCxnSpPr>
            <a:stCxn id="58" idx="3"/>
            <a:endCxn id="66" idx="1"/>
          </p:cNvCxnSpPr>
          <p:nvPr/>
        </p:nvCxnSpPr>
        <p:spPr>
          <a:xfrm>
            <a:off x="5291470" y="2230194"/>
            <a:ext cx="512082"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61" name="Straight Arrow Connector 17">
            <a:extLst>
              <a:ext uri="{FF2B5EF4-FFF2-40B4-BE49-F238E27FC236}">
                <a16:creationId xmlns:a16="http://schemas.microsoft.com/office/drawing/2014/main" id="{5C238DD8-E573-4CCF-801E-1752522A0BAA}"/>
              </a:ext>
            </a:extLst>
          </p:cNvPr>
          <p:cNvCxnSpPr>
            <a:stCxn id="66" idx="2"/>
            <a:endCxn id="67" idx="0"/>
          </p:cNvCxnSpPr>
          <p:nvPr/>
        </p:nvCxnSpPr>
        <p:spPr>
          <a:xfrm>
            <a:off x="6559552" y="2446194"/>
            <a:ext cx="0" cy="21607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62" name="Straight Arrow Connector 20">
            <a:extLst>
              <a:ext uri="{FF2B5EF4-FFF2-40B4-BE49-F238E27FC236}">
                <a16:creationId xmlns:a16="http://schemas.microsoft.com/office/drawing/2014/main" id="{8E1175B7-32E2-4D0E-8BB2-D8D5B81960B1}"/>
              </a:ext>
            </a:extLst>
          </p:cNvPr>
          <p:cNvCxnSpPr>
            <a:stCxn id="74" idx="1"/>
            <a:endCxn id="69" idx="3"/>
          </p:cNvCxnSpPr>
          <p:nvPr/>
        </p:nvCxnSpPr>
        <p:spPr>
          <a:xfrm flipH="1">
            <a:off x="5291470" y="5527759"/>
            <a:ext cx="512057"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63" name="TextBox 26">
            <a:extLst>
              <a:ext uri="{FF2B5EF4-FFF2-40B4-BE49-F238E27FC236}">
                <a16:creationId xmlns:a16="http://schemas.microsoft.com/office/drawing/2014/main" id="{5F5265F8-3146-4690-A1C7-8A40F3E32D8E}"/>
              </a:ext>
            </a:extLst>
          </p:cNvPr>
          <p:cNvSpPr txBox="1"/>
          <p:nvPr/>
        </p:nvSpPr>
        <p:spPr>
          <a:xfrm>
            <a:off x="6555467" y="4915311"/>
            <a:ext cx="463717"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a:solidFill>
                  <a:schemeClr val="tx1"/>
                </a:solidFill>
                <a:latin typeface="Franklin Gothic Book"/>
              </a:rPr>
              <a:t>Evet</a:t>
            </a:r>
          </a:p>
        </p:txBody>
      </p:sp>
      <p:sp>
        <p:nvSpPr>
          <p:cNvPr id="64" name="TextBox 27">
            <a:extLst>
              <a:ext uri="{FF2B5EF4-FFF2-40B4-BE49-F238E27FC236}">
                <a16:creationId xmlns:a16="http://schemas.microsoft.com/office/drawing/2014/main" id="{7A984A71-DBB7-4B22-8B48-FC8EB7411C33}"/>
              </a:ext>
            </a:extLst>
          </p:cNvPr>
          <p:cNvSpPr txBox="1"/>
          <p:nvPr/>
        </p:nvSpPr>
        <p:spPr>
          <a:xfrm>
            <a:off x="7444442" y="4314592"/>
            <a:ext cx="513089"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err="1">
                <a:solidFill>
                  <a:schemeClr val="tx1"/>
                </a:solidFill>
                <a:latin typeface="Franklin Gothic Book"/>
              </a:rPr>
              <a:t>Hayır</a:t>
            </a:r>
            <a:endParaRPr lang="en-US" sz="1200">
              <a:solidFill>
                <a:schemeClr val="tx1"/>
              </a:solidFill>
              <a:latin typeface="Franklin Gothic Book"/>
            </a:endParaRPr>
          </a:p>
        </p:txBody>
      </p:sp>
      <p:cxnSp>
        <p:nvCxnSpPr>
          <p:cNvPr id="65" name="Dirsek Bağlayıcısı 31">
            <a:extLst>
              <a:ext uri="{FF2B5EF4-FFF2-40B4-BE49-F238E27FC236}">
                <a16:creationId xmlns:a16="http://schemas.microsoft.com/office/drawing/2014/main" id="{3619236D-F70C-4F36-A1D5-87CA79F0718A}"/>
              </a:ext>
            </a:extLst>
          </p:cNvPr>
          <p:cNvCxnSpPr>
            <a:stCxn id="59" idx="1"/>
            <a:endCxn id="67" idx="1"/>
          </p:cNvCxnSpPr>
          <p:nvPr/>
        </p:nvCxnSpPr>
        <p:spPr>
          <a:xfrm rot="10800000" flipH="1">
            <a:off x="5587528" y="2878266"/>
            <a:ext cx="216024" cy="792072"/>
          </a:xfrm>
          <a:prstGeom prst="bentConnector3">
            <a:avLst>
              <a:gd name="adj1" fmla="val -358618"/>
            </a:avLst>
          </a:prstGeom>
          <a:ln>
            <a:tailEnd type="arrow"/>
          </a:ln>
        </p:spPr>
        <p:style>
          <a:lnRef idx="2">
            <a:schemeClr val="accent1"/>
          </a:lnRef>
          <a:fillRef idx="1">
            <a:schemeClr val="lt1"/>
          </a:fillRef>
          <a:effectRef idx="0">
            <a:schemeClr val="accent1"/>
          </a:effectRef>
          <a:fontRef idx="minor">
            <a:schemeClr val="dk1"/>
          </a:fontRef>
        </p:style>
      </p:cxnSp>
      <p:sp>
        <p:nvSpPr>
          <p:cNvPr id="66" name="Dikdörtgen 65">
            <a:extLst>
              <a:ext uri="{FF2B5EF4-FFF2-40B4-BE49-F238E27FC236}">
                <a16:creationId xmlns:a16="http://schemas.microsoft.com/office/drawing/2014/main" id="{8BA7E679-5C67-4109-9419-5D6BF52DF71B}"/>
              </a:ext>
            </a:extLst>
          </p:cNvPr>
          <p:cNvSpPr/>
          <p:nvPr/>
        </p:nvSpPr>
        <p:spPr>
          <a:xfrm>
            <a:off x="5803552" y="2014194"/>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İbreyi</a:t>
            </a:r>
            <a:r>
              <a:rPr lang="en-US" sz="1400">
                <a:solidFill>
                  <a:schemeClr val="tx1"/>
                </a:solidFill>
              </a:rPr>
              <a:t> </a:t>
            </a:r>
            <a:r>
              <a:rPr lang="en-US" sz="1400" err="1">
                <a:solidFill>
                  <a:schemeClr val="tx1"/>
                </a:solidFill>
              </a:rPr>
              <a:t>en</a:t>
            </a:r>
            <a:r>
              <a:rPr lang="en-US" sz="1400">
                <a:solidFill>
                  <a:schemeClr val="tx1"/>
                </a:solidFill>
              </a:rPr>
              <a:t> sola </a:t>
            </a:r>
            <a:r>
              <a:rPr lang="en-US" sz="1400" err="1">
                <a:solidFill>
                  <a:schemeClr val="tx1"/>
                </a:solidFill>
              </a:rPr>
              <a:t>getir</a:t>
            </a:r>
            <a:endParaRPr lang="tr-TR" sz="1400">
              <a:solidFill>
                <a:schemeClr val="tx1"/>
              </a:solidFill>
            </a:endParaRPr>
          </a:p>
        </p:txBody>
      </p:sp>
      <p:sp>
        <p:nvSpPr>
          <p:cNvPr id="67" name="Dikdörtgen 66">
            <a:extLst>
              <a:ext uri="{FF2B5EF4-FFF2-40B4-BE49-F238E27FC236}">
                <a16:creationId xmlns:a16="http://schemas.microsoft.com/office/drawing/2014/main" id="{659C5C7B-DF51-4967-B1F7-254BD2D4EC9E}"/>
              </a:ext>
            </a:extLst>
          </p:cNvPr>
          <p:cNvSpPr/>
          <p:nvPr/>
        </p:nvSpPr>
        <p:spPr>
          <a:xfrm>
            <a:off x="5803552" y="2662266"/>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İbreyi</a:t>
            </a:r>
            <a:r>
              <a:rPr lang="en-US" sz="1400">
                <a:solidFill>
                  <a:schemeClr val="tx1"/>
                </a:solidFill>
              </a:rPr>
              <a:t> </a:t>
            </a:r>
            <a:r>
              <a:rPr lang="en-US" sz="1400" err="1">
                <a:solidFill>
                  <a:schemeClr val="tx1"/>
                </a:solidFill>
              </a:rPr>
              <a:t>bir</a:t>
            </a:r>
            <a:r>
              <a:rPr lang="en-US" sz="1400">
                <a:solidFill>
                  <a:schemeClr val="tx1"/>
                </a:solidFill>
              </a:rPr>
              <a:t> </a:t>
            </a:r>
            <a:r>
              <a:rPr lang="en-US" sz="1400" err="1">
                <a:solidFill>
                  <a:schemeClr val="tx1"/>
                </a:solidFill>
              </a:rPr>
              <a:t>birim</a:t>
            </a:r>
            <a:r>
              <a:rPr lang="en-US" sz="1400">
                <a:solidFill>
                  <a:schemeClr val="tx1"/>
                </a:solidFill>
              </a:rPr>
              <a:t> </a:t>
            </a:r>
            <a:r>
              <a:rPr lang="en-US" sz="1400" err="1">
                <a:solidFill>
                  <a:schemeClr val="tx1"/>
                </a:solidFill>
              </a:rPr>
              <a:t>sağa</a:t>
            </a:r>
            <a:r>
              <a:rPr lang="en-US" sz="1400">
                <a:solidFill>
                  <a:schemeClr val="tx1"/>
                </a:solidFill>
              </a:rPr>
              <a:t> </a:t>
            </a:r>
            <a:r>
              <a:rPr lang="en-US" sz="1400" err="1">
                <a:solidFill>
                  <a:schemeClr val="tx1"/>
                </a:solidFill>
              </a:rPr>
              <a:t>ilerlet</a:t>
            </a:r>
            <a:endParaRPr lang="tr-TR" sz="1400">
              <a:solidFill>
                <a:schemeClr val="tx1"/>
              </a:solidFill>
            </a:endParaRPr>
          </a:p>
        </p:txBody>
      </p:sp>
      <p:cxnSp>
        <p:nvCxnSpPr>
          <p:cNvPr id="68" name="Straight Arrow Connector 19">
            <a:extLst>
              <a:ext uri="{FF2B5EF4-FFF2-40B4-BE49-F238E27FC236}">
                <a16:creationId xmlns:a16="http://schemas.microsoft.com/office/drawing/2014/main" id="{0C13B113-EC01-4204-BE11-EF1BE3C2C47E}"/>
              </a:ext>
            </a:extLst>
          </p:cNvPr>
          <p:cNvCxnSpPr>
            <a:stCxn id="67" idx="2"/>
            <a:endCxn id="59" idx="0"/>
          </p:cNvCxnSpPr>
          <p:nvPr/>
        </p:nvCxnSpPr>
        <p:spPr>
          <a:xfrm flipH="1">
            <a:off x="6559528" y="3094266"/>
            <a:ext cx="24" cy="21607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69" name="Flowchart: Terminator 3">
            <a:extLst>
              <a:ext uri="{FF2B5EF4-FFF2-40B4-BE49-F238E27FC236}">
                <a16:creationId xmlns:a16="http://schemas.microsoft.com/office/drawing/2014/main" id="{718F2B69-972C-4F2A-812D-50934A159A4E}"/>
              </a:ext>
            </a:extLst>
          </p:cNvPr>
          <p:cNvSpPr/>
          <p:nvPr/>
        </p:nvSpPr>
        <p:spPr>
          <a:xfrm>
            <a:off x="3767470" y="5375359"/>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BİTİR</a:t>
            </a:r>
          </a:p>
        </p:txBody>
      </p:sp>
      <p:sp>
        <p:nvSpPr>
          <p:cNvPr id="70" name="Flowchart: Decision 5">
            <a:extLst>
              <a:ext uri="{FF2B5EF4-FFF2-40B4-BE49-F238E27FC236}">
                <a16:creationId xmlns:a16="http://schemas.microsoft.com/office/drawing/2014/main" id="{64B1DC6A-6A35-4A1E-BF6E-041C0DA93515}"/>
              </a:ext>
            </a:extLst>
          </p:cNvPr>
          <p:cNvSpPr/>
          <p:nvPr/>
        </p:nvSpPr>
        <p:spPr>
          <a:xfrm>
            <a:off x="5587527" y="4231591"/>
            <a:ext cx="1944000" cy="720000"/>
          </a:xfrm>
          <a:prstGeom prst="flowChartDecision">
            <a:avLst/>
          </a:prstGeom>
          <a:ln/>
        </p:spPr>
        <p:style>
          <a:lnRef idx="2">
            <a:schemeClr val="accent1"/>
          </a:lnRef>
          <a:fillRef idx="1">
            <a:schemeClr val="lt1"/>
          </a:fillRef>
          <a:effectRef idx="0">
            <a:schemeClr val="accent1"/>
          </a:effectRef>
          <a:fontRef idx="minor">
            <a:schemeClr val="dk1"/>
          </a:fontRef>
        </p:style>
        <p:txBody>
          <a:bodyPr wrap="square" lIns="72000" tIns="36000" rIns="72000" bIns="36000"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noProof="0" err="1">
                <a:solidFill>
                  <a:schemeClr val="tx1"/>
                </a:solidFill>
              </a:rPr>
              <a:t>Senin</a:t>
            </a:r>
            <a:r>
              <a:rPr lang="en-US" sz="1400" kern="0" noProof="0">
                <a:solidFill>
                  <a:schemeClr val="tx1"/>
                </a:solidFill>
              </a:rPr>
              <a:t> </a:t>
            </a:r>
            <a:r>
              <a:rPr lang="en-US" sz="1400" kern="0" noProof="0" err="1">
                <a:solidFill>
                  <a:schemeClr val="tx1"/>
                </a:solidFill>
              </a:rPr>
              <a:t>şarkın</a:t>
            </a:r>
            <a:r>
              <a:rPr lang="en-US" sz="1400" kern="0" noProof="0">
                <a:solidFill>
                  <a:schemeClr val="tx1"/>
                </a:solidFill>
              </a:rPr>
              <a:t> </a:t>
            </a:r>
            <a:r>
              <a:rPr lang="en-US" sz="1400" kern="0" noProof="0" err="1">
                <a:solidFill>
                  <a:schemeClr val="tx1"/>
                </a:solidFill>
              </a:rPr>
              <a:t>mı</a:t>
            </a:r>
            <a:r>
              <a:rPr lang="en-US" sz="1400" kern="0" noProof="0">
                <a:solidFill>
                  <a:schemeClr val="tx1"/>
                </a:solidFill>
              </a:rPr>
              <a:t>?</a:t>
            </a:r>
            <a:endParaRPr kumimoji="0" lang="en-US" sz="1400" b="0" i="0" u="none" strike="noStrike" kern="0" cap="none" spc="0" normalizeH="0" baseline="0" noProof="0">
              <a:ln>
                <a:noFill/>
              </a:ln>
              <a:solidFill>
                <a:schemeClr val="tx1"/>
              </a:solidFill>
              <a:effectLst/>
              <a:uLnTx/>
              <a:uFillTx/>
            </a:endParaRPr>
          </a:p>
        </p:txBody>
      </p:sp>
      <p:cxnSp>
        <p:nvCxnSpPr>
          <p:cNvPr id="71" name="Dirsek Bağlayıcısı 31">
            <a:extLst>
              <a:ext uri="{FF2B5EF4-FFF2-40B4-BE49-F238E27FC236}">
                <a16:creationId xmlns:a16="http://schemas.microsoft.com/office/drawing/2014/main" id="{8C69B73A-2869-4E54-9E1C-A0C6A642B326}"/>
              </a:ext>
            </a:extLst>
          </p:cNvPr>
          <p:cNvCxnSpPr>
            <a:stCxn id="70" idx="3"/>
            <a:endCxn id="67" idx="3"/>
          </p:cNvCxnSpPr>
          <p:nvPr/>
        </p:nvCxnSpPr>
        <p:spPr>
          <a:xfrm flipH="1" flipV="1">
            <a:off x="7315552" y="2878266"/>
            <a:ext cx="215975" cy="1713325"/>
          </a:xfrm>
          <a:prstGeom prst="bentConnector3">
            <a:avLst>
              <a:gd name="adj1" fmla="val -370460"/>
            </a:avLst>
          </a:prstGeom>
          <a:ln>
            <a:tailEnd type="arrow"/>
          </a:ln>
        </p:spPr>
        <p:style>
          <a:lnRef idx="2">
            <a:schemeClr val="accent1"/>
          </a:lnRef>
          <a:fillRef idx="1">
            <a:schemeClr val="lt1"/>
          </a:fillRef>
          <a:effectRef idx="0">
            <a:schemeClr val="accent1"/>
          </a:effectRef>
          <a:fontRef idx="minor">
            <a:schemeClr val="dk1"/>
          </a:fontRef>
        </p:style>
      </p:cxnSp>
      <p:cxnSp>
        <p:nvCxnSpPr>
          <p:cNvPr id="72" name="Straight Arrow Connector 20">
            <a:extLst>
              <a:ext uri="{FF2B5EF4-FFF2-40B4-BE49-F238E27FC236}">
                <a16:creationId xmlns:a16="http://schemas.microsoft.com/office/drawing/2014/main" id="{8FEDCBE1-58AB-4892-B1DA-19EF9C54D4C1}"/>
              </a:ext>
            </a:extLst>
          </p:cNvPr>
          <p:cNvCxnSpPr>
            <a:stCxn id="59" idx="2"/>
            <a:endCxn id="70" idx="0"/>
          </p:cNvCxnSpPr>
          <p:nvPr/>
        </p:nvCxnSpPr>
        <p:spPr>
          <a:xfrm flipH="1">
            <a:off x="6559527" y="4030338"/>
            <a:ext cx="1" cy="20125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73" name="Straight Arrow Connector 20">
            <a:extLst>
              <a:ext uri="{FF2B5EF4-FFF2-40B4-BE49-F238E27FC236}">
                <a16:creationId xmlns:a16="http://schemas.microsoft.com/office/drawing/2014/main" id="{EC16AF28-2D39-4D80-8561-08D4F841E69C}"/>
              </a:ext>
            </a:extLst>
          </p:cNvPr>
          <p:cNvCxnSpPr>
            <a:stCxn id="70" idx="2"/>
            <a:endCxn id="74" idx="0"/>
          </p:cNvCxnSpPr>
          <p:nvPr/>
        </p:nvCxnSpPr>
        <p:spPr>
          <a:xfrm>
            <a:off x="6559527" y="4951591"/>
            <a:ext cx="0" cy="36016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74" name="Dikdörtgen 73">
            <a:extLst>
              <a:ext uri="{FF2B5EF4-FFF2-40B4-BE49-F238E27FC236}">
                <a16:creationId xmlns:a16="http://schemas.microsoft.com/office/drawing/2014/main" id="{87F34CDE-2D64-4D34-AD77-D005329E974C}"/>
              </a:ext>
            </a:extLst>
          </p:cNvPr>
          <p:cNvSpPr/>
          <p:nvPr/>
        </p:nvSpPr>
        <p:spPr>
          <a:xfrm>
            <a:off x="5803527" y="5311759"/>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err="1">
                <a:solidFill>
                  <a:schemeClr val="tx1"/>
                </a:solidFill>
              </a:rPr>
              <a:t>Şarkıyı</a:t>
            </a:r>
            <a:r>
              <a:rPr lang="en-US" sz="1400">
                <a:solidFill>
                  <a:schemeClr val="tx1"/>
                </a:solidFill>
              </a:rPr>
              <a:t> </a:t>
            </a:r>
            <a:r>
              <a:rPr lang="en-US" sz="1400" err="1">
                <a:solidFill>
                  <a:schemeClr val="tx1"/>
                </a:solidFill>
              </a:rPr>
              <a:t>dinle</a:t>
            </a:r>
            <a:endParaRPr lang="tr-TR" sz="1400">
              <a:solidFill>
                <a:schemeClr val="tx1"/>
              </a:solidFill>
            </a:endParaRPr>
          </a:p>
        </p:txBody>
      </p:sp>
      <p:sp>
        <p:nvSpPr>
          <p:cNvPr id="75" name="TextBox 27">
            <a:extLst>
              <a:ext uri="{FF2B5EF4-FFF2-40B4-BE49-F238E27FC236}">
                <a16:creationId xmlns:a16="http://schemas.microsoft.com/office/drawing/2014/main" id="{D78D49BC-12CE-4B33-9979-A101E2A7F461}"/>
              </a:ext>
            </a:extLst>
          </p:cNvPr>
          <p:cNvSpPr txBox="1"/>
          <p:nvPr/>
        </p:nvSpPr>
        <p:spPr>
          <a:xfrm>
            <a:off x="5148377" y="3384943"/>
            <a:ext cx="513089"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err="1">
                <a:solidFill>
                  <a:schemeClr val="tx1"/>
                </a:solidFill>
                <a:latin typeface="Franklin Gothic Book"/>
              </a:rPr>
              <a:t>Hayır</a:t>
            </a:r>
            <a:endParaRPr lang="en-US" sz="1200">
              <a:solidFill>
                <a:schemeClr val="tx1"/>
              </a:solidFill>
              <a:latin typeface="Franklin Gothic Book"/>
            </a:endParaRPr>
          </a:p>
        </p:txBody>
      </p:sp>
      <p:sp>
        <p:nvSpPr>
          <p:cNvPr id="76" name="TextBox 26">
            <a:extLst>
              <a:ext uri="{FF2B5EF4-FFF2-40B4-BE49-F238E27FC236}">
                <a16:creationId xmlns:a16="http://schemas.microsoft.com/office/drawing/2014/main" id="{AFA4FC38-8AFB-4A79-91B5-B63FBEE1178A}"/>
              </a:ext>
            </a:extLst>
          </p:cNvPr>
          <p:cNvSpPr txBox="1"/>
          <p:nvPr/>
        </p:nvSpPr>
        <p:spPr>
          <a:xfrm>
            <a:off x="6555467" y="3988582"/>
            <a:ext cx="463717"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tr-T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200">
                <a:solidFill>
                  <a:schemeClr val="tx1"/>
                </a:solidFill>
                <a:latin typeface="Franklin Gothic Book"/>
              </a:rPr>
              <a:t>Evet</a:t>
            </a:r>
          </a:p>
        </p:txBody>
      </p:sp>
    </p:spTree>
    <p:extLst>
      <p:ext uri="{BB962C8B-B14F-4D97-AF65-F5344CB8AC3E}">
        <p14:creationId xmlns:p14="http://schemas.microsoft.com/office/powerpoint/2010/main" val="402794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500"/>
                                        <p:tgtEl>
                                          <p:spTgt spid="7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6" grpId="0" animBg="1"/>
      <p:bldP spid="67" grpId="0" animBg="1"/>
      <p:bldP spid="69" grpId="0" animBg="1"/>
      <p:bldP spid="70" grpId="0" animBg="1"/>
      <p:bldP spid="74" grpId="0" animBg="1"/>
      <p:bldP spid="7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24" name="Metin Yer Tutucusu 3">
            <a:extLst>
              <a:ext uri="{FF2B5EF4-FFF2-40B4-BE49-F238E27FC236}">
                <a16:creationId xmlns:a16="http://schemas.microsoft.com/office/drawing/2014/main" id="{AFC0FE39-F7E2-44F8-B8B9-122195712C15}"/>
              </a:ext>
            </a:extLst>
          </p:cNvPr>
          <p:cNvSpPr txBox="1">
            <a:spLocks/>
          </p:cNvSpPr>
          <p:nvPr/>
        </p:nvSpPr>
        <p:spPr>
          <a:xfrm>
            <a:off x="852799" y="1948968"/>
            <a:ext cx="3527815" cy="10248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etropolis"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etropolis"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etropolis" panose="000005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etropolis" panose="000005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etropolis" panose="000005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400" b="0">
                <a:cs typeface="Consolas" panose="020B0609020204030204" pitchFamily="49" charset="0"/>
              </a:rPr>
              <a:t>Girilen iki sayıdan büyük olanı ekrana yazdıran programın akış şeması.</a:t>
            </a:r>
          </a:p>
        </p:txBody>
      </p:sp>
      <p:sp>
        <p:nvSpPr>
          <p:cNvPr id="25" name="Flowchart: Terminator 3">
            <a:extLst>
              <a:ext uri="{FF2B5EF4-FFF2-40B4-BE49-F238E27FC236}">
                <a16:creationId xmlns:a16="http://schemas.microsoft.com/office/drawing/2014/main" id="{578FCD23-A00E-4358-B3A6-E71BFDEB54DB}"/>
              </a:ext>
            </a:extLst>
          </p:cNvPr>
          <p:cNvSpPr/>
          <p:nvPr/>
        </p:nvSpPr>
        <p:spPr>
          <a:xfrm>
            <a:off x="6612694" y="2023396"/>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BAŞLA</a:t>
            </a:r>
          </a:p>
        </p:txBody>
      </p:sp>
      <p:sp>
        <p:nvSpPr>
          <p:cNvPr id="26" name="Flowchart: Decision 5">
            <a:extLst>
              <a:ext uri="{FF2B5EF4-FFF2-40B4-BE49-F238E27FC236}">
                <a16:creationId xmlns:a16="http://schemas.microsoft.com/office/drawing/2014/main" id="{F495D3D4-0145-40B3-ABB5-05B8FB37753B}"/>
              </a:ext>
            </a:extLst>
          </p:cNvPr>
          <p:cNvSpPr/>
          <p:nvPr/>
        </p:nvSpPr>
        <p:spPr>
          <a:xfrm>
            <a:off x="6393712" y="4056484"/>
            <a:ext cx="1944000" cy="864000"/>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noProof="0">
                <a:solidFill>
                  <a:schemeClr val="tx1"/>
                </a:solidFill>
              </a:rPr>
              <a:t>X &gt; Y</a:t>
            </a:r>
            <a:endParaRPr kumimoji="0" lang="en-US" sz="1400" b="0" i="0" u="none" strike="noStrike" kern="0" cap="none" spc="0" normalizeH="0" baseline="0" noProof="0">
              <a:ln>
                <a:noFill/>
              </a:ln>
              <a:solidFill>
                <a:schemeClr val="tx1"/>
              </a:solidFill>
              <a:effectLst/>
              <a:uLnTx/>
              <a:uFillTx/>
            </a:endParaRPr>
          </a:p>
        </p:txBody>
      </p:sp>
      <p:cxnSp>
        <p:nvCxnSpPr>
          <p:cNvPr id="27" name="Straight Arrow Connector 17">
            <a:extLst>
              <a:ext uri="{FF2B5EF4-FFF2-40B4-BE49-F238E27FC236}">
                <a16:creationId xmlns:a16="http://schemas.microsoft.com/office/drawing/2014/main" id="{33CF6FF5-EF92-4598-B481-E530E62D35E4}"/>
              </a:ext>
            </a:extLst>
          </p:cNvPr>
          <p:cNvCxnSpPr>
            <a:stCxn id="30" idx="4"/>
            <a:endCxn id="31" idx="1"/>
          </p:cNvCxnSpPr>
          <p:nvPr/>
        </p:nvCxnSpPr>
        <p:spPr>
          <a:xfrm flipH="1">
            <a:off x="7365712" y="3048276"/>
            <a:ext cx="2982" cy="28808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8" name="TextBox 26">
            <a:extLst>
              <a:ext uri="{FF2B5EF4-FFF2-40B4-BE49-F238E27FC236}">
                <a16:creationId xmlns:a16="http://schemas.microsoft.com/office/drawing/2014/main" id="{F2DBD793-5596-47A0-86A9-9D2372DC042F}"/>
              </a:ext>
            </a:extLst>
          </p:cNvPr>
          <p:cNvSpPr txBox="1"/>
          <p:nvPr/>
        </p:nvSpPr>
        <p:spPr>
          <a:xfrm>
            <a:off x="8268878" y="4139429"/>
            <a:ext cx="513089"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200">
                <a:solidFill>
                  <a:schemeClr val="tx1"/>
                </a:solidFill>
                <a:latin typeface="Franklin Gothic Book"/>
              </a:rPr>
              <a:t>Hayır</a:t>
            </a:r>
            <a:endParaRPr lang="en-US" sz="1200">
              <a:solidFill>
                <a:schemeClr val="tx1"/>
              </a:solidFill>
              <a:latin typeface="Franklin Gothic Book"/>
            </a:endParaRPr>
          </a:p>
        </p:txBody>
      </p:sp>
      <p:sp>
        <p:nvSpPr>
          <p:cNvPr id="29" name="TextBox 27">
            <a:extLst>
              <a:ext uri="{FF2B5EF4-FFF2-40B4-BE49-F238E27FC236}">
                <a16:creationId xmlns:a16="http://schemas.microsoft.com/office/drawing/2014/main" id="{5B31EA14-A0A2-4CBF-A2D1-C89F3CA11597}"/>
              </a:ext>
            </a:extLst>
          </p:cNvPr>
          <p:cNvSpPr txBox="1"/>
          <p:nvPr/>
        </p:nvSpPr>
        <p:spPr>
          <a:xfrm>
            <a:off x="6004961" y="4139429"/>
            <a:ext cx="463717"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200">
                <a:solidFill>
                  <a:schemeClr val="tx1"/>
                </a:solidFill>
                <a:latin typeface="Franklin Gothic Book"/>
              </a:rPr>
              <a:t>Evet</a:t>
            </a:r>
            <a:endParaRPr lang="en-US" sz="1200">
              <a:solidFill>
                <a:schemeClr val="tx1"/>
              </a:solidFill>
              <a:latin typeface="Franklin Gothic Book"/>
            </a:endParaRPr>
          </a:p>
        </p:txBody>
      </p:sp>
      <p:sp>
        <p:nvSpPr>
          <p:cNvPr id="30" name="Dikdörtgen 2">
            <a:extLst>
              <a:ext uri="{FF2B5EF4-FFF2-40B4-BE49-F238E27FC236}">
                <a16:creationId xmlns:a16="http://schemas.microsoft.com/office/drawing/2014/main" id="{05863AE1-1BE9-4627-8107-CB47976C79FA}"/>
              </a:ext>
            </a:extLst>
          </p:cNvPr>
          <p:cNvSpPr/>
          <p:nvPr/>
        </p:nvSpPr>
        <p:spPr>
          <a:xfrm>
            <a:off x="6612694" y="2616276"/>
            <a:ext cx="1512000" cy="432000"/>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400">
                <a:solidFill>
                  <a:schemeClr val="tx1"/>
                </a:solidFill>
              </a:rPr>
              <a:t>GİRDİ </a:t>
            </a:r>
            <a:r>
              <a:rPr lang="en-US" sz="1400">
                <a:solidFill>
                  <a:schemeClr val="tx1"/>
                </a:solidFill>
              </a:rPr>
              <a:t>X</a:t>
            </a:r>
            <a:endParaRPr lang="tr-TR" sz="1400">
              <a:solidFill>
                <a:schemeClr val="tx1"/>
              </a:solidFill>
            </a:endParaRPr>
          </a:p>
        </p:txBody>
      </p:sp>
      <p:sp>
        <p:nvSpPr>
          <p:cNvPr id="31" name="Dikdörtgen 2">
            <a:extLst>
              <a:ext uri="{FF2B5EF4-FFF2-40B4-BE49-F238E27FC236}">
                <a16:creationId xmlns:a16="http://schemas.microsoft.com/office/drawing/2014/main" id="{F9B54EE0-AF65-450D-804E-AF98E1B0DFFB}"/>
              </a:ext>
            </a:extLst>
          </p:cNvPr>
          <p:cNvSpPr/>
          <p:nvPr/>
        </p:nvSpPr>
        <p:spPr>
          <a:xfrm>
            <a:off x="6609712" y="3336356"/>
            <a:ext cx="1512000" cy="432000"/>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400">
                <a:solidFill>
                  <a:schemeClr val="tx1"/>
                </a:solidFill>
              </a:rPr>
              <a:t>GİRDİ </a:t>
            </a:r>
            <a:r>
              <a:rPr lang="en-US" sz="1400">
                <a:solidFill>
                  <a:schemeClr val="tx1"/>
                </a:solidFill>
              </a:rPr>
              <a:t>Y</a:t>
            </a:r>
            <a:endParaRPr lang="tr-TR" sz="1400">
              <a:solidFill>
                <a:schemeClr val="tx1"/>
              </a:solidFill>
            </a:endParaRPr>
          </a:p>
        </p:txBody>
      </p:sp>
      <p:cxnSp>
        <p:nvCxnSpPr>
          <p:cNvPr id="32" name="Straight Arrow Connector 19">
            <a:extLst>
              <a:ext uri="{FF2B5EF4-FFF2-40B4-BE49-F238E27FC236}">
                <a16:creationId xmlns:a16="http://schemas.microsoft.com/office/drawing/2014/main" id="{76090703-3CB1-465E-A304-A957F7A8C3DE}"/>
              </a:ext>
            </a:extLst>
          </p:cNvPr>
          <p:cNvCxnSpPr>
            <a:stCxn id="31" idx="4"/>
            <a:endCxn id="26" idx="0"/>
          </p:cNvCxnSpPr>
          <p:nvPr/>
        </p:nvCxnSpPr>
        <p:spPr>
          <a:xfrm>
            <a:off x="7365712" y="3768356"/>
            <a:ext cx="0" cy="28812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33" name="Flowchart: Terminator 3">
            <a:extLst>
              <a:ext uri="{FF2B5EF4-FFF2-40B4-BE49-F238E27FC236}">
                <a16:creationId xmlns:a16="http://schemas.microsoft.com/office/drawing/2014/main" id="{095D69E8-C9F1-4222-8B12-A6888FA405D1}"/>
              </a:ext>
            </a:extLst>
          </p:cNvPr>
          <p:cNvSpPr/>
          <p:nvPr/>
        </p:nvSpPr>
        <p:spPr>
          <a:xfrm>
            <a:off x="6614480" y="5136924"/>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BİTİR</a:t>
            </a:r>
          </a:p>
        </p:txBody>
      </p:sp>
      <p:sp>
        <p:nvSpPr>
          <p:cNvPr id="34" name="Dikdörtgen 2">
            <a:extLst>
              <a:ext uri="{FF2B5EF4-FFF2-40B4-BE49-F238E27FC236}">
                <a16:creationId xmlns:a16="http://schemas.microsoft.com/office/drawing/2014/main" id="{41F43D2D-295D-4734-88AB-5D06088CC967}"/>
              </a:ext>
            </a:extLst>
          </p:cNvPr>
          <p:cNvSpPr/>
          <p:nvPr/>
        </p:nvSpPr>
        <p:spPr>
          <a:xfrm>
            <a:off x="4380614" y="4200468"/>
            <a:ext cx="1512000" cy="576000"/>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solidFill>
                  <a:schemeClr val="tx1"/>
                </a:solidFill>
              </a:rPr>
              <a:t>YAZ X</a:t>
            </a:r>
            <a:endParaRPr lang="tr-TR" sz="1400">
              <a:solidFill>
                <a:schemeClr val="tx1"/>
              </a:solidFill>
            </a:endParaRPr>
          </a:p>
        </p:txBody>
      </p:sp>
      <p:cxnSp>
        <p:nvCxnSpPr>
          <p:cNvPr id="35" name="Straight Arrow Connector 19">
            <a:extLst>
              <a:ext uri="{FF2B5EF4-FFF2-40B4-BE49-F238E27FC236}">
                <a16:creationId xmlns:a16="http://schemas.microsoft.com/office/drawing/2014/main" id="{512382A9-947F-4F79-A8A9-C0E85B6B40E4}"/>
              </a:ext>
            </a:extLst>
          </p:cNvPr>
          <p:cNvCxnSpPr>
            <a:stCxn id="26" idx="1"/>
            <a:endCxn id="34" idx="3"/>
          </p:cNvCxnSpPr>
          <p:nvPr/>
        </p:nvCxnSpPr>
        <p:spPr>
          <a:xfrm flipH="1" flipV="1">
            <a:off x="5892614" y="4488468"/>
            <a:ext cx="501098" cy="1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6" name="Straight Arrow Connector 19">
            <a:extLst>
              <a:ext uri="{FF2B5EF4-FFF2-40B4-BE49-F238E27FC236}">
                <a16:creationId xmlns:a16="http://schemas.microsoft.com/office/drawing/2014/main" id="{47E34FD0-99E1-47F1-AD97-37C458166B64}"/>
              </a:ext>
            </a:extLst>
          </p:cNvPr>
          <p:cNvCxnSpPr>
            <a:stCxn id="25" idx="2"/>
            <a:endCxn id="30" idx="1"/>
          </p:cNvCxnSpPr>
          <p:nvPr/>
        </p:nvCxnSpPr>
        <p:spPr>
          <a:xfrm flipH="1">
            <a:off x="7368694" y="2328196"/>
            <a:ext cx="6000" cy="28808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37" name="Dikdörtgen 2">
            <a:extLst>
              <a:ext uri="{FF2B5EF4-FFF2-40B4-BE49-F238E27FC236}">
                <a16:creationId xmlns:a16="http://schemas.microsoft.com/office/drawing/2014/main" id="{1149D092-C492-4E0F-9766-2F5F5698FA82}"/>
              </a:ext>
            </a:extLst>
          </p:cNvPr>
          <p:cNvSpPr/>
          <p:nvPr/>
        </p:nvSpPr>
        <p:spPr>
          <a:xfrm>
            <a:off x="8844942" y="4200468"/>
            <a:ext cx="1512000" cy="576000"/>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solidFill>
                  <a:schemeClr val="tx1"/>
                </a:solidFill>
              </a:rPr>
              <a:t>YAZ Y</a:t>
            </a:r>
            <a:endParaRPr lang="tr-TR" sz="1400">
              <a:solidFill>
                <a:schemeClr val="tx1"/>
              </a:solidFill>
            </a:endParaRPr>
          </a:p>
        </p:txBody>
      </p:sp>
      <p:cxnSp>
        <p:nvCxnSpPr>
          <p:cNvPr id="38" name="Straight Arrow Connector 19">
            <a:extLst>
              <a:ext uri="{FF2B5EF4-FFF2-40B4-BE49-F238E27FC236}">
                <a16:creationId xmlns:a16="http://schemas.microsoft.com/office/drawing/2014/main" id="{C45FB811-7544-4F3D-935B-D7A6E63EA22A}"/>
              </a:ext>
            </a:extLst>
          </p:cNvPr>
          <p:cNvCxnSpPr>
            <a:stCxn id="26" idx="3"/>
            <a:endCxn id="37" idx="1"/>
          </p:cNvCxnSpPr>
          <p:nvPr/>
        </p:nvCxnSpPr>
        <p:spPr>
          <a:xfrm flipV="1">
            <a:off x="8337712" y="4488468"/>
            <a:ext cx="507230" cy="1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9" name="Dirsek Bağlayıcısı 31">
            <a:extLst>
              <a:ext uri="{FF2B5EF4-FFF2-40B4-BE49-F238E27FC236}">
                <a16:creationId xmlns:a16="http://schemas.microsoft.com/office/drawing/2014/main" id="{091CCAA5-A994-4686-8173-4939AC6E3474}"/>
              </a:ext>
            </a:extLst>
          </p:cNvPr>
          <p:cNvCxnSpPr>
            <a:stCxn id="37" idx="2"/>
            <a:endCxn id="33" idx="3"/>
          </p:cNvCxnSpPr>
          <p:nvPr/>
        </p:nvCxnSpPr>
        <p:spPr>
          <a:xfrm rot="5400000">
            <a:off x="8594243" y="4282625"/>
            <a:ext cx="550936" cy="1462462"/>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40" name="Dirsek Bağlayıcısı 31">
            <a:extLst>
              <a:ext uri="{FF2B5EF4-FFF2-40B4-BE49-F238E27FC236}">
                <a16:creationId xmlns:a16="http://schemas.microsoft.com/office/drawing/2014/main" id="{4C9B9EE0-286E-4C26-8CF9-5703F4D49179}"/>
              </a:ext>
            </a:extLst>
          </p:cNvPr>
          <p:cNvCxnSpPr>
            <a:stCxn id="34" idx="2"/>
            <a:endCxn id="33" idx="1"/>
          </p:cNvCxnSpPr>
          <p:nvPr/>
        </p:nvCxnSpPr>
        <p:spPr>
          <a:xfrm rot="16200000" flipH="1">
            <a:off x="5600079" y="4274923"/>
            <a:ext cx="550936" cy="1477866"/>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229466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p:bldP spid="29" grpId="0"/>
      <p:bldP spid="30" grpId="0" animBg="1"/>
      <p:bldP spid="31" grpId="0" animBg="1"/>
      <p:bldP spid="33" grpId="0" animBg="1"/>
      <p:bldP spid="34"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Ödevleri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19" name="Metin kutusu 18">
            <a:extLst>
              <a:ext uri="{FF2B5EF4-FFF2-40B4-BE49-F238E27FC236}">
                <a16:creationId xmlns:a16="http://schemas.microsoft.com/office/drawing/2014/main" id="{A2DE1537-0BBB-47AA-A420-662F20A8E659}"/>
              </a:ext>
            </a:extLst>
          </p:cNvPr>
          <p:cNvSpPr txBox="1"/>
          <p:nvPr/>
        </p:nvSpPr>
        <p:spPr>
          <a:xfrm>
            <a:off x="852800" y="1994308"/>
            <a:ext cx="6097772" cy="2862322"/>
          </a:xfrm>
          <a:prstGeom prst="rect">
            <a:avLst/>
          </a:prstGeom>
          <a:noFill/>
        </p:spPr>
        <p:txBody>
          <a:bodyPr wrap="square">
            <a:spAutoFit/>
          </a:bodyPr>
          <a:lstStyle/>
          <a:p>
            <a:pPr marL="285750" indent="-285750">
              <a:buFont typeface="Wingdings" panose="05000000000000000000" pitchFamily="2" charset="2"/>
              <a:buChar char="Ø"/>
            </a:pPr>
            <a:r>
              <a:rPr lang="tr-TR" sz="1800">
                <a:solidFill>
                  <a:srgbClr val="3A4A58"/>
                </a:solidFill>
              </a:rPr>
              <a:t>Kullanıcıdan alınan 2 sayının toplamını hesaplama.</a:t>
            </a:r>
          </a:p>
          <a:p>
            <a:pPr marL="285750" indent="-285750">
              <a:buFont typeface="Wingdings" panose="05000000000000000000" pitchFamily="2" charset="2"/>
              <a:buChar char="Ø"/>
            </a:pPr>
            <a:endParaRPr lang="tr-TR" sz="1800">
              <a:solidFill>
                <a:srgbClr val="3A4A58"/>
              </a:solidFill>
            </a:endParaRPr>
          </a:p>
          <a:p>
            <a:pPr marL="285750" indent="-285750">
              <a:buFont typeface="Wingdings" panose="05000000000000000000" pitchFamily="2" charset="2"/>
              <a:buChar char="Ø"/>
            </a:pPr>
            <a:r>
              <a:rPr lang="tr-TR" sz="1800">
                <a:solidFill>
                  <a:srgbClr val="3A4A58"/>
                </a:solidFill>
              </a:rPr>
              <a:t>Karenin alanını hesaplayan program.</a:t>
            </a:r>
          </a:p>
          <a:p>
            <a:pPr marL="285750" indent="-285750">
              <a:buFont typeface="Wingdings" panose="05000000000000000000" pitchFamily="2" charset="2"/>
              <a:buChar char="Ø"/>
            </a:pPr>
            <a:endParaRPr lang="tr-TR" sz="1800">
              <a:solidFill>
                <a:srgbClr val="3A4A58"/>
              </a:solidFill>
            </a:endParaRPr>
          </a:p>
          <a:p>
            <a:pPr marL="285750" indent="-285750">
              <a:buFont typeface="Wingdings" panose="05000000000000000000" pitchFamily="2" charset="2"/>
              <a:buChar char="Ø"/>
            </a:pPr>
            <a:r>
              <a:rPr lang="tr-TR" sz="1800">
                <a:solidFill>
                  <a:srgbClr val="3A4A58"/>
                </a:solidFill>
              </a:rPr>
              <a:t>Odadaki ışık seviyesine göre ışığın açık veya kapalı olmasına karar veren program.</a:t>
            </a:r>
          </a:p>
          <a:p>
            <a:pPr marL="285750" indent="-285750">
              <a:buFont typeface="Wingdings" panose="05000000000000000000" pitchFamily="2" charset="2"/>
              <a:buChar char="Ø"/>
            </a:pPr>
            <a:endParaRPr lang="tr-TR" sz="1800">
              <a:solidFill>
                <a:srgbClr val="3A4A58"/>
              </a:solidFill>
            </a:endParaRPr>
          </a:p>
          <a:p>
            <a:pPr marL="285750" indent="-285750">
              <a:buFont typeface="Wingdings" panose="05000000000000000000" pitchFamily="2" charset="2"/>
              <a:buChar char="Ø"/>
            </a:pPr>
            <a:r>
              <a:rPr lang="tr-TR" sz="1800">
                <a:solidFill>
                  <a:srgbClr val="3A4A58"/>
                </a:solidFill>
              </a:rPr>
              <a:t>Ekrana 10 kere merhaba dünya yazan program</a:t>
            </a:r>
          </a:p>
          <a:p>
            <a:pPr marL="285750" indent="-285750">
              <a:buFont typeface="Wingdings" panose="05000000000000000000" pitchFamily="2" charset="2"/>
              <a:buChar char="Ø"/>
            </a:pPr>
            <a:endParaRPr lang="tr-TR">
              <a:solidFill>
                <a:srgbClr val="3A4A58"/>
              </a:solidFill>
            </a:endParaRPr>
          </a:p>
          <a:p>
            <a:pPr marL="285750" indent="-285750">
              <a:buFont typeface="Wingdings" panose="05000000000000000000" pitchFamily="2" charset="2"/>
              <a:buChar char="Ø"/>
            </a:pPr>
            <a:r>
              <a:rPr lang="tr-TR" sz="1800">
                <a:solidFill>
                  <a:srgbClr val="3A4A58"/>
                </a:solidFill>
              </a:rPr>
              <a:t>Bir de BOM Oyununda 3 akış var.. </a:t>
            </a:r>
            <a:r>
              <a:rPr lang="tr-TR" sz="1800">
                <a:solidFill>
                  <a:srgbClr val="3A4A58"/>
                </a:solidFill>
                <a:sym typeface="Wingdings" panose="05000000000000000000" pitchFamily="2" charset="2"/>
              </a:rPr>
              <a:t></a:t>
            </a:r>
            <a:endParaRPr lang="tr-TR" sz="1800">
              <a:solidFill>
                <a:srgbClr val="3A4A58"/>
              </a:solidFill>
            </a:endParaRPr>
          </a:p>
        </p:txBody>
      </p:sp>
    </p:spTree>
    <p:extLst>
      <p:ext uri="{BB962C8B-B14F-4D97-AF65-F5344CB8AC3E}">
        <p14:creationId xmlns:p14="http://schemas.microsoft.com/office/powerpoint/2010/main" val="2147565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22" name="Content Placeholder 1">
            <a:extLst>
              <a:ext uri="{FF2B5EF4-FFF2-40B4-BE49-F238E27FC236}">
                <a16:creationId xmlns:a16="http://schemas.microsoft.com/office/drawing/2014/main" id="{8CB86B4A-6E0A-4D3A-9D6D-5EF6EC00ACB1}"/>
              </a:ext>
            </a:extLst>
          </p:cNvPr>
          <p:cNvSpPr txBox="1">
            <a:spLocks/>
          </p:cNvSpPr>
          <p:nvPr/>
        </p:nvSpPr>
        <p:spPr>
          <a:xfrm>
            <a:off x="838200" y="2137420"/>
            <a:ext cx="10481767" cy="20162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etropolis"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etropolis"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etropolis" panose="000005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etropolis" panose="000005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etropolis" panose="000005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400" b="0">
                <a:solidFill>
                  <a:srgbClr val="3A4A58"/>
                </a:solidFill>
                <a:latin typeface="Corbel" panose="020B0503020204020204" pitchFamily="34" charset="0"/>
              </a:rPr>
              <a:t>Girilen bir sayının tek mi çift mi olduğunu ekrana yazdıran programın algoritmasını sözel olarak ve akış şeması ile ifade ediniz.</a:t>
            </a:r>
            <a:endParaRPr lang="en-US" sz="2400" b="0">
              <a:solidFill>
                <a:srgbClr val="3A4A58"/>
              </a:solidFill>
              <a:latin typeface="Corbel" panose="020B0503020204020204" pitchFamily="34" charset="0"/>
            </a:endParaRPr>
          </a:p>
        </p:txBody>
      </p:sp>
    </p:spTree>
    <p:extLst>
      <p:ext uri="{BB962C8B-B14F-4D97-AF65-F5344CB8AC3E}">
        <p14:creationId xmlns:p14="http://schemas.microsoft.com/office/powerpoint/2010/main" val="3522847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8" name="Flowchart: Terminator 3">
            <a:extLst>
              <a:ext uri="{FF2B5EF4-FFF2-40B4-BE49-F238E27FC236}">
                <a16:creationId xmlns:a16="http://schemas.microsoft.com/office/drawing/2014/main" id="{C440F59A-861B-4838-9723-DCF7386C17D8}"/>
              </a:ext>
            </a:extLst>
          </p:cNvPr>
          <p:cNvSpPr/>
          <p:nvPr/>
        </p:nvSpPr>
        <p:spPr>
          <a:xfrm>
            <a:off x="4216361" y="2178860"/>
            <a:ext cx="1548000" cy="3600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tx1"/>
                </a:solidFill>
                <a:effectLst/>
                <a:uLnTx/>
                <a:uFillTx/>
                <a:ea typeface="+mn-ea"/>
                <a:cs typeface="+mn-cs"/>
              </a:rPr>
              <a:t>BAŞLA</a:t>
            </a:r>
          </a:p>
        </p:txBody>
      </p:sp>
      <p:sp>
        <p:nvSpPr>
          <p:cNvPr id="9" name="Flowchart: Data 4">
            <a:extLst>
              <a:ext uri="{FF2B5EF4-FFF2-40B4-BE49-F238E27FC236}">
                <a16:creationId xmlns:a16="http://schemas.microsoft.com/office/drawing/2014/main" id="{D0D0BDAC-EFB1-4120-A70D-8CC378391D8A}"/>
              </a:ext>
            </a:extLst>
          </p:cNvPr>
          <p:cNvSpPr/>
          <p:nvPr/>
        </p:nvSpPr>
        <p:spPr>
          <a:xfrm>
            <a:off x="4216361" y="2754884"/>
            <a:ext cx="1548000" cy="468000"/>
          </a:xfrm>
          <a:prstGeom prst="flowChartInputOutpu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a:ln>
                  <a:noFill/>
                </a:ln>
                <a:solidFill>
                  <a:schemeClr val="tx1"/>
                </a:solidFill>
                <a:effectLst/>
                <a:uLnTx/>
                <a:uFillTx/>
                <a:ea typeface="+mn-ea"/>
                <a:cs typeface="+mn-cs"/>
              </a:rPr>
              <a:t>GİRDİ</a:t>
            </a:r>
            <a:r>
              <a:rPr kumimoji="0" lang="en-US" sz="1400" b="0" i="0" u="none" strike="noStrike" kern="0" cap="none" spc="0" normalizeH="0" baseline="0" noProof="0">
                <a:ln>
                  <a:noFill/>
                </a:ln>
                <a:solidFill>
                  <a:schemeClr val="tx1"/>
                </a:solidFill>
                <a:effectLst/>
                <a:uLnTx/>
                <a:uFillTx/>
                <a:ea typeface="+mn-ea"/>
                <a:cs typeface="+mn-cs"/>
              </a:rPr>
              <a:t> X</a:t>
            </a:r>
            <a:r>
              <a:rPr kumimoji="0" lang="tr-TR" sz="1400" b="0" i="0" u="none" strike="noStrike" kern="0" cap="none" spc="0" normalizeH="0" baseline="0" noProof="0">
                <a:ln>
                  <a:noFill/>
                </a:ln>
                <a:solidFill>
                  <a:schemeClr val="tx1"/>
                </a:solidFill>
                <a:effectLst/>
                <a:uLnTx/>
                <a:uFillTx/>
                <a:ea typeface="+mn-ea"/>
                <a:cs typeface="+mn-cs"/>
              </a:rPr>
              <a:t> </a:t>
            </a:r>
            <a:endParaRPr kumimoji="0" lang="en-US" sz="1400" b="0" i="0" u="none" strike="noStrike" kern="0" cap="none" spc="0" normalizeH="0" baseline="0" noProof="0">
              <a:ln>
                <a:noFill/>
              </a:ln>
              <a:solidFill>
                <a:schemeClr val="tx1"/>
              </a:solidFill>
              <a:effectLst/>
              <a:uLnTx/>
              <a:uFillTx/>
              <a:ea typeface="+mn-ea"/>
              <a:cs typeface="+mn-cs"/>
            </a:endParaRPr>
          </a:p>
        </p:txBody>
      </p:sp>
      <p:sp>
        <p:nvSpPr>
          <p:cNvPr id="10" name="Flowchart: Decision 5">
            <a:extLst>
              <a:ext uri="{FF2B5EF4-FFF2-40B4-BE49-F238E27FC236}">
                <a16:creationId xmlns:a16="http://schemas.microsoft.com/office/drawing/2014/main" id="{8F23F1CB-5CFD-4C87-B5FE-468DA07E4F99}"/>
              </a:ext>
            </a:extLst>
          </p:cNvPr>
          <p:cNvSpPr/>
          <p:nvPr/>
        </p:nvSpPr>
        <p:spPr>
          <a:xfrm>
            <a:off x="3856321" y="3474964"/>
            <a:ext cx="2268000" cy="936000"/>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a:solidFill>
                  <a:schemeClr val="tx1"/>
                </a:solidFill>
              </a:rPr>
              <a:t>X</a:t>
            </a:r>
            <a:r>
              <a:rPr lang="tr-TR" sz="1400" kern="0">
                <a:solidFill>
                  <a:schemeClr val="tx1"/>
                </a:solidFill>
              </a:rPr>
              <a:t> % 2 =</a:t>
            </a:r>
            <a:r>
              <a:rPr lang="en-US" sz="1400" kern="0">
                <a:solidFill>
                  <a:schemeClr val="tx1"/>
                </a:solidFill>
              </a:rPr>
              <a:t>=</a:t>
            </a:r>
            <a:r>
              <a:rPr lang="tr-TR" sz="1400" kern="0">
                <a:solidFill>
                  <a:schemeClr val="tx1"/>
                </a:solidFill>
              </a:rPr>
              <a:t> 0</a:t>
            </a:r>
            <a:endParaRPr kumimoji="0" lang="en-US" sz="1400" b="0" i="0" u="none" strike="noStrike" kern="0" cap="none" spc="0" normalizeH="0" baseline="0" noProof="0">
              <a:ln>
                <a:noFill/>
              </a:ln>
              <a:solidFill>
                <a:schemeClr val="tx1"/>
              </a:solidFill>
              <a:effectLst/>
              <a:uLnTx/>
              <a:uFillTx/>
            </a:endParaRPr>
          </a:p>
        </p:txBody>
      </p:sp>
      <p:sp>
        <p:nvSpPr>
          <p:cNvPr id="12" name="Flowchart: Terminator 9">
            <a:extLst>
              <a:ext uri="{FF2B5EF4-FFF2-40B4-BE49-F238E27FC236}">
                <a16:creationId xmlns:a16="http://schemas.microsoft.com/office/drawing/2014/main" id="{2B9B2835-BC23-4D6E-B6DD-939E8EDD88F1}"/>
              </a:ext>
            </a:extLst>
          </p:cNvPr>
          <p:cNvSpPr/>
          <p:nvPr/>
        </p:nvSpPr>
        <p:spPr>
          <a:xfrm>
            <a:off x="4216361" y="5419180"/>
            <a:ext cx="1548000" cy="3600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a:ln>
                  <a:noFill/>
                </a:ln>
                <a:solidFill>
                  <a:schemeClr val="tx1"/>
                </a:solidFill>
                <a:effectLst/>
                <a:uLnTx/>
                <a:uFillTx/>
                <a:ea typeface="+mn-ea"/>
                <a:cs typeface="+mn-cs"/>
              </a:rPr>
              <a:t>BİTİR</a:t>
            </a:r>
            <a:endParaRPr kumimoji="0" lang="en-US" sz="1400" b="0" i="0" u="none" strike="noStrike" kern="0" cap="none" spc="0" normalizeH="0" baseline="0" noProof="0">
              <a:ln>
                <a:noFill/>
              </a:ln>
              <a:solidFill>
                <a:schemeClr val="tx1"/>
              </a:solidFill>
              <a:effectLst/>
              <a:uLnTx/>
              <a:uFillTx/>
              <a:ea typeface="+mn-ea"/>
              <a:cs typeface="+mn-cs"/>
            </a:endParaRPr>
          </a:p>
        </p:txBody>
      </p:sp>
      <p:cxnSp>
        <p:nvCxnSpPr>
          <p:cNvPr id="13" name="Straight Arrow Connector 12">
            <a:extLst>
              <a:ext uri="{FF2B5EF4-FFF2-40B4-BE49-F238E27FC236}">
                <a16:creationId xmlns:a16="http://schemas.microsoft.com/office/drawing/2014/main" id="{44099207-0C0A-4057-B250-2DD6290716EA}"/>
              </a:ext>
            </a:extLst>
          </p:cNvPr>
          <p:cNvCxnSpPr>
            <a:stCxn id="8" idx="2"/>
            <a:endCxn id="9" idx="1"/>
          </p:cNvCxnSpPr>
          <p:nvPr/>
        </p:nvCxnSpPr>
        <p:spPr>
          <a:xfrm>
            <a:off x="4990361" y="2538860"/>
            <a:ext cx="0" cy="21602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 name="Straight Arrow Connector 17">
            <a:extLst>
              <a:ext uri="{FF2B5EF4-FFF2-40B4-BE49-F238E27FC236}">
                <a16:creationId xmlns:a16="http://schemas.microsoft.com/office/drawing/2014/main" id="{D3AAE1AD-75CF-4059-91A0-7A48E6B6CAA7}"/>
              </a:ext>
            </a:extLst>
          </p:cNvPr>
          <p:cNvCxnSpPr>
            <a:stCxn id="9" idx="4"/>
            <a:endCxn id="10" idx="0"/>
          </p:cNvCxnSpPr>
          <p:nvPr/>
        </p:nvCxnSpPr>
        <p:spPr>
          <a:xfrm flipH="1">
            <a:off x="4990321" y="3222884"/>
            <a:ext cx="40" cy="25208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5" name="Straight Arrow Connector 19">
            <a:extLst>
              <a:ext uri="{FF2B5EF4-FFF2-40B4-BE49-F238E27FC236}">
                <a16:creationId xmlns:a16="http://schemas.microsoft.com/office/drawing/2014/main" id="{7546DEA9-0EC3-4995-98EE-98B943680C19}"/>
              </a:ext>
            </a:extLst>
          </p:cNvPr>
          <p:cNvCxnSpPr>
            <a:stCxn id="10" idx="2"/>
            <a:endCxn id="21" idx="0"/>
          </p:cNvCxnSpPr>
          <p:nvPr/>
        </p:nvCxnSpPr>
        <p:spPr>
          <a:xfrm>
            <a:off x="4990321" y="4410964"/>
            <a:ext cx="40" cy="25219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6" name="Straight Arrow Connector 20">
            <a:extLst>
              <a:ext uri="{FF2B5EF4-FFF2-40B4-BE49-F238E27FC236}">
                <a16:creationId xmlns:a16="http://schemas.microsoft.com/office/drawing/2014/main" id="{CEC69C23-6EE0-4AFA-AF60-938A5B21DAC4}"/>
              </a:ext>
            </a:extLst>
          </p:cNvPr>
          <p:cNvCxnSpPr>
            <a:stCxn id="21" idx="2"/>
            <a:endCxn id="12" idx="0"/>
          </p:cNvCxnSpPr>
          <p:nvPr/>
        </p:nvCxnSpPr>
        <p:spPr>
          <a:xfrm>
            <a:off x="4990361" y="5167456"/>
            <a:ext cx="0" cy="25172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Straight Arrow Connector 22">
            <a:extLst>
              <a:ext uri="{FF2B5EF4-FFF2-40B4-BE49-F238E27FC236}">
                <a16:creationId xmlns:a16="http://schemas.microsoft.com/office/drawing/2014/main" id="{988ACB75-8201-4159-B7B8-776C64AFCC23}"/>
              </a:ext>
            </a:extLst>
          </p:cNvPr>
          <p:cNvCxnSpPr>
            <a:stCxn id="10" idx="3"/>
            <a:endCxn id="20" idx="1"/>
          </p:cNvCxnSpPr>
          <p:nvPr/>
        </p:nvCxnSpPr>
        <p:spPr>
          <a:xfrm>
            <a:off x="6124321" y="3942964"/>
            <a:ext cx="540312"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8" name="TextBox 26">
            <a:extLst>
              <a:ext uri="{FF2B5EF4-FFF2-40B4-BE49-F238E27FC236}">
                <a16:creationId xmlns:a16="http://schemas.microsoft.com/office/drawing/2014/main" id="{DA99DCEE-63E6-4A08-AA5A-417B117C03ED}"/>
              </a:ext>
            </a:extLst>
          </p:cNvPr>
          <p:cNvSpPr txBox="1"/>
          <p:nvPr/>
        </p:nvSpPr>
        <p:spPr>
          <a:xfrm>
            <a:off x="6016561" y="3690988"/>
            <a:ext cx="513089"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200">
                <a:solidFill>
                  <a:schemeClr val="tx1"/>
                </a:solidFill>
                <a:latin typeface="Franklin Gothic Book"/>
              </a:rPr>
              <a:t>Hayır</a:t>
            </a:r>
            <a:endParaRPr lang="en-US" sz="1200">
              <a:solidFill>
                <a:schemeClr val="tx1"/>
              </a:solidFill>
              <a:latin typeface="Franklin Gothic Book"/>
            </a:endParaRPr>
          </a:p>
        </p:txBody>
      </p:sp>
      <p:sp>
        <p:nvSpPr>
          <p:cNvPr id="19" name="TextBox 27">
            <a:extLst>
              <a:ext uri="{FF2B5EF4-FFF2-40B4-BE49-F238E27FC236}">
                <a16:creationId xmlns:a16="http://schemas.microsoft.com/office/drawing/2014/main" id="{904EB1C8-E69C-47F7-93E8-EDC75FD4B6E4}"/>
              </a:ext>
            </a:extLst>
          </p:cNvPr>
          <p:cNvSpPr txBox="1"/>
          <p:nvPr/>
        </p:nvSpPr>
        <p:spPr>
          <a:xfrm>
            <a:off x="5080457" y="4365482"/>
            <a:ext cx="442750" cy="2616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100">
                <a:solidFill>
                  <a:schemeClr val="tx1"/>
                </a:solidFill>
                <a:latin typeface="Franklin Gothic Book"/>
              </a:rPr>
              <a:t>Evet</a:t>
            </a:r>
            <a:endParaRPr lang="en-US" sz="1100">
              <a:solidFill>
                <a:schemeClr val="tx1"/>
              </a:solidFill>
              <a:latin typeface="Franklin Gothic Book"/>
            </a:endParaRPr>
          </a:p>
        </p:txBody>
      </p:sp>
      <p:sp>
        <p:nvSpPr>
          <p:cNvPr id="20" name="Akış Çizelgesi: Belge 18">
            <a:extLst>
              <a:ext uri="{FF2B5EF4-FFF2-40B4-BE49-F238E27FC236}">
                <a16:creationId xmlns:a16="http://schemas.microsoft.com/office/drawing/2014/main" id="{3124BC12-DBF5-4AFB-BA8E-ED050A9CBBFA}"/>
              </a:ext>
            </a:extLst>
          </p:cNvPr>
          <p:cNvSpPr/>
          <p:nvPr/>
        </p:nvSpPr>
        <p:spPr>
          <a:xfrm>
            <a:off x="6664633" y="3672964"/>
            <a:ext cx="1548000" cy="540000"/>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solidFill>
                  <a:schemeClr val="tx1"/>
                </a:solidFill>
              </a:rPr>
              <a:t>YAZ “</a:t>
            </a:r>
            <a:r>
              <a:rPr lang="tr-TR" sz="1400">
                <a:solidFill>
                  <a:schemeClr val="tx1"/>
                </a:solidFill>
              </a:rPr>
              <a:t>Sayı Tek</a:t>
            </a:r>
            <a:r>
              <a:rPr lang="en-US" sz="1400">
                <a:solidFill>
                  <a:schemeClr val="tx1"/>
                </a:solidFill>
              </a:rPr>
              <a:t>”</a:t>
            </a:r>
            <a:endParaRPr lang="tr-TR" sz="1400">
              <a:solidFill>
                <a:schemeClr val="tx1"/>
              </a:solidFill>
            </a:endParaRPr>
          </a:p>
        </p:txBody>
      </p:sp>
      <p:sp>
        <p:nvSpPr>
          <p:cNvPr id="21" name="Akış Çizelgesi: Belge 19">
            <a:extLst>
              <a:ext uri="{FF2B5EF4-FFF2-40B4-BE49-F238E27FC236}">
                <a16:creationId xmlns:a16="http://schemas.microsoft.com/office/drawing/2014/main" id="{DCB28D84-B182-4995-AE5D-0A7642C1AD4B}"/>
              </a:ext>
            </a:extLst>
          </p:cNvPr>
          <p:cNvSpPr/>
          <p:nvPr/>
        </p:nvSpPr>
        <p:spPr>
          <a:xfrm>
            <a:off x="4216361" y="4663156"/>
            <a:ext cx="1548000" cy="540000"/>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solidFill>
                  <a:schemeClr val="tx1"/>
                </a:solidFill>
              </a:rPr>
              <a:t>YAZ “</a:t>
            </a:r>
            <a:r>
              <a:rPr lang="tr-TR" sz="1400">
                <a:solidFill>
                  <a:schemeClr val="tx1"/>
                </a:solidFill>
              </a:rPr>
              <a:t>Sayı Çift</a:t>
            </a:r>
            <a:r>
              <a:rPr lang="en-US" sz="1400">
                <a:solidFill>
                  <a:schemeClr val="tx1"/>
                </a:solidFill>
              </a:rPr>
              <a:t>”</a:t>
            </a:r>
            <a:endParaRPr lang="tr-TR" sz="1400">
              <a:solidFill>
                <a:schemeClr val="tx1"/>
              </a:solidFill>
            </a:endParaRPr>
          </a:p>
        </p:txBody>
      </p:sp>
      <p:cxnSp>
        <p:nvCxnSpPr>
          <p:cNvPr id="22" name="Dirsek Bağlayıcısı 31">
            <a:extLst>
              <a:ext uri="{FF2B5EF4-FFF2-40B4-BE49-F238E27FC236}">
                <a16:creationId xmlns:a16="http://schemas.microsoft.com/office/drawing/2014/main" id="{17BCBA9A-2088-4C13-90DA-893077B26B4D}"/>
              </a:ext>
            </a:extLst>
          </p:cNvPr>
          <p:cNvCxnSpPr>
            <a:stCxn id="20" idx="2"/>
            <a:endCxn id="12" idx="3"/>
          </p:cNvCxnSpPr>
          <p:nvPr/>
        </p:nvCxnSpPr>
        <p:spPr>
          <a:xfrm rot="5400000">
            <a:off x="5890539" y="4051086"/>
            <a:ext cx="1421916" cy="1674272"/>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410117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8" grpId="0"/>
      <p:bldP spid="19" grpId="0"/>
      <p:bldP spid="20"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Metin kutusu 6">
            <a:extLst>
              <a:ext uri="{FF2B5EF4-FFF2-40B4-BE49-F238E27FC236}">
                <a16:creationId xmlns:a16="http://schemas.microsoft.com/office/drawing/2014/main" id="{32A8732B-11B4-41C3-A878-B281E036ED5E}"/>
              </a:ext>
            </a:extLst>
          </p:cNvPr>
          <p:cNvSpPr txBox="1"/>
          <p:nvPr/>
        </p:nvSpPr>
        <p:spPr>
          <a:xfrm>
            <a:off x="852800" y="2382921"/>
            <a:ext cx="7488832" cy="830997"/>
          </a:xfrm>
          <a:prstGeom prst="rect">
            <a:avLst/>
          </a:prstGeom>
          <a:noFill/>
        </p:spPr>
        <p:txBody>
          <a:bodyPr wrap="square" rtlCol="0">
            <a:spAutoFit/>
          </a:bodyPr>
          <a:lstStyle/>
          <a:p>
            <a:r>
              <a:rPr lang="tr-TR" sz="2400">
                <a:solidFill>
                  <a:srgbClr val="3A4A58"/>
                </a:solidFill>
              </a:rPr>
              <a:t>Ekrana ‘’*’’ sembolü ile 5’e 5 kare çizdiren programın algoritmasını sözel olarak ve akış şeması ile ifade ediniz.</a:t>
            </a:r>
          </a:p>
        </p:txBody>
      </p:sp>
    </p:spTree>
    <p:extLst>
      <p:ext uri="{BB962C8B-B14F-4D97-AF65-F5344CB8AC3E}">
        <p14:creationId xmlns:p14="http://schemas.microsoft.com/office/powerpoint/2010/main" val="52301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Flowchart: Terminator 3">
            <a:extLst>
              <a:ext uri="{FF2B5EF4-FFF2-40B4-BE49-F238E27FC236}">
                <a16:creationId xmlns:a16="http://schemas.microsoft.com/office/drawing/2014/main" id="{9E3DE13C-BEFC-4C1D-B7EB-7C8ACFF8653B}"/>
              </a:ext>
            </a:extLst>
          </p:cNvPr>
          <p:cNvSpPr/>
          <p:nvPr/>
        </p:nvSpPr>
        <p:spPr>
          <a:xfrm>
            <a:off x="3186231" y="2050924"/>
            <a:ext cx="1080120" cy="2880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schemeClr val="tx1"/>
                </a:solidFill>
                <a:latin typeface="Franklin Gothic Book"/>
              </a:rPr>
              <a:t>BAŞLA</a:t>
            </a:r>
          </a:p>
        </p:txBody>
      </p:sp>
      <p:sp>
        <p:nvSpPr>
          <p:cNvPr id="9" name="Akış Çizelgesi: Belge 29">
            <a:extLst>
              <a:ext uri="{FF2B5EF4-FFF2-40B4-BE49-F238E27FC236}">
                <a16:creationId xmlns:a16="http://schemas.microsoft.com/office/drawing/2014/main" id="{7BA9B1EB-AA24-45AA-A7DA-CE8187616C95}"/>
              </a:ext>
            </a:extLst>
          </p:cNvPr>
          <p:cNvSpPr/>
          <p:nvPr/>
        </p:nvSpPr>
        <p:spPr>
          <a:xfrm>
            <a:off x="4986231" y="5002924"/>
            <a:ext cx="1512000" cy="540000"/>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solidFill>
                  <a:schemeClr val="tx1"/>
                </a:solidFill>
              </a:rPr>
              <a:t>YAZ </a:t>
            </a:r>
            <a:r>
              <a:rPr lang="tr-TR" sz="1200">
                <a:solidFill>
                  <a:schemeClr val="tx1"/>
                </a:solidFill>
              </a:rPr>
              <a:t>*</a:t>
            </a:r>
          </a:p>
        </p:txBody>
      </p:sp>
      <p:sp>
        <p:nvSpPr>
          <p:cNvPr id="10" name="Akış Çizelgesi: Sonlandırıcı 48">
            <a:extLst>
              <a:ext uri="{FF2B5EF4-FFF2-40B4-BE49-F238E27FC236}">
                <a16:creationId xmlns:a16="http://schemas.microsoft.com/office/drawing/2014/main" id="{7DC82370-835F-4675-B599-3B7E73E2EF51}"/>
              </a:ext>
            </a:extLst>
          </p:cNvPr>
          <p:cNvSpPr/>
          <p:nvPr/>
        </p:nvSpPr>
        <p:spPr>
          <a:xfrm>
            <a:off x="3186231" y="2806924"/>
            <a:ext cx="1080120" cy="28800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solidFill>
                  <a:schemeClr val="tx1"/>
                </a:solidFill>
              </a:rPr>
              <a:t>BİTİR</a:t>
            </a:r>
            <a:endParaRPr lang="tr-TR" sz="1200">
              <a:solidFill>
                <a:schemeClr val="tx1"/>
              </a:solidFill>
            </a:endParaRPr>
          </a:p>
        </p:txBody>
      </p:sp>
      <p:sp>
        <p:nvSpPr>
          <p:cNvPr id="12" name="Dikdörtgen 2">
            <a:extLst>
              <a:ext uri="{FF2B5EF4-FFF2-40B4-BE49-F238E27FC236}">
                <a16:creationId xmlns:a16="http://schemas.microsoft.com/office/drawing/2014/main" id="{0A3C40DB-BAEC-48BA-89CE-1E8B90751899}"/>
              </a:ext>
            </a:extLst>
          </p:cNvPr>
          <p:cNvSpPr/>
          <p:nvPr/>
        </p:nvSpPr>
        <p:spPr>
          <a:xfrm>
            <a:off x="4986231" y="1978924"/>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200">
                <a:solidFill>
                  <a:schemeClr val="tx1"/>
                </a:solidFill>
              </a:rPr>
              <a:t>satir = 0</a:t>
            </a:r>
          </a:p>
        </p:txBody>
      </p:sp>
      <p:sp>
        <p:nvSpPr>
          <p:cNvPr id="13" name="Elmas 6">
            <a:extLst>
              <a:ext uri="{FF2B5EF4-FFF2-40B4-BE49-F238E27FC236}">
                <a16:creationId xmlns:a16="http://schemas.microsoft.com/office/drawing/2014/main" id="{50E80EAA-8962-4B59-9331-E10AA3257141}"/>
              </a:ext>
            </a:extLst>
          </p:cNvPr>
          <p:cNvSpPr/>
          <p:nvPr/>
        </p:nvSpPr>
        <p:spPr>
          <a:xfrm>
            <a:off x="4986230" y="2626924"/>
            <a:ext cx="1512000" cy="6480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200"/>
              <a:t>satir &lt; 5</a:t>
            </a:r>
          </a:p>
        </p:txBody>
      </p:sp>
      <p:sp>
        <p:nvSpPr>
          <p:cNvPr id="14" name="Dikdörtgen 22">
            <a:extLst>
              <a:ext uri="{FF2B5EF4-FFF2-40B4-BE49-F238E27FC236}">
                <a16:creationId xmlns:a16="http://schemas.microsoft.com/office/drawing/2014/main" id="{35CEFD3C-6715-408F-97A5-B0FDE860AB22}"/>
              </a:ext>
            </a:extLst>
          </p:cNvPr>
          <p:cNvSpPr/>
          <p:nvPr/>
        </p:nvSpPr>
        <p:spPr>
          <a:xfrm>
            <a:off x="4986230" y="3490924"/>
            <a:ext cx="1512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200" err="1">
                <a:solidFill>
                  <a:schemeClr val="tx1"/>
                </a:solidFill>
              </a:rPr>
              <a:t>sutun</a:t>
            </a:r>
            <a:r>
              <a:rPr lang="tr-TR" sz="1200">
                <a:solidFill>
                  <a:schemeClr val="tx1"/>
                </a:solidFill>
              </a:rPr>
              <a:t> = 0</a:t>
            </a:r>
          </a:p>
        </p:txBody>
      </p:sp>
      <p:sp>
        <p:nvSpPr>
          <p:cNvPr id="15" name="Elmas 14">
            <a:extLst>
              <a:ext uri="{FF2B5EF4-FFF2-40B4-BE49-F238E27FC236}">
                <a16:creationId xmlns:a16="http://schemas.microsoft.com/office/drawing/2014/main" id="{2C1E00CD-2307-446A-A4A9-471FFE2795C5}"/>
              </a:ext>
            </a:extLst>
          </p:cNvPr>
          <p:cNvSpPr/>
          <p:nvPr/>
        </p:nvSpPr>
        <p:spPr>
          <a:xfrm>
            <a:off x="4986230" y="4138924"/>
            <a:ext cx="1512000" cy="6480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200" err="1"/>
              <a:t>sutun</a:t>
            </a:r>
            <a:r>
              <a:rPr lang="tr-TR" sz="1200"/>
              <a:t> &lt; 5</a:t>
            </a:r>
          </a:p>
        </p:txBody>
      </p:sp>
      <p:sp>
        <p:nvSpPr>
          <p:cNvPr id="16" name="Dikdörtgen 12">
            <a:extLst>
              <a:ext uri="{FF2B5EF4-FFF2-40B4-BE49-F238E27FC236}">
                <a16:creationId xmlns:a16="http://schemas.microsoft.com/office/drawing/2014/main" id="{7C6F9344-3E10-40D1-B023-1215030DDF26}"/>
              </a:ext>
            </a:extLst>
          </p:cNvPr>
          <p:cNvSpPr/>
          <p:nvPr/>
        </p:nvSpPr>
        <p:spPr>
          <a:xfrm>
            <a:off x="2952081" y="5056924"/>
            <a:ext cx="144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200" err="1"/>
              <a:t>sutun</a:t>
            </a:r>
            <a:r>
              <a:rPr lang="tr-TR" sz="1200"/>
              <a:t> = </a:t>
            </a:r>
            <a:r>
              <a:rPr lang="tr-TR" sz="1200" err="1"/>
              <a:t>sutun</a:t>
            </a:r>
            <a:r>
              <a:rPr lang="tr-TR" sz="1200"/>
              <a:t> + 1</a:t>
            </a:r>
          </a:p>
        </p:txBody>
      </p:sp>
      <p:sp>
        <p:nvSpPr>
          <p:cNvPr id="17" name="Akış Çizelgesi: İşlem 39">
            <a:extLst>
              <a:ext uri="{FF2B5EF4-FFF2-40B4-BE49-F238E27FC236}">
                <a16:creationId xmlns:a16="http://schemas.microsoft.com/office/drawing/2014/main" id="{2BB4E4C1-3BC5-450E-8F20-9667D42368A9}"/>
              </a:ext>
            </a:extLst>
          </p:cNvPr>
          <p:cNvSpPr/>
          <p:nvPr/>
        </p:nvSpPr>
        <p:spPr>
          <a:xfrm>
            <a:off x="7409611" y="3490924"/>
            <a:ext cx="1512000" cy="43200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sz="1200">
                <a:solidFill>
                  <a:schemeClr val="tx1"/>
                </a:solidFill>
              </a:rPr>
              <a:t>satir = satir + 1</a:t>
            </a:r>
          </a:p>
        </p:txBody>
      </p:sp>
      <p:sp>
        <p:nvSpPr>
          <p:cNvPr id="18" name="Akış Çizelgesi: Belge 46">
            <a:extLst>
              <a:ext uri="{FF2B5EF4-FFF2-40B4-BE49-F238E27FC236}">
                <a16:creationId xmlns:a16="http://schemas.microsoft.com/office/drawing/2014/main" id="{F8DDBE4F-6580-48CF-990F-0E9588C89852}"/>
              </a:ext>
            </a:extLst>
          </p:cNvPr>
          <p:cNvSpPr/>
          <p:nvPr/>
        </p:nvSpPr>
        <p:spPr>
          <a:xfrm>
            <a:off x="7409611" y="4192924"/>
            <a:ext cx="1512000" cy="540000"/>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YAZ </a:t>
            </a:r>
            <a:r>
              <a:rPr lang="tr-TR" sz="1200"/>
              <a:t>Satır baş</a:t>
            </a:r>
            <a:r>
              <a:rPr lang="en-US" sz="1200" err="1"/>
              <a:t>ı</a:t>
            </a:r>
            <a:endParaRPr lang="tr-TR" sz="1200"/>
          </a:p>
        </p:txBody>
      </p:sp>
      <p:sp>
        <p:nvSpPr>
          <p:cNvPr id="19" name="Metin kutusu 75">
            <a:extLst>
              <a:ext uri="{FF2B5EF4-FFF2-40B4-BE49-F238E27FC236}">
                <a16:creationId xmlns:a16="http://schemas.microsoft.com/office/drawing/2014/main" id="{EF902C6D-561B-4FB0-874A-CDA3E79ACA46}"/>
              </a:ext>
            </a:extLst>
          </p:cNvPr>
          <p:cNvSpPr txBox="1"/>
          <p:nvPr/>
        </p:nvSpPr>
        <p:spPr>
          <a:xfrm>
            <a:off x="5739521" y="3206798"/>
            <a:ext cx="434734" cy="261610"/>
          </a:xfrm>
          <a:prstGeom prst="rect">
            <a:avLst/>
          </a:prstGeom>
          <a:noFill/>
        </p:spPr>
        <p:txBody>
          <a:bodyPr wrap="none" rtlCol="0">
            <a:spAutoFit/>
          </a:bodyPr>
          <a:lstStyle/>
          <a:p>
            <a:r>
              <a:rPr lang="tr-TR" sz="1100"/>
              <a:t>Evet</a:t>
            </a:r>
          </a:p>
        </p:txBody>
      </p:sp>
      <p:sp>
        <p:nvSpPr>
          <p:cNvPr id="20" name="Metin kutusu 76">
            <a:extLst>
              <a:ext uri="{FF2B5EF4-FFF2-40B4-BE49-F238E27FC236}">
                <a16:creationId xmlns:a16="http://schemas.microsoft.com/office/drawing/2014/main" id="{982B9858-55C3-46E5-BD04-DDB903862434}"/>
              </a:ext>
            </a:extLst>
          </p:cNvPr>
          <p:cNvSpPr txBox="1"/>
          <p:nvPr/>
        </p:nvSpPr>
        <p:spPr>
          <a:xfrm>
            <a:off x="5742207" y="4718966"/>
            <a:ext cx="434734" cy="261610"/>
          </a:xfrm>
          <a:prstGeom prst="rect">
            <a:avLst/>
          </a:prstGeom>
          <a:noFill/>
        </p:spPr>
        <p:txBody>
          <a:bodyPr wrap="none" rtlCol="0">
            <a:spAutoFit/>
          </a:bodyPr>
          <a:lstStyle/>
          <a:p>
            <a:r>
              <a:rPr lang="tr-TR" sz="1100"/>
              <a:t>Evet</a:t>
            </a:r>
          </a:p>
        </p:txBody>
      </p:sp>
      <p:sp>
        <p:nvSpPr>
          <p:cNvPr id="21" name="Metin kutusu 81">
            <a:extLst>
              <a:ext uri="{FF2B5EF4-FFF2-40B4-BE49-F238E27FC236}">
                <a16:creationId xmlns:a16="http://schemas.microsoft.com/office/drawing/2014/main" id="{DD4CF406-CCF2-4D73-B564-C556B49B63EA}"/>
              </a:ext>
            </a:extLst>
          </p:cNvPr>
          <p:cNvSpPr txBox="1"/>
          <p:nvPr/>
        </p:nvSpPr>
        <p:spPr>
          <a:xfrm>
            <a:off x="4392081" y="2676320"/>
            <a:ext cx="486030" cy="261610"/>
          </a:xfrm>
          <a:prstGeom prst="rect">
            <a:avLst/>
          </a:prstGeom>
          <a:noFill/>
        </p:spPr>
        <p:txBody>
          <a:bodyPr wrap="none" rtlCol="0">
            <a:spAutoFit/>
          </a:bodyPr>
          <a:lstStyle/>
          <a:p>
            <a:r>
              <a:rPr lang="tr-TR" sz="1100"/>
              <a:t>Hayır</a:t>
            </a:r>
          </a:p>
        </p:txBody>
      </p:sp>
      <p:sp>
        <p:nvSpPr>
          <p:cNvPr id="22" name="Metin kutusu 82">
            <a:extLst>
              <a:ext uri="{FF2B5EF4-FFF2-40B4-BE49-F238E27FC236}">
                <a16:creationId xmlns:a16="http://schemas.microsoft.com/office/drawing/2014/main" id="{7B30F5AC-0457-4E05-A47A-7C6E01425948}"/>
              </a:ext>
            </a:extLst>
          </p:cNvPr>
          <p:cNvSpPr txBox="1"/>
          <p:nvPr/>
        </p:nvSpPr>
        <p:spPr>
          <a:xfrm>
            <a:off x="6592327" y="4214910"/>
            <a:ext cx="486030" cy="261610"/>
          </a:xfrm>
          <a:prstGeom prst="rect">
            <a:avLst/>
          </a:prstGeom>
          <a:noFill/>
        </p:spPr>
        <p:txBody>
          <a:bodyPr wrap="none" rtlCol="0">
            <a:spAutoFit/>
          </a:bodyPr>
          <a:lstStyle/>
          <a:p>
            <a:r>
              <a:rPr lang="tr-TR" sz="1100"/>
              <a:t>Hayır</a:t>
            </a:r>
          </a:p>
        </p:txBody>
      </p:sp>
      <p:cxnSp>
        <p:nvCxnSpPr>
          <p:cNvPr id="23" name="Elbow Connector 39">
            <a:extLst>
              <a:ext uri="{FF2B5EF4-FFF2-40B4-BE49-F238E27FC236}">
                <a16:creationId xmlns:a16="http://schemas.microsoft.com/office/drawing/2014/main" id="{3CF24664-D718-40F0-A151-621BB8BE822F}"/>
              </a:ext>
            </a:extLst>
          </p:cNvPr>
          <p:cNvCxnSpPr>
            <a:stCxn id="17" idx="0"/>
            <a:endCxn id="13" idx="3"/>
          </p:cNvCxnSpPr>
          <p:nvPr/>
        </p:nvCxnSpPr>
        <p:spPr>
          <a:xfrm rot="16200000" flipV="1">
            <a:off x="7061921" y="2387233"/>
            <a:ext cx="540000" cy="1667381"/>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40">
            <a:extLst>
              <a:ext uri="{FF2B5EF4-FFF2-40B4-BE49-F238E27FC236}">
                <a16:creationId xmlns:a16="http://schemas.microsoft.com/office/drawing/2014/main" id="{9A005B16-D1A4-43F0-9F08-36EE6CF7469E}"/>
              </a:ext>
            </a:extLst>
          </p:cNvPr>
          <p:cNvCxnSpPr>
            <a:stCxn id="16" idx="0"/>
            <a:endCxn id="15" idx="1"/>
          </p:cNvCxnSpPr>
          <p:nvPr/>
        </p:nvCxnSpPr>
        <p:spPr>
          <a:xfrm rot="5400000" flipH="1" flipV="1">
            <a:off x="4032155" y="4102850"/>
            <a:ext cx="594000" cy="1314149"/>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41">
            <a:extLst>
              <a:ext uri="{FF2B5EF4-FFF2-40B4-BE49-F238E27FC236}">
                <a16:creationId xmlns:a16="http://schemas.microsoft.com/office/drawing/2014/main" id="{BDCD31B1-402A-4721-AB79-929207929E71}"/>
              </a:ext>
            </a:extLst>
          </p:cNvPr>
          <p:cNvCxnSpPr>
            <a:stCxn id="7" idx="3"/>
            <a:endCxn id="12" idx="1"/>
          </p:cNvCxnSpPr>
          <p:nvPr/>
        </p:nvCxnSpPr>
        <p:spPr>
          <a:xfrm>
            <a:off x="4266351" y="2194924"/>
            <a:ext cx="71988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2">
            <a:extLst>
              <a:ext uri="{FF2B5EF4-FFF2-40B4-BE49-F238E27FC236}">
                <a16:creationId xmlns:a16="http://schemas.microsoft.com/office/drawing/2014/main" id="{A7543F25-3E47-4F0B-B59D-86F0A315C1AB}"/>
              </a:ext>
            </a:extLst>
          </p:cNvPr>
          <p:cNvCxnSpPr>
            <a:stCxn id="13" idx="1"/>
            <a:endCxn id="10" idx="3"/>
          </p:cNvCxnSpPr>
          <p:nvPr/>
        </p:nvCxnSpPr>
        <p:spPr>
          <a:xfrm flipH="1">
            <a:off x="4266351" y="2950924"/>
            <a:ext cx="71987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43">
            <a:extLst>
              <a:ext uri="{FF2B5EF4-FFF2-40B4-BE49-F238E27FC236}">
                <a16:creationId xmlns:a16="http://schemas.microsoft.com/office/drawing/2014/main" id="{9EC230E2-5CBF-46AA-8CCA-6EBBB33A08F6}"/>
              </a:ext>
            </a:extLst>
          </p:cNvPr>
          <p:cNvCxnSpPr>
            <a:stCxn id="12" idx="2"/>
            <a:endCxn id="13" idx="0"/>
          </p:cNvCxnSpPr>
          <p:nvPr/>
        </p:nvCxnSpPr>
        <p:spPr>
          <a:xfrm flipH="1">
            <a:off x="5742230" y="2410924"/>
            <a:ext cx="1" cy="216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44">
            <a:extLst>
              <a:ext uri="{FF2B5EF4-FFF2-40B4-BE49-F238E27FC236}">
                <a16:creationId xmlns:a16="http://schemas.microsoft.com/office/drawing/2014/main" id="{28E71B50-C106-4EBB-810D-27A194D23CAA}"/>
              </a:ext>
            </a:extLst>
          </p:cNvPr>
          <p:cNvCxnSpPr>
            <a:stCxn id="13" idx="2"/>
            <a:endCxn id="14" idx="0"/>
          </p:cNvCxnSpPr>
          <p:nvPr/>
        </p:nvCxnSpPr>
        <p:spPr>
          <a:xfrm>
            <a:off x="5742230" y="3274924"/>
            <a:ext cx="0" cy="216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46">
            <a:extLst>
              <a:ext uri="{FF2B5EF4-FFF2-40B4-BE49-F238E27FC236}">
                <a16:creationId xmlns:a16="http://schemas.microsoft.com/office/drawing/2014/main" id="{31095D28-757F-4985-A89C-E540B4D9D960}"/>
              </a:ext>
            </a:extLst>
          </p:cNvPr>
          <p:cNvCxnSpPr>
            <a:stCxn id="14" idx="2"/>
            <a:endCxn id="15" idx="0"/>
          </p:cNvCxnSpPr>
          <p:nvPr/>
        </p:nvCxnSpPr>
        <p:spPr>
          <a:xfrm>
            <a:off x="5742230" y="3922924"/>
            <a:ext cx="0" cy="216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49">
            <a:extLst>
              <a:ext uri="{FF2B5EF4-FFF2-40B4-BE49-F238E27FC236}">
                <a16:creationId xmlns:a16="http://schemas.microsoft.com/office/drawing/2014/main" id="{1BBF832B-B54C-4BF5-8493-0014C3226EE2}"/>
              </a:ext>
            </a:extLst>
          </p:cNvPr>
          <p:cNvCxnSpPr>
            <a:stCxn id="15" idx="2"/>
            <a:endCxn id="9" idx="0"/>
          </p:cNvCxnSpPr>
          <p:nvPr/>
        </p:nvCxnSpPr>
        <p:spPr>
          <a:xfrm>
            <a:off x="5742230" y="4786924"/>
            <a:ext cx="1" cy="216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50">
            <a:extLst>
              <a:ext uri="{FF2B5EF4-FFF2-40B4-BE49-F238E27FC236}">
                <a16:creationId xmlns:a16="http://schemas.microsoft.com/office/drawing/2014/main" id="{901C8536-4F9A-4569-A13D-3412371066AD}"/>
              </a:ext>
            </a:extLst>
          </p:cNvPr>
          <p:cNvCxnSpPr>
            <a:stCxn id="9" idx="1"/>
            <a:endCxn id="16" idx="3"/>
          </p:cNvCxnSpPr>
          <p:nvPr/>
        </p:nvCxnSpPr>
        <p:spPr>
          <a:xfrm flipH="1">
            <a:off x="4392081" y="5272924"/>
            <a:ext cx="59415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51">
            <a:extLst>
              <a:ext uri="{FF2B5EF4-FFF2-40B4-BE49-F238E27FC236}">
                <a16:creationId xmlns:a16="http://schemas.microsoft.com/office/drawing/2014/main" id="{BACF9AA3-AFCC-4785-9C47-7B17FC9FFB9D}"/>
              </a:ext>
            </a:extLst>
          </p:cNvPr>
          <p:cNvCxnSpPr>
            <a:stCxn id="15" idx="3"/>
            <a:endCxn id="18" idx="1"/>
          </p:cNvCxnSpPr>
          <p:nvPr/>
        </p:nvCxnSpPr>
        <p:spPr>
          <a:xfrm>
            <a:off x="6498230" y="4462924"/>
            <a:ext cx="91138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52">
            <a:extLst>
              <a:ext uri="{FF2B5EF4-FFF2-40B4-BE49-F238E27FC236}">
                <a16:creationId xmlns:a16="http://schemas.microsoft.com/office/drawing/2014/main" id="{A4E1CD6F-E4AE-42EE-A3D3-C5972F5B3813}"/>
              </a:ext>
            </a:extLst>
          </p:cNvPr>
          <p:cNvCxnSpPr>
            <a:stCxn id="18" idx="0"/>
            <a:endCxn id="17" idx="2"/>
          </p:cNvCxnSpPr>
          <p:nvPr/>
        </p:nvCxnSpPr>
        <p:spPr>
          <a:xfrm flipV="1">
            <a:off x="8165611" y="3922924"/>
            <a:ext cx="0" cy="270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12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par>
                                <p:cTn id="73" presetID="10" presetClass="entr" presetSubtype="0"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5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fade">
                                      <p:cBhvr>
                                        <p:cTn id="91" dur="500"/>
                                        <p:tgtEl>
                                          <p:spTgt spid="3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500"/>
                                        <p:tgtEl>
                                          <p:spTgt spid="1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8" name="Content Placeholder 1">
            <a:extLst>
              <a:ext uri="{FF2B5EF4-FFF2-40B4-BE49-F238E27FC236}">
                <a16:creationId xmlns:a16="http://schemas.microsoft.com/office/drawing/2014/main" id="{67F138E0-5850-4EBE-8ACB-BFAA68EF2543}"/>
              </a:ext>
            </a:extLst>
          </p:cNvPr>
          <p:cNvSpPr txBox="1">
            <a:spLocks/>
          </p:cNvSpPr>
          <p:nvPr/>
        </p:nvSpPr>
        <p:spPr>
          <a:xfrm>
            <a:off x="852799" y="1987052"/>
            <a:ext cx="10322019" cy="21984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etropolis"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etropolis"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etropolis" panose="000005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etropolis" panose="000005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etropolis" panose="000005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400" b="0">
                <a:solidFill>
                  <a:srgbClr val="3A4A58"/>
                </a:solidFill>
              </a:rPr>
              <a:t>Girilen bir sayıya kadar olan bütün sayıların toplamının, 3 ve 3’ün katları olan sayıların toplamına bölümünü ekrana </a:t>
            </a:r>
            <a:r>
              <a:rPr lang="tr-TR" sz="2400" b="0">
                <a:solidFill>
                  <a:srgbClr val="3A4A58"/>
                </a:solidFill>
                <a:latin typeface="Corbel" panose="020B0503020204020204" pitchFamily="34" charset="0"/>
              </a:rPr>
              <a:t>yazdıran</a:t>
            </a:r>
            <a:r>
              <a:rPr lang="tr-TR" sz="2400" b="0">
                <a:solidFill>
                  <a:srgbClr val="3A4A58"/>
                </a:solidFill>
              </a:rPr>
              <a:t> algoritmanın akış şemasını çiziniz.</a:t>
            </a:r>
            <a:endParaRPr lang="en-US" sz="2400" b="0">
              <a:solidFill>
                <a:srgbClr val="3A4A58"/>
              </a:solidFill>
            </a:endParaRPr>
          </a:p>
        </p:txBody>
      </p:sp>
    </p:spTree>
    <p:extLst>
      <p:ext uri="{BB962C8B-B14F-4D97-AF65-F5344CB8AC3E}">
        <p14:creationId xmlns:p14="http://schemas.microsoft.com/office/powerpoint/2010/main" val="1841097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Flowchart: Terminator 3">
            <a:extLst>
              <a:ext uri="{FF2B5EF4-FFF2-40B4-BE49-F238E27FC236}">
                <a16:creationId xmlns:a16="http://schemas.microsoft.com/office/drawing/2014/main" id="{EDFDD23F-BBFA-4EDA-8F89-78D6612AB200}"/>
              </a:ext>
            </a:extLst>
          </p:cNvPr>
          <p:cNvSpPr/>
          <p:nvPr/>
        </p:nvSpPr>
        <p:spPr>
          <a:xfrm>
            <a:off x="2454366" y="2115544"/>
            <a:ext cx="1524000" cy="324885"/>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sz="1600" kern="0">
                <a:solidFill>
                  <a:schemeClr val="tx1"/>
                </a:solidFill>
                <a:cs typeface="Consolas" panose="020B0609020204030204" pitchFamily="49" charset="0"/>
              </a:rPr>
              <a:t>Başla</a:t>
            </a:r>
            <a:endParaRPr lang="en-US" sz="1600" kern="0">
              <a:solidFill>
                <a:schemeClr val="tx1"/>
              </a:solidFill>
              <a:cs typeface="Consolas" panose="020B0609020204030204" pitchFamily="49" charset="0"/>
            </a:endParaRPr>
          </a:p>
        </p:txBody>
      </p:sp>
      <p:sp>
        <p:nvSpPr>
          <p:cNvPr id="9" name="Flowchart: Data 4">
            <a:extLst>
              <a:ext uri="{FF2B5EF4-FFF2-40B4-BE49-F238E27FC236}">
                <a16:creationId xmlns:a16="http://schemas.microsoft.com/office/drawing/2014/main" id="{349C31C0-B1A1-42AF-BE7F-39C5808D336D}"/>
              </a:ext>
            </a:extLst>
          </p:cNvPr>
          <p:cNvSpPr/>
          <p:nvPr/>
        </p:nvSpPr>
        <p:spPr>
          <a:xfrm>
            <a:off x="4955694" y="2087487"/>
            <a:ext cx="1905000" cy="381000"/>
          </a:xfrm>
          <a:prstGeom prst="flowChartInputOutp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sz="1400" kern="0" err="1">
                <a:solidFill>
                  <a:schemeClr val="tx1"/>
                </a:solidFill>
                <a:cs typeface="Consolas" panose="020B0609020204030204" pitchFamily="49" charset="0"/>
              </a:rPr>
              <a:t>sayi</a:t>
            </a:r>
            <a:r>
              <a:rPr lang="tr-TR" sz="1400" kern="0">
                <a:solidFill>
                  <a:schemeClr val="tx1"/>
                </a:solidFill>
                <a:cs typeface="Consolas" panose="020B0609020204030204" pitchFamily="49" charset="0"/>
              </a:rPr>
              <a:t> </a:t>
            </a:r>
            <a:endParaRPr lang="en-US" sz="1400" kern="0">
              <a:solidFill>
                <a:schemeClr val="tx1"/>
              </a:solidFill>
              <a:cs typeface="Consolas" panose="020B0609020204030204" pitchFamily="49" charset="0"/>
            </a:endParaRPr>
          </a:p>
        </p:txBody>
      </p:sp>
      <p:sp>
        <p:nvSpPr>
          <p:cNvPr id="10" name="Flowchart: Decision 5">
            <a:extLst>
              <a:ext uri="{FF2B5EF4-FFF2-40B4-BE49-F238E27FC236}">
                <a16:creationId xmlns:a16="http://schemas.microsoft.com/office/drawing/2014/main" id="{947ED06E-E31C-41CF-B9E6-77E30DA2737A}"/>
              </a:ext>
            </a:extLst>
          </p:cNvPr>
          <p:cNvSpPr/>
          <p:nvPr/>
        </p:nvSpPr>
        <p:spPr>
          <a:xfrm>
            <a:off x="4964051" y="4158189"/>
            <a:ext cx="1905000" cy="779513"/>
          </a:xfrm>
          <a:prstGeom prst="flowChartDecision">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sz="1200" kern="0">
                <a:solidFill>
                  <a:schemeClr val="tx1"/>
                </a:solidFill>
                <a:cs typeface="Consolas" panose="020B0609020204030204" pitchFamily="49" charset="0"/>
              </a:rPr>
              <a:t>i % 3 = 0 ?</a:t>
            </a:r>
            <a:endParaRPr lang="en-US" sz="1200" kern="0">
              <a:solidFill>
                <a:schemeClr val="tx1"/>
              </a:solidFill>
              <a:cs typeface="Consolas" panose="020B0609020204030204" pitchFamily="49" charset="0"/>
            </a:endParaRPr>
          </a:p>
        </p:txBody>
      </p:sp>
      <p:sp>
        <p:nvSpPr>
          <p:cNvPr id="12" name="Flowchart: Terminator 9">
            <a:extLst>
              <a:ext uri="{FF2B5EF4-FFF2-40B4-BE49-F238E27FC236}">
                <a16:creationId xmlns:a16="http://schemas.microsoft.com/office/drawing/2014/main" id="{A43398C6-93B0-46F7-B16C-7FB70AC9B8CE}"/>
              </a:ext>
            </a:extLst>
          </p:cNvPr>
          <p:cNvSpPr/>
          <p:nvPr/>
        </p:nvSpPr>
        <p:spPr>
          <a:xfrm>
            <a:off x="8346555" y="3933340"/>
            <a:ext cx="1524000" cy="304800"/>
          </a:xfrm>
          <a:prstGeom prst="flowChartTermina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sz="1600" kern="0">
                <a:solidFill>
                  <a:schemeClr val="tx1"/>
                </a:solidFill>
                <a:cs typeface="Consolas" panose="020B0609020204030204" pitchFamily="49" charset="0"/>
              </a:rPr>
              <a:t>DUR</a:t>
            </a:r>
            <a:endParaRPr lang="en-US" sz="1600" kern="0">
              <a:solidFill>
                <a:schemeClr val="tx1"/>
              </a:solidFill>
              <a:cs typeface="Consolas" panose="020B0609020204030204" pitchFamily="49" charset="0"/>
            </a:endParaRPr>
          </a:p>
        </p:txBody>
      </p:sp>
      <p:cxnSp>
        <p:nvCxnSpPr>
          <p:cNvPr id="13" name="Straight Arrow Connector 12">
            <a:extLst>
              <a:ext uri="{FF2B5EF4-FFF2-40B4-BE49-F238E27FC236}">
                <a16:creationId xmlns:a16="http://schemas.microsoft.com/office/drawing/2014/main" id="{B1F2740E-4A05-4030-A70D-4DEC9031B8ED}"/>
              </a:ext>
            </a:extLst>
          </p:cNvPr>
          <p:cNvCxnSpPr>
            <a:cxnSpLocks/>
            <a:stCxn id="7" idx="3"/>
            <a:endCxn id="9" idx="2"/>
          </p:cNvCxnSpPr>
          <p:nvPr/>
        </p:nvCxnSpPr>
        <p:spPr>
          <a:xfrm>
            <a:off x="3978366" y="2277987"/>
            <a:ext cx="1167828" cy="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 name="Straight Arrow Connector 20">
            <a:extLst>
              <a:ext uri="{FF2B5EF4-FFF2-40B4-BE49-F238E27FC236}">
                <a16:creationId xmlns:a16="http://schemas.microsoft.com/office/drawing/2014/main" id="{FCDD71BA-D88F-4D0E-A305-743B3DBDEB0C}"/>
              </a:ext>
            </a:extLst>
          </p:cNvPr>
          <p:cNvCxnSpPr>
            <a:stCxn id="17" idx="2"/>
            <a:endCxn id="12" idx="0"/>
          </p:cNvCxnSpPr>
          <p:nvPr/>
        </p:nvCxnSpPr>
        <p:spPr>
          <a:xfrm>
            <a:off x="9108555" y="3375036"/>
            <a:ext cx="0" cy="55830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5" name="TextBox 26">
            <a:extLst>
              <a:ext uri="{FF2B5EF4-FFF2-40B4-BE49-F238E27FC236}">
                <a16:creationId xmlns:a16="http://schemas.microsoft.com/office/drawing/2014/main" id="{3FCBCF15-2FE5-48FE-8DB8-E5B19EA6641F}"/>
              </a:ext>
            </a:extLst>
          </p:cNvPr>
          <p:cNvSpPr txBox="1"/>
          <p:nvPr/>
        </p:nvSpPr>
        <p:spPr>
          <a:xfrm>
            <a:off x="4444925" y="4289538"/>
            <a:ext cx="571500" cy="2616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050">
                <a:solidFill>
                  <a:schemeClr val="tx1"/>
                </a:solidFill>
              </a:rPr>
              <a:t>Hayır</a:t>
            </a:r>
            <a:endParaRPr lang="en-US" sz="900">
              <a:solidFill>
                <a:schemeClr val="tx1"/>
              </a:solidFill>
            </a:endParaRPr>
          </a:p>
        </p:txBody>
      </p:sp>
      <p:sp>
        <p:nvSpPr>
          <p:cNvPr id="16" name="TextBox 27">
            <a:extLst>
              <a:ext uri="{FF2B5EF4-FFF2-40B4-BE49-F238E27FC236}">
                <a16:creationId xmlns:a16="http://schemas.microsoft.com/office/drawing/2014/main" id="{DC60897E-A3E6-430F-A7E4-9051BC526A4F}"/>
              </a:ext>
            </a:extLst>
          </p:cNvPr>
          <p:cNvSpPr txBox="1"/>
          <p:nvPr/>
        </p:nvSpPr>
        <p:spPr>
          <a:xfrm>
            <a:off x="6088762" y="4895799"/>
            <a:ext cx="571500" cy="2616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050">
                <a:solidFill>
                  <a:schemeClr val="tx1"/>
                </a:solidFill>
              </a:rPr>
              <a:t>Evet</a:t>
            </a:r>
            <a:endParaRPr lang="en-US" sz="1050">
              <a:solidFill>
                <a:schemeClr val="tx1"/>
              </a:solidFill>
            </a:endParaRPr>
          </a:p>
        </p:txBody>
      </p:sp>
      <p:sp>
        <p:nvSpPr>
          <p:cNvPr id="17" name="Akış Çizelgesi: Belge 16">
            <a:extLst>
              <a:ext uri="{FF2B5EF4-FFF2-40B4-BE49-F238E27FC236}">
                <a16:creationId xmlns:a16="http://schemas.microsoft.com/office/drawing/2014/main" id="{7319A926-A6F1-4D12-BFE1-52A9FD28A045}"/>
              </a:ext>
            </a:extLst>
          </p:cNvPr>
          <p:cNvSpPr/>
          <p:nvPr/>
        </p:nvSpPr>
        <p:spPr>
          <a:xfrm>
            <a:off x="8070990" y="2656100"/>
            <a:ext cx="2075130" cy="769830"/>
          </a:xfrm>
          <a:prstGeom prst="flowChartDocumen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sz="1200" kern="0">
                <a:solidFill>
                  <a:schemeClr val="tx1"/>
                </a:solidFill>
                <a:cs typeface="Consolas" panose="020B0609020204030204" pitchFamily="49" charset="0"/>
              </a:rPr>
              <a:t>bolum =toplam / toplam2</a:t>
            </a:r>
          </a:p>
        </p:txBody>
      </p:sp>
      <p:cxnSp>
        <p:nvCxnSpPr>
          <p:cNvPr id="18" name="Dirsek Bağlayıcısı 17">
            <a:extLst>
              <a:ext uri="{FF2B5EF4-FFF2-40B4-BE49-F238E27FC236}">
                <a16:creationId xmlns:a16="http://schemas.microsoft.com/office/drawing/2014/main" id="{0C1A00F7-A476-4252-9B29-ADB7CF567505}"/>
              </a:ext>
            </a:extLst>
          </p:cNvPr>
          <p:cNvCxnSpPr>
            <a:cxnSpLocks/>
            <a:stCxn id="19" idx="3"/>
            <a:endCxn id="17" idx="1"/>
          </p:cNvCxnSpPr>
          <p:nvPr/>
        </p:nvCxnSpPr>
        <p:spPr>
          <a:xfrm flipV="1">
            <a:off x="6887628" y="3041015"/>
            <a:ext cx="1183362"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9" name="Akış Çizelgesi: Hazırlık 18">
            <a:extLst>
              <a:ext uri="{FF2B5EF4-FFF2-40B4-BE49-F238E27FC236}">
                <a16:creationId xmlns:a16="http://schemas.microsoft.com/office/drawing/2014/main" id="{AEC83D9A-4476-4EDD-9ABF-3F3B89E744F3}"/>
              </a:ext>
            </a:extLst>
          </p:cNvPr>
          <p:cNvSpPr/>
          <p:nvPr/>
        </p:nvSpPr>
        <p:spPr>
          <a:xfrm>
            <a:off x="4928760" y="2770408"/>
            <a:ext cx="1958868" cy="541215"/>
          </a:xfrm>
          <a:prstGeom prst="flowChartPreparation">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sz="1100" kern="0">
                <a:solidFill>
                  <a:schemeClr val="tx1"/>
                </a:solidFill>
                <a:cs typeface="Consolas" panose="020B0609020204030204" pitchFamily="49" charset="0"/>
              </a:rPr>
              <a:t>i = 0; i &lt;= </a:t>
            </a:r>
            <a:r>
              <a:rPr lang="tr-TR" sz="1100" kern="0" err="1">
                <a:solidFill>
                  <a:schemeClr val="tx1"/>
                </a:solidFill>
                <a:cs typeface="Consolas" panose="020B0609020204030204" pitchFamily="49" charset="0"/>
              </a:rPr>
              <a:t>sayi</a:t>
            </a:r>
            <a:r>
              <a:rPr lang="tr-TR" sz="1100" kern="0">
                <a:solidFill>
                  <a:schemeClr val="tx1"/>
                </a:solidFill>
                <a:cs typeface="Consolas" panose="020B0609020204030204" pitchFamily="49" charset="0"/>
              </a:rPr>
              <a:t>; i++</a:t>
            </a:r>
          </a:p>
        </p:txBody>
      </p:sp>
      <p:sp>
        <p:nvSpPr>
          <p:cNvPr id="20" name="Akış Çizelgesi: İşlem 19">
            <a:extLst>
              <a:ext uri="{FF2B5EF4-FFF2-40B4-BE49-F238E27FC236}">
                <a16:creationId xmlns:a16="http://schemas.microsoft.com/office/drawing/2014/main" id="{7CF171DB-C277-465D-B916-649A7C26A344}"/>
              </a:ext>
            </a:extLst>
          </p:cNvPr>
          <p:cNvSpPr/>
          <p:nvPr/>
        </p:nvSpPr>
        <p:spPr>
          <a:xfrm>
            <a:off x="5052903" y="3549921"/>
            <a:ext cx="1714500" cy="337766"/>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sz="1050" kern="0">
                <a:solidFill>
                  <a:schemeClr val="tx1"/>
                </a:solidFill>
                <a:cs typeface="Consolas" panose="020B0609020204030204" pitchFamily="49" charset="0"/>
              </a:rPr>
              <a:t>toplam = toplam + i</a:t>
            </a:r>
          </a:p>
        </p:txBody>
      </p:sp>
      <p:cxnSp>
        <p:nvCxnSpPr>
          <p:cNvPr id="21" name="Straight Arrow Connector 19">
            <a:extLst>
              <a:ext uri="{FF2B5EF4-FFF2-40B4-BE49-F238E27FC236}">
                <a16:creationId xmlns:a16="http://schemas.microsoft.com/office/drawing/2014/main" id="{6862F303-B332-416C-85CE-4092A49CCF0C}"/>
              </a:ext>
            </a:extLst>
          </p:cNvPr>
          <p:cNvCxnSpPr>
            <a:cxnSpLocks/>
            <a:stCxn id="19" idx="2"/>
            <a:endCxn id="20" idx="0"/>
          </p:cNvCxnSpPr>
          <p:nvPr/>
        </p:nvCxnSpPr>
        <p:spPr>
          <a:xfrm>
            <a:off x="5908194" y="3311623"/>
            <a:ext cx="1959" cy="238298"/>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2" name="Straight Arrow Connector 19">
            <a:extLst>
              <a:ext uri="{FF2B5EF4-FFF2-40B4-BE49-F238E27FC236}">
                <a16:creationId xmlns:a16="http://schemas.microsoft.com/office/drawing/2014/main" id="{E3E97025-4BAB-4F7E-9AA0-88668BED4F72}"/>
              </a:ext>
            </a:extLst>
          </p:cNvPr>
          <p:cNvCxnSpPr>
            <a:stCxn id="20" idx="2"/>
            <a:endCxn id="10" idx="0"/>
          </p:cNvCxnSpPr>
          <p:nvPr/>
        </p:nvCxnSpPr>
        <p:spPr>
          <a:xfrm>
            <a:off x="5910153" y="3887687"/>
            <a:ext cx="6398" cy="27050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3" name="Akış Çizelgesi: İşlem 22">
            <a:extLst>
              <a:ext uri="{FF2B5EF4-FFF2-40B4-BE49-F238E27FC236}">
                <a16:creationId xmlns:a16="http://schemas.microsoft.com/office/drawing/2014/main" id="{606F62D3-2E82-4CEA-B126-3559157F7757}"/>
              </a:ext>
            </a:extLst>
          </p:cNvPr>
          <p:cNvSpPr/>
          <p:nvPr/>
        </p:nvSpPr>
        <p:spPr>
          <a:xfrm>
            <a:off x="5002987" y="5160568"/>
            <a:ext cx="1828700" cy="328985"/>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sz="1050" kern="0">
                <a:solidFill>
                  <a:schemeClr val="tx1"/>
                </a:solidFill>
                <a:cs typeface="Consolas" panose="020B0609020204030204" pitchFamily="49" charset="0"/>
              </a:rPr>
              <a:t>toplam2 = toplam2 + i</a:t>
            </a:r>
          </a:p>
        </p:txBody>
      </p:sp>
      <p:sp>
        <p:nvSpPr>
          <p:cNvPr id="24" name="Akış Çizelgesi: Bağlayıcı 23">
            <a:extLst>
              <a:ext uri="{FF2B5EF4-FFF2-40B4-BE49-F238E27FC236}">
                <a16:creationId xmlns:a16="http://schemas.microsoft.com/office/drawing/2014/main" id="{4E714F64-2A7F-45BC-98D6-870ACD7E3D4C}"/>
              </a:ext>
            </a:extLst>
          </p:cNvPr>
          <p:cNvSpPr/>
          <p:nvPr/>
        </p:nvSpPr>
        <p:spPr>
          <a:xfrm>
            <a:off x="4090644" y="4433645"/>
            <a:ext cx="228600" cy="228600"/>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tr-TR" sz="1600" kern="0">
              <a:solidFill>
                <a:schemeClr val="tx1"/>
              </a:solidFill>
              <a:cs typeface="Consolas" panose="020B0609020204030204" pitchFamily="49" charset="0"/>
            </a:endParaRPr>
          </a:p>
        </p:txBody>
      </p:sp>
      <p:cxnSp>
        <p:nvCxnSpPr>
          <p:cNvPr id="25" name="Dirsek Bağlayıcısı 42">
            <a:extLst>
              <a:ext uri="{FF2B5EF4-FFF2-40B4-BE49-F238E27FC236}">
                <a16:creationId xmlns:a16="http://schemas.microsoft.com/office/drawing/2014/main" id="{46E16C08-849F-4A34-B7E9-B24680BB5B8A}"/>
              </a:ext>
            </a:extLst>
          </p:cNvPr>
          <p:cNvCxnSpPr>
            <a:cxnSpLocks/>
            <a:stCxn id="24" idx="0"/>
            <a:endCxn id="19" idx="1"/>
          </p:cNvCxnSpPr>
          <p:nvPr/>
        </p:nvCxnSpPr>
        <p:spPr>
          <a:xfrm rot="5400000" flipH="1" flipV="1">
            <a:off x="3870538" y="3375423"/>
            <a:ext cx="1392629" cy="723816"/>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6" name="Düz Ok Bağlayıcısı 25">
            <a:extLst>
              <a:ext uri="{FF2B5EF4-FFF2-40B4-BE49-F238E27FC236}">
                <a16:creationId xmlns:a16="http://schemas.microsoft.com/office/drawing/2014/main" id="{AA135239-D4EC-462F-8113-DBEA89C18F2E}"/>
              </a:ext>
            </a:extLst>
          </p:cNvPr>
          <p:cNvCxnSpPr>
            <a:stCxn id="10" idx="1"/>
            <a:endCxn id="24" idx="6"/>
          </p:cNvCxnSpPr>
          <p:nvPr/>
        </p:nvCxnSpPr>
        <p:spPr>
          <a:xfrm flipH="1" flipV="1">
            <a:off x="4319244" y="4547945"/>
            <a:ext cx="644807" cy="1"/>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7" name="Düz Ok Bağlayıcısı 46">
            <a:extLst>
              <a:ext uri="{FF2B5EF4-FFF2-40B4-BE49-F238E27FC236}">
                <a16:creationId xmlns:a16="http://schemas.microsoft.com/office/drawing/2014/main" id="{9172A07E-CC52-4D91-8743-B6522FAD3A25}"/>
              </a:ext>
            </a:extLst>
          </p:cNvPr>
          <p:cNvCxnSpPr>
            <a:stCxn id="23" idx="1"/>
            <a:endCxn id="24" idx="4"/>
          </p:cNvCxnSpPr>
          <p:nvPr/>
        </p:nvCxnSpPr>
        <p:spPr>
          <a:xfrm rot="10800000">
            <a:off x="4204945" y="4662245"/>
            <a:ext cx="798043" cy="662816"/>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8" name="Straight Arrow Connector 19">
            <a:extLst>
              <a:ext uri="{FF2B5EF4-FFF2-40B4-BE49-F238E27FC236}">
                <a16:creationId xmlns:a16="http://schemas.microsoft.com/office/drawing/2014/main" id="{C323AF6E-41F8-4EE7-85DE-846C20B9C363}"/>
              </a:ext>
            </a:extLst>
          </p:cNvPr>
          <p:cNvCxnSpPr>
            <a:stCxn id="10" idx="2"/>
            <a:endCxn id="23" idx="0"/>
          </p:cNvCxnSpPr>
          <p:nvPr/>
        </p:nvCxnSpPr>
        <p:spPr>
          <a:xfrm>
            <a:off x="5916551" y="4937702"/>
            <a:ext cx="786" cy="22286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9" name="Straight Arrow Connector 17">
            <a:extLst>
              <a:ext uri="{FF2B5EF4-FFF2-40B4-BE49-F238E27FC236}">
                <a16:creationId xmlns:a16="http://schemas.microsoft.com/office/drawing/2014/main" id="{B64FBD94-C642-4B0E-9356-B89DF37D5C1E}"/>
              </a:ext>
            </a:extLst>
          </p:cNvPr>
          <p:cNvCxnSpPr>
            <a:cxnSpLocks/>
            <a:stCxn id="9" idx="4"/>
            <a:endCxn id="19" idx="0"/>
          </p:cNvCxnSpPr>
          <p:nvPr/>
        </p:nvCxnSpPr>
        <p:spPr>
          <a:xfrm>
            <a:off x="5908194" y="2468487"/>
            <a:ext cx="0" cy="301921"/>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24953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500"/>
                                        <p:tgtEl>
                                          <p:spTgt spid="1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P spid="15" grpId="0" animBg="1"/>
      <p:bldP spid="16" grpId="0" animBg="1"/>
      <p:bldP spid="17" grpId="0" animBg="1"/>
      <p:bldP spid="19" grpId="0" animBg="1"/>
      <p:bldP spid="20"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Algoritma Nedir?</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Dikdörtgen 6">
            <a:extLst>
              <a:ext uri="{FF2B5EF4-FFF2-40B4-BE49-F238E27FC236}">
                <a16:creationId xmlns:a16="http://schemas.microsoft.com/office/drawing/2014/main" id="{C4AFAAC8-103B-401B-B17B-B07404ECB72A}"/>
              </a:ext>
            </a:extLst>
          </p:cNvPr>
          <p:cNvSpPr/>
          <p:nvPr/>
        </p:nvSpPr>
        <p:spPr>
          <a:xfrm>
            <a:off x="838200" y="1887051"/>
            <a:ext cx="6408712" cy="2308324"/>
          </a:xfrm>
          <a:prstGeom prst="rect">
            <a:avLst/>
          </a:prstGeom>
        </p:spPr>
        <p:txBody>
          <a:bodyPr wrap="square">
            <a:spAutoFit/>
          </a:bodyPr>
          <a:lstStyle/>
          <a:p>
            <a:r>
              <a:rPr lang="tr-TR" sz="1600">
                <a:solidFill>
                  <a:srgbClr val="3A4A58"/>
                </a:solidFill>
              </a:rPr>
              <a:t>Algoritma, bir işin hangi etaplardan geçilerek yapılacağını gösteren çalışma planıdır. Algoritma bir programlama dili değildir. Programlama dillerine yol gösteren bir yöntem dizisidir. Her dilde algoritma yazılıp uygulanabilir. </a:t>
            </a:r>
          </a:p>
          <a:p>
            <a:endParaRPr lang="tr-TR" sz="1600">
              <a:solidFill>
                <a:srgbClr val="3A4A58"/>
              </a:solidFill>
            </a:endParaRPr>
          </a:p>
          <a:p>
            <a:r>
              <a:rPr lang="tr-TR" sz="1600">
                <a:solidFill>
                  <a:srgbClr val="3A4A58"/>
                </a:solidFill>
              </a:rPr>
              <a:t>Algoritma yazarken, uygulamanın çalışması için kullanılan kaynakların, yapılması gereken kontrollerin veya işlemlerin açıkça ifade edilmesi gerekir. Ayrıca iyi bir algoritmanın, tüm ihtimalleri kontrol edip istenmeyen durumlarda ne yapılması gerektiğini belirtmesi gerekir. </a:t>
            </a:r>
          </a:p>
          <a:p>
            <a:endParaRPr lang="tr-TR" sz="1600">
              <a:solidFill>
                <a:srgbClr val="3A4A58"/>
              </a:solidFill>
            </a:endParaRPr>
          </a:p>
        </p:txBody>
      </p:sp>
      <p:sp>
        <p:nvSpPr>
          <p:cNvPr id="8" name="Metin kutusu 7">
            <a:extLst>
              <a:ext uri="{FF2B5EF4-FFF2-40B4-BE49-F238E27FC236}">
                <a16:creationId xmlns:a16="http://schemas.microsoft.com/office/drawing/2014/main" id="{122B305A-D0B8-4AE2-BB5A-87D508D407EF}"/>
              </a:ext>
            </a:extLst>
          </p:cNvPr>
          <p:cNvSpPr txBox="1"/>
          <p:nvPr/>
        </p:nvSpPr>
        <p:spPr>
          <a:xfrm>
            <a:off x="1230519" y="4500477"/>
            <a:ext cx="4582972" cy="923330"/>
          </a:xfrm>
          <a:prstGeom prst="rect">
            <a:avLst/>
          </a:prstGeom>
          <a:noFill/>
        </p:spPr>
        <p:txBody>
          <a:bodyPr wrap="square">
            <a:spAutoFit/>
          </a:bodyPr>
          <a:lstStyle/>
          <a:p>
            <a:pPr marL="0" indent="0" algn="ctr">
              <a:buNone/>
            </a:pPr>
            <a:r>
              <a:rPr lang="tr-TR" sz="1800" b="1">
                <a:solidFill>
                  <a:srgbClr val="3A4A58"/>
                </a:solidFill>
              </a:rPr>
              <a:t>Algoritma; </a:t>
            </a:r>
          </a:p>
          <a:p>
            <a:pPr marL="0" indent="0" algn="ctr">
              <a:buNone/>
            </a:pPr>
            <a:r>
              <a:rPr lang="tr-TR" sz="1800">
                <a:solidFill>
                  <a:srgbClr val="3A4A58"/>
                </a:solidFill>
              </a:rPr>
              <a:t>bir problemin çözümü için </a:t>
            </a:r>
            <a:r>
              <a:rPr lang="tr-TR" sz="1800" b="1">
                <a:solidFill>
                  <a:srgbClr val="3A4A58"/>
                </a:solidFill>
              </a:rPr>
              <a:t>izlenecek adımlar</a:t>
            </a:r>
            <a:r>
              <a:rPr lang="tr-TR" sz="1800">
                <a:solidFill>
                  <a:srgbClr val="3A4A58"/>
                </a:solidFill>
              </a:rPr>
              <a:t>ın bütünüdür.</a:t>
            </a:r>
          </a:p>
        </p:txBody>
      </p:sp>
      <p:pic>
        <p:nvPicPr>
          <p:cNvPr id="9" name="Picture 3">
            <a:extLst>
              <a:ext uri="{FF2B5EF4-FFF2-40B4-BE49-F238E27FC236}">
                <a16:creationId xmlns:a16="http://schemas.microsoft.com/office/drawing/2014/main" id="{3E078AA1-7BD5-4603-96CC-607875CF14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3298" y="1874855"/>
            <a:ext cx="2510403" cy="3548952"/>
          </a:xfrm>
          <a:prstGeom prst="rect">
            <a:avLst/>
          </a:prstGeom>
          <a:ln w="38100" cap="sq">
            <a:solidFill>
              <a:srgbClr val="C5342B"/>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03636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Dikdörtgen 6">
            <a:extLst>
              <a:ext uri="{FF2B5EF4-FFF2-40B4-BE49-F238E27FC236}">
                <a16:creationId xmlns:a16="http://schemas.microsoft.com/office/drawing/2014/main" id="{3D7C0387-2147-4FD1-9F0C-4717329A47A6}"/>
              </a:ext>
            </a:extLst>
          </p:cNvPr>
          <p:cNvSpPr/>
          <p:nvPr/>
        </p:nvSpPr>
        <p:spPr>
          <a:xfrm>
            <a:off x="838200" y="1797693"/>
            <a:ext cx="5544616" cy="2554545"/>
          </a:xfrm>
          <a:prstGeom prst="rect">
            <a:avLst/>
          </a:prstGeom>
        </p:spPr>
        <p:txBody>
          <a:bodyPr wrap="square">
            <a:spAutoFit/>
          </a:bodyPr>
          <a:lstStyle/>
          <a:p>
            <a:r>
              <a:rPr lang="tr-TR" sz="2000">
                <a:solidFill>
                  <a:srgbClr val="3A4A58"/>
                </a:solidFill>
              </a:rPr>
              <a:t>Kullanıcıdan alınan 2 sayının toplamını hesaplama.</a:t>
            </a:r>
          </a:p>
          <a:p>
            <a:endParaRPr lang="tr-TR" sz="2000">
              <a:solidFill>
                <a:srgbClr val="3A4A58"/>
              </a:solidFill>
            </a:endParaRPr>
          </a:p>
          <a:p>
            <a:pPr marL="457200" indent="-457200">
              <a:buFont typeface="+mj-lt"/>
              <a:buAutoNum type="arabicPeriod"/>
            </a:pPr>
            <a:r>
              <a:rPr lang="tr-TR" sz="2000">
                <a:solidFill>
                  <a:srgbClr val="3A4A58"/>
                </a:solidFill>
              </a:rPr>
              <a:t>Başla</a:t>
            </a:r>
          </a:p>
          <a:p>
            <a:pPr marL="457200" indent="-457200">
              <a:buFont typeface="+mj-lt"/>
              <a:buAutoNum type="arabicPeriod"/>
            </a:pPr>
            <a:r>
              <a:rPr lang="tr-TR" sz="2000">
                <a:solidFill>
                  <a:srgbClr val="3A4A58"/>
                </a:solidFill>
              </a:rPr>
              <a:t>Sayi1 ve Sayi2 </a:t>
            </a:r>
            <a:r>
              <a:rPr lang="tr-TR" sz="2000" err="1">
                <a:solidFill>
                  <a:srgbClr val="3A4A58"/>
                </a:solidFill>
              </a:rPr>
              <a:t>yi</a:t>
            </a:r>
            <a:r>
              <a:rPr lang="tr-TR" sz="2000">
                <a:solidFill>
                  <a:srgbClr val="3A4A58"/>
                </a:solidFill>
              </a:rPr>
              <a:t> oku </a:t>
            </a:r>
          </a:p>
          <a:p>
            <a:pPr marL="457200" indent="-457200">
              <a:buFont typeface="+mj-lt"/>
              <a:buAutoNum type="arabicPeriod"/>
            </a:pPr>
            <a:r>
              <a:rPr lang="tr-TR" sz="2000">
                <a:solidFill>
                  <a:srgbClr val="3A4A58"/>
                </a:solidFill>
              </a:rPr>
              <a:t>İşlemi yap(Toplam=Sayi1 + Sayi2)</a:t>
            </a:r>
          </a:p>
          <a:p>
            <a:pPr marL="457200" indent="-457200">
              <a:buFont typeface="+mj-lt"/>
              <a:buAutoNum type="arabicPeriod"/>
            </a:pPr>
            <a:r>
              <a:rPr lang="tr-TR" sz="2000">
                <a:solidFill>
                  <a:srgbClr val="3A4A58"/>
                </a:solidFill>
              </a:rPr>
              <a:t>Toplamı ekrana yaz</a:t>
            </a:r>
          </a:p>
          <a:p>
            <a:pPr marL="457200" indent="-457200">
              <a:buFont typeface="+mj-lt"/>
              <a:buAutoNum type="arabicPeriod"/>
            </a:pPr>
            <a:r>
              <a:rPr lang="tr-TR" sz="2000">
                <a:solidFill>
                  <a:srgbClr val="3A4A58"/>
                </a:solidFill>
              </a:rPr>
              <a:t>Bitir</a:t>
            </a:r>
          </a:p>
          <a:p>
            <a:endParaRPr lang="tr-TR" sz="2000">
              <a:solidFill>
                <a:srgbClr val="3A4A58"/>
              </a:solidFill>
            </a:endParaRPr>
          </a:p>
        </p:txBody>
      </p:sp>
      <p:sp>
        <p:nvSpPr>
          <p:cNvPr id="9" name="Oval 8">
            <a:extLst>
              <a:ext uri="{FF2B5EF4-FFF2-40B4-BE49-F238E27FC236}">
                <a16:creationId xmlns:a16="http://schemas.microsoft.com/office/drawing/2014/main" id="{EB7C069F-CCB4-4458-B0AC-BA5B6EDC618C}"/>
              </a:ext>
            </a:extLst>
          </p:cNvPr>
          <p:cNvSpPr/>
          <p:nvPr/>
        </p:nvSpPr>
        <p:spPr>
          <a:xfrm>
            <a:off x="8031816" y="1797693"/>
            <a:ext cx="1063498" cy="45199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a:solidFill>
                  <a:schemeClr val="tx1"/>
                </a:solidFill>
              </a:rPr>
              <a:t>Başla</a:t>
            </a:r>
          </a:p>
        </p:txBody>
      </p:sp>
      <p:sp>
        <p:nvSpPr>
          <p:cNvPr id="10" name="Akış Çizelgesi: Veri 9">
            <a:extLst>
              <a:ext uri="{FF2B5EF4-FFF2-40B4-BE49-F238E27FC236}">
                <a16:creationId xmlns:a16="http://schemas.microsoft.com/office/drawing/2014/main" id="{42100279-8A71-4C4A-BC0E-2F11C7BDF1DD}"/>
              </a:ext>
            </a:extLst>
          </p:cNvPr>
          <p:cNvSpPr/>
          <p:nvPr/>
        </p:nvSpPr>
        <p:spPr>
          <a:xfrm>
            <a:off x="7375433" y="2573058"/>
            <a:ext cx="2376264" cy="432048"/>
          </a:xfrm>
          <a:prstGeom prst="flowChartInputOutp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a:solidFill>
                  <a:schemeClr val="tx1"/>
                </a:solidFill>
              </a:rPr>
              <a:t>Sayi1, Sayi2</a:t>
            </a:r>
          </a:p>
        </p:txBody>
      </p:sp>
      <p:sp>
        <p:nvSpPr>
          <p:cNvPr id="12" name="Dikdörtgen 11">
            <a:extLst>
              <a:ext uri="{FF2B5EF4-FFF2-40B4-BE49-F238E27FC236}">
                <a16:creationId xmlns:a16="http://schemas.microsoft.com/office/drawing/2014/main" id="{4021E8F4-B6CC-4BC3-9FF9-07E0B059E18B}"/>
              </a:ext>
            </a:extLst>
          </p:cNvPr>
          <p:cNvSpPr/>
          <p:nvPr/>
        </p:nvSpPr>
        <p:spPr>
          <a:xfrm>
            <a:off x="7376335" y="3392528"/>
            <a:ext cx="2304256" cy="48819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a:solidFill>
                  <a:schemeClr val="tx1"/>
                </a:solidFill>
              </a:rPr>
              <a:t>Toplam=Sayi1+Sayi2</a:t>
            </a:r>
          </a:p>
        </p:txBody>
      </p:sp>
      <p:sp>
        <p:nvSpPr>
          <p:cNvPr id="13" name="Akış Çizelgesi: Belge 12">
            <a:extLst>
              <a:ext uri="{FF2B5EF4-FFF2-40B4-BE49-F238E27FC236}">
                <a16:creationId xmlns:a16="http://schemas.microsoft.com/office/drawing/2014/main" id="{D6BF6270-5950-4C90-96F7-65C04149AE8F}"/>
              </a:ext>
            </a:extLst>
          </p:cNvPr>
          <p:cNvSpPr/>
          <p:nvPr/>
        </p:nvSpPr>
        <p:spPr>
          <a:xfrm>
            <a:off x="7375433" y="4256625"/>
            <a:ext cx="2305158" cy="488747"/>
          </a:xfrm>
          <a:prstGeom prst="flowChartDocumen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a:solidFill>
                  <a:schemeClr val="tx1"/>
                </a:solidFill>
              </a:rPr>
              <a:t>Toplam</a:t>
            </a:r>
          </a:p>
        </p:txBody>
      </p:sp>
      <p:sp>
        <p:nvSpPr>
          <p:cNvPr id="14" name="Oval 13">
            <a:extLst>
              <a:ext uri="{FF2B5EF4-FFF2-40B4-BE49-F238E27FC236}">
                <a16:creationId xmlns:a16="http://schemas.microsoft.com/office/drawing/2014/main" id="{97273AC9-46F5-44CF-961C-F01135A802FA}"/>
              </a:ext>
            </a:extLst>
          </p:cNvPr>
          <p:cNvSpPr/>
          <p:nvPr/>
        </p:nvSpPr>
        <p:spPr>
          <a:xfrm>
            <a:off x="7996138" y="5147680"/>
            <a:ext cx="1063498" cy="45199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tr-TR">
                <a:solidFill>
                  <a:schemeClr val="tx1"/>
                </a:solidFill>
              </a:rPr>
              <a:t>Bitir</a:t>
            </a:r>
          </a:p>
        </p:txBody>
      </p:sp>
      <p:cxnSp>
        <p:nvCxnSpPr>
          <p:cNvPr id="15" name="Düz Ok Bağlayıcısı 14">
            <a:extLst>
              <a:ext uri="{FF2B5EF4-FFF2-40B4-BE49-F238E27FC236}">
                <a16:creationId xmlns:a16="http://schemas.microsoft.com/office/drawing/2014/main" id="{6BA3F104-F928-4043-9BE9-6900E00242FB}"/>
              </a:ext>
            </a:extLst>
          </p:cNvPr>
          <p:cNvCxnSpPr>
            <a:endCxn id="10" idx="1"/>
          </p:cNvCxnSpPr>
          <p:nvPr/>
        </p:nvCxnSpPr>
        <p:spPr>
          <a:xfrm flipH="1">
            <a:off x="8563565" y="2249691"/>
            <a:ext cx="8669" cy="32336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6" name="Düz Ok Bağlayıcısı 15">
            <a:extLst>
              <a:ext uri="{FF2B5EF4-FFF2-40B4-BE49-F238E27FC236}">
                <a16:creationId xmlns:a16="http://schemas.microsoft.com/office/drawing/2014/main" id="{F487793E-14D0-4992-BC1C-2C8F8810C81F}"/>
              </a:ext>
            </a:extLst>
          </p:cNvPr>
          <p:cNvCxnSpPr>
            <a:endCxn id="12" idx="0"/>
          </p:cNvCxnSpPr>
          <p:nvPr/>
        </p:nvCxnSpPr>
        <p:spPr>
          <a:xfrm>
            <a:off x="8527887" y="3008673"/>
            <a:ext cx="576" cy="383855"/>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7" name="Düz Ok Bağlayıcısı 16">
            <a:extLst>
              <a:ext uri="{FF2B5EF4-FFF2-40B4-BE49-F238E27FC236}">
                <a16:creationId xmlns:a16="http://schemas.microsoft.com/office/drawing/2014/main" id="{7CD6D609-9D27-4091-ADD9-559D787D81A9}"/>
              </a:ext>
            </a:extLst>
          </p:cNvPr>
          <p:cNvCxnSpPr>
            <a:cxnSpLocks/>
            <a:stCxn id="12" idx="2"/>
            <a:endCxn id="13" idx="0"/>
          </p:cNvCxnSpPr>
          <p:nvPr/>
        </p:nvCxnSpPr>
        <p:spPr>
          <a:xfrm flipH="1">
            <a:off x="8528012" y="3880721"/>
            <a:ext cx="451" cy="375904"/>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Düz Ok Bağlayıcısı 17">
            <a:extLst>
              <a:ext uri="{FF2B5EF4-FFF2-40B4-BE49-F238E27FC236}">
                <a16:creationId xmlns:a16="http://schemas.microsoft.com/office/drawing/2014/main" id="{4A0F40E3-DF61-4C24-9660-0FC65238501F}"/>
              </a:ext>
            </a:extLst>
          </p:cNvPr>
          <p:cNvCxnSpPr>
            <a:cxnSpLocks/>
            <a:stCxn id="13" idx="2"/>
            <a:endCxn id="14" idx="0"/>
          </p:cNvCxnSpPr>
          <p:nvPr/>
        </p:nvCxnSpPr>
        <p:spPr>
          <a:xfrm flipH="1">
            <a:off x="8527887" y="4713060"/>
            <a:ext cx="125" cy="43462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38527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1000"/>
                                        <p:tgtEl>
                                          <p:spTgt spid="7">
                                            <p:txEl>
                                              <p:pRg st="4" end="4"/>
                                            </p:txEl>
                                          </p:spTgt>
                                        </p:tgtEl>
                                      </p:cBhvr>
                                    </p:animEffect>
                                    <p:anim calcmode="lin" valueType="num">
                                      <p:cBhvr>
                                        <p:cTn id="2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1000"/>
                                        <p:tgtEl>
                                          <p:spTgt spid="7">
                                            <p:txEl>
                                              <p:pRg st="5" end="5"/>
                                            </p:txEl>
                                          </p:spTgt>
                                        </p:tgtEl>
                                      </p:cBhvr>
                                    </p:animEffect>
                                    <p:anim calcmode="lin" valueType="num">
                                      <p:cBhvr>
                                        <p:cTn id="3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1000"/>
                                        <p:tgtEl>
                                          <p:spTgt spid="7">
                                            <p:txEl>
                                              <p:pRg st="6" end="6"/>
                                            </p:txEl>
                                          </p:spTgt>
                                        </p:tgtEl>
                                      </p:cBhvr>
                                    </p:animEffect>
                                    <p:anim calcmode="lin" valueType="num">
                                      <p:cBhvr>
                                        <p:cTn id="41"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19" name="Dikdörtgen 5">
            <a:extLst>
              <a:ext uri="{FF2B5EF4-FFF2-40B4-BE49-F238E27FC236}">
                <a16:creationId xmlns:a16="http://schemas.microsoft.com/office/drawing/2014/main" id="{CC4BE822-3C6C-4E02-9036-13AA71F52F00}"/>
              </a:ext>
            </a:extLst>
          </p:cNvPr>
          <p:cNvSpPr/>
          <p:nvPr/>
        </p:nvSpPr>
        <p:spPr>
          <a:xfrm>
            <a:off x="838200" y="1841175"/>
            <a:ext cx="4680520" cy="2246769"/>
          </a:xfrm>
          <a:prstGeom prst="rect">
            <a:avLst/>
          </a:prstGeom>
        </p:spPr>
        <p:txBody>
          <a:bodyPr wrap="square">
            <a:spAutoFit/>
          </a:bodyPr>
          <a:lstStyle/>
          <a:p>
            <a:r>
              <a:rPr lang="tr-TR" sz="2000">
                <a:solidFill>
                  <a:srgbClr val="3A4A58"/>
                </a:solidFill>
              </a:rPr>
              <a:t>Karenin alanını hesaplayan program</a:t>
            </a:r>
          </a:p>
          <a:p>
            <a:endParaRPr lang="tr-TR" sz="2000">
              <a:solidFill>
                <a:srgbClr val="3A4A58"/>
              </a:solidFill>
            </a:endParaRPr>
          </a:p>
          <a:p>
            <a:r>
              <a:rPr lang="tr-TR" sz="2000">
                <a:solidFill>
                  <a:srgbClr val="3A4A58"/>
                </a:solidFill>
              </a:rPr>
              <a:t>1.Başla</a:t>
            </a:r>
          </a:p>
          <a:p>
            <a:r>
              <a:rPr lang="tr-TR" sz="2000">
                <a:solidFill>
                  <a:srgbClr val="3A4A58"/>
                </a:solidFill>
              </a:rPr>
              <a:t>2.Karenin bir kenar uzunluğunu girin.</a:t>
            </a:r>
          </a:p>
          <a:p>
            <a:r>
              <a:rPr lang="tr-TR" sz="2000">
                <a:solidFill>
                  <a:srgbClr val="3A4A58"/>
                </a:solidFill>
              </a:rPr>
              <a:t>3.Hesapla</a:t>
            </a:r>
          </a:p>
          <a:p>
            <a:r>
              <a:rPr lang="tr-TR" sz="2000">
                <a:solidFill>
                  <a:srgbClr val="3A4A58"/>
                </a:solidFill>
              </a:rPr>
              <a:t>4.Ekrana Yaz</a:t>
            </a:r>
          </a:p>
          <a:p>
            <a:r>
              <a:rPr lang="tr-TR" sz="2000">
                <a:solidFill>
                  <a:srgbClr val="3A4A58"/>
                </a:solidFill>
              </a:rPr>
              <a:t>5.Bitir</a:t>
            </a:r>
          </a:p>
        </p:txBody>
      </p:sp>
      <p:pic>
        <p:nvPicPr>
          <p:cNvPr id="20" name="Picture 1" descr="Ekran-Resmi-2017-01-25-00.30.45.png">
            <a:extLst>
              <a:ext uri="{FF2B5EF4-FFF2-40B4-BE49-F238E27FC236}">
                <a16:creationId xmlns:a16="http://schemas.microsoft.com/office/drawing/2014/main" id="{7779CE94-4EF8-4D59-9B92-C70BD93EB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41175"/>
            <a:ext cx="4536558" cy="4080563"/>
          </a:xfrm>
          <a:prstGeom prst="rect">
            <a:avLst/>
          </a:prstGeom>
        </p:spPr>
      </p:pic>
    </p:spTree>
    <p:extLst>
      <p:ext uri="{BB962C8B-B14F-4D97-AF65-F5344CB8AC3E}">
        <p14:creationId xmlns:p14="http://schemas.microsoft.com/office/powerpoint/2010/main" val="309506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animEffect transition="in" filter="fade">
                                      <p:cBhvr>
                                        <p:cTn id="11" dur="500"/>
                                        <p:tgtEl>
                                          <p:spTgt spid="1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xEl>
                                              <p:pRg st="3" end="3"/>
                                            </p:txEl>
                                          </p:spTgt>
                                        </p:tgtEl>
                                        <p:attrNameLst>
                                          <p:attrName>style.visibility</p:attrName>
                                        </p:attrNameLst>
                                      </p:cBhvr>
                                      <p:to>
                                        <p:strVal val="visible"/>
                                      </p:to>
                                    </p:set>
                                    <p:animEffect transition="in" filter="fade">
                                      <p:cBhvr>
                                        <p:cTn id="16" dur="500"/>
                                        <p:tgtEl>
                                          <p:spTgt spid="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animEffect transition="in" filter="fade">
                                      <p:cBhvr>
                                        <p:cTn id="21" dur="500"/>
                                        <p:tgtEl>
                                          <p:spTgt spid="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xEl>
                                              <p:pRg st="5" end="5"/>
                                            </p:txEl>
                                          </p:spTgt>
                                        </p:tgtEl>
                                        <p:attrNameLst>
                                          <p:attrName>style.visibility</p:attrName>
                                        </p:attrNameLst>
                                      </p:cBhvr>
                                      <p:to>
                                        <p:strVal val="visible"/>
                                      </p:to>
                                    </p:set>
                                    <p:animEffect transition="in" filter="fade">
                                      <p:cBhvr>
                                        <p:cTn id="26" dur="500"/>
                                        <p:tgtEl>
                                          <p:spTgt spid="1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animEffect transition="in" filter="fade">
                                      <p:cBhvr>
                                        <p:cTn id="31" dur="500"/>
                                        <p:tgtEl>
                                          <p:spTgt spid="1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pic>
        <p:nvPicPr>
          <p:cNvPr id="7" name="Picture 24" descr="Ekran-Resmi-2017-01-25-00.23.52.png">
            <a:extLst>
              <a:ext uri="{FF2B5EF4-FFF2-40B4-BE49-F238E27FC236}">
                <a16:creationId xmlns:a16="http://schemas.microsoft.com/office/drawing/2014/main" id="{79CC3FF2-6801-41D0-B97D-36FDABAF6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697" y="1685372"/>
            <a:ext cx="6833104" cy="4151902"/>
          </a:xfrm>
          <a:prstGeom prst="rect">
            <a:avLst/>
          </a:prstGeom>
        </p:spPr>
      </p:pic>
      <p:sp>
        <p:nvSpPr>
          <p:cNvPr id="8" name="Dikdörtgen 5">
            <a:extLst>
              <a:ext uri="{FF2B5EF4-FFF2-40B4-BE49-F238E27FC236}">
                <a16:creationId xmlns:a16="http://schemas.microsoft.com/office/drawing/2014/main" id="{548D5BFF-A813-43E5-9D2E-A429A3585B7E}"/>
              </a:ext>
            </a:extLst>
          </p:cNvPr>
          <p:cNvSpPr/>
          <p:nvPr/>
        </p:nvSpPr>
        <p:spPr>
          <a:xfrm>
            <a:off x="838200" y="1712315"/>
            <a:ext cx="3528392" cy="2862322"/>
          </a:xfrm>
          <a:prstGeom prst="rect">
            <a:avLst/>
          </a:prstGeom>
        </p:spPr>
        <p:txBody>
          <a:bodyPr wrap="square">
            <a:spAutoFit/>
          </a:bodyPr>
          <a:lstStyle/>
          <a:p>
            <a:r>
              <a:rPr lang="tr-TR" sz="2000">
                <a:solidFill>
                  <a:srgbClr val="3A4A58"/>
                </a:solidFill>
              </a:rPr>
              <a:t>Odadaki ışık seviyesine göre ışığın açık veya kapalı olmasına karar veren program.</a:t>
            </a:r>
          </a:p>
          <a:p>
            <a:endParaRPr lang="tr-TR" sz="2000">
              <a:solidFill>
                <a:srgbClr val="3A4A58"/>
              </a:solidFill>
            </a:endParaRPr>
          </a:p>
          <a:p>
            <a:r>
              <a:rPr lang="tr-TR" sz="2000">
                <a:solidFill>
                  <a:srgbClr val="3A4A58"/>
                </a:solidFill>
              </a:rPr>
              <a:t>1.Başla</a:t>
            </a:r>
          </a:p>
          <a:p>
            <a:r>
              <a:rPr lang="tr-TR" sz="2000">
                <a:solidFill>
                  <a:srgbClr val="3A4A58"/>
                </a:solidFill>
              </a:rPr>
              <a:t>2.Odanın ışık durumunu belirt</a:t>
            </a:r>
          </a:p>
          <a:p>
            <a:r>
              <a:rPr lang="tr-TR" sz="2000">
                <a:solidFill>
                  <a:srgbClr val="3A4A58"/>
                </a:solidFill>
              </a:rPr>
              <a:t>3.Kontrol Et</a:t>
            </a:r>
          </a:p>
          <a:p>
            <a:r>
              <a:rPr lang="tr-TR" sz="2000">
                <a:solidFill>
                  <a:srgbClr val="3A4A58"/>
                </a:solidFill>
              </a:rPr>
              <a:t>4.Ekrana Yaz</a:t>
            </a:r>
          </a:p>
          <a:p>
            <a:r>
              <a:rPr lang="tr-TR" sz="2000">
                <a:solidFill>
                  <a:srgbClr val="3A4A58"/>
                </a:solidFill>
              </a:rPr>
              <a:t>5.Bitir</a:t>
            </a:r>
          </a:p>
        </p:txBody>
      </p:sp>
    </p:spTree>
    <p:extLst>
      <p:ext uri="{BB962C8B-B14F-4D97-AF65-F5344CB8AC3E}">
        <p14:creationId xmlns:p14="http://schemas.microsoft.com/office/powerpoint/2010/main" val="214889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Akış Şeması Örnekleri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9" name="Dikdörtgen 5">
            <a:extLst>
              <a:ext uri="{FF2B5EF4-FFF2-40B4-BE49-F238E27FC236}">
                <a16:creationId xmlns:a16="http://schemas.microsoft.com/office/drawing/2014/main" id="{ED86C6AC-3BB5-415B-A270-68FB02F36CCD}"/>
              </a:ext>
            </a:extLst>
          </p:cNvPr>
          <p:cNvSpPr/>
          <p:nvPr/>
        </p:nvSpPr>
        <p:spPr>
          <a:xfrm>
            <a:off x="838200" y="1690688"/>
            <a:ext cx="4176464" cy="3170099"/>
          </a:xfrm>
          <a:prstGeom prst="rect">
            <a:avLst/>
          </a:prstGeom>
        </p:spPr>
        <p:txBody>
          <a:bodyPr wrap="square">
            <a:spAutoFit/>
          </a:bodyPr>
          <a:lstStyle/>
          <a:p>
            <a:r>
              <a:rPr lang="tr-TR" sz="2000">
                <a:solidFill>
                  <a:srgbClr val="3A4A58"/>
                </a:solidFill>
              </a:rPr>
              <a:t>Ekrana 10 kere merhaba dünya yazan program</a:t>
            </a:r>
          </a:p>
          <a:p>
            <a:endParaRPr lang="tr-TR" sz="2000">
              <a:solidFill>
                <a:srgbClr val="3A4A58"/>
              </a:solidFill>
            </a:endParaRPr>
          </a:p>
          <a:p>
            <a:r>
              <a:rPr lang="tr-TR" sz="2000">
                <a:solidFill>
                  <a:srgbClr val="3A4A58"/>
                </a:solidFill>
              </a:rPr>
              <a:t>1.Başla</a:t>
            </a:r>
          </a:p>
          <a:p>
            <a:r>
              <a:rPr lang="tr-TR" sz="2000">
                <a:solidFill>
                  <a:srgbClr val="3A4A58"/>
                </a:solidFill>
              </a:rPr>
              <a:t>2.Sayaç Değeri Belirle</a:t>
            </a:r>
          </a:p>
          <a:p>
            <a:r>
              <a:rPr lang="tr-TR" sz="2000">
                <a:solidFill>
                  <a:srgbClr val="3A4A58"/>
                </a:solidFill>
              </a:rPr>
              <a:t>3.Sayacı kontrol et</a:t>
            </a:r>
          </a:p>
          <a:p>
            <a:r>
              <a:rPr lang="tr-TR" sz="2000">
                <a:solidFill>
                  <a:srgbClr val="3A4A58"/>
                </a:solidFill>
              </a:rPr>
              <a:t>4.Şart sağlanıyorsa </a:t>
            </a:r>
          </a:p>
          <a:p>
            <a:r>
              <a:rPr lang="tr-TR" sz="2000">
                <a:solidFill>
                  <a:srgbClr val="3A4A58"/>
                </a:solidFill>
              </a:rPr>
              <a:t>	a.Ekrana merhaba yaz</a:t>
            </a:r>
          </a:p>
          <a:p>
            <a:r>
              <a:rPr lang="tr-TR" sz="2000">
                <a:solidFill>
                  <a:srgbClr val="3A4A58"/>
                </a:solidFill>
              </a:rPr>
              <a:t>	b.Sayacı arttır</a:t>
            </a:r>
          </a:p>
          <a:p>
            <a:r>
              <a:rPr lang="tr-TR" sz="2000">
                <a:solidFill>
                  <a:srgbClr val="3A4A58"/>
                </a:solidFill>
              </a:rPr>
              <a:t>5.Şart sağlanmıyorsa Bitir</a:t>
            </a:r>
          </a:p>
        </p:txBody>
      </p:sp>
      <p:pic>
        <p:nvPicPr>
          <p:cNvPr id="10" name="Picture 1" descr="Ekran-Resmi-2017-01-25-00.37.56.png">
            <a:extLst>
              <a:ext uri="{FF2B5EF4-FFF2-40B4-BE49-F238E27FC236}">
                <a16:creationId xmlns:a16="http://schemas.microsoft.com/office/drawing/2014/main" id="{76BABCF7-340D-4958-BD23-C58567CA3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085" y="1498756"/>
            <a:ext cx="4526466" cy="4573011"/>
          </a:xfrm>
          <a:prstGeom prst="rect">
            <a:avLst/>
          </a:prstGeom>
        </p:spPr>
      </p:pic>
    </p:spTree>
    <p:extLst>
      <p:ext uri="{BB962C8B-B14F-4D97-AF65-F5344CB8AC3E}">
        <p14:creationId xmlns:p14="http://schemas.microsoft.com/office/powerpoint/2010/main" val="398415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5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500"/>
                                        <p:tgtEl>
                                          <p:spTgt spid="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Algoritma Tarihçesi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Metin kutusu 6">
            <a:extLst>
              <a:ext uri="{FF2B5EF4-FFF2-40B4-BE49-F238E27FC236}">
                <a16:creationId xmlns:a16="http://schemas.microsoft.com/office/drawing/2014/main" id="{7354C5C1-0CD7-4DB8-8D2E-09984D94884D}"/>
              </a:ext>
            </a:extLst>
          </p:cNvPr>
          <p:cNvSpPr txBox="1"/>
          <p:nvPr/>
        </p:nvSpPr>
        <p:spPr>
          <a:xfrm>
            <a:off x="879074" y="1911711"/>
            <a:ext cx="5819438" cy="2123658"/>
          </a:xfrm>
          <a:prstGeom prst="rect">
            <a:avLst/>
          </a:prstGeom>
          <a:noFill/>
        </p:spPr>
        <p:txBody>
          <a:bodyPr wrap="square">
            <a:spAutoFit/>
          </a:bodyPr>
          <a:lstStyle/>
          <a:p>
            <a:pPr marL="342900" indent="-342900">
              <a:buFont typeface="Wingdings" panose="05000000000000000000" pitchFamily="2" charset="2"/>
              <a:buChar char="Ø"/>
            </a:pPr>
            <a:r>
              <a:rPr lang="en-US" sz="2000">
                <a:solidFill>
                  <a:srgbClr val="3A4A58"/>
                </a:solidFill>
              </a:rPr>
              <a:t>El-</a:t>
            </a:r>
            <a:r>
              <a:rPr lang="en-US" sz="2000" err="1">
                <a:solidFill>
                  <a:srgbClr val="3A4A58"/>
                </a:solidFill>
              </a:rPr>
              <a:t>Harezmi</a:t>
            </a:r>
            <a:r>
              <a:rPr lang="en-US" sz="2000">
                <a:solidFill>
                  <a:srgbClr val="3A4A58"/>
                </a:solidFill>
              </a:rPr>
              <a:t> </a:t>
            </a:r>
            <a:r>
              <a:rPr lang="en-US" sz="2000" err="1">
                <a:solidFill>
                  <a:srgbClr val="3A4A58"/>
                </a:solidFill>
              </a:rPr>
              <a:t>isminden</a:t>
            </a:r>
            <a:r>
              <a:rPr lang="en-US" sz="2000">
                <a:solidFill>
                  <a:srgbClr val="3A4A58"/>
                </a:solidFill>
              </a:rPr>
              <a:t> </a:t>
            </a:r>
            <a:r>
              <a:rPr lang="en-US" sz="2000" err="1">
                <a:solidFill>
                  <a:srgbClr val="3A4A58"/>
                </a:solidFill>
              </a:rPr>
              <a:t>gelmektedir</a:t>
            </a:r>
            <a:endParaRPr lang="en-US" sz="2000">
              <a:solidFill>
                <a:srgbClr val="3A4A58"/>
              </a:solidFill>
            </a:endParaRPr>
          </a:p>
          <a:p>
            <a:pPr marL="342900" indent="-342900">
              <a:buFont typeface="Wingdings" panose="05000000000000000000" pitchFamily="2" charset="2"/>
              <a:buChar char="Ø"/>
            </a:pPr>
            <a:r>
              <a:rPr lang="en-US" sz="2000" err="1">
                <a:solidFill>
                  <a:srgbClr val="3A4A58"/>
                </a:solidFill>
              </a:rPr>
              <a:t>Tüm</a:t>
            </a:r>
            <a:r>
              <a:rPr lang="en-US" sz="2000">
                <a:solidFill>
                  <a:srgbClr val="3A4A58"/>
                </a:solidFill>
              </a:rPr>
              <a:t> </a:t>
            </a:r>
            <a:r>
              <a:rPr lang="en-US" sz="2000" err="1">
                <a:solidFill>
                  <a:srgbClr val="3A4A58"/>
                </a:solidFill>
              </a:rPr>
              <a:t>dünyada</a:t>
            </a:r>
            <a:r>
              <a:rPr lang="en-US" sz="2000">
                <a:solidFill>
                  <a:srgbClr val="3A4A58"/>
                </a:solidFill>
              </a:rPr>
              <a:t> “</a:t>
            </a:r>
            <a:r>
              <a:rPr lang="en-US" sz="2000" err="1">
                <a:solidFill>
                  <a:srgbClr val="3A4A58"/>
                </a:solidFill>
              </a:rPr>
              <a:t>Cebir’in</a:t>
            </a:r>
            <a:r>
              <a:rPr lang="en-US" sz="2000">
                <a:solidFill>
                  <a:srgbClr val="3A4A58"/>
                </a:solidFill>
              </a:rPr>
              <a:t> </a:t>
            </a:r>
            <a:r>
              <a:rPr lang="en-US" sz="2000" err="1">
                <a:solidFill>
                  <a:srgbClr val="3A4A58"/>
                </a:solidFill>
              </a:rPr>
              <a:t>atası</a:t>
            </a:r>
            <a:r>
              <a:rPr lang="en-US" sz="2000">
                <a:solidFill>
                  <a:srgbClr val="3A4A58"/>
                </a:solidFill>
              </a:rPr>
              <a:t>” </a:t>
            </a:r>
            <a:r>
              <a:rPr lang="en-US" sz="2000" err="1">
                <a:solidFill>
                  <a:srgbClr val="3A4A58"/>
                </a:solidFill>
              </a:rPr>
              <a:t>olarak</a:t>
            </a:r>
            <a:r>
              <a:rPr lang="en-US" sz="2000">
                <a:solidFill>
                  <a:srgbClr val="3A4A58"/>
                </a:solidFill>
              </a:rPr>
              <a:t> </a:t>
            </a:r>
            <a:r>
              <a:rPr lang="en-US" sz="2000" err="1">
                <a:solidFill>
                  <a:srgbClr val="3A4A58"/>
                </a:solidFill>
              </a:rPr>
              <a:t>tanınır</a:t>
            </a:r>
            <a:endParaRPr lang="en-US" sz="2000">
              <a:solidFill>
                <a:srgbClr val="3A4A58"/>
              </a:solidFill>
            </a:endParaRPr>
          </a:p>
          <a:p>
            <a:pPr marL="342900" indent="-342900">
              <a:buFont typeface="Wingdings" panose="05000000000000000000" pitchFamily="2" charset="2"/>
              <a:buChar char="Ø"/>
            </a:pPr>
            <a:r>
              <a:rPr lang="en-US" sz="2000" err="1">
                <a:solidFill>
                  <a:srgbClr val="3A4A58"/>
                </a:solidFill>
              </a:rPr>
              <a:t>Alimin</a:t>
            </a:r>
            <a:r>
              <a:rPr lang="en-US" sz="2000">
                <a:solidFill>
                  <a:srgbClr val="3A4A58"/>
                </a:solidFill>
              </a:rPr>
              <a:t> </a:t>
            </a:r>
            <a:r>
              <a:rPr lang="en-US" sz="2000" err="1">
                <a:solidFill>
                  <a:srgbClr val="3A4A58"/>
                </a:solidFill>
              </a:rPr>
              <a:t>ismi</a:t>
            </a:r>
            <a:r>
              <a:rPr lang="en-US" sz="2000">
                <a:solidFill>
                  <a:srgbClr val="3A4A58"/>
                </a:solidFill>
              </a:rPr>
              <a:t> </a:t>
            </a:r>
            <a:r>
              <a:rPr lang="en-US" sz="2000" err="1">
                <a:solidFill>
                  <a:srgbClr val="3A4A58"/>
                </a:solidFill>
              </a:rPr>
              <a:t>şu</a:t>
            </a:r>
            <a:r>
              <a:rPr lang="en-US" sz="2000">
                <a:solidFill>
                  <a:srgbClr val="3A4A58"/>
                </a:solidFill>
              </a:rPr>
              <a:t> </a:t>
            </a:r>
            <a:r>
              <a:rPr lang="en-US" sz="2000" err="1">
                <a:solidFill>
                  <a:srgbClr val="3A4A58"/>
                </a:solidFill>
              </a:rPr>
              <a:t>değişime</a:t>
            </a:r>
            <a:r>
              <a:rPr lang="en-US" sz="2000">
                <a:solidFill>
                  <a:srgbClr val="3A4A58"/>
                </a:solidFill>
              </a:rPr>
              <a:t> </a:t>
            </a:r>
            <a:r>
              <a:rPr lang="en-US" sz="2000" err="1">
                <a:solidFill>
                  <a:srgbClr val="3A4A58"/>
                </a:solidFill>
              </a:rPr>
              <a:t>uğramıştır</a:t>
            </a:r>
            <a:endParaRPr lang="en-US" sz="2000">
              <a:solidFill>
                <a:srgbClr val="3A4A58"/>
              </a:solidFill>
            </a:endParaRPr>
          </a:p>
          <a:p>
            <a:pPr marL="1085850" lvl="1" indent="-342900">
              <a:buFont typeface="Wingdings" panose="05000000000000000000" pitchFamily="2" charset="2"/>
              <a:buChar char="Ø"/>
            </a:pPr>
            <a:r>
              <a:rPr lang="en-US">
                <a:solidFill>
                  <a:srgbClr val="3A4A58"/>
                </a:solidFill>
              </a:rPr>
              <a:t>El-</a:t>
            </a:r>
            <a:r>
              <a:rPr lang="en-US" err="1">
                <a:solidFill>
                  <a:srgbClr val="3A4A58"/>
                </a:solidFill>
              </a:rPr>
              <a:t>Harezmi</a:t>
            </a:r>
            <a:endParaRPr lang="en-US">
              <a:solidFill>
                <a:srgbClr val="3A4A58"/>
              </a:solidFill>
            </a:endParaRPr>
          </a:p>
          <a:p>
            <a:pPr marL="1085850" lvl="1" indent="-342900">
              <a:buFont typeface="Wingdings" panose="05000000000000000000" pitchFamily="2" charset="2"/>
              <a:buChar char="Ø"/>
            </a:pPr>
            <a:r>
              <a:rPr lang="en-US">
                <a:solidFill>
                  <a:srgbClr val="3A4A58"/>
                </a:solidFill>
              </a:rPr>
              <a:t>Al-Khwarizmi</a:t>
            </a:r>
          </a:p>
          <a:p>
            <a:pPr marL="1085850" lvl="1" indent="-342900">
              <a:buFont typeface="Wingdings" panose="05000000000000000000" pitchFamily="2" charset="2"/>
              <a:buChar char="Ø"/>
            </a:pPr>
            <a:r>
              <a:rPr lang="en-US" err="1">
                <a:solidFill>
                  <a:srgbClr val="3A4A58"/>
                </a:solidFill>
              </a:rPr>
              <a:t>Algorizm</a:t>
            </a:r>
            <a:endParaRPr lang="en-US">
              <a:solidFill>
                <a:srgbClr val="3A4A58"/>
              </a:solidFill>
            </a:endParaRPr>
          </a:p>
          <a:p>
            <a:pPr marL="1085850" lvl="1" indent="-342900">
              <a:buFont typeface="Wingdings" panose="05000000000000000000" pitchFamily="2" charset="2"/>
              <a:buChar char="Ø"/>
            </a:pPr>
            <a:r>
              <a:rPr lang="en-US">
                <a:solidFill>
                  <a:srgbClr val="3A4A58"/>
                </a:solidFill>
              </a:rPr>
              <a:t>Algorithm</a:t>
            </a:r>
            <a:endParaRPr lang="tr-TR">
              <a:solidFill>
                <a:srgbClr val="3A4A58"/>
              </a:solidFill>
            </a:endParaRPr>
          </a:p>
        </p:txBody>
      </p:sp>
      <p:pic>
        <p:nvPicPr>
          <p:cNvPr id="8" name="Content Placeholder 11">
            <a:extLst>
              <a:ext uri="{FF2B5EF4-FFF2-40B4-BE49-F238E27FC236}">
                <a16:creationId xmlns:a16="http://schemas.microsoft.com/office/drawing/2014/main" id="{B0EA2E12-DBDE-4482-AA0B-91CDEA6F39D3}"/>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7885911" y="2098308"/>
            <a:ext cx="2342339" cy="3444616"/>
          </a:xfrm>
          <a:prstGeom prst="rect">
            <a:avLst/>
          </a:prstGeom>
          <a:ln w="38100" cap="sq">
            <a:solidFill>
              <a:srgbClr val="C5342B"/>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758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Algoritma Nerede Kullanılır?</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9" name="Metin kutusu 8">
            <a:extLst>
              <a:ext uri="{FF2B5EF4-FFF2-40B4-BE49-F238E27FC236}">
                <a16:creationId xmlns:a16="http://schemas.microsoft.com/office/drawing/2014/main" id="{C2234904-7D67-41AB-A5E7-7B7E8E3DC33C}"/>
              </a:ext>
            </a:extLst>
          </p:cNvPr>
          <p:cNvSpPr txBox="1"/>
          <p:nvPr/>
        </p:nvSpPr>
        <p:spPr>
          <a:xfrm>
            <a:off x="838200" y="1980761"/>
            <a:ext cx="4582972" cy="1569660"/>
          </a:xfrm>
          <a:prstGeom prst="rect">
            <a:avLst/>
          </a:prstGeom>
          <a:noFill/>
        </p:spPr>
        <p:txBody>
          <a:bodyPr wrap="square">
            <a:spAutoFit/>
          </a:bodyPr>
          <a:lstStyle/>
          <a:p>
            <a:pPr marL="285750" indent="-285750">
              <a:buFont typeface="Wingdings" panose="05000000000000000000" pitchFamily="2" charset="2"/>
              <a:buChar char="Ø"/>
            </a:pPr>
            <a:r>
              <a:rPr lang="en-US" sz="2400" err="1">
                <a:solidFill>
                  <a:srgbClr val="3A4A58"/>
                </a:solidFill>
              </a:rPr>
              <a:t>Mühendislik</a:t>
            </a:r>
            <a:r>
              <a:rPr lang="en-US" sz="2400">
                <a:solidFill>
                  <a:srgbClr val="3A4A58"/>
                </a:solidFill>
              </a:rPr>
              <a:t> </a:t>
            </a:r>
            <a:r>
              <a:rPr lang="en-US" sz="2400" err="1">
                <a:solidFill>
                  <a:srgbClr val="3A4A58"/>
                </a:solidFill>
              </a:rPr>
              <a:t>hesaplarında</a:t>
            </a:r>
            <a:endParaRPr lang="en-US" sz="2400">
              <a:solidFill>
                <a:srgbClr val="3A4A58"/>
              </a:solidFill>
            </a:endParaRPr>
          </a:p>
          <a:p>
            <a:pPr marL="285750" indent="-285750">
              <a:buFont typeface="Wingdings" panose="05000000000000000000" pitchFamily="2" charset="2"/>
              <a:buChar char="Ø"/>
            </a:pPr>
            <a:r>
              <a:rPr lang="en-US" sz="2400" err="1">
                <a:solidFill>
                  <a:srgbClr val="3A4A58"/>
                </a:solidFill>
              </a:rPr>
              <a:t>Ekonomi</a:t>
            </a:r>
            <a:r>
              <a:rPr lang="en-US" sz="2400">
                <a:solidFill>
                  <a:srgbClr val="3A4A58"/>
                </a:solidFill>
              </a:rPr>
              <a:t> </a:t>
            </a:r>
            <a:r>
              <a:rPr lang="en-US" sz="2400" err="1">
                <a:solidFill>
                  <a:srgbClr val="3A4A58"/>
                </a:solidFill>
              </a:rPr>
              <a:t>problemlerinde</a:t>
            </a:r>
            <a:endParaRPr lang="en-US" sz="2400">
              <a:solidFill>
                <a:srgbClr val="3A4A58"/>
              </a:solidFill>
            </a:endParaRPr>
          </a:p>
          <a:p>
            <a:pPr marL="285750" indent="-285750">
              <a:buFont typeface="Wingdings" panose="05000000000000000000" pitchFamily="2" charset="2"/>
              <a:buChar char="Ø"/>
            </a:pPr>
            <a:r>
              <a:rPr lang="en-US" sz="2400" err="1">
                <a:solidFill>
                  <a:srgbClr val="3A4A58"/>
                </a:solidFill>
              </a:rPr>
              <a:t>Bilgisayar</a:t>
            </a:r>
            <a:r>
              <a:rPr lang="en-US" sz="2400">
                <a:solidFill>
                  <a:srgbClr val="3A4A58"/>
                </a:solidFill>
              </a:rPr>
              <a:t> </a:t>
            </a:r>
            <a:r>
              <a:rPr lang="en-US" sz="2400" err="1">
                <a:solidFill>
                  <a:srgbClr val="3A4A58"/>
                </a:solidFill>
              </a:rPr>
              <a:t>programlamada</a:t>
            </a:r>
            <a:endParaRPr lang="en-US" sz="2400">
              <a:solidFill>
                <a:srgbClr val="3A4A58"/>
              </a:solidFill>
            </a:endParaRPr>
          </a:p>
          <a:p>
            <a:pPr marL="285750" indent="-285750">
              <a:buFont typeface="Wingdings" panose="05000000000000000000" pitchFamily="2" charset="2"/>
              <a:buChar char="Ø"/>
            </a:pPr>
            <a:r>
              <a:rPr lang="en-US" sz="2400" err="1">
                <a:solidFill>
                  <a:srgbClr val="3A4A58"/>
                </a:solidFill>
              </a:rPr>
              <a:t>Hayatın</a:t>
            </a:r>
            <a:r>
              <a:rPr lang="en-US" sz="2400">
                <a:solidFill>
                  <a:srgbClr val="3A4A58"/>
                </a:solidFill>
              </a:rPr>
              <a:t> normal </a:t>
            </a:r>
            <a:r>
              <a:rPr lang="en-US" sz="2400" err="1">
                <a:solidFill>
                  <a:srgbClr val="3A4A58"/>
                </a:solidFill>
              </a:rPr>
              <a:t>akışı</a:t>
            </a:r>
            <a:r>
              <a:rPr lang="en-US" sz="2400">
                <a:solidFill>
                  <a:srgbClr val="3A4A58"/>
                </a:solidFill>
              </a:rPr>
              <a:t> </a:t>
            </a:r>
            <a:r>
              <a:rPr lang="en-US" sz="2400" err="1">
                <a:solidFill>
                  <a:srgbClr val="3A4A58"/>
                </a:solidFill>
              </a:rPr>
              <a:t>içerisinde</a:t>
            </a:r>
            <a:endParaRPr lang="tr-TR" sz="2400">
              <a:solidFill>
                <a:srgbClr val="3A4A58"/>
              </a:solidFill>
            </a:endParaRPr>
          </a:p>
        </p:txBody>
      </p:sp>
      <p:pic>
        <p:nvPicPr>
          <p:cNvPr id="12" name="Picture 2" descr="Algorithm, condition, process, secuence">
            <a:extLst>
              <a:ext uri="{FF2B5EF4-FFF2-40B4-BE49-F238E27FC236}">
                <a16:creationId xmlns:a16="http://schemas.microsoft.com/office/drawing/2014/main" id="{0A25C2E5-000C-4C3E-B150-7169BDE8C1EF}"/>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68241" y="2115772"/>
            <a:ext cx="3153953" cy="31539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12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Basit Bir Soru</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Metin kutusu 6">
            <a:extLst>
              <a:ext uri="{FF2B5EF4-FFF2-40B4-BE49-F238E27FC236}">
                <a16:creationId xmlns:a16="http://schemas.microsoft.com/office/drawing/2014/main" id="{8F6CE484-86DE-4EC7-8606-0C953723EEF4}"/>
              </a:ext>
            </a:extLst>
          </p:cNvPr>
          <p:cNvSpPr txBox="1"/>
          <p:nvPr/>
        </p:nvSpPr>
        <p:spPr>
          <a:xfrm>
            <a:off x="852800" y="2959908"/>
            <a:ext cx="4582972" cy="830997"/>
          </a:xfrm>
          <a:prstGeom prst="rect">
            <a:avLst/>
          </a:prstGeom>
          <a:noFill/>
        </p:spPr>
        <p:txBody>
          <a:bodyPr wrap="square">
            <a:spAutoFit/>
          </a:bodyPr>
          <a:lstStyle/>
          <a:p>
            <a:pPr algn="ctr"/>
            <a:r>
              <a:rPr lang="tr-TR" sz="2400">
                <a:solidFill>
                  <a:srgbClr val="3A4A58"/>
                </a:solidFill>
                <a:latin typeface="Corbel" pitchFamily="34" charset="0"/>
              </a:rPr>
              <a:t>Yaya olarak karşıdan karşıya nasıl geçmeliyiz?</a:t>
            </a:r>
          </a:p>
        </p:txBody>
      </p:sp>
      <p:pic>
        <p:nvPicPr>
          <p:cNvPr id="8" name="Picture 6">
            <a:extLst>
              <a:ext uri="{FF2B5EF4-FFF2-40B4-BE49-F238E27FC236}">
                <a16:creationId xmlns:a16="http://schemas.microsoft.com/office/drawing/2014/main" id="{67CB2E75-06E5-4E8C-9C37-18DFEEF63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492" y="2130700"/>
            <a:ext cx="3971676" cy="2366302"/>
          </a:xfrm>
          <a:prstGeom prst="rect">
            <a:avLst/>
          </a:prstGeom>
          <a:ln w="38100" cap="sq">
            <a:solidFill>
              <a:srgbClr val="C5342B"/>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5385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Algortima ile çözelim</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pic>
        <p:nvPicPr>
          <p:cNvPr id="8" name="Picture 6">
            <a:extLst>
              <a:ext uri="{FF2B5EF4-FFF2-40B4-BE49-F238E27FC236}">
                <a16:creationId xmlns:a16="http://schemas.microsoft.com/office/drawing/2014/main" id="{67CB2E75-06E5-4E8C-9C37-18DFEEF63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492" y="2130700"/>
            <a:ext cx="3971676" cy="2366302"/>
          </a:xfrm>
          <a:prstGeom prst="rect">
            <a:avLst/>
          </a:prstGeom>
          <a:ln w="38100" cap="sq">
            <a:solidFill>
              <a:srgbClr val="C5342B"/>
            </a:solidFill>
            <a:prstDash val="solid"/>
            <a:miter lim="800000"/>
          </a:ln>
          <a:effectLst>
            <a:outerShdw blurRad="50800" dist="38100" dir="2700000" algn="tl" rotWithShape="0">
              <a:srgbClr val="000000">
                <a:alpha val="43000"/>
              </a:srgbClr>
            </a:outerShdw>
          </a:effectLst>
        </p:spPr>
      </p:pic>
      <p:sp>
        <p:nvSpPr>
          <p:cNvPr id="9" name="Metin kutusu 8">
            <a:extLst>
              <a:ext uri="{FF2B5EF4-FFF2-40B4-BE49-F238E27FC236}">
                <a16:creationId xmlns:a16="http://schemas.microsoft.com/office/drawing/2014/main" id="{2ABBF615-3A60-45A8-994E-2F15B3A6B47E}"/>
              </a:ext>
            </a:extLst>
          </p:cNvPr>
          <p:cNvSpPr txBox="1"/>
          <p:nvPr/>
        </p:nvSpPr>
        <p:spPr>
          <a:xfrm>
            <a:off x="852800" y="2130700"/>
            <a:ext cx="5039832" cy="3046988"/>
          </a:xfrm>
          <a:prstGeom prst="rect">
            <a:avLst/>
          </a:prstGeom>
          <a:noFill/>
        </p:spPr>
        <p:txBody>
          <a:bodyPr wrap="square">
            <a:spAutoFit/>
          </a:bodyPr>
          <a:lstStyle/>
          <a:p>
            <a:r>
              <a:rPr lang="tr-TR" sz="2400">
                <a:solidFill>
                  <a:srgbClr val="3A4A58"/>
                </a:solidFill>
                <a:latin typeface="Corbel" pitchFamily="34" charset="0"/>
              </a:rPr>
              <a:t>01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BAŞLA</a:t>
            </a:r>
          </a:p>
          <a:p>
            <a:r>
              <a:rPr lang="tr-TR" sz="2400">
                <a:solidFill>
                  <a:srgbClr val="3A4A58"/>
                </a:solidFill>
                <a:latin typeface="Corbel" pitchFamily="34" charset="0"/>
              </a:rPr>
              <a:t>02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Yolun soluna bak</a:t>
            </a:r>
          </a:p>
          <a:p>
            <a:r>
              <a:rPr lang="tr-TR" sz="2400">
                <a:solidFill>
                  <a:srgbClr val="3A4A58"/>
                </a:solidFill>
                <a:latin typeface="Corbel" pitchFamily="34" charset="0"/>
              </a:rPr>
              <a:t>03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Yolun sağına bak</a:t>
            </a:r>
          </a:p>
          <a:p>
            <a:r>
              <a:rPr lang="tr-TR" sz="2400">
                <a:solidFill>
                  <a:srgbClr val="3A4A58"/>
                </a:solidFill>
                <a:latin typeface="Corbel" pitchFamily="34" charset="0"/>
              </a:rPr>
              <a:t>04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Yolun soluna bak</a:t>
            </a:r>
          </a:p>
          <a:p>
            <a:r>
              <a:rPr lang="tr-TR" sz="2400">
                <a:solidFill>
                  <a:srgbClr val="3A4A58"/>
                </a:solidFill>
                <a:latin typeface="Corbel" pitchFamily="34" charset="0"/>
              </a:rPr>
              <a:t>05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Araç geliyorsa 02 adımına git</a:t>
            </a:r>
          </a:p>
          <a:p>
            <a:r>
              <a:rPr lang="tr-TR" sz="2400">
                <a:solidFill>
                  <a:srgbClr val="3A4A58"/>
                </a:solidFill>
                <a:latin typeface="Corbel" pitchFamily="34" charset="0"/>
              </a:rPr>
              <a:t>06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Yolu hızlı adımlarla geç</a:t>
            </a:r>
          </a:p>
          <a:p>
            <a:r>
              <a:rPr lang="tr-TR" sz="2400">
                <a:solidFill>
                  <a:srgbClr val="3A4A58"/>
                </a:solidFill>
                <a:latin typeface="Corbel" pitchFamily="34" charset="0"/>
              </a:rPr>
              <a:t>07 </a:t>
            </a:r>
            <a:r>
              <a:rPr lang="tr-TR" sz="2400">
                <a:solidFill>
                  <a:srgbClr val="3A4A58"/>
                </a:solidFill>
                <a:latin typeface="Corbel" pitchFamily="34" charset="0"/>
                <a:sym typeface="Wingdings" panose="05000000000000000000" pitchFamily="2" charset="2"/>
              </a:rPr>
              <a:t></a:t>
            </a:r>
            <a:r>
              <a:rPr lang="tr-TR" sz="2400">
                <a:solidFill>
                  <a:srgbClr val="3A4A58"/>
                </a:solidFill>
                <a:latin typeface="Corbel" pitchFamily="34" charset="0"/>
              </a:rPr>
              <a:t> 	BİTİR</a:t>
            </a:r>
          </a:p>
          <a:p>
            <a:endParaRPr lang="tr-TR" sz="2400">
              <a:solidFill>
                <a:srgbClr val="3A4A58"/>
              </a:solidFill>
              <a:latin typeface="Corbel" pitchFamily="34" charset="0"/>
            </a:endParaRPr>
          </a:p>
        </p:txBody>
      </p:sp>
    </p:spTree>
    <p:extLst>
      <p:ext uri="{BB962C8B-B14F-4D97-AF65-F5344CB8AC3E}">
        <p14:creationId xmlns:p14="http://schemas.microsoft.com/office/powerpoint/2010/main" val="146295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Algoritma Özellikleri</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7" name="Metin kutusu 6">
            <a:extLst>
              <a:ext uri="{FF2B5EF4-FFF2-40B4-BE49-F238E27FC236}">
                <a16:creationId xmlns:a16="http://schemas.microsoft.com/office/drawing/2014/main" id="{1C9189D2-07BE-4EE0-BE96-930DDCC52CF6}"/>
              </a:ext>
            </a:extLst>
          </p:cNvPr>
          <p:cNvSpPr txBox="1"/>
          <p:nvPr/>
        </p:nvSpPr>
        <p:spPr>
          <a:xfrm>
            <a:off x="852800" y="1901598"/>
            <a:ext cx="10640995" cy="3046988"/>
          </a:xfrm>
          <a:prstGeom prst="rect">
            <a:avLst/>
          </a:prstGeom>
          <a:noFill/>
        </p:spPr>
        <p:txBody>
          <a:bodyPr wrap="square">
            <a:spAutoFit/>
          </a:bodyPr>
          <a:lstStyle/>
          <a:p>
            <a:r>
              <a:rPr lang="tr-TR" sz="2400" b="1">
                <a:solidFill>
                  <a:srgbClr val="3A4A58"/>
                </a:solidFill>
                <a:latin typeface="Corbel" pitchFamily="34" charset="0"/>
              </a:rPr>
              <a:t>Giriş: </a:t>
            </a:r>
            <a:r>
              <a:rPr lang="tr-TR" sz="2400">
                <a:solidFill>
                  <a:srgbClr val="3A4A58"/>
                </a:solidFill>
                <a:latin typeface="Corbel" pitchFamily="34" charset="0"/>
              </a:rPr>
              <a:t>Her algoritmanın bir başlangıç noktası vardır.</a:t>
            </a:r>
          </a:p>
          <a:p>
            <a:r>
              <a:rPr lang="tr-TR" sz="2400" b="1">
                <a:solidFill>
                  <a:srgbClr val="3A4A58"/>
                </a:solidFill>
                <a:latin typeface="Corbel" pitchFamily="34" charset="0"/>
              </a:rPr>
              <a:t>Çıkış: </a:t>
            </a:r>
            <a:r>
              <a:rPr lang="tr-TR" sz="2400">
                <a:solidFill>
                  <a:srgbClr val="3A4A58"/>
                </a:solidFill>
                <a:latin typeface="Corbel" pitchFamily="34" charset="0"/>
              </a:rPr>
              <a:t>Her algoritmanın bir bitiş noktası vardır.</a:t>
            </a:r>
          </a:p>
          <a:p>
            <a:r>
              <a:rPr lang="tr-TR" sz="2400" b="1">
                <a:solidFill>
                  <a:srgbClr val="3A4A58"/>
                </a:solidFill>
                <a:latin typeface="Corbel" pitchFamily="34" charset="0"/>
              </a:rPr>
              <a:t>Kesinlik: </a:t>
            </a:r>
            <a:r>
              <a:rPr lang="tr-TR" sz="2400">
                <a:solidFill>
                  <a:srgbClr val="3A4A58"/>
                </a:solidFill>
                <a:latin typeface="Corbel" pitchFamily="34" charset="0"/>
              </a:rPr>
              <a:t>Her adımda yapılacak iş ve adımın amacı açık olmalıdır. İşler şansa bırakılmaz.</a:t>
            </a:r>
          </a:p>
          <a:p>
            <a:r>
              <a:rPr lang="tr-TR" sz="2400" b="1">
                <a:solidFill>
                  <a:srgbClr val="3A4A58"/>
                </a:solidFill>
                <a:latin typeface="Corbel" pitchFamily="34" charset="0"/>
              </a:rPr>
              <a:t>Basitlik: </a:t>
            </a:r>
            <a:r>
              <a:rPr lang="tr-TR" sz="2400">
                <a:solidFill>
                  <a:srgbClr val="3A4A58"/>
                </a:solidFill>
                <a:latin typeface="Corbel" pitchFamily="34" charset="0"/>
              </a:rPr>
              <a:t>Problemin çözümünü, mümkün olan en az adım ile en kısa sürede gerçekleştirmelidir.</a:t>
            </a:r>
          </a:p>
          <a:p>
            <a:r>
              <a:rPr lang="tr-TR" sz="2400" b="1">
                <a:solidFill>
                  <a:srgbClr val="3A4A58"/>
                </a:solidFill>
                <a:latin typeface="Corbel" pitchFamily="34" charset="0"/>
              </a:rPr>
              <a:t>Sonluluk: </a:t>
            </a:r>
            <a:r>
              <a:rPr lang="tr-TR" sz="2400">
                <a:solidFill>
                  <a:srgbClr val="3A4A58"/>
                </a:solidFill>
                <a:latin typeface="Corbel" pitchFamily="34" charset="0"/>
              </a:rPr>
              <a:t>Algoritma adımları sonlu sayıda ve bir noktada çıkış değerini üretmiş olarak sona ermelidir.</a:t>
            </a:r>
          </a:p>
        </p:txBody>
      </p:sp>
    </p:spTree>
    <p:extLst>
      <p:ext uri="{BB962C8B-B14F-4D97-AF65-F5344CB8AC3E}">
        <p14:creationId xmlns:p14="http://schemas.microsoft.com/office/powerpoint/2010/main" val="240847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DAADA-A843-4CA6-9F2D-93F67B177ED2}"/>
              </a:ext>
            </a:extLst>
          </p:cNvPr>
          <p:cNvSpPr>
            <a:spLocks noGrp="1"/>
          </p:cNvSpPr>
          <p:nvPr>
            <p:ph type="title"/>
          </p:nvPr>
        </p:nvSpPr>
        <p:spPr/>
        <p:txBody>
          <a:bodyPr>
            <a:normAutofit/>
          </a:bodyPr>
          <a:lstStyle/>
          <a:p>
            <a:r>
              <a:rPr lang="tr-TR" sz="5400">
                <a:solidFill>
                  <a:schemeClr val="tx2">
                    <a:lumMod val="75000"/>
                  </a:schemeClr>
                </a:solidFill>
                <a:effectLst>
                  <a:outerShdw blurRad="38100" dist="38100" dir="2700000" algn="tl">
                    <a:srgbClr val="000000">
                      <a:alpha val="43137"/>
                    </a:srgbClr>
                  </a:outerShdw>
                </a:effectLst>
              </a:rPr>
              <a:t>Çay Demlemeyi Biliyor muyuz?</a:t>
            </a:r>
          </a:p>
        </p:txBody>
      </p:sp>
      <p:sp>
        <p:nvSpPr>
          <p:cNvPr id="11" name="Başlık 1">
            <a:extLst>
              <a:ext uri="{FF2B5EF4-FFF2-40B4-BE49-F238E27FC236}">
                <a16:creationId xmlns:a16="http://schemas.microsoft.com/office/drawing/2014/main" id="{99D462A8-B624-4705-B5FD-0037DAEB75D3}"/>
              </a:ext>
            </a:extLst>
          </p:cNvPr>
          <p:cNvSpPr txBox="1">
            <a:spLocks/>
          </p:cNvSpPr>
          <p:nvPr/>
        </p:nvSpPr>
        <p:spPr>
          <a:xfrm>
            <a:off x="838200" y="1315076"/>
            <a:ext cx="8806962" cy="3972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etropolis" panose="00000500000000000000" pitchFamily="50" charset="0"/>
                <a:ea typeface="+mj-ea"/>
                <a:cs typeface="+mj-cs"/>
              </a:defRPr>
            </a:lvl1pPr>
          </a:lstStyle>
          <a:p>
            <a:pPr algn="r"/>
            <a:endParaRPr lang="tr-TR" sz="2000">
              <a:solidFill>
                <a:schemeClr val="tx2">
                  <a:lumMod val="75000"/>
                </a:schemeClr>
              </a:solidFill>
              <a:effectLst>
                <a:outerShdw blurRad="38100" dist="38100" dir="2700000" algn="tl">
                  <a:srgbClr val="000000">
                    <a:alpha val="43137"/>
                  </a:srgbClr>
                </a:outerShdw>
              </a:effectLst>
            </a:endParaRPr>
          </a:p>
        </p:txBody>
      </p:sp>
      <p:pic>
        <p:nvPicPr>
          <p:cNvPr id="6" name="Resim 5">
            <a:extLst>
              <a:ext uri="{FF2B5EF4-FFF2-40B4-BE49-F238E27FC236}">
                <a16:creationId xmlns:a16="http://schemas.microsoft.com/office/drawing/2014/main" id="{D5C5E0A6-A577-4EA1-BD95-B917177EF1B4}"/>
              </a:ext>
            </a:extLst>
          </p:cNvPr>
          <p:cNvPicPr>
            <a:picLocks noChangeAspect="1"/>
          </p:cNvPicPr>
          <p:nvPr/>
        </p:nvPicPr>
        <p:blipFill>
          <a:blip r:embed="rId2"/>
          <a:stretch>
            <a:fillRect/>
          </a:stretch>
        </p:blipFill>
        <p:spPr>
          <a:xfrm>
            <a:off x="181599" y="6288980"/>
            <a:ext cx="1342402" cy="404499"/>
          </a:xfrm>
          <a:prstGeom prst="rect">
            <a:avLst/>
          </a:prstGeom>
        </p:spPr>
      </p:pic>
      <p:sp>
        <p:nvSpPr>
          <p:cNvPr id="8" name="Metin kutusu 7">
            <a:extLst>
              <a:ext uri="{FF2B5EF4-FFF2-40B4-BE49-F238E27FC236}">
                <a16:creationId xmlns:a16="http://schemas.microsoft.com/office/drawing/2014/main" id="{A670A941-A07A-446A-8381-E05669BCA163}"/>
              </a:ext>
            </a:extLst>
          </p:cNvPr>
          <p:cNvSpPr txBox="1"/>
          <p:nvPr/>
        </p:nvSpPr>
        <p:spPr>
          <a:xfrm>
            <a:off x="734086" y="2967335"/>
            <a:ext cx="5361914" cy="461665"/>
          </a:xfrm>
          <a:prstGeom prst="rect">
            <a:avLst/>
          </a:prstGeom>
          <a:noFill/>
        </p:spPr>
        <p:txBody>
          <a:bodyPr wrap="square">
            <a:spAutoFit/>
          </a:bodyPr>
          <a:lstStyle/>
          <a:p>
            <a:pPr algn="ctr"/>
            <a:r>
              <a:rPr lang="tr-TR" sz="2400">
                <a:solidFill>
                  <a:srgbClr val="3A4A58"/>
                </a:solidFill>
                <a:latin typeface="Corbel" pitchFamily="34" charset="0"/>
              </a:rPr>
              <a:t>Çay demlemenin algoritmasını yazınız</a:t>
            </a:r>
          </a:p>
        </p:txBody>
      </p:sp>
      <p:pic>
        <p:nvPicPr>
          <p:cNvPr id="10" name="Picture 3">
            <a:extLst>
              <a:ext uri="{FF2B5EF4-FFF2-40B4-BE49-F238E27FC236}">
                <a16:creationId xmlns:a16="http://schemas.microsoft.com/office/drawing/2014/main" id="{7187E46E-42AC-46E2-8BD9-C5468571890C}"/>
              </a:ext>
            </a:extLst>
          </p:cNvPr>
          <p:cNvPicPr>
            <a:picLocks noChangeAspect="1"/>
          </p:cNvPicPr>
          <p:nvPr/>
        </p:nvPicPr>
        <p:blipFill>
          <a:blip r:embed="rId3" cstate="print">
            <a:alphaModFix amt="35000"/>
            <a:extLst>
              <a:ext uri="{28A0092B-C50C-407E-A947-70E740481C1C}">
                <a14:useLocalDpi xmlns:a14="http://schemas.microsoft.com/office/drawing/2010/main" val="0"/>
              </a:ext>
            </a:extLst>
          </a:blip>
          <a:stretch>
            <a:fillRect/>
          </a:stretch>
        </p:blipFill>
        <p:spPr>
          <a:xfrm>
            <a:off x="7640103" y="1919501"/>
            <a:ext cx="3713697" cy="3619977"/>
          </a:xfrm>
          <a:prstGeom prst="rect">
            <a:avLst/>
          </a:prstGeom>
        </p:spPr>
      </p:pic>
    </p:spTree>
    <p:extLst>
      <p:ext uri="{BB962C8B-B14F-4D97-AF65-F5344CB8AC3E}">
        <p14:creationId xmlns:p14="http://schemas.microsoft.com/office/powerpoint/2010/main" val="1964341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Teması</vt:lpstr>
      <vt:lpstr>Algoritma</vt:lpstr>
      <vt:lpstr>İçerik</vt:lpstr>
      <vt:lpstr>Algoritma Nedir?</vt:lpstr>
      <vt:lpstr>Algoritma Tarihçesi</vt:lpstr>
      <vt:lpstr>Algoritma Nerede Kullanılır?</vt:lpstr>
      <vt:lpstr>Basit Bir Soru</vt:lpstr>
      <vt:lpstr>Algortima ile çözelim</vt:lpstr>
      <vt:lpstr>Algoritma Özellikleri</vt:lpstr>
      <vt:lpstr>Çay Demlemeyi Biliyor muyuz?</vt:lpstr>
      <vt:lpstr>Çay Demlemeyi Biliyor muyuz?</vt:lpstr>
      <vt:lpstr>Radyo Örneği</vt:lpstr>
      <vt:lpstr>Radyo Örneği</vt:lpstr>
      <vt:lpstr>Algoritma Yazma Yöntemleri</vt:lpstr>
      <vt:lpstr>Sözde Kod (Pseudocode) Nedir ?</vt:lpstr>
      <vt:lpstr>Sözde Kod Tipleri</vt:lpstr>
      <vt:lpstr>Akış Diagramı Nedir?</vt:lpstr>
      <vt:lpstr>Akış Diagramı Bileşenleri</vt:lpstr>
      <vt:lpstr>Akış Diagramı Bileşenleri</vt:lpstr>
      <vt:lpstr>Yaya Akış Şeması</vt:lpstr>
      <vt:lpstr>Çay Demleme Akış Şeması</vt:lpstr>
      <vt:lpstr>Radyo Akış Şeması</vt:lpstr>
      <vt:lpstr>Akış Şeması Örnekleri</vt:lpstr>
      <vt:lpstr>Akış Şeması Ödevleri</vt:lpstr>
      <vt:lpstr>Akış Şeması Örnekleri</vt:lpstr>
      <vt:lpstr>Akış Şeması Örnekleri</vt:lpstr>
      <vt:lpstr>Akış Şeması Örnekleri</vt:lpstr>
      <vt:lpstr>Akış Şeması Örnekleri</vt:lpstr>
      <vt:lpstr>Akış Şeması Örnekleri</vt:lpstr>
      <vt:lpstr>Akış Şeması Örnekleri</vt:lpstr>
      <vt:lpstr>Akış Şeması Örnekleri</vt:lpstr>
      <vt:lpstr>Akış Şeması Örnekleri</vt:lpstr>
      <vt:lpstr>Akış Şeması Örnekleri</vt:lpstr>
      <vt:lpstr>Akış Şeması Örnekleri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dc:title>
  <dc:creator>Murat Başeren</dc:creator>
  <cp:revision>1</cp:revision>
  <dcterms:created xsi:type="dcterms:W3CDTF">2022-06-06T12:21:38Z</dcterms:created>
  <dcterms:modified xsi:type="dcterms:W3CDTF">2022-06-06T12:27:00Z</dcterms:modified>
</cp:coreProperties>
</file>