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sldIdLst>
    <p:sldId id="260" r:id="rId4"/>
    <p:sldId id="264" r:id="rId5"/>
    <p:sldId id="262" r:id="rId6"/>
    <p:sldId id="263" r:id="rId7"/>
    <p:sldId id="257"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80" d="100"/>
          <a:sy n="80" d="100"/>
        </p:scale>
        <p:origin x="5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BBA961-A74C-4726-8201-DE585F949AB9}"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DDECC5-3ACF-4ACB-8B0F-A02AE3781C5D}" type="slidenum">
              <a:rPr lang="en-US" smtClean="0"/>
              <a:t>‹#›</a:t>
            </a:fld>
            <a:endParaRPr lang="en-US"/>
          </a:p>
        </p:txBody>
      </p:sp>
    </p:spTree>
    <p:extLst>
      <p:ext uri="{BB962C8B-B14F-4D97-AF65-F5344CB8AC3E}">
        <p14:creationId xmlns:p14="http://schemas.microsoft.com/office/powerpoint/2010/main" val="914394498"/>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BBA961-A74C-4726-8201-DE585F949AB9}"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DDECC5-3ACF-4ACB-8B0F-A02AE3781C5D}" type="slidenum">
              <a:rPr lang="en-US" smtClean="0"/>
              <a:t>‹#›</a:t>
            </a:fld>
            <a:endParaRPr lang="en-US"/>
          </a:p>
        </p:txBody>
      </p:sp>
    </p:spTree>
    <p:extLst>
      <p:ext uri="{BB962C8B-B14F-4D97-AF65-F5344CB8AC3E}">
        <p14:creationId xmlns:p14="http://schemas.microsoft.com/office/powerpoint/2010/main" val="3909197753"/>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BBA961-A74C-4726-8201-DE585F949AB9}"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DDECC5-3ACF-4ACB-8B0F-A02AE3781C5D}" type="slidenum">
              <a:rPr lang="en-US" smtClean="0"/>
              <a:t>‹#›</a:t>
            </a:fld>
            <a:endParaRPr lang="en-US"/>
          </a:p>
        </p:txBody>
      </p:sp>
    </p:spTree>
    <p:extLst>
      <p:ext uri="{BB962C8B-B14F-4D97-AF65-F5344CB8AC3E}">
        <p14:creationId xmlns:p14="http://schemas.microsoft.com/office/powerpoint/2010/main" val="1177942324"/>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ABBA961-A74C-4726-8201-DE585F949AB9}" type="datetimeFigureOut">
              <a:rPr lang="en-US" smtClean="0">
                <a:solidFill>
                  <a:prstClr val="black">
                    <a:tint val="75000"/>
                  </a:prstClr>
                </a:solidFill>
              </a:rPr>
              <a:pPr/>
              <a:t>5/26/2023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1DDECC5-3ACF-4ACB-8B0F-A02AE3781C5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90755675"/>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BBA961-A74C-4726-8201-DE585F949AB9}" type="datetimeFigureOut">
              <a:rPr lang="en-US" smtClean="0">
                <a:solidFill>
                  <a:prstClr val="black">
                    <a:tint val="75000"/>
                  </a:prstClr>
                </a:solidFill>
              </a:rPr>
              <a:pPr/>
              <a:t>5/26/2023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1DDECC5-3ACF-4ACB-8B0F-A02AE3781C5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83974579"/>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BBA961-A74C-4726-8201-DE585F949AB9}" type="datetimeFigureOut">
              <a:rPr lang="en-US" smtClean="0">
                <a:solidFill>
                  <a:prstClr val="black">
                    <a:tint val="75000"/>
                  </a:prstClr>
                </a:solidFill>
              </a:rPr>
              <a:pPr/>
              <a:t>5/26/2023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1DDECC5-3ACF-4ACB-8B0F-A02AE3781C5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4155646"/>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ABBA961-A74C-4726-8201-DE585F949AB9}" type="datetimeFigureOut">
              <a:rPr lang="en-US" smtClean="0">
                <a:solidFill>
                  <a:prstClr val="black">
                    <a:tint val="75000"/>
                  </a:prstClr>
                </a:solidFill>
              </a:rPr>
              <a:pPr/>
              <a:t>5/26/2023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1DDECC5-3ACF-4ACB-8B0F-A02AE3781C5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88786213"/>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ABBA961-A74C-4726-8201-DE585F949AB9}" type="datetimeFigureOut">
              <a:rPr lang="en-US" smtClean="0">
                <a:solidFill>
                  <a:prstClr val="black">
                    <a:tint val="75000"/>
                  </a:prstClr>
                </a:solidFill>
              </a:rPr>
              <a:pPr/>
              <a:t>5/26/2023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1DDECC5-3ACF-4ACB-8B0F-A02AE3781C5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56051278"/>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BBA961-A74C-4726-8201-DE585F949AB9}" type="datetimeFigureOut">
              <a:rPr lang="en-US" smtClean="0">
                <a:solidFill>
                  <a:prstClr val="black">
                    <a:tint val="75000"/>
                  </a:prstClr>
                </a:solidFill>
              </a:rPr>
              <a:pPr/>
              <a:t>5/26/2023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1DDECC5-3ACF-4ACB-8B0F-A02AE3781C5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66339666"/>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BBA961-A74C-4726-8201-DE585F949AB9}" type="datetimeFigureOut">
              <a:rPr lang="en-US" smtClean="0">
                <a:solidFill>
                  <a:prstClr val="black">
                    <a:tint val="75000"/>
                  </a:prstClr>
                </a:solidFill>
              </a:rPr>
              <a:pPr/>
              <a:t>5/26/2023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1DDECC5-3ACF-4ACB-8B0F-A02AE3781C5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17582438"/>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BBA961-A74C-4726-8201-DE585F949AB9}" type="datetimeFigureOut">
              <a:rPr lang="en-US" smtClean="0">
                <a:solidFill>
                  <a:prstClr val="black">
                    <a:tint val="75000"/>
                  </a:prstClr>
                </a:solidFill>
              </a:rPr>
              <a:pPr/>
              <a:t>5/26/2023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1DDECC5-3ACF-4ACB-8B0F-A02AE3781C5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6869574"/>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BBA961-A74C-4726-8201-DE585F949AB9}"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DDECC5-3ACF-4ACB-8B0F-A02AE3781C5D}" type="slidenum">
              <a:rPr lang="en-US" smtClean="0"/>
              <a:t>‹#›</a:t>
            </a:fld>
            <a:endParaRPr lang="en-US"/>
          </a:p>
        </p:txBody>
      </p:sp>
    </p:spTree>
    <p:extLst>
      <p:ext uri="{BB962C8B-B14F-4D97-AF65-F5344CB8AC3E}">
        <p14:creationId xmlns:p14="http://schemas.microsoft.com/office/powerpoint/2010/main" val="3687276183"/>
      </p:ext>
    </p:extLst>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BBA961-A74C-4726-8201-DE585F949AB9}" type="datetimeFigureOut">
              <a:rPr lang="en-US" smtClean="0">
                <a:solidFill>
                  <a:prstClr val="black">
                    <a:tint val="75000"/>
                  </a:prstClr>
                </a:solidFill>
              </a:rPr>
              <a:pPr/>
              <a:t>5/26/2023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1DDECC5-3ACF-4ACB-8B0F-A02AE3781C5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98365925"/>
      </p:ext>
    </p:extLst>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BBA961-A74C-4726-8201-DE585F949AB9}" type="datetimeFigureOut">
              <a:rPr lang="en-US" smtClean="0">
                <a:solidFill>
                  <a:prstClr val="black">
                    <a:tint val="75000"/>
                  </a:prstClr>
                </a:solidFill>
              </a:rPr>
              <a:pPr/>
              <a:t>5/26/2023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1DDECC5-3ACF-4ACB-8B0F-A02AE3781C5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6542330"/>
      </p:ext>
    </p:extLst>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BBA961-A74C-4726-8201-DE585F949AB9}" type="datetimeFigureOut">
              <a:rPr lang="en-US" smtClean="0">
                <a:solidFill>
                  <a:prstClr val="black">
                    <a:tint val="75000"/>
                  </a:prstClr>
                </a:solidFill>
              </a:rPr>
              <a:pPr/>
              <a:t>5/26/2023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1DDECC5-3ACF-4ACB-8B0F-A02AE3781C5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22036107"/>
      </p:ext>
    </p:extLst>
  </p:cSld>
  <p:clrMapOvr>
    <a:masterClrMapping/>
  </p:clrMapOvr>
  <p:transition spd="slow">
    <p:push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ABBA961-A74C-4726-8201-DE585F949AB9}" type="datetimeFigureOut">
              <a:rPr lang="en-US" smtClean="0">
                <a:solidFill>
                  <a:prstClr val="black">
                    <a:tint val="75000"/>
                  </a:prstClr>
                </a:solidFill>
              </a:rPr>
              <a:pPr/>
              <a:t>5/26/2023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1DDECC5-3ACF-4ACB-8B0F-A02AE3781C5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16374458"/>
      </p:ext>
    </p:extLst>
  </p:cSld>
  <p:clrMapOvr>
    <a:masterClrMapping/>
  </p:clrMapOvr>
  <p:transition spd="slow">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BBA961-A74C-4726-8201-DE585F949AB9}" type="datetimeFigureOut">
              <a:rPr lang="en-US" smtClean="0">
                <a:solidFill>
                  <a:prstClr val="black">
                    <a:tint val="75000"/>
                  </a:prstClr>
                </a:solidFill>
              </a:rPr>
              <a:pPr/>
              <a:t>5/26/2023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1DDECC5-3ACF-4ACB-8B0F-A02AE3781C5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85454426"/>
      </p:ext>
    </p:extLst>
  </p:cSld>
  <p:clrMapOvr>
    <a:masterClrMapping/>
  </p:clrMapOvr>
  <p:transition spd="slow">
    <p:push di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BBA961-A74C-4726-8201-DE585F949AB9}" type="datetimeFigureOut">
              <a:rPr lang="en-US" smtClean="0">
                <a:solidFill>
                  <a:prstClr val="black">
                    <a:tint val="75000"/>
                  </a:prstClr>
                </a:solidFill>
              </a:rPr>
              <a:pPr/>
              <a:t>5/26/2023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1DDECC5-3ACF-4ACB-8B0F-A02AE3781C5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10347878"/>
      </p:ext>
    </p:extLst>
  </p:cSld>
  <p:clrMapOvr>
    <a:masterClrMapping/>
  </p:clrMapOvr>
  <p:transition spd="slow">
    <p:push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ABBA961-A74C-4726-8201-DE585F949AB9}" type="datetimeFigureOut">
              <a:rPr lang="en-US" smtClean="0">
                <a:solidFill>
                  <a:prstClr val="black">
                    <a:tint val="75000"/>
                  </a:prstClr>
                </a:solidFill>
              </a:rPr>
              <a:pPr/>
              <a:t>5/26/2023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1DDECC5-3ACF-4ACB-8B0F-A02AE3781C5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9906968"/>
      </p:ext>
    </p:extLst>
  </p:cSld>
  <p:clrMapOvr>
    <a:masterClrMapping/>
  </p:clrMapOvr>
  <p:transition spd="slow">
    <p:push di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ABBA961-A74C-4726-8201-DE585F949AB9}" type="datetimeFigureOut">
              <a:rPr lang="en-US" smtClean="0">
                <a:solidFill>
                  <a:prstClr val="black">
                    <a:tint val="75000"/>
                  </a:prstClr>
                </a:solidFill>
              </a:rPr>
              <a:pPr/>
              <a:t>5/26/2023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1DDECC5-3ACF-4ACB-8B0F-A02AE3781C5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42376248"/>
      </p:ext>
    </p:extLst>
  </p:cSld>
  <p:clrMapOvr>
    <a:masterClrMapping/>
  </p:clrMapOvr>
  <p:transition spd="slow">
    <p:push dir="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BBA961-A74C-4726-8201-DE585F949AB9}" type="datetimeFigureOut">
              <a:rPr lang="en-US" smtClean="0">
                <a:solidFill>
                  <a:prstClr val="black">
                    <a:tint val="75000"/>
                  </a:prstClr>
                </a:solidFill>
              </a:rPr>
              <a:pPr/>
              <a:t>5/26/2023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1DDECC5-3ACF-4ACB-8B0F-A02AE3781C5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86994753"/>
      </p:ext>
    </p:extLst>
  </p:cSld>
  <p:clrMapOvr>
    <a:masterClrMapping/>
  </p:clrMapOvr>
  <p:transition spd="slow">
    <p:push di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BBA961-A74C-4726-8201-DE585F949AB9}" type="datetimeFigureOut">
              <a:rPr lang="en-US" smtClean="0">
                <a:solidFill>
                  <a:prstClr val="black">
                    <a:tint val="75000"/>
                  </a:prstClr>
                </a:solidFill>
              </a:rPr>
              <a:pPr/>
              <a:t>5/26/2023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1DDECC5-3ACF-4ACB-8B0F-A02AE3781C5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09060771"/>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BBA961-A74C-4726-8201-DE585F949AB9}"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DDECC5-3ACF-4ACB-8B0F-A02AE3781C5D}" type="slidenum">
              <a:rPr lang="en-US" smtClean="0"/>
              <a:t>‹#›</a:t>
            </a:fld>
            <a:endParaRPr lang="en-US"/>
          </a:p>
        </p:txBody>
      </p:sp>
    </p:spTree>
    <p:extLst>
      <p:ext uri="{BB962C8B-B14F-4D97-AF65-F5344CB8AC3E}">
        <p14:creationId xmlns:p14="http://schemas.microsoft.com/office/powerpoint/2010/main" val="711056579"/>
      </p:ext>
    </p:extLst>
  </p:cSld>
  <p:clrMapOvr>
    <a:masterClrMapping/>
  </p:clrMapOvr>
  <p:transition spd="slow">
    <p:push dir="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BBA961-A74C-4726-8201-DE585F949AB9}" type="datetimeFigureOut">
              <a:rPr lang="en-US" smtClean="0">
                <a:solidFill>
                  <a:prstClr val="black">
                    <a:tint val="75000"/>
                  </a:prstClr>
                </a:solidFill>
              </a:rPr>
              <a:pPr/>
              <a:t>5/26/2023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1DDECC5-3ACF-4ACB-8B0F-A02AE3781C5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98459808"/>
      </p:ext>
    </p:extLst>
  </p:cSld>
  <p:clrMapOvr>
    <a:masterClrMapping/>
  </p:clrMapOvr>
  <p:transition spd="slow">
    <p:push dir="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BBA961-A74C-4726-8201-DE585F949AB9}" type="datetimeFigureOut">
              <a:rPr lang="en-US" smtClean="0">
                <a:solidFill>
                  <a:prstClr val="black">
                    <a:tint val="75000"/>
                  </a:prstClr>
                </a:solidFill>
              </a:rPr>
              <a:pPr/>
              <a:t>5/26/2023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1DDECC5-3ACF-4ACB-8B0F-A02AE3781C5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73715755"/>
      </p:ext>
    </p:extLst>
  </p:cSld>
  <p:clrMapOvr>
    <a:masterClrMapping/>
  </p:clrMapOvr>
  <p:transition spd="slow">
    <p:push dir="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BBA961-A74C-4726-8201-DE585F949AB9}" type="datetimeFigureOut">
              <a:rPr lang="en-US" smtClean="0">
                <a:solidFill>
                  <a:prstClr val="black">
                    <a:tint val="75000"/>
                  </a:prstClr>
                </a:solidFill>
              </a:rPr>
              <a:pPr/>
              <a:t>5/26/2023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1DDECC5-3ACF-4ACB-8B0F-A02AE3781C5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31375316"/>
      </p:ext>
    </p:extLst>
  </p:cSld>
  <p:clrMapOvr>
    <a:masterClrMapping/>
  </p:clrMapOvr>
  <p:transition spd="slow">
    <p:push dir="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BBA961-A74C-4726-8201-DE585F949AB9}" type="datetimeFigureOut">
              <a:rPr lang="en-US" smtClean="0">
                <a:solidFill>
                  <a:prstClr val="black">
                    <a:tint val="75000"/>
                  </a:prstClr>
                </a:solidFill>
              </a:rPr>
              <a:pPr/>
              <a:t>5/26/2023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1DDECC5-3ACF-4ACB-8B0F-A02AE3781C5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66563219"/>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BBA961-A74C-4726-8201-DE585F949AB9}"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DDECC5-3ACF-4ACB-8B0F-A02AE3781C5D}" type="slidenum">
              <a:rPr lang="en-US" smtClean="0"/>
              <a:t>‹#›</a:t>
            </a:fld>
            <a:endParaRPr lang="en-US"/>
          </a:p>
        </p:txBody>
      </p:sp>
    </p:spTree>
    <p:extLst>
      <p:ext uri="{BB962C8B-B14F-4D97-AF65-F5344CB8AC3E}">
        <p14:creationId xmlns:p14="http://schemas.microsoft.com/office/powerpoint/2010/main" val="3459398533"/>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BBA961-A74C-4726-8201-DE585F949AB9}" type="datetimeFigureOut">
              <a:rPr lang="en-US" smtClean="0"/>
              <a:t>5/26/2023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DDECC5-3ACF-4ACB-8B0F-A02AE3781C5D}" type="slidenum">
              <a:rPr lang="en-US" smtClean="0"/>
              <a:t>‹#›</a:t>
            </a:fld>
            <a:endParaRPr lang="en-US"/>
          </a:p>
        </p:txBody>
      </p:sp>
    </p:spTree>
    <p:extLst>
      <p:ext uri="{BB962C8B-B14F-4D97-AF65-F5344CB8AC3E}">
        <p14:creationId xmlns:p14="http://schemas.microsoft.com/office/powerpoint/2010/main" val="208925919"/>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BBA961-A74C-4726-8201-DE585F949AB9}" type="datetimeFigureOut">
              <a:rPr lang="en-US" smtClean="0"/>
              <a:t>5/26/2023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DDECC5-3ACF-4ACB-8B0F-A02AE3781C5D}" type="slidenum">
              <a:rPr lang="en-US" smtClean="0"/>
              <a:t>‹#›</a:t>
            </a:fld>
            <a:endParaRPr lang="en-US"/>
          </a:p>
        </p:txBody>
      </p:sp>
    </p:spTree>
    <p:extLst>
      <p:ext uri="{BB962C8B-B14F-4D97-AF65-F5344CB8AC3E}">
        <p14:creationId xmlns:p14="http://schemas.microsoft.com/office/powerpoint/2010/main" val="141009404"/>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BBA961-A74C-4726-8201-DE585F949AB9}" type="datetimeFigureOut">
              <a:rPr lang="en-US" smtClean="0"/>
              <a:t>5/26/2023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DDECC5-3ACF-4ACB-8B0F-A02AE3781C5D}" type="slidenum">
              <a:rPr lang="en-US" smtClean="0"/>
              <a:t>‹#›</a:t>
            </a:fld>
            <a:endParaRPr lang="en-US"/>
          </a:p>
        </p:txBody>
      </p:sp>
    </p:spTree>
    <p:extLst>
      <p:ext uri="{BB962C8B-B14F-4D97-AF65-F5344CB8AC3E}">
        <p14:creationId xmlns:p14="http://schemas.microsoft.com/office/powerpoint/2010/main" val="2273289977"/>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BBA961-A74C-4726-8201-DE585F949AB9}"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DDECC5-3ACF-4ACB-8B0F-A02AE3781C5D}" type="slidenum">
              <a:rPr lang="en-US" smtClean="0"/>
              <a:t>‹#›</a:t>
            </a:fld>
            <a:endParaRPr lang="en-US"/>
          </a:p>
        </p:txBody>
      </p:sp>
    </p:spTree>
    <p:extLst>
      <p:ext uri="{BB962C8B-B14F-4D97-AF65-F5344CB8AC3E}">
        <p14:creationId xmlns:p14="http://schemas.microsoft.com/office/powerpoint/2010/main" val="2919802789"/>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BBA961-A74C-4726-8201-DE585F949AB9}"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DDECC5-3ACF-4ACB-8B0F-A02AE3781C5D}" type="slidenum">
              <a:rPr lang="en-US" smtClean="0"/>
              <a:t>‹#›</a:t>
            </a:fld>
            <a:endParaRPr lang="en-US"/>
          </a:p>
        </p:txBody>
      </p:sp>
    </p:spTree>
    <p:extLst>
      <p:ext uri="{BB962C8B-B14F-4D97-AF65-F5344CB8AC3E}">
        <p14:creationId xmlns:p14="http://schemas.microsoft.com/office/powerpoint/2010/main" val="1208225652"/>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BBA961-A74C-4726-8201-DE585F949AB9}" type="datetimeFigureOut">
              <a:rPr lang="en-US" smtClean="0"/>
              <a:t>5/26/2023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DDECC5-3ACF-4ACB-8B0F-A02AE3781C5D}" type="slidenum">
              <a:rPr lang="en-US" smtClean="0"/>
              <a:t>‹#›</a:t>
            </a:fld>
            <a:endParaRPr lang="en-US"/>
          </a:p>
        </p:txBody>
      </p:sp>
    </p:spTree>
    <p:extLst>
      <p:ext uri="{BB962C8B-B14F-4D97-AF65-F5344CB8AC3E}">
        <p14:creationId xmlns:p14="http://schemas.microsoft.com/office/powerpoint/2010/main" val="3853207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BBA961-A74C-4726-8201-DE585F949AB9}" type="datetimeFigureOut">
              <a:rPr lang="en-US" smtClean="0">
                <a:solidFill>
                  <a:prstClr val="black">
                    <a:tint val="75000"/>
                  </a:prstClr>
                </a:solidFill>
              </a:rPr>
              <a:pPr/>
              <a:t>5/26/2023</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DDECC5-3ACF-4ACB-8B0F-A02AE3781C5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109339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BBA961-A74C-4726-8201-DE585F949AB9}" type="datetimeFigureOut">
              <a:rPr lang="en-US" smtClean="0">
                <a:solidFill>
                  <a:prstClr val="black">
                    <a:tint val="75000"/>
                  </a:prstClr>
                </a:solidFill>
              </a:rPr>
              <a:pPr/>
              <a:t>5/26/2023</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DDECC5-3ACF-4ACB-8B0F-A02AE3781C5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41932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electronicamade.com/relevador/" TargetMode="External"/><Relationship Id="rId13" Type="http://schemas.openxmlformats.org/officeDocument/2006/relationships/image" Target="../media/image9.jpg"/><Relationship Id="rId3" Type="http://schemas.openxmlformats.org/officeDocument/2006/relationships/image" Target="../media/image4.jpeg"/><Relationship Id="rId7" Type="http://schemas.openxmlformats.org/officeDocument/2006/relationships/image" Target="../media/image6.jpeg"/><Relationship Id="rId12" Type="http://schemas.openxmlformats.org/officeDocument/2006/relationships/hyperlink" Target="http://electronics.stackexchange.com/questions/209351/3v-dc-motor-9v-battery" TargetMode="External"/><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hyperlink" Target="http://electronics.stackexchange.com/questions/90725/arduino-moisture-sensor-value-decreasing-for-no-reason" TargetMode="External"/><Relationship Id="rId11" Type="http://schemas.openxmlformats.org/officeDocument/2006/relationships/image" Target="../media/image8.jpeg"/><Relationship Id="rId5" Type="http://schemas.openxmlformats.org/officeDocument/2006/relationships/image" Target="../media/image5.jpg"/><Relationship Id="rId15" Type="http://schemas.openxmlformats.org/officeDocument/2006/relationships/image" Target="../media/image10.png"/><Relationship Id="rId10" Type="http://schemas.openxmlformats.org/officeDocument/2006/relationships/hyperlink" Target="https://jpralves.net/tag/water-pump.html" TargetMode="External"/><Relationship Id="rId4" Type="http://schemas.openxmlformats.org/officeDocument/2006/relationships/hyperlink" Target="http://www.lffl.org/2016/02/arduino-uno-starter-kit-in-offerta-su.html" TargetMode="External"/><Relationship Id="rId9" Type="http://schemas.openxmlformats.org/officeDocument/2006/relationships/image" Target="../media/image7.jpg"/><Relationship Id="rId14" Type="http://schemas.openxmlformats.org/officeDocument/2006/relationships/hyperlink" Target="http://electronics.stackexchange.com/questions/55053/does-something-like-a-reverse-jumper-wire-exis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3017520" y="436570"/>
            <a:ext cx="5882640" cy="1538883"/>
          </a:xfrm>
          <a:prstGeom prst="rect">
            <a:avLst/>
          </a:prstGeom>
          <a:noFill/>
        </p:spPr>
        <p:txBody>
          <a:bodyPr wrap="square" rtlCol="0">
            <a:spAutoFit/>
          </a:bodyPr>
          <a:lstStyle/>
          <a:p>
            <a:pPr algn="ctr"/>
            <a:r>
              <a:rPr lang="en-US" sz="3200" b="1" dirty="0" smtClean="0">
                <a:solidFill>
                  <a:schemeClr val="bg1"/>
                </a:solidFill>
              </a:rPr>
              <a:t>EEE 222  (D2)</a:t>
            </a:r>
          </a:p>
          <a:p>
            <a:pPr algn="ctr"/>
            <a:endParaRPr lang="en-US" b="1" dirty="0" smtClean="0">
              <a:solidFill>
                <a:schemeClr val="bg1"/>
              </a:solidFill>
            </a:endParaRPr>
          </a:p>
          <a:p>
            <a:pPr algn="ctr"/>
            <a:r>
              <a:rPr lang="en-US" sz="4400" b="1" u="sng" dirty="0" smtClean="0">
                <a:solidFill>
                  <a:schemeClr val="bg1"/>
                </a:solidFill>
              </a:rPr>
              <a:t>Water irrigation system</a:t>
            </a:r>
            <a:endParaRPr lang="en-US" sz="4400" b="1" u="sng" dirty="0">
              <a:solidFill>
                <a:schemeClr val="bg1"/>
              </a:solidFill>
            </a:endParaRPr>
          </a:p>
        </p:txBody>
      </p:sp>
      <p:sp>
        <p:nvSpPr>
          <p:cNvPr id="6" name="TextBox 5"/>
          <p:cNvSpPr txBox="1"/>
          <p:nvPr/>
        </p:nvSpPr>
        <p:spPr>
          <a:xfrm>
            <a:off x="3017520" y="2438993"/>
            <a:ext cx="5286221" cy="3631763"/>
          </a:xfrm>
          <a:prstGeom prst="rect">
            <a:avLst/>
          </a:prstGeom>
          <a:noFill/>
        </p:spPr>
        <p:txBody>
          <a:bodyPr wrap="square" rtlCol="0">
            <a:spAutoFit/>
          </a:bodyPr>
          <a:lstStyle/>
          <a:p>
            <a:r>
              <a:rPr lang="en-US" sz="2800" b="1" dirty="0" smtClean="0">
                <a:solidFill>
                  <a:schemeClr val="bg1"/>
                </a:solidFill>
              </a:rPr>
              <a:t>Presented by-</a:t>
            </a:r>
          </a:p>
          <a:p>
            <a:r>
              <a:rPr lang="en-US" sz="2800" b="1" dirty="0" smtClean="0">
                <a:solidFill>
                  <a:schemeClr val="bg1"/>
                </a:solidFill>
              </a:rPr>
              <a:t>Group – 3</a:t>
            </a:r>
          </a:p>
          <a:p>
            <a:endParaRPr lang="en-US" sz="1200" b="1" dirty="0" smtClean="0">
              <a:solidFill>
                <a:schemeClr val="bg1"/>
              </a:solidFill>
            </a:endParaRPr>
          </a:p>
          <a:p>
            <a:r>
              <a:rPr lang="en-US" sz="2400" dirty="0" err="1" smtClean="0">
                <a:solidFill>
                  <a:schemeClr val="bg1"/>
                </a:solidFill>
              </a:rPr>
              <a:t>Afiah</a:t>
            </a:r>
            <a:r>
              <a:rPr lang="en-US" sz="2400" dirty="0" smtClean="0">
                <a:solidFill>
                  <a:schemeClr val="bg1"/>
                </a:solidFill>
              </a:rPr>
              <a:t>  (21201193)</a:t>
            </a:r>
          </a:p>
          <a:p>
            <a:r>
              <a:rPr lang="en-US" sz="2400" dirty="0" smtClean="0">
                <a:solidFill>
                  <a:schemeClr val="bg1"/>
                </a:solidFill>
              </a:rPr>
              <a:t>Khadija </a:t>
            </a:r>
            <a:r>
              <a:rPr lang="en-US" sz="2400" dirty="0" err="1" smtClean="0">
                <a:solidFill>
                  <a:schemeClr val="bg1"/>
                </a:solidFill>
              </a:rPr>
              <a:t>Akter</a:t>
            </a:r>
            <a:r>
              <a:rPr lang="en-US" sz="2400" dirty="0" smtClean="0">
                <a:solidFill>
                  <a:schemeClr val="bg1"/>
                </a:solidFill>
              </a:rPr>
              <a:t> (21201194)</a:t>
            </a:r>
          </a:p>
          <a:p>
            <a:r>
              <a:rPr lang="en-US" sz="2400" dirty="0" err="1" smtClean="0">
                <a:solidFill>
                  <a:schemeClr val="bg1"/>
                </a:solidFill>
              </a:rPr>
              <a:t>Azlina</a:t>
            </a:r>
            <a:r>
              <a:rPr lang="en-US" sz="2400" dirty="0" smtClean="0">
                <a:solidFill>
                  <a:schemeClr val="bg1"/>
                </a:solidFill>
              </a:rPr>
              <a:t> </a:t>
            </a:r>
            <a:r>
              <a:rPr lang="en-US" sz="2400" dirty="0" err="1" smtClean="0">
                <a:solidFill>
                  <a:schemeClr val="bg1"/>
                </a:solidFill>
              </a:rPr>
              <a:t>Arabi</a:t>
            </a:r>
            <a:r>
              <a:rPr lang="en-US" sz="2400" dirty="0" smtClean="0">
                <a:solidFill>
                  <a:schemeClr val="bg1"/>
                </a:solidFill>
              </a:rPr>
              <a:t> Hossain (21201192)</a:t>
            </a:r>
          </a:p>
          <a:p>
            <a:r>
              <a:rPr lang="en-US" sz="2400" dirty="0" smtClean="0">
                <a:solidFill>
                  <a:schemeClr val="bg1"/>
                </a:solidFill>
              </a:rPr>
              <a:t>Abdullah Al </a:t>
            </a:r>
            <a:r>
              <a:rPr lang="en-US" sz="2400" dirty="0" err="1" smtClean="0">
                <a:solidFill>
                  <a:schemeClr val="bg1"/>
                </a:solidFill>
              </a:rPr>
              <a:t>Redwan</a:t>
            </a:r>
            <a:r>
              <a:rPr lang="en-US" sz="2400" dirty="0" smtClean="0">
                <a:solidFill>
                  <a:schemeClr val="bg1"/>
                </a:solidFill>
              </a:rPr>
              <a:t> (21201195)</a:t>
            </a:r>
          </a:p>
          <a:p>
            <a:pPr lvl="0"/>
            <a:r>
              <a:rPr lang="en-US" sz="2400" dirty="0" err="1" smtClean="0">
                <a:solidFill>
                  <a:schemeClr val="bg1"/>
                </a:solidFill>
              </a:rPr>
              <a:t>Mumtaheena</a:t>
            </a:r>
            <a:r>
              <a:rPr lang="en-US" sz="2400" dirty="0" smtClean="0">
                <a:solidFill>
                  <a:schemeClr val="bg1"/>
                </a:solidFill>
              </a:rPr>
              <a:t> </a:t>
            </a:r>
            <a:r>
              <a:rPr lang="en-US" sz="2400" dirty="0" err="1" smtClean="0">
                <a:solidFill>
                  <a:schemeClr val="bg1"/>
                </a:solidFill>
              </a:rPr>
              <a:t>Binte</a:t>
            </a:r>
            <a:r>
              <a:rPr lang="en-US" sz="2400" dirty="0" smtClean="0">
                <a:solidFill>
                  <a:schemeClr val="bg1"/>
                </a:solidFill>
              </a:rPr>
              <a:t> Ahmed (21201198)</a:t>
            </a:r>
          </a:p>
          <a:p>
            <a:r>
              <a:rPr lang="en-US" sz="2400" dirty="0" err="1" smtClean="0">
                <a:solidFill>
                  <a:schemeClr val="bg1"/>
                </a:solidFill>
              </a:rPr>
              <a:t>Jahidul</a:t>
            </a:r>
            <a:r>
              <a:rPr lang="en-US" sz="2400" dirty="0" smtClean="0">
                <a:solidFill>
                  <a:schemeClr val="bg1"/>
                </a:solidFill>
              </a:rPr>
              <a:t> Islam (21201197)</a:t>
            </a:r>
          </a:p>
          <a:p>
            <a:endParaRPr lang="en-US" dirty="0"/>
          </a:p>
        </p:txBody>
      </p:sp>
    </p:spTree>
    <p:extLst>
      <p:ext uri="{BB962C8B-B14F-4D97-AF65-F5344CB8AC3E}">
        <p14:creationId xmlns:p14="http://schemas.microsoft.com/office/powerpoint/2010/main" val="3761455889"/>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739994" y="672991"/>
            <a:ext cx="10515600" cy="762109"/>
          </a:xfrm>
        </p:spPr>
        <p:txBody>
          <a:bodyPr>
            <a:normAutofit/>
          </a:bodyPr>
          <a:lstStyle/>
          <a:p>
            <a:pPr algn="ctr"/>
            <a:r>
              <a:rPr lang="en-US" sz="3600" b="1" u="sng" dirty="0">
                <a:solidFill>
                  <a:srgbClr val="4472C4">
                    <a:lumMod val="75000"/>
                  </a:srgbClr>
                </a:solidFill>
                <a:effectLst>
                  <a:outerShdw blurRad="38100" dist="38100" dir="2700000" algn="tl">
                    <a:srgbClr val="000000">
                      <a:alpha val="43137"/>
                    </a:srgbClr>
                  </a:outerShdw>
                </a:effectLst>
                <a:latin typeface="+mn-lt"/>
                <a:ea typeface="+mn-ea"/>
                <a:cs typeface="+mn-cs"/>
              </a:rPr>
              <a:t>What  is  </a:t>
            </a:r>
            <a:r>
              <a:rPr lang="en-US" sz="3600" b="1" u="sng" dirty="0" smtClean="0">
                <a:solidFill>
                  <a:srgbClr val="4472C4">
                    <a:lumMod val="75000"/>
                  </a:srgbClr>
                </a:solidFill>
                <a:effectLst>
                  <a:outerShdw blurRad="38100" dist="38100" dir="2700000" algn="tl">
                    <a:srgbClr val="000000">
                      <a:alpha val="43137"/>
                    </a:srgbClr>
                  </a:outerShdw>
                </a:effectLst>
                <a:latin typeface="+mn-lt"/>
                <a:ea typeface="+mn-ea"/>
                <a:cs typeface="+mn-cs"/>
              </a:rPr>
              <a:t>Water </a:t>
            </a:r>
            <a:r>
              <a:rPr lang="en-US" sz="3600" b="1" u="sng" dirty="0">
                <a:solidFill>
                  <a:srgbClr val="4472C4">
                    <a:lumMod val="75000"/>
                  </a:srgbClr>
                </a:solidFill>
                <a:effectLst>
                  <a:outerShdw blurRad="38100" dist="38100" dir="2700000" algn="tl">
                    <a:srgbClr val="000000">
                      <a:alpha val="43137"/>
                    </a:srgbClr>
                  </a:outerShdw>
                </a:effectLst>
                <a:latin typeface="+mn-lt"/>
                <a:ea typeface="+mn-ea"/>
                <a:cs typeface="+mn-cs"/>
              </a:rPr>
              <a:t>I</a:t>
            </a:r>
            <a:r>
              <a:rPr lang="en-US" sz="3600" b="1" u="sng" dirty="0">
                <a:solidFill>
                  <a:srgbClr val="4472C4">
                    <a:lumMod val="75000"/>
                  </a:srgbClr>
                </a:solidFill>
                <a:effectLst>
                  <a:outerShdw blurRad="38100" dist="38100" dir="2700000" algn="tl">
                    <a:srgbClr val="000000">
                      <a:alpha val="43137"/>
                    </a:srgbClr>
                  </a:outerShdw>
                </a:effectLst>
                <a:latin typeface="+mn-lt"/>
                <a:ea typeface="+mn-ea"/>
                <a:cs typeface="+mn-cs"/>
              </a:rPr>
              <a:t>rrigation  System</a:t>
            </a:r>
            <a:r>
              <a:rPr lang="en-US" sz="3600" b="1" u="sng" dirty="0" smtClean="0">
                <a:solidFill>
                  <a:srgbClr val="4472C4">
                    <a:lumMod val="75000"/>
                  </a:srgbClr>
                </a:solidFill>
                <a:effectLst>
                  <a:outerShdw blurRad="38100" dist="38100" dir="2700000" algn="tl">
                    <a:srgbClr val="000000">
                      <a:alpha val="43137"/>
                    </a:srgbClr>
                  </a:outerShdw>
                </a:effectLst>
                <a:latin typeface="+mn-lt"/>
                <a:ea typeface="+mn-ea"/>
                <a:cs typeface="+mn-cs"/>
              </a:rPr>
              <a:t>?</a:t>
            </a:r>
            <a:endParaRPr lang="en-US" sz="3600" b="1" u="sng" dirty="0">
              <a:solidFill>
                <a:srgbClr val="4472C4">
                  <a:lumMod val="75000"/>
                </a:srgbClr>
              </a:solidFill>
              <a:effectLst>
                <a:outerShdw blurRad="38100" dist="38100" dir="2700000" algn="tl">
                  <a:srgbClr val="000000">
                    <a:alpha val="43137"/>
                  </a:srgbClr>
                </a:outerShdw>
              </a:effectLst>
              <a:latin typeface="+mn-lt"/>
              <a:ea typeface="+mn-ea"/>
              <a:cs typeface="+mn-cs"/>
            </a:endParaRPr>
          </a:p>
        </p:txBody>
      </p:sp>
      <p:sp>
        <p:nvSpPr>
          <p:cNvPr id="6" name="Content Placeholder 5"/>
          <p:cNvSpPr>
            <a:spLocks noGrp="1"/>
          </p:cNvSpPr>
          <p:nvPr>
            <p:ph idx="1"/>
          </p:nvPr>
        </p:nvSpPr>
        <p:spPr>
          <a:xfrm>
            <a:off x="245099" y="1814478"/>
            <a:ext cx="5752695" cy="4206943"/>
          </a:xfrm>
        </p:spPr>
        <p:txBody>
          <a:bodyPr>
            <a:normAutofit/>
          </a:bodyPr>
          <a:lstStyle/>
          <a:p>
            <a:pPr marL="0" indent="0">
              <a:buNone/>
            </a:pPr>
            <a:r>
              <a:rPr lang="en-US" sz="2400" b="1" dirty="0" smtClean="0">
                <a:solidFill>
                  <a:schemeClr val="accent1">
                    <a:lumMod val="50000"/>
                  </a:schemeClr>
                </a:solidFill>
              </a:rPr>
              <a:t>It is  </a:t>
            </a:r>
            <a:r>
              <a:rPr lang="en-US" sz="2400" b="1" dirty="0">
                <a:solidFill>
                  <a:schemeClr val="accent1">
                    <a:lumMod val="50000"/>
                  </a:schemeClr>
                </a:solidFill>
              </a:rPr>
              <a:t>an automatic watering  system  which  delivers  the  right  amount of water  to  the right  place  at the right time</a:t>
            </a:r>
            <a:r>
              <a:rPr lang="en-US" sz="2400" b="1" dirty="0"/>
              <a:t> </a:t>
            </a:r>
            <a:r>
              <a:rPr lang="en-US" sz="2400" b="1" dirty="0" smtClean="0"/>
              <a:t>.</a:t>
            </a:r>
          </a:p>
          <a:p>
            <a:pPr marL="0" indent="0">
              <a:buNone/>
            </a:pPr>
            <a:endParaRPr lang="en-US" sz="1200" dirty="0" smtClean="0"/>
          </a:p>
          <a:p>
            <a:pPr marL="0" indent="0">
              <a:buNone/>
            </a:pPr>
            <a:r>
              <a:rPr lang="en-US" sz="2400" dirty="0" smtClean="0"/>
              <a:t>This  </a:t>
            </a:r>
            <a:r>
              <a:rPr lang="en-US" sz="2400" dirty="0"/>
              <a:t>system  does  the control  of  soil moisture, doing indications via LEDs  and in case of dry soil emitting </a:t>
            </a:r>
            <a:r>
              <a:rPr lang="en-US" sz="2400" dirty="0" smtClean="0"/>
              <a:t>, </a:t>
            </a:r>
            <a:r>
              <a:rPr lang="en-US" sz="2400" dirty="0"/>
              <a:t>a alarm beep. </a:t>
            </a:r>
            <a:r>
              <a:rPr lang="en-US" sz="2400" dirty="0" smtClean="0"/>
              <a:t>Then it </a:t>
            </a:r>
            <a:r>
              <a:rPr lang="en-US" sz="2400" dirty="0"/>
              <a:t>will activate  the irrigation  system pumping water for watering </a:t>
            </a:r>
            <a:r>
              <a:rPr lang="en-US" sz="2400" dirty="0" smtClean="0"/>
              <a:t>plants through </a:t>
            </a:r>
            <a:r>
              <a:rPr lang="en-US" sz="2400" dirty="0"/>
              <a:t>various systems of tubes, pumps, and </a:t>
            </a:r>
            <a:r>
              <a:rPr lang="en-US" sz="2400" dirty="0" smtClean="0"/>
              <a:t>sprays.</a:t>
            </a:r>
            <a:endParaRPr lang="en-US" sz="2400" dirty="0"/>
          </a:p>
        </p:txBody>
      </p:sp>
      <p:pic>
        <p:nvPicPr>
          <p:cNvPr id="1026" name="Picture 2" descr="https://circuitdiagrams.in/wp-content/uploads/2021/12/Automatic-Plant-Watering-System-1024x57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2217" y="2057333"/>
            <a:ext cx="5217086" cy="3210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4588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259D4F8-C7A9-8DE5-749B-954BF1E47698}"/>
              </a:ext>
            </a:extLst>
          </p:cNvPr>
          <p:cNvSpPr txBox="1"/>
          <p:nvPr/>
        </p:nvSpPr>
        <p:spPr>
          <a:xfrm>
            <a:off x="2600739" y="769542"/>
            <a:ext cx="6972300" cy="646331"/>
          </a:xfrm>
          <a:prstGeom prst="rect">
            <a:avLst/>
          </a:prstGeom>
          <a:noFill/>
        </p:spPr>
        <p:txBody>
          <a:bodyPr wrap="square" rtlCol="0">
            <a:spAutoFit/>
          </a:bodyPr>
          <a:lstStyle/>
          <a:p>
            <a:pPr algn="ctr"/>
            <a:r>
              <a:rPr lang="en-US" sz="3600" b="1" u="sng" dirty="0">
                <a:solidFill>
                  <a:srgbClr val="4472C4">
                    <a:lumMod val="75000"/>
                  </a:srgbClr>
                </a:solidFill>
                <a:effectLst>
                  <a:outerShdw blurRad="38100" dist="38100" dir="2700000" algn="tl">
                    <a:srgbClr val="000000">
                      <a:alpha val="43137"/>
                    </a:srgbClr>
                  </a:outerShdw>
                </a:effectLst>
              </a:rPr>
              <a:t>Necessary Parts for the Project</a:t>
            </a:r>
          </a:p>
        </p:txBody>
      </p:sp>
      <p:pic>
        <p:nvPicPr>
          <p:cNvPr id="4" name="Picture 3">
            <a:extLst>
              <a:ext uri="{FF2B5EF4-FFF2-40B4-BE49-F238E27FC236}">
                <a16:creationId xmlns:a16="http://schemas.microsoft.com/office/drawing/2014/main" xmlns="" id="{5676253B-488C-77B1-42EF-83B4E31C9BAE}"/>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xmlns="" r:id="rId4"/>
              </a:ext>
            </a:extLst>
          </a:blip>
          <a:stretch>
            <a:fillRect/>
          </a:stretch>
        </p:blipFill>
        <p:spPr>
          <a:xfrm>
            <a:off x="514350" y="1769003"/>
            <a:ext cx="2017714" cy="1412965"/>
          </a:xfrm>
          <a:prstGeom prst="rect">
            <a:avLst/>
          </a:prstGeom>
        </p:spPr>
      </p:pic>
      <p:pic>
        <p:nvPicPr>
          <p:cNvPr id="7" name="Picture 6">
            <a:extLst>
              <a:ext uri="{FF2B5EF4-FFF2-40B4-BE49-F238E27FC236}">
                <a16:creationId xmlns:a16="http://schemas.microsoft.com/office/drawing/2014/main" xmlns="" id="{46AA8300-1D3E-825D-2068-33038F98A9E1}"/>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xmlns="" r:id="rId6"/>
              </a:ext>
            </a:extLst>
          </a:blip>
          <a:stretch>
            <a:fillRect/>
          </a:stretch>
        </p:blipFill>
        <p:spPr>
          <a:xfrm>
            <a:off x="3925883" y="1498151"/>
            <a:ext cx="1743482" cy="1743482"/>
          </a:xfrm>
          <a:prstGeom prst="rect">
            <a:avLst/>
          </a:prstGeom>
        </p:spPr>
      </p:pic>
      <p:pic>
        <p:nvPicPr>
          <p:cNvPr id="10" name="Picture 9">
            <a:extLst>
              <a:ext uri="{FF2B5EF4-FFF2-40B4-BE49-F238E27FC236}">
                <a16:creationId xmlns:a16="http://schemas.microsoft.com/office/drawing/2014/main" xmlns="" id="{1F9A5F8C-5EC4-7D02-A6B2-A8795261A4C7}"/>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xmlns="" r:id="rId8"/>
              </a:ext>
            </a:extLst>
          </a:blip>
          <a:stretch>
            <a:fillRect/>
          </a:stretch>
        </p:blipFill>
        <p:spPr>
          <a:xfrm>
            <a:off x="6824657" y="1456084"/>
            <a:ext cx="1828012" cy="1828012"/>
          </a:xfrm>
          <a:prstGeom prst="rect">
            <a:avLst/>
          </a:prstGeom>
        </p:spPr>
      </p:pic>
      <p:pic>
        <p:nvPicPr>
          <p:cNvPr id="16" name="Picture 15">
            <a:extLst>
              <a:ext uri="{FF2B5EF4-FFF2-40B4-BE49-F238E27FC236}">
                <a16:creationId xmlns:a16="http://schemas.microsoft.com/office/drawing/2014/main" xmlns="" id="{2F066192-50D5-6EA9-8292-9346CB9A6EF9}"/>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xmlns="" r:id="rId10"/>
              </a:ext>
            </a:extLst>
          </a:blip>
          <a:stretch>
            <a:fillRect/>
          </a:stretch>
        </p:blipFill>
        <p:spPr>
          <a:xfrm>
            <a:off x="9573040" y="1417830"/>
            <a:ext cx="2022858" cy="2022858"/>
          </a:xfrm>
          <a:prstGeom prst="rect">
            <a:avLst/>
          </a:prstGeom>
        </p:spPr>
      </p:pic>
      <p:pic>
        <p:nvPicPr>
          <p:cNvPr id="39" name="Picture 38">
            <a:extLst>
              <a:ext uri="{FF2B5EF4-FFF2-40B4-BE49-F238E27FC236}">
                <a16:creationId xmlns:a16="http://schemas.microsoft.com/office/drawing/2014/main" xmlns="" id="{532A1D9D-2FFD-4DD2-4748-2440CE9F50E6}"/>
              </a:ext>
            </a:extLst>
          </p:cNvPr>
          <p:cNvPicPr>
            <a:picLocks noChangeAspect="1"/>
          </p:cNvPicPr>
          <p:nvPr/>
        </p:nvPicPr>
        <p:blipFill>
          <a:blip r:embed="rId11" cstate="print">
            <a:extLst>
              <a:ext uri="{28A0092B-C50C-407E-A947-70E740481C1C}">
                <a14:useLocalDpi xmlns:a14="http://schemas.microsoft.com/office/drawing/2010/main" val="0"/>
              </a:ext>
              <a:ext uri="{837473B0-CC2E-450A-ABE3-18F120FF3D39}">
                <a1611:picAttrSrcUrl xmlns:a1611="http://schemas.microsoft.com/office/drawing/2016/11/main" xmlns="" r:id="rId12"/>
              </a:ext>
            </a:extLst>
          </a:blip>
          <a:stretch>
            <a:fillRect/>
          </a:stretch>
        </p:blipFill>
        <p:spPr>
          <a:xfrm>
            <a:off x="2532063" y="3645893"/>
            <a:ext cx="1211259" cy="1801382"/>
          </a:xfrm>
          <a:prstGeom prst="rect">
            <a:avLst/>
          </a:prstGeom>
        </p:spPr>
      </p:pic>
      <p:pic>
        <p:nvPicPr>
          <p:cNvPr id="45" name="Picture 44">
            <a:extLst>
              <a:ext uri="{FF2B5EF4-FFF2-40B4-BE49-F238E27FC236}">
                <a16:creationId xmlns:a16="http://schemas.microsoft.com/office/drawing/2014/main" xmlns="" id="{F860FC7E-AF4E-6ADA-74BD-9BE91C2B3DAE}"/>
              </a:ext>
            </a:extLst>
          </p:cNvPr>
          <p:cNvPicPr>
            <a:picLocks noChangeAspect="1"/>
          </p:cNvPicPr>
          <p:nvPr/>
        </p:nvPicPr>
        <p:blipFill>
          <a:blip r:embed="rId13" cstate="print">
            <a:extLst>
              <a:ext uri="{28A0092B-C50C-407E-A947-70E740481C1C}">
                <a14:useLocalDpi xmlns:a14="http://schemas.microsoft.com/office/drawing/2010/main" val="0"/>
              </a:ext>
              <a:ext uri="{837473B0-CC2E-450A-ABE3-18F120FF3D39}">
                <a1611:picAttrSrcUrl xmlns:a1611="http://schemas.microsoft.com/office/drawing/2016/11/main" xmlns="" r:id="rId14"/>
              </a:ext>
            </a:extLst>
          </a:blip>
          <a:stretch>
            <a:fillRect/>
          </a:stretch>
        </p:blipFill>
        <p:spPr>
          <a:xfrm>
            <a:off x="5599484" y="3839149"/>
            <a:ext cx="1673224" cy="1673224"/>
          </a:xfrm>
          <a:prstGeom prst="rect">
            <a:avLst/>
          </a:prstGeom>
        </p:spPr>
      </p:pic>
      <p:pic>
        <p:nvPicPr>
          <p:cNvPr id="48" name="Picture 47">
            <a:extLst>
              <a:ext uri="{FF2B5EF4-FFF2-40B4-BE49-F238E27FC236}">
                <a16:creationId xmlns:a16="http://schemas.microsoft.com/office/drawing/2014/main" xmlns="" id="{2E0F9B94-4484-D7BA-73C3-7A050B50ED59}"/>
              </a:ext>
            </a:extLst>
          </p:cNvPr>
          <p:cNvPicPr>
            <a:picLocks noChangeAspect="1"/>
          </p:cNvPicPr>
          <p:nvPr/>
        </p:nvPicPr>
        <p:blipFill>
          <a:blip r:embed="rId15"/>
          <a:stretch>
            <a:fillRect/>
          </a:stretch>
        </p:blipFill>
        <p:spPr>
          <a:xfrm>
            <a:off x="8908023" y="3866574"/>
            <a:ext cx="2090075" cy="1580701"/>
          </a:xfrm>
          <a:prstGeom prst="rect">
            <a:avLst/>
          </a:prstGeom>
        </p:spPr>
      </p:pic>
      <p:sp>
        <p:nvSpPr>
          <p:cNvPr id="49" name="Rectangle 48">
            <a:extLst>
              <a:ext uri="{FF2B5EF4-FFF2-40B4-BE49-F238E27FC236}">
                <a16:creationId xmlns:a16="http://schemas.microsoft.com/office/drawing/2014/main" xmlns="" id="{7DBDDB13-B896-9A4C-4C21-BDD26F4C9496}"/>
              </a:ext>
            </a:extLst>
          </p:cNvPr>
          <p:cNvSpPr/>
          <p:nvPr/>
        </p:nvSpPr>
        <p:spPr>
          <a:xfrm>
            <a:off x="9582150" y="3175000"/>
            <a:ext cx="2114550" cy="265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0" name="TextBox 49">
            <a:extLst>
              <a:ext uri="{FF2B5EF4-FFF2-40B4-BE49-F238E27FC236}">
                <a16:creationId xmlns:a16="http://schemas.microsoft.com/office/drawing/2014/main" xmlns="" id="{1BB77AC1-5126-0CD1-9BA8-92BA4DEADDF0}"/>
              </a:ext>
            </a:extLst>
          </p:cNvPr>
          <p:cNvSpPr txBox="1"/>
          <p:nvPr/>
        </p:nvSpPr>
        <p:spPr>
          <a:xfrm>
            <a:off x="821524" y="3199542"/>
            <a:ext cx="1435897" cy="307777"/>
          </a:xfrm>
          <a:prstGeom prst="rect">
            <a:avLst/>
          </a:prstGeom>
          <a:noFill/>
        </p:spPr>
        <p:txBody>
          <a:bodyPr wrap="square" rtlCol="0">
            <a:spAutoFit/>
          </a:bodyPr>
          <a:lstStyle/>
          <a:p>
            <a:pPr algn="ctr"/>
            <a:r>
              <a:rPr lang="en-US" sz="1400" b="1" dirty="0">
                <a:solidFill>
                  <a:prstClr val="black"/>
                </a:solidFill>
              </a:rPr>
              <a:t>Arduino Uno R3</a:t>
            </a:r>
          </a:p>
        </p:txBody>
      </p:sp>
      <p:sp>
        <p:nvSpPr>
          <p:cNvPr id="51" name="TextBox 50">
            <a:extLst>
              <a:ext uri="{FF2B5EF4-FFF2-40B4-BE49-F238E27FC236}">
                <a16:creationId xmlns:a16="http://schemas.microsoft.com/office/drawing/2014/main" xmlns="" id="{D1288C0F-3676-DB45-3A67-BC2DB9B38A04}"/>
              </a:ext>
            </a:extLst>
          </p:cNvPr>
          <p:cNvSpPr txBox="1"/>
          <p:nvPr/>
        </p:nvSpPr>
        <p:spPr>
          <a:xfrm>
            <a:off x="3743323" y="3181968"/>
            <a:ext cx="1666876" cy="307777"/>
          </a:xfrm>
          <a:prstGeom prst="rect">
            <a:avLst/>
          </a:prstGeom>
          <a:noFill/>
        </p:spPr>
        <p:txBody>
          <a:bodyPr wrap="square" rtlCol="0">
            <a:spAutoFit/>
          </a:bodyPr>
          <a:lstStyle/>
          <a:p>
            <a:pPr algn="ctr"/>
            <a:r>
              <a:rPr lang="en-US" sz="1400" b="1" dirty="0">
                <a:solidFill>
                  <a:prstClr val="black"/>
                </a:solidFill>
              </a:rPr>
              <a:t>Moisture Sensor</a:t>
            </a:r>
          </a:p>
        </p:txBody>
      </p:sp>
      <p:sp>
        <p:nvSpPr>
          <p:cNvPr id="52" name="TextBox 51">
            <a:extLst>
              <a:ext uri="{FF2B5EF4-FFF2-40B4-BE49-F238E27FC236}">
                <a16:creationId xmlns:a16="http://schemas.microsoft.com/office/drawing/2014/main" xmlns="" id="{C62E7A49-13A0-493F-D30D-D4D1DA8E40EC}"/>
              </a:ext>
            </a:extLst>
          </p:cNvPr>
          <p:cNvSpPr txBox="1"/>
          <p:nvPr/>
        </p:nvSpPr>
        <p:spPr>
          <a:xfrm>
            <a:off x="6894514" y="3241633"/>
            <a:ext cx="1666876" cy="307777"/>
          </a:xfrm>
          <a:prstGeom prst="rect">
            <a:avLst/>
          </a:prstGeom>
          <a:noFill/>
        </p:spPr>
        <p:txBody>
          <a:bodyPr wrap="square" rtlCol="0">
            <a:spAutoFit/>
          </a:bodyPr>
          <a:lstStyle/>
          <a:p>
            <a:pPr algn="ctr"/>
            <a:r>
              <a:rPr lang="en-US" sz="1400" b="1" dirty="0">
                <a:solidFill>
                  <a:prstClr val="black"/>
                </a:solidFill>
              </a:rPr>
              <a:t>Relay Module</a:t>
            </a:r>
          </a:p>
        </p:txBody>
      </p:sp>
      <p:sp>
        <p:nvSpPr>
          <p:cNvPr id="53" name="TextBox 52">
            <a:extLst>
              <a:ext uri="{FF2B5EF4-FFF2-40B4-BE49-F238E27FC236}">
                <a16:creationId xmlns:a16="http://schemas.microsoft.com/office/drawing/2014/main" xmlns="" id="{1BB6A91A-7A87-37CE-D9C4-829C9D21CB79}"/>
              </a:ext>
            </a:extLst>
          </p:cNvPr>
          <p:cNvSpPr txBox="1"/>
          <p:nvPr/>
        </p:nvSpPr>
        <p:spPr>
          <a:xfrm>
            <a:off x="9863145" y="3199543"/>
            <a:ext cx="1693471" cy="307777"/>
          </a:xfrm>
          <a:prstGeom prst="rect">
            <a:avLst/>
          </a:prstGeom>
          <a:noFill/>
        </p:spPr>
        <p:txBody>
          <a:bodyPr wrap="square" rtlCol="0">
            <a:spAutoFit/>
          </a:bodyPr>
          <a:lstStyle/>
          <a:p>
            <a:pPr algn="ctr"/>
            <a:r>
              <a:rPr lang="en-US" sz="1400" b="1" dirty="0">
                <a:solidFill>
                  <a:prstClr val="black"/>
                </a:solidFill>
              </a:rPr>
              <a:t>Mini Water Pump</a:t>
            </a:r>
          </a:p>
        </p:txBody>
      </p:sp>
      <p:sp>
        <p:nvSpPr>
          <p:cNvPr id="54" name="TextBox 53">
            <a:extLst>
              <a:ext uri="{FF2B5EF4-FFF2-40B4-BE49-F238E27FC236}">
                <a16:creationId xmlns:a16="http://schemas.microsoft.com/office/drawing/2014/main" xmlns="" id="{C4BE9649-D133-5C13-005B-1869DDD9D755}"/>
              </a:ext>
            </a:extLst>
          </p:cNvPr>
          <p:cNvSpPr txBox="1"/>
          <p:nvPr/>
        </p:nvSpPr>
        <p:spPr>
          <a:xfrm>
            <a:off x="2257421" y="5583450"/>
            <a:ext cx="1586507" cy="307777"/>
          </a:xfrm>
          <a:prstGeom prst="rect">
            <a:avLst/>
          </a:prstGeom>
          <a:noFill/>
        </p:spPr>
        <p:txBody>
          <a:bodyPr wrap="square" rtlCol="0">
            <a:spAutoFit/>
          </a:bodyPr>
          <a:lstStyle/>
          <a:p>
            <a:pPr algn="ctr"/>
            <a:r>
              <a:rPr lang="en-US" sz="1400" b="1" dirty="0">
                <a:solidFill>
                  <a:prstClr val="black"/>
                </a:solidFill>
              </a:rPr>
              <a:t>Battery 9V</a:t>
            </a:r>
          </a:p>
        </p:txBody>
      </p:sp>
      <p:sp>
        <p:nvSpPr>
          <p:cNvPr id="55" name="TextBox 54">
            <a:extLst>
              <a:ext uri="{FF2B5EF4-FFF2-40B4-BE49-F238E27FC236}">
                <a16:creationId xmlns:a16="http://schemas.microsoft.com/office/drawing/2014/main" xmlns="" id="{BE28CD7F-CAA5-5933-611D-03E82EF1BE55}"/>
              </a:ext>
            </a:extLst>
          </p:cNvPr>
          <p:cNvSpPr txBox="1"/>
          <p:nvPr/>
        </p:nvSpPr>
        <p:spPr>
          <a:xfrm>
            <a:off x="5542334" y="5580773"/>
            <a:ext cx="1730374" cy="307777"/>
          </a:xfrm>
          <a:prstGeom prst="rect">
            <a:avLst/>
          </a:prstGeom>
          <a:noFill/>
        </p:spPr>
        <p:txBody>
          <a:bodyPr wrap="square" rtlCol="0">
            <a:spAutoFit/>
          </a:bodyPr>
          <a:lstStyle/>
          <a:p>
            <a:pPr algn="ctr"/>
            <a:r>
              <a:rPr lang="en-US" sz="1400" b="1" dirty="0">
                <a:solidFill>
                  <a:prstClr val="black"/>
                </a:solidFill>
              </a:rPr>
              <a:t>Connecting Wires</a:t>
            </a:r>
          </a:p>
        </p:txBody>
      </p:sp>
      <p:sp>
        <p:nvSpPr>
          <p:cNvPr id="56" name="TextBox 55">
            <a:extLst>
              <a:ext uri="{FF2B5EF4-FFF2-40B4-BE49-F238E27FC236}">
                <a16:creationId xmlns:a16="http://schemas.microsoft.com/office/drawing/2014/main" xmlns="" id="{6D0B3A79-1FBB-16FC-5916-67DF59D407B6}"/>
              </a:ext>
            </a:extLst>
          </p:cNvPr>
          <p:cNvSpPr txBox="1"/>
          <p:nvPr/>
        </p:nvSpPr>
        <p:spPr>
          <a:xfrm>
            <a:off x="9159806" y="5533499"/>
            <a:ext cx="1586507" cy="307777"/>
          </a:xfrm>
          <a:prstGeom prst="rect">
            <a:avLst/>
          </a:prstGeom>
          <a:noFill/>
        </p:spPr>
        <p:txBody>
          <a:bodyPr wrap="square" rtlCol="0">
            <a:spAutoFit/>
          </a:bodyPr>
          <a:lstStyle/>
          <a:p>
            <a:pPr algn="ctr"/>
            <a:r>
              <a:rPr lang="en-US" sz="1400" b="1" dirty="0">
                <a:solidFill>
                  <a:prstClr val="black"/>
                </a:solidFill>
              </a:rPr>
              <a:t>PVC Tubing Pipe</a:t>
            </a:r>
          </a:p>
        </p:txBody>
      </p:sp>
    </p:spTree>
    <p:extLst>
      <p:ext uri="{BB962C8B-B14F-4D97-AF65-F5344CB8AC3E}">
        <p14:creationId xmlns:p14="http://schemas.microsoft.com/office/powerpoint/2010/main" val="7433311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randombar(horizontal)">
                                      <p:cBhvr>
                                        <p:cTn id="10" dur="1000"/>
                                        <p:tgtEl>
                                          <p:spTgt spid="50"/>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randombar(horizontal)">
                                      <p:cBhvr>
                                        <p:cTn id="17" dur="1000"/>
                                        <p:tgtEl>
                                          <p:spTgt spid="51"/>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randombar(horizontal)">
                                      <p:cBhvr>
                                        <p:cTn id="24" dur="1000"/>
                                        <p:tgtEl>
                                          <p:spTgt spid="52"/>
                                        </p:tgtEl>
                                      </p:cBhvr>
                                    </p:animEffect>
                                  </p:childTnLst>
                                </p:cTn>
                              </p:par>
                            </p:childTnLst>
                          </p:cTn>
                        </p:par>
                        <p:par>
                          <p:cTn id="25" fill="hold">
                            <p:stCondLst>
                              <p:cond delay="3000"/>
                            </p:stCondLst>
                            <p:childTnLst>
                              <p:par>
                                <p:cTn id="26" presetID="10" presetClass="entr" presetSubtype="0" fill="hold"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randombar(horizontal)">
                                      <p:cBhvr>
                                        <p:cTn id="31" dur="1000"/>
                                        <p:tgtEl>
                                          <p:spTgt spid="53"/>
                                        </p:tgtEl>
                                      </p:cBhvr>
                                    </p:animEffect>
                                  </p:childTnLst>
                                </p:cTn>
                              </p:par>
                            </p:childTnLst>
                          </p:cTn>
                        </p:par>
                        <p:par>
                          <p:cTn id="32" fill="hold">
                            <p:stCondLst>
                              <p:cond delay="4000"/>
                            </p:stCondLst>
                            <p:childTnLst>
                              <p:par>
                                <p:cTn id="33" presetID="10" presetClass="entr" presetSubtype="0" fill="hold"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1000"/>
                                        <p:tgtEl>
                                          <p:spTgt spid="39"/>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54"/>
                                        </p:tgtEl>
                                        <p:attrNameLst>
                                          <p:attrName>style.visibility</p:attrName>
                                        </p:attrNameLst>
                                      </p:cBhvr>
                                      <p:to>
                                        <p:strVal val="visible"/>
                                      </p:to>
                                    </p:set>
                                    <p:animEffect transition="in" filter="randombar(horizontal)">
                                      <p:cBhvr>
                                        <p:cTn id="38" dur="1000"/>
                                        <p:tgtEl>
                                          <p:spTgt spid="54"/>
                                        </p:tgtEl>
                                      </p:cBhvr>
                                    </p:animEffect>
                                  </p:childTnLst>
                                </p:cTn>
                              </p:par>
                            </p:childTnLst>
                          </p:cTn>
                        </p:par>
                        <p:par>
                          <p:cTn id="39" fill="hold">
                            <p:stCondLst>
                              <p:cond delay="5000"/>
                            </p:stCondLst>
                            <p:childTnLst>
                              <p:par>
                                <p:cTn id="40" presetID="10" presetClass="entr" presetSubtype="0" fill="hold" nodeType="after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1000"/>
                                        <p:tgtEl>
                                          <p:spTgt spid="45"/>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55"/>
                                        </p:tgtEl>
                                        <p:attrNameLst>
                                          <p:attrName>style.visibility</p:attrName>
                                        </p:attrNameLst>
                                      </p:cBhvr>
                                      <p:to>
                                        <p:strVal val="visible"/>
                                      </p:to>
                                    </p:set>
                                    <p:animEffect transition="in" filter="randombar(horizontal)">
                                      <p:cBhvr>
                                        <p:cTn id="45" dur="1000"/>
                                        <p:tgtEl>
                                          <p:spTgt spid="55"/>
                                        </p:tgtEl>
                                      </p:cBhvr>
                                    </p:animEffect>
                                  </p:childTnLst>
                                </p:cTn>
                              </p:par>
                            </p:childTnLst>
                          </p:cTn>
                        </p:par>
                        <p:par>
                          <p:cTn id="46" fill="hold">
                            <p:stCondLst>
                              <p:cond delay="6000"/>
                            </p:stCondLst>
                            <p:childTnLst>
                              <p:par>
                                <p:cTn id="47" presetID="10" presetClass="entr" presetSubtype="0" fill="hold" nodeType="afterEffect">
                                  <p:stCondLst>
                                    <p:cond delay="0"/>
                                  </p:stCondLst>
                                  <p:childTnLst>
                                    <p:set>
                                      <p:cBhvr>
                                        <p:cTn id="48" dur="1" fill="hold">
                                          <p:stCondLst>
                                            <p:cond delay="0"/>
                                          </p:stCondLst>
                                        </p:cTn>
                                        <p:tgtEl>
                                          <p:spTgt spid="48"/>
                                        </p:tgtEl>
                                        <p:attrNameLst>
                                          <p:attrName>style.visibility</p:attrName>
                                        </p:attrNameLst>
                                      </p:cBhvr>
                                      <p:to>
                                        <p:strVal val="visible"/>
                                      </p:to>
                                    </p:set>
                                    <p:animEffect transition="in" filter="fade">
                                      <p:cBhvr>
                                        <p:cTn id="49" dur="1000"/>
                                        <p:tgtEl>
                                          <p:spTgt spid="48"/>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randombar(horizontal)">
                                      <p:cBhvr>
                                        <p:cTn id="52" dur="1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52" grpId="0"/>
      <p:bldP spid="53" grpId="0"/>
      <p:bldP spid="54" grpId="0"/>
      <p:bldP spid="55" grpId="0"/>
      <p:bldP spid="5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66A7B317-5D86-4CE1-821F-087FFFB6940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109" t="2777" r="1352" b="6189"/>
          <a:stretch/>
        </p:blipFill>
        <p:spPr>
          <a:xfrm>
            <a:off x="282101" y="1332688"/>
            <a:ext cx="6721813" cy="4582337"/>
          </a:xfrm>
          <a:prstGeom prst="rect">
            <a:avLst/>
          </a:prstGeom>
          <a:effectLst>
            <a:softEdge rad="0"/>
          </a:effectLst>
        </p:spPr>
      </p:pic>
      <p:sp>
        <p:nvSpPr>
          <p:cNvPr id="4" name="TextBox 3">
            <a:extLst>
              <a:ext uri="{FF2B5EF4-FFF2-40B4-BE49-F238E27FC236}">
                <a16:creationId xmlns:a16="http://schemas.microsoft.com/office/drawing/2014/main" xmlns="" id="{AD3AD16A-80FB-4365-8285-203D27A78B98}"/>
              </a:ext>
            </a:extLst>
          </p:cNvPr>
          <p:cNvSpPr txBox="1"/>
          <p:nvPr/>
        </p:nvSpPr>
        <p:spPr>
          <a:xfrm>
            <a:off x="3616697" y="716476"/>
            <a:ext cx="4353658" cy="646331"/>
          </a:xfrm>
          <a:prstGeom prst="rect">
            <a:avLst/>
          </a:prstGeom>
          <a:noFill/>
        </p:spPr>
        <p:txBody>
          <a:bodyPr wrap="square" rtlCol="0">
            <a:spAutoFit/>
          </a:bodyPr>
          <a:lstStyle/>
          <a:p>
            <a:pPr algn="ctr"/>
            <a:r>
              <a:rPr lang="en-US" sz="3600" b="1" u="sng" dirty="0">
                <a:solidFill>
                  <a:srgbClr val="4472C4">
                    <a:lumMod val="75000"/>
                  </a:srgbClr>
                </a:solidFill>
                <a:effectLst>
                  <a:outerShdw blurRad="38100" dist="38100" dir="2700000" algn="tl">
                    <a:srgbClr val="000000">
                      <a:alpha val="43137"/>
                    </a:srgbClr>
                  </a:outerShdw>
                </a:effectLst>
              </a:rPr>
              <a:t>How It Works</a:t>
            </a:r>
          </a:p>
        </p:txBody>
      </p:sp>
      <p:sp>
        <p:nvSpPr>
          <p:cNvPr id="5" name="TextBox 4">
            <a:extLst>
              <a:ext uri="{FF2B5EF4-FFF2-40B4-BE49-F238E27FC236}">
                <a16:creationId xmlns:a16="http://schemas.microsoft.com/office/drawing/2014/main" xmlns="" id="{EC671F33-64AF-4372-823F-6F20FF8247D4}"/>
              </a:ext>
            </a:extLst>
          </p:cNvPr>
          <p:cNvSpPr txBox="1"/>
          <p:nvPr/>
        </p:nvSpPr>
        <p:spPr>
          <a:xfrm>
            <a:off x="7211158" y="1746090"/>
            <a:ext cx="4353658" cy="3785652"/>
          </a:xfrm>
          <a:prstGeom prst="rect">
            <a:avLst/>
          </a:prstGeom>
          <a:noFill/>
        </p:spPr>
        <p:txBody>
          <a:bodyPr wrap="square" rtlCol="0">
            <a:spAutoFit/>
          </a:bodyPr>
          <a:lstStyle/>
          <a:p>
            <a:pPr algn="ctr"/>
            <a:r>
              <a:rPr lang="en-US" sz="2400" dirty="0">
                <a:solidFill>
                  <a:prstClr val="black"/>
                </a:solidFill>
              </a:rPr>
              <a:t>Arduino will use the soil moisture sensor to measure the moisture of the soil to determine if the soil is wet or not.</a:t>
            </a:r>
          </a:p>
          <a:p>
            <a:pPr algn="ctr"/>
            <a:r>
              <a:rPr lang="en-US" sz="2400" dirty="0">
                <a:solidFill>
                  <a:prstClr val="black"/>
                </a:solidFill>
              </a:rPr>
              <a:t> The Arduino board will switch on the relay module if the soil is dry, the water pump will then turn on. The water pump will be on until the soil's moisture level gets to a particular level.</a:t>
            </a:r>
          </a:p>
        </p:txBody>
      </p:sp>
    </p:spTree>
    <p:extLst>
      <p:ext uri="{BB962C8B-B14F-4D97-AF65-F5344CB8AC3E}">
        <p14:creationId xmlns:p14="http://schemas.microsoft.com/office/powerpoint/2010/main" val="7567925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3240156" y="636106"/>
            <a:ext cx="5307496" cy="646331"/>
          </a:xfrm>
          <a:prstGeom prst="rect">
            <a:avLst/>
          </a:prstGeom>
          <a:noFill/>
        </p:spPr>
        <p:txBody>
          <a:bodyPr wrap="square" rtlCol="0">
            <a:spAutoFit/>
          </a:bodyPr>
          <a:lstStyle/>
          <a:p>
            <a:pPr algn="ctr"/>
            <a:r>
              <a:rPr lang="en-US" sz="3600" b="1" u="sng" dirty="0">
                <a:solidFill>
                  <a:srgbClr val="4472C4">
                    <a:lumMod val="75000"/>
                  </a:srgbClr>
                </a:solidFill>
                <a:effectLst>
                  <a:outerShdw blurRad="38100" dist="38100" dir="2700000" algn="tl">
                    <a:srgbClr val="000000">
                      <a:alpha val="43137"/>
                    </a:srgbClr>
                  </a:outerShdw>
                </a:effectLst>
              </a:rPr>
              <a:t>Purpose of this project-</a:t>
            </a:r>
          </a:p>
        </p:txBody>
      </p:sp>
      <p:sp>
        <p:nvSpPr>
          <p:cNvPr id="5" name="TextBox 4"/>
          <p:cNvSpPr txBox="1"/>
          <p:nvPr/>
        </p:nvSpPr>
        <p:spPr>
          <a:xfrm>
            <a:off x="427382" y="1451114"/>
            <a:ext cx="11300792" cy="4524315"/>
          </a:xfrm>
          <a:prstGeom prst="rect">
            <a:avLst/>
          </a:prstGeom>
          <a:noFill/>
        </p:spPr>
        <p:txBody>
          <a:bodyPr wrap="square" rtlCol="0">
            <a:spAutoFit/>
          </a:bodyPr>
          <a:lstStyle/>
          <a:p>
            <a:r>
              <a:rPr lang="en-US" sz="2400" dirty="0" smtClean="0"/>
              <a:t>1. </a:t>
            </a:r>
            <a:r>
              <a:rPr lang="en-US" sz="2400" dirty="0" smtClean="0">
                <a:solidFill>
                  <a:schemeClr val="accent1">
                    <a:lumMod val="50000"/>
                  </a:schemeClr>
                </a:solidFill>
              </a:rPr>
              <a:t>Easy-to-use</a:t>
            </a:r>
            <a:r>
              <a:rPr lang="en-US" sz="2400" dirty="0" smtClean="0"/>
              <a:t>  and </a:t>
            </a:r>
            <a:r>
              <a:rPr lang="en-US" sz="2400" dirty="0" smtClean="0">
                <a:solidFill>
                  <a:schemeClr val="accent1">
                    <a:lumMod val="50000"/>
                  </a:schemeClr>
                </a:solidFill>
              </a:rPr>
              <a:t>anyone can make it</a:t>
            </a:r>
            <a:r>
              <a:rPr lang="en-US" sz="2400" dirty="0" smtClean="0"/>
              <a:t>.</a:t>
            </a:r>
          </a:p>
          <a:p>
            <a:r>
              <a:rPr lang="en-US" sz="2400" dirty="0" smtClean="0"/>
              <a:t>2. The two most significant hazards to the agriculture industry ,are the </a:t>
            </a:r>
            <a:r>
              <a:rPr lang="en-US" sz="2400" dirty="0" smtClean="0">
                <a:solidFill>
                  <a:schemeClr val="accent1">
                    <a:lumMod val="50000"/>
                  </a:schemeClr>
                </a:solidFill>
              </a:rPr>
              <a:t>need for extensive labor </a:t>
            </a:r>
            <a:r>
              <a:rPr lang="en-US" sz="2400" dirty="0" smtClean="0"/>
              <a:t>and </a:t>
            </a:r>
            <a:r>
              <a:rPr lang="en-US" sz="2400" dirty="0" smtClean="0">
                <a:solidFill>
                  <a:schemeClr val="accent1">
                    <a:lumMod val="50000"/>
                  </a:schemeClr>
                </a:solidFill>
              </a:rPr>
              <a:t>water shortages</a:t>
            </a:r>
            <a:r>
              <a:rPr lang="en-US" sz="2400" dirty="0" smtClean="0"/>
              <a:t>. The use of automatic plant watering systems </a:t>
            </a:r>
            <a:r>
              <a:rPr lang="en-US" sz="2400" dirty="0" smtClean="0">
                <a:solidFill>
                  <a:schemeClr val="accent1">
                    <a:lumMod val="50000"/>
                  </a:schemeClr>
                </a:solidFill>
              </a:rPr>
              <a:t>eliminates both of these problems</a:t>
            </a:r>
            <a:r>
              <a:rPr lang="en-US" sz="2400" dirty="0" smtClean="0"/>
              <a:t>.</a:t>
            </a:r>
          </a:p>
          <a:p>
            <a:r>
              <a:rPr lang="en-US" sz="2400" dirty="0" smtClean="0"/>
              <a:t>3</a:t>
            </a:r>
            <a:r>
              <a:rPr lang="en-US" sz="2400" dirty="0" smtClean="0">
                <a:solidFill>
                  <a:schemeClr val="accent1">
                    <a:lumMod val="50000"/>
                  </a:schemeClr>
                </a:solidFill>
              </a:rPr>
              <a:t>. Water plants at specified times and amounts </a:t>
            </a:r>
            <a:r>
              <a:rPr lang="en-US" sz="2400" dirty="0" smtClean="0"/>
              <a:t>by monitoring the hydration levels in the soil surrounding them.</a:t>
            </a:r>
          </a:p>
          <a:p>
            <a:r>
              <a:rPr lang="en-US" sz="2400" dirty="0" smtClean="0"/>
              <a:t>4. can be used in </a:t>
            </a:r>
            <a:r>
              <a:rPr lang="en-US" sz="2400" dirty="0" smtClean="0">
                <a:solidFill>
                  <a:schemeClr val="accent1">
                    <a:lumMod val="50000"/>
                  </a:schemeClr>
                </a:solidFill>
              </a:rPr>
              <a:t>homemade gardens </a:t>
            </a:r>
            <a:r>
              <a:rPr lang="en-US" sz="2400" dirty="0" smtClean="0"/>
              <a:t>and also be </a:t>
            </a:r>
            <a:r>
              <a:rPr lang="en-US" sz="2400" dirty="0" smtClean="0">
                <a:solidFill>
                  <a:schemeClr val="accent1">
                    <a:lumMod val="50000"/>
                  </a:schemeClr>
                </a:solidFill>
              </a:rPr>
              <a:t>deployed in fields for large-scale use</a:t>
            </a:r>
            <a:r>
              <a:rPr lang="en-US" sz="2400" dirty="0" smtClean="0"/>
              <a:t>.</a:t>
            </a:r>
          </a:p>
          <a:p>
            <a:r>
              <a:rPr lang="en-US" sz="2400" dirty="0" smtClean="0"/>
              <a:t>5. It can </a:t>
            </a:r>
            <a:r>
              <a:rPr lang="en-US" sz="2400" dirty="0" smtClean="0">
                <a:solidFill>
                  <a:schemeClr val="accent1">
                    <a:lumMod val="50000"/>
                  </a:schemeClr>
                </a:solidFill>
              </a:rPr>
              <a:t>keep plants watered </a:t>
            </a:r>
            <a:r>
              <a:rPr lang="en-US" sz="2400" dirty="0" smtClean="0"/>
              <a:t>while </a:t>
            </a:r>
            <a:r>
              <a:rPr lang="en-US" sz="2400" dirty="0" smtClean="0">
                <a:solidFill>
                  <a:schemeClr val="accent1">
                    <a:lumMod val="50000"/>
                  </a:schemeClr>
                </a:solidFill>
              </a:rPr>
              <a:t>one is away </a:t>
            </a:r>
            <a:r>
              <a:rPr lang="en-US" sz="2400" dirty="0" smtClean="0"/>
              <a:t>on vacation or when </a:t>
            </a:r>
            <a:r>
              <a:rPr lang="en-US" sz="2400" dirty="0" smtClean="0">
                <a:solidFill>
                  <a:schemeClr val="accent1">
                    <a:lumMod val="50000"/>
                  </a:schemeClr>
                </a:solidFill>
              </a:rPr>
              <a:t>one is primarily busy </a:t>
            </a:r>
            <a:r>
              <a:rPr lang="en-US" sz="2400" dirty="0" smtClean="0"/>
              <a:t>and </a:t>
            </a:r>
            <a:r>
              <a:rPr lang="en-US" sz="2400" dirty="0" smtClean="0">
                <a:solidFill>
                  <a:schemeClr val="accent1">
                    <a:lumMod val="50000"/>
                  </a:schemeClr>
                </a:solidFill>
              </a:rPr>
              <a:t>not at home </a:t>
            </a:r>
            <a:r>
              <a:rPr lang="en-US" sz="2400" dirty="0" smtClean="0"/>
              <a:t>to look after the plants.</a:t>
            </a:r>
          </a:p>
          <a:p>
            <a:r>
              <a:rPr lang="en-US" sz="2400" dirty="0" smtClean="0"/>
              <a:t>6. </a:t>
            </a:r>
            <a:r>
              <a:rPr lang="en-US" sz="2400" dirty="0" smtClean="0">
                <a:solidFill>
                  <a:schemeClr val="accent1">
                    <a:lumMod val="50000"/>
                  </a:schemeClr>
                </a:solidFill>
              </a:rPr>
              <a:t>Plants won’t die </a:t>
            </a:r>
            <a:r>
              <a:rPr lang="en-US" sz="2400" dirty="0" smtClean="0"/>
              <a:t>because of less water in the soil.</a:t>
            </a:r>
          </a:p>
          <a:p>
            <a:r>
              <a:rPr lang="en-US" sz="2400" dirty="0" smtClean="0"/>
              <a:t>7. </a:t>
            </a:r>
            <a:r>
              <a:rPr lang="en-US" sz="2400" dirty="0" smtClean="0">
                <a:solidFill>
                  <a:schemeClr val="accent1">
                    <a:lumMod val="50000"/>
                  </a:schemeClr>
                </a:solidFill>
              </a:rPr>
              <a:t>No more wastage of water</a:t>
            </a:r>
            <a:r>
              <a:rPr lang="en-US" sz="2400" dirty="0" smtClean="0"/>
              <a:t>.</a:t>
            </a:r>
          </a:p>
          <a:p>
            <a:endParaRPr lang="en-US" sz="2400" dirty="0"/>
          </a:p>
        </p:txBody>
      </p:sp>
    </p:spTree>
    <p:extLst>
      <p:ext uri="{BB962C8B-B14F-4D97-AF65-F5344CB8AC3E}">
        <p14:creationId xmlns:p14="http://schemas.microsoft.com/office/powerpoint/2010/main" val="17920894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origami"/>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2087217" y="1351722"/>
            <a:ext cx="5198165" cy="1200329"/>
          </a:xfrm>
          <a:prstGeom prst="rect">
            <a:avLst/>
          </a:prstGeom>
          <a:noFill/>
        </p:spPr>
        <p:txBody>
          <a:bodyPr wrap="square" rtlCol="0">
            <a:spAutoFit/>
          </a:bodyPr>
          <a:lstStyle/>
          <a:p>
            <a:r>
              <a:rPr lang="en-US" sz="3600" b="1" dirty="0">
                <a:solidFill>
                  <a:schemeClr val="accent6">
                    <a:lumMod val="50000"/>
                  </a:schemeClr>
                </a:solidFill>
              </a:rPr>
              <a:t>P</a:t>
            </a:r>
            <a:r>
              <a:rPr lang="en-US" sz="3600" b="1" dirty="0" smtClean="0">
                <a:solidFill>
                  <a:schemeClr val="accent6">
                    <a:lumMod val="50000"/>
                  </a:schemeClr>
                </a:solidFill>
              </a:rPr>
              <a:t>lant more trees and the world will smile like this!!</a:t>
            </a:r>
            <a:endParaRPr lang="en-US" sz="3600" b="1" dirty="0">
              <a:solidFill>
                <a:schemeClr val="accent6">
                  <a:lumMod val="50000"/>
                </a:schemeClr>
              </a:solidFill>
            </a:endParaRPr>
          </a:p>
        </p:txBody>
      </p:sp>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12965" t="9477" r="13033" b="12635"/>
          <a:stretch/>
        </p:blipFill>
        <p:spPr>
          <a:xfrm>
            <a:off x="3578087" y="3699275"/>
            <a:ext cx="1302026" cy="1182757"/>
          </a:xfrm>
          <a:prstGeom prst="ellipse">
            <a:avLst/>
          </a:prstGeom>
          <a:ln>
            <a:noFill/>
          </a:ln>
          <a:effectLst>
            <a:softEdge rad="76200"/>
          </a:effectLst>
        </p:spPr>
      </p:pic>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t="-2260" b="8474"/>
          <a:stretch/>
        </p:blipFill>
        <p:spPr>
          <a:xfrm>
            <a:off x="7792278" y="817588"/>
            <a:ext cx="2862470" cy="2482203"/>
          </a:xfrm>
          <a:prstGeom prst="rect">
            <a:avLst/>
          </a:prstGeom>
        </p:spPr>
      </p:pic>
      <p:sp>
        <p:nvSpPr>
          <p:cNvPr id="5" name="TextBox 4"/>
          <p:cNvSpPr txBox="1"/>
          <p:nvPr/>
        </p:nvSpPr>
        <p:spPr>
          <a:xfrm>
            <a:off x="4880113" y="3905934"/>
            <a:ext cx="3309730" cy="769441"/>
          </a:xfrm>
          <a:prstGeom prst="rect">
            <a:avLst/>
          </a:prstGeom>
          <a:noFill/>
        </p:spPr>
        <p:txBody>
          <a:bodyPr wrap="square" rtlCol="0">
            <a:spAutoFit/>
          </a:bodyPr>
          <a:lstStyle/>
          <a:p>
            <a:r>
              <a:rPr lang="en-US" sz="4400" b="1" dirty="0" smtClean="0">
                <a:solidFill>
                  <a:schemeClr val="accent6">
                    <a:lumMod val="50000"/>
                  </a:schemeClr>
                </a:solidFill>
              </a:rPr>
              <a:t>Thank you!!</a:t>
            </a:r>
            <a:endParaRPr lang="en-US" sz="4400" b="1" dirty="0">
              <a:solidFill>
                <a:schemeClr val="accent6">
                  <a:lumMod val="50000"/>
                </a:schemeClr>
              </a:solidFill>
            </a:endParaRPr>
          </a:p>
        </p:txBody>
      </p:sp>
    </p:spTree>
    <p:extLst>
      <p:ext uri="{BB962C8B-B14F-4D97-AF65-F5344CB8AC3E}">
        <p14:creationId xmlns:p14="http://schemas.microsoft.com/office/powerpoint/2010/main" val="4189756206"/>
      </p:ext>
    </p:extLst>
  </p:cSld>
  <p:clrMapOvr>
    <a:masterClrMapping/>
  </p:clrMapOvr>
  <mc:AlternateContent xmlns:mc="http://schemas.openxmlformats.org/markup-compatibility/2006">
    <mc:Choice xmlns:p15="http://schemas.microsoft.com/office/powerpoint/2012/main" Requires="p15">
      <p:transition spd="slow">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361</Words>
  <Application>Microsoft Office PowerPoint</Application>
  <PresentationFormat>Widescreen</PresentationFormat>
  <Paragraphs>37</Paragraphs>
  <Slides>6</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6</vt:i4>
      </vt:variant>
    </vt:vector>
  </HeadingPairs>
  <TitlesOfParts>
    <vt:vector size="12" baseType="lpstr">
      <vt:lpstr>Arial</vt:lpstr>
      <vt:lpstr>Calibri</vt:lpstr>
      <vt:lpstr>Calibri Light</vt:lpstr>
      <vt:lpstr>Office Theme</vt:lpstr>
      <vt:lpstr>1_Office Theme</vt:lpstr>
      <vt:lpstr>2_Office Theme</vt:lpstr>
      <vt:lpstr>PowerPoint Presentation</vt:lpstr>
      <vt:lpstr>What  is  Water Irrigation  System?</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Elite Gadget</dc:creator>
  <cp:lastModifiedBy>Elite Gadget</cp:lastModifiedBy>
  <cp:revision>20</cp:revision>
  <dcterms:created xsi:type="dcterms:W3CDTF">2023-05-26T12:03:10Z</dcterms:created>
  <dcterms:modified xsi:type="dcterms:W3CDTF">2023-05-26T17:31:20Z</dcterms:modified>
</cp:coreProperties>
</file>