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9" r:id="rId1"/>
  </p:sldMasterIdLst>
  <p:notesMasterIdLst>
    <p:notesMasterId r:id="rId15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8"/>
    <p:restoredTop sz="94692"/>
  </p:normalViewPr>
  <p:slideViewPr>
    <p:cSldViewPr snapToGrid="0">
      <p:cViewPr>
        <p:scale>
          <a:sx n="84" d="100"/>
          <a:sy n="84" d="100"/>
        </p:scale>
        <p:origin x="48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69966-B352-4BE9-BF8A-F13C7D89423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71F5400-D287-46A8-AF17-47B22307964A}">
      <dgm:prSet/>
      <dgm:spPr/>
      <dgm:t>
        <a:bodyPr/>
        <a:lstStyle/>
        <a:p>
          <a:r>
            <a:rPr lang="tr-TR"/>
            <a:t>Day and the date of the week</a:t>
          </a:r>
          <a:endParaRPr lang="en-US"/>
        </a:p>
      </dgm:t>
    </dgm:pt>
    <dgm:pt modelId="{2CD79CF0-A068-4995-ABA1-F487C91C8637}" type="parTrans" cxnId="{7C848B94-9E52-41AD-9585-07124418EC6B}">
      <dgm:prSet/>
      <dgm:spPr/>
      <dgm:t>
        <a:bodyPr/>
        <a:lstStyle/>
        <a:p>
          <a:endParaRPr lang="en-US"/>
        </a:p>
      </dgm:t>
    </dgm:pt>
    <dgm:pt modelId="{4047260A-5D92-455C-8850-EA80934BD42C}" type="sibTrans" cxnId="{7C848B94-9E52-41AD-9585-07124418EC6B}">
      <dgm:prSet/>
      <dgm:spPr/>
      <dgm:t>
        <a:bodyPr/>
        <a:lstStyle/>
        <a:p>
          <a:endParaRPr lang="en-US"/>
        </a:p>
      </dgm:t>
    </dgm:pt>
    <dgm:pt modelId="{FC52D441-54E0-4E39-96AD-3A3E5B98530F}">
      <dgm:prSet/>
      <dgm:spPr/>
      <dgm:t>
        <a:bodyPr/>
        <a:lstStyle/>
        <a:p>
          <a:r>
            <a:rPr lang="tr-TR"/>
            <a:t>Total duration of screen</a:t>
          </a:r>
          <a:endParaRPr lang="en-US"/>
        </a:p>
      </dgm:t>
    </dgm:pt>
    <dgm:pt modelId="{1E361F4A-8C9C-4844-B477-44D1701E703F}" type="parTrans" cxnId="{1801F11E-C084-431A-9678-E5F60824570D}">
      <dgm:prSet/>
      <dgm:spPr/>
      <dgm:t>
        <a:bodyPr/>
        <a:lstStyle/>
        <a:p>
          <a:endParaRPr lang="en-US"/>
        </a:p>
      </dgm:t>
    </dgm:pt>
    <dgm:pt modelId="{8740A3FE-62EC-4CEA-B6E1-2C35EAC9370C}" type="sibTrans" cxnId="{1801F11E-C084-431A-9678-E5F60824570D}">
      <dgm:prSet/>
      <dgm:spPr/>
      <dgm:t>
        <a:bodyPr/>
        <a:lstStyle/>
        <a:p>
          <a:endParaRPr lang="en-US"/>
        </a:p>
      </dgm:t>
    </dgm:pt>
    <dgm:pt modelId="{D109CFE7-6DA8-445E-8886-40DEDEAD085E}">
      <dgm:prSet/>
      <dgm:spPr/>
      <dgm:t>
        <a:bodyPr/>
        <a:lstStyle/>
        <a:p>
          <a:r>
            <a:rPr lang="tr-TR"/>
            <a:t>Total duration of screen before bed </a:t>
          </a:r>
          <a:endParaRPr lang="en-US"/>
        </a:p>
      </dgm:t>
    </dgm:pt>
    <dgm:pt modelId="{7BEFD279-9F85-4AE2-B58C-2A019F7DDB4E}" type="parTrans" cxnId="{6755E4B7-C9BA-4F9D-8AC3-D667DF7745BA}">
      <dgm:prSet/>
      <dgm:spPr/>
      <dgm:t>
        <a:bodyPr/>
        <a:lstStyle/>
        <a:p>
          <a:endParaRPr lang="en-US"/>
        </a:p>
      </dgm:t>
    </dgm:pt>
    <dgm:pt modelId="{9FA82725-99FE-4890-8CF4-809B9A46E0A5}" type="sibTrans" cxnId="{6755E4B7-C9BA-4F9D-8AC3-D667DF7745BA}">
      <dgm:prSet/>
      <dgm:spPr/>
      <dgm:t>
        <a:bodyPr/>
        <a:lstStyle/>
        <a:p>
          <a:endParaRPr lang="en-US"/>
        </a:p>
      </dgm:t>
    </dgm:pt>
    <dgm:pt modelId="{75783DD2-0928-47B0-ABAD-4D85E533D932}">
      <dgm:prSet/>
      <dgm:spPr/>
      <dgm:t>
        <a:bodyPr/>
        <a:lstStyle/>
        <a:p>
          <a:r>
            <a:rPr lang="tr-TR"/>
            <a:t>Total duration of sleep</a:t>
          </a:r>
          <a:endParaRPr lang="en-US"/>
        </a:p>
      </dgm:t>
    </dgm:pt>
    <dgm:pt modelId="{656CC26A-86CE-42E3-8064-E904E5B4849C}" type="parTrans" cxnId="{07A02431-53CF-44F2-8638-C6D8123DEF5D}">
      <dgm:prSet/>
      <dgm:spPr/>
      <dgm:t>
        <a:bodyPr/>
        <a:lstStyle/>
        <a:p>
          <a:endParaRPr lang="en-US"/>
        </a:p>
      </dgm:t>
    </dgm:pt>
    <dgm:pt modelId="{23722EB1-A2EA-4E58-A5FE-5126B88163AA}" type="sibTrans" cxnId="{07A02431-53CF-44F2-8638-C6D8123DEF5D}">
      <dgm:prSet/>
      <dgm:spPr/>
      <dgm:t>
        <a:bodyPr/>
        <a:lstStyle/>
        <a:p>
          <a:endParaRPr lang="en-US"/>
        </a:p>
      </dgm:t>
    </dgm:pt>
    <dgm:pt modelId="{F4E9E7D6-E74A-44D6-BE43-A25B35A3F33B}">
      <dgm:prSet/>
      <dgm:spPr/>
      <dgm:t>
        <a:bodyPr/>
        <a:lstStyle/>
        <a:p>
          <a:r>
            <a:rPr lang="tr-TR"/>
            <a:t>Night waking frequency</a:t>
          </a:r>
          <a:endParaRPr lang="en-US"/>
        </a:p>
      </dgm:t>
    </dgm:pt>
    <dgm:pt modelId="{EDDA4EA5-FBDC-4C67-A271-E20AD3BF1857}" type="parTrans" cxnId="{C80D8112-55A2-4334-90F9-6EF47389C507}">
      <dgm:prSet/>
      <dgm:spPr/>
      <dgm:t>
        <a:bodyPr/>
        <a:lstStyle/>
        <a:p>
          <a:endParaRPr lang="en-US"/>
        </a:p>
      </dgm:t>
    </dgm:pt>
    <dgm:pt modelId="{BDA15FFF-5D15-4628-BB10-0105D2EEB077}" type="sibTrans" cxnId="{C80D8112-55A2-4334-90F9-6EF47389C507}">
      <dgm:prSet/>
      <dgm:spPr/>
      <dgm:t>
        <a:bodyPr/>
        <a:lstStyle/>
        <a:p>
          <a:endParaRPr lang="en-US"/>
        </a:p>
      </dgm:t>
    </dgm:pt>
    <dgm:pt modelId="{3A126F71-013B-CE49-8FA6-B9FF78E1173E}" type="pres">
      <dgm:prSet presAssocID="{47A69966-B352-4BE9-BF8A-F13C7D894236}" presName="Name0" presStyleCnt="0">
        <dgm:presLayoutVars>
          <dgm:dir/>
          <dgm:animLvl val="lvl"/>
          <dgm:resizeHandles val="exact"/>
        </dgm:presLayoutVars>
      </dgm:prSet>
      <dgm:spPr/>
    </dgm:pt>
    <dgm:pt modelId="{3FAC8506-7414-784B-B18A-8891F7F45B6A}" type="pres">
      <dgm:prSet presAssocID="{C71F5400-D287-46A8-AF17-47B22307964A}" presName="linNode" presStyleCnt="0"/>
      <dgm:spPr/>
    </dgm:pt>
    <dgm:pt modelId="{4F6A8087-1741-4244-9535-7DD6BBD3C5D3}" type="pres">
      <dgm:prSet presAssocID="{C71F5400-D287-46A8-AF17-47B22307964A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FDC7B0F1-E107-DF48-8636-AD04277A52B1}" type="pres">
      <dgm:prSet presAssocID="{4047260A-5D92-455C-8850-EA80934BD42C}" presName="sp" presStyleCnt="0"/>
      <dgm:spPr/>
    </dgm:pt>
    <dgm:pt modelId="{B5F4EDAE-CC27-B541-81F6-85EC4F0E556D}" type="pres">
      <dgm:prSet presAssocID="{FC52D441-54E0-4E39-96AD-3A3E5B98530F}" presName="linNode" presStyleCnt="0"/>
      <dgm:spPr/>
    </dgm:pt>
    <dgm:pt modelId="{EBC9C369-1E2D-7A44-B646-C74150CC9E47}" type="pres">
      <dgm:prSet presAssocID="{FC52D441-54E0-4E39-96AD-3A3E5B98530F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1EBEDCCF-5EDA-6741-8FF3-5DAF47765B58}" type="pres">
      <dgm:prSet presAssocID="{8740A3FE-62EC-4CEA-B6E1-2C35EAC9370C}" presName="sp" presStyleCnt="0"/>
      <dgm:spPr/>
    </dgm:pt>
    <dgm:pt modelId="{E90F6BC7-888E-4A40-9D6B-A72EC5BD2655}" type="pres">
      <dgm:prSet presAssocID="{D109CFE7-6DA8-445E-8886-40DEDEAD085E}" presName="linNode" presStyleCnt="0"/>
      <dgm:spPr/>
    </dgm:pt>
    <dgm:pt modelId="{0785A481-B08A-BD4E-88B2-2F25265C0D0C}" type="pres">
      <dgm:prSet presAssocID="{D109CFE7-6DA8-445E-8886-40DEDEAD085E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061E0C48-42F8-384C-A16D-F670FD62DC43}" type="pres">
      <dgm:prSet presAssocID="{9FA82725-99FE-4890-8CF4-809B9A46E0A5}" presName="sp" presStyleCnt="0"/>
      <dgm:spPr/>
    </dgm:pt>
    <dgm:pt modelId="{539BFDB2-094A-C24D-B036-ECBCDD657350}" type="pres">
      <dgm:prSet presAssocID="{75783DD2-0928-47B0-ABAD-4D85E533D932}" presName="linNode" presStyleCnt="0"/>
      <dgm:spPr/>
    </dgm:pt>
    <dgm:pt modelId="{EA18730B-3CB5-BA4C-835C-78049555463D}" type="pres">
      <dgm:prSet presAssocID="{75783DD2-0928-47B0-ABAD-4D85E533D932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8836375A-279A-CB4B-8F31-B1F09A9DEE08}" type="pres">
      <dgm:prSet presAssocID="{23722EB1-A2EA-4E58-A5FE-5126B88163AA}" presName="sp" presStyleCnt="0"/>
      <dgm:spPr/>
    </dgm:pt>
    <dgm:pt modelId="{131846AA-5E99-1F4C-921B-981CB063A607}" type="pres">
      <dgm:prSet presAssocID="{F4E9E7D6-E74A-44D6-BE43-A25B35A3F33B}" presName="linNode" presStyleCnt="0"/>
      <dgm:spPr/>
    </dgm:pt>
    <dgm:pt modelId="{49FCC12E-3C02-C647-A284-669E18C36267}" type="pres">
      <dgm:prSet presAssocID="{F4E9E7D6-E74A-44D6-BE43-A25B35A3F33B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C80D8112-55A2-4334-90F9-6EF47389C507}" srcId="{47A69966-B352-4BE9-BF8A-F13C7D894236}" destId="{F4E9E7D6-E74A-44D6-BE43-A25B35A3F33B}" srcOrd="4" destOrd="0" parTransId="{EDDA4EA5-FBDC-4C67-A271-E20AD3BF1857}" sibTransId="{BDA15FFF-5D15-4628-BB10-0105D2EEB077}"/>
    <dgm:cxn modelId="{1801F11E-C084-431A-9678-E5F60824570D}" srcId="{47A69966-B352-4BE9-BF8A-F13C7D894236}" destId="{FC52D441-54E0-4E39-96AD-3A3E5B98530F}" srcOrd="1" destOrd="0" parTransId="{1E361F4A-8C9C-4844-B477-44D1701E703F}" sibTransId="{8740A3FE-62EC-4CEA-B6E1-2C35EAC9370C}"/>
    <dgm:cxn modelId="{A4E7FA29-4434-E14B-A87C-A5B18A36904C}" type="presOf" srcId="{D109CFE7-6DA8-445E-8886-40DEDEAD085E}" destId="{0785A481-B08A-BD4E-88B2-2F25265C0D0C}" srcOrd="0" destOrd="0" presId="urn:microsoft.com/office/officeart/2005/8/layout/vList5"/>
    <dgm:cxn modelId="{07A02431-53CF-44F2-8638-C6D8123DEF5D}" srcId="{47A69966-B352-4BE9-BF8A-F13C7D894236}" destId="{75783DD2-0928-47B0-ABAD-4D85E533D932}" srcOrd="3" destOrd="0" parTransId="{656CC26A-86CE-42E3-8064-E904E5B4849C}" sibTransId="{23722EB1-A2EA-4E58-A5FE-5126B88163AA}"/>
    <dgm:cxn modelId="{2CD0EE92-E7ED-7546-A0FB-91B9CB52D88D}" type="presOf" srcId="{F4E9E7D6-E74A-44D6-BE43-A25B35A3F33B}" destId="{49FCC12E-3C02-C647-A284-669E18C36267}" srcOrd="0" destOrd="0" presId="urn:microsoft.com/office/officeart/2005/8/layout/vList5"/>
    <dgm:cxn modelId="{7C848B94-9E52-41AD-9585-07124418EC6B}" srcId="{47A69966-B352-4BE9-BF8A-F13C7D894236}" destId="{C71F5400-D287-46A8-AF17-47B22307964A}" srcOrd="0" destOrd="0" parTransId="{2CD79CF0-A068-4995-ABA1-F487C91C8637}" sibTransId="{4047260A-5D92-455C-8850-EA80934BD42C}"/>
    <dgm:cxn modelId="{84682D99-4422-C54C-8592-8DFE3244E74C}" type="presOf" srcId="{75783DD2-0928-47B0-ABAD-4D85E533D932}" destId="{EA18730B-3CB5-BA4C-835C-78049555463D}" srcOrd="0" destOrd="0" presId="urn:microsoft.com/office/officeart/2005/8/layout/vList5"/>
    <dgm:cxn modelId="{6755E4B7-C9BA-4F9D-8AC3-D667DF7745BA}" srcId="{47A69966-B352-4BE9-BF8A-F13C7D894236}" destId="{D109CFE7-6DA8-445E-8886-40DEDEAD085E}" srcOrd="2" destOrd="0" parTransId="{7BEFD279-9F85-4AE2-B58C-2A019F7DDB4E}" sibTransId="{9FA82725-99FE-4890-8CF4-809B9A46E0A5}"/>
    <dgm:cxn modelId="{C1D306BB-8284-514A-A786-D699F5B2D937}" type="presOf" srcId="{47A69966-B352-4BE9-BF8A-F13C7D894236}" destId="{3A126F71-013B-CE49-8FA6-B9FF78E1173E}" srcOrd="0" destOrd="0" presId="urn:microsoft.com/office/officeart/2005/8/layout/vList5"/>
    <dgm:cxn modelId="{D2778FC2-A960-084B-AE7E-5B0B51596ECB}" type="presOf" srcId="{FC52D441-54E0-4E39-96AD-3A3E5B98530F}" destId="{EBC9C369-1E2D-7A44-B646-C74150CC9E47}" srcOrd="0" destOrd="0" presId="urn:microsoft.com/office/officeart/2005/8/layout/vList5"/>
    <dgm:cxn modelId="{8B5D3DF0-C32F-2743-AFAF-DF9F8C3E1A06}" type="presOf" srcId="{C71F5400-D287-46A8-AF17-47B22307964A}" destId="{4F6A8087-1741-4244-9535-7DD6BBD3C5D3}" srcOrd="0" destOrd="0" presId="urn:microsoft.com/office/officeart/2005/8/layout/vList5"/>
    <dgm:cxn modelId="{5544C52C-B653-3B40-B52F-8CC287761970}" type="presParOf" srcId="{3A126F71-013B-CE49-8FA6-B9FF78E1173E}" destId="{3FAC8506-7414-784B-B18A-8891F7F45B6A}" srcOrd="0" destOrd="0" presId="urn:microsoft.com/office/officeart/2005/8/layout/vList5"/>
    <dgm:cxn modelId="{68DA54BB-0A5B-E840-97AF-63A15EE96E75}" type="presParOf" srcId="{3FAC8506-7414-784B-B18A-8891F7F45B6A}" destId="{4F6A8087-1741-4244-9535-7DD6BBD3C5D3}" srcOrd="0" destOrd="0" presId="urn:microsoft.com/office/officeart/2005/8/layout/vList5"/>
    <dgm:cxn modelId="{520E35A0-893C-414C-A410-CB059228B28F}" type="presParOf" srcId="{3A126F71-013B-CE49-8FA6-B9FF78E1173E}" destId="{FDC7B0F1-E107-DF48-8636-AD04277A52B1}" srcOrd="1" destOrd="0" presId="urn:microsoft.com/office/officeart/2005/8/layout/vList5"/>
    <dgm:cxn modelId="{EF67EFD9-2FA8-C448-9544-90209CB9C625}" type="presParOf" srcId="{3A126F71-013B-CE49-8FA6-B9FF78E1173E}" destId="{B5F4EDAE-CC27-B541-81F6-85EC4F0E556D}" srcOrd="2" destOrd="0" presId="urn:microsoft.com/office/officeart/2005/8/layout/vList5"/>
    <dgm:cxn modelId="{3EE42BB4-4C85-4C45-964D-673CE9F2D8DD}" type="presParOf" srcId="{B5F4EDAE-CC27-B541-81F6-85EC4F0E556D}" destId="{EBC9C369-1E2D-7A44-B646-C74150CC9E47}" srcOrd="0" destOrd="0" presId="urn:microsoft.com/office/officeart/2005/8/layout/vList5"/>
    <dgm:cxn modelId="{E45516E7-2F3F-154F-A100-00236D6708D4}" type="presParOf" srcId="{3A126F71-013B-CE49-8FA6-B9FF78E1173E}" destId="{1EBEDCCF-5EDA-6741-8FF3-5DAF47765B58}" srcOrd="3" destOrd="0" presId="urn:microsoft.com/office/officeart/2005/8/layout/vList5"/>
    <dgm:cxn modelId="{A38133A1-2E23-6F43-91A1-2F8D12B37FDE}" type="presParOf" srcId="{3A126F71-013B-CE49-8FA6-B9FF78E1173E}" destId="{E90F6BC7-888E-4A40-9D6B-A72EC5BD2655}" srcOrd="4" destOrd="0" presId="urn:microsoft.com/office/officeart/2005/8/layout/vList5"/>
    <dgm:cxn modelId="{C1EC6229-3D12-A44A-BB71-35B3B1247E15}" type="presParOf" srcId="{E90F6BC7-888E-4A40-9D6B-A72EC5BD2655}" destId="{0785A481-B08A-BD4E-88B2-2F25265C0D0C}" srcOrd="0" destOrd="0" presId="urn:microsoft.com/office/officeart/2005/8/layout/vList5"/>
    <dgm:cxn modelId="{AE4CFCB6-F29F-A242-9F7D-EB54FDEB4969}" type="presParOf" srcId="{3A126F71-013B-CE49-8FA6-B9FF78E1173E}" destId="{061E0C48-42F8-384C-A16D-F670FD62DC43}" srcOrd="5" destOrd="0" presId="urn:microsoft.com/office/officeart/2005/8/layout/vList5"/>
    <dgm:cxn modelId="{2BBDD402-F8D4-6845-A6B5-52A3D3FF3735}" type="presParOf" srcId="{3A126F71-013B-CE49-8FA6-B9FF78E1173E}" destId="{539BFDB2-094A-C24D-B036-ECBCDD657350}" srcOrd="6" destOrd="0" presId="urn:microsoft.com/office/officeart/2005/8/layout/vList5"/>
    <dgm:cxn modelId="{4D10854E-4903-524B-B7AD-99833DE5E262}" type="presParOf" srcId="{539BFDB2-094A-C24D-B036-ECBCDD657350}" destId="{EA18730B-3CB5-BA4C-835C-78049555463D}" srcOrd="0" destOrd="0" presId="urn:microsoft.com/office/officeart/2005/8/layout/vList5"/>
    <dgm:cxn modelId="{5B8692EB-02C6-904A-BFCF-C15CAEC2A2E3}" type="presParOf" srcId="{3A126F71-013B-CE49-8FA6-B9FF78E1173E}" destId="{8836375A-279A-CB4B-8F31-B1F09A9DEE08}" srcOrd="7" destOrd="0" presId="urn:microsoft.com/office/officeart/2005/8/layout/vList5"/>
    <dgm:cxn modelId="{79EE5941-AF51-8246-A571-DAFBD6ED0F4F}" type="presParOf" srcId="{3A126F71-013B-CE49-8FA6-B9FF78E1173E}" destId="{131846AA-5E99-1F4C-921B-981CB063A607}" srcOrd="8" destOrd="0" presId="urn:microsoft.com/office/officeart/2005/8/layout/vList5"/>
    <dgm:cxn modelId="{5B7A5913-E88D-3944-8B52-3819E4C56A98}" type="presParOf" srcId="{131846AA-5E99-1F4C-921B-981CB063A607}" destId="{49FCC12E-3C02-C647-A284-669E18C3626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075803-532B-47C2-BA86-47207DDC69D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417F18-2FBB-4050-B9AB-AF5DA377B905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Due to small sample size (limited number of days and only my data),  the dataset may not capture broader behavioral trends. A larger dataset could provide more variance and statistics.</a:t>
          </a:r>
        </a:p>
      </dgm:t>
    </dgm:pt>
    <dgm:pt modelId="{692B9AE6-B416-45F8-ACF9-AB7EB80F0F78}" type="parTrans" cxnId="{20992922-88F7-4089-B665-F94460BE0F94}">
      <dgm:prSet/>
      <dgm:spPr/>
      <dgm:t>
        <a:bodyPr/>
        <a:lstStyle/>
        <a:p>
          <a:endParaRPr lang="en-US"/>
        </a:p>
      </dgm:t>
    </dgm:pt>
    <dgm:pt modelId="{0CD7D066-FA77-4167-ACDB-36B1C17D6B81}" type="sibTrans" cxnId="{20992922-88F7-4089-B665-F94460BE0F94}">
      <dgm:prSet/>
      <dgm:spPr/>
      <dgm:t>
        <a:bodyPr/>
        <a:lstStyle/>
        <a:p>
          <a:endParaRPr lang="en-US"/>
        </a:p>
      </dgm:t>
    </dgm:pt>
    <dgm:pt modelId="{BDEC2214-A96E-4A76-A75B-DBD9805F5765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Sleep durations and night waking up frequency were manually recorded, which may cause potential innacuracies such as forgetting to logging the data in the Excel sheet etc.</a:t>
          </a:r>
          <a:endParaRPr lang="en-US"/>
        </a:p>
      </dgm:t>
    </dgm:pt>
    <dgm:pt modelId="{AB918244-8C4D-421F-9ED7-01BF214699A8}" type="parTrans" cxnId="{491BD378-AD31-42BF-AD8F-EE1C802CA330}">
      <dgm:prSet/>
      <dgm:spPr/>
      <dgm:t>
        <a:bodyPr/>
        <a:lstStyle/>
        <a:p>
          <a:endParaRPr lang="en-US"/>
        </a:p>
      </dgm:t>
    </dgm:pt>
    <dgm:pt modelId="{04E2486A-1292-4D9D-9E31-DEFA5B0FC7FA}" type="sibTrans" cxnId="{491BD378-AD31-42BF-AD8F-EE1C802CA330}">
      <dgm:prSet/>
      <dgm:spPr/>
      <dgm:t>
        <a:bodyPr/>
        <a:lstStyle/>
        <a:p>
          <a:endParaRPr lang="en-US"/>
        </a:p>
      </dgm:t>
    </dgm:pt>
    <dgm:pt modelId="{FED8A7D4-F6AD-415A-BC26-176EB03FCBE7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Addition to my variables to observe the relationship between screen time and sleep quality, I should have maybe considered another variables such as environmental factors. This could give me broader perspective to understand the relationship between screen time and sleep quality.</a:t>
          </a:r>
          <a:endParaRPr lang="en-US"/>
        </a:p>
      </dgm:t>
    </dgm:pt>
    <dgm:pt modelId="{094135BB-0FE6-4376-AC1B-B2CE93EBE66E}" type="parTrans" cxnId="{7E58F840-EE12-48CD-91D1-DAA18867E005}">
      <dgm:prSet/>
      <dgm:spPr/>
      <dgm:t>
        <a:bodyPr/>
        <a:lstStyle/>
        <a:p>
          <a:endParaRPr lang="en-US"/>
        </a:p>
      </dgm:t>
    </dgm:pt>
    <dgm:pt modelId="{6C388219-C390-46ED-ABAD-5631906E3AF1}" type="sibTrans" cxnId="{7E58F840-EE12-48CD-91D1-DAA18867E005}">
      <dgm:prSet/>
      <dgm:spPr/>
      <dgm:t>
        <a:bodyPr/>
        <a:lstStyle/>
        <a:p>
          <a:endParaRPr lang="en-US"/>
        </a:p>
      </dgm:t>
    </dgm:pt>
    <dgm:pt modelId="{9D20FFB3-E023-48DF-8A2D-101155B7E5C7}" type="pres">
      <dgm:prSet presAssocID="{FE075803-532B-47C2-BA86-47207DDC69D7}" presName="root" presStyleCnt="0">
        <dgm:presLayoutVars>
          <dgm:dir/>
          <dgm:resizeHandles val="exact"/>
        </dgm:presLayoutVars>
      </dgm:prSet>
      <dgm:spPr/>
    </dgm:pt>
    <dgm:pt modelId="{D606E9C4-6E9F-4A14-9DFF-817B22688AFA}" type="pres">
      <dgm:prSet presAssocID="{C0417F18-2FBB-4050-B9AB-AF5DA377B905}" presName="compNode" presStyleCnt="0"/>
      <dgm:spPr/>
    </dgm:pt>
    <dgm:pt modelId="{DB1D6C86-AAD8-4676-9C03-4AE3DA3B57CC}" type="pres">
      <dgm:prSet presAssocID="{C0417F18-2FBB-4050-B9AB-AF5DA377B905}" presName="bgRect" presStyleLbl="bgShp" presStyleIdx="0" presStyleCnt="3"/>
      <dgm:spPr/>
    </dgm:pt>
    <dgm:pt modelId="{66938B2E-AC56-41AF-98E4-C5C0C32D1F08}" type="pres">
      <dgm:prSet presAssocID="{C0417F18-2FBB-4050-B9AB-AF5DA377B90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İstatistikler"/>
        </a:ext>
      </dgm:extLst>
    </dgm:pt>
    <dgm:pt modelId="{0785B873-1A5D-4797-97AA-ACAF1C7F3B85}" type="pres">
      <dgm:prSet presAssocID="{C0417F18-2FBB-4050-B9AB-AF5DA377B905}" presName="spaceRect" presStyleCnt="0"/>
      <dgm:spPr/>
    </dgm:pt>
    <dgm:pt modelId="{484B454D-2C9F-4C02-B5A2-9B7297E233A2}" type="pres">
      <dgm:prSet presAssocID="{C0417F18-2FBB-4050-B9AB-AF5DA377B905}" presName="parTx" presStyleLbl="revTx" presStyleIdx="0" presStyleCnt="3">
        <dgm:presLayoutVars>
          <dgm:chMax val="0"/>
          <dgm:chPref val="0"/>
        </dgm:presLayoutVars>
      </dgm:prSet>
      <dgm:spPr/>
    </dgm:pt>
    <dgm:pt modelId="{FD3C3E33-4C12-4A90-BB81-8CEB3FC6491B}" type="pres">
      <dgm:prSet presAssocID="{0CD7D066-FA77-4167-ACDB-36B1C17D6B81}" presName="sibTrans" presStyleCnt="0"/>
      <dgm:spPr/>
    </dgm:pt>
    <dgm:pt modelId="{FBCBC53B-61BF-40E1-971E-524C4665C4F2}" type="pres">
      <dgm:prSet presAssocID="{BDEC2214-A96E-4A76-A75B-DBD9805F5765}" presName="compNode" presStyleCnt="0"/>
      <dgm:spPr/>
    </dgm:pt>
    <dgm:pt modelId="{F3A7AC7C-67B7-4860-81E0-D282167F46DC}" type="pres">
      <dgm:prSet presAssocID="{BDEC2214-A96E-4A76-A75B-DBD9805F5765}" presName="bgRect" presStyleLbl="bgShp" presStyleIdx="1" presStyleCnt="3"/>
      <dgm:spPr/>
    </dgm:pt>
    <dgm:pt modelId="{67B6B15D-C6CF-4DCA-A961-4AF80B45336D}" type="pres">
      <dgm:prSet presAssocID="{BDEC2214-A96E-4A76-A75B-DBD9805F576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yku"/>
        </a:ext>
      </dgm:extLst>
    </dgm:pt>
    <dgm:pt modelId="{D1BB137F-644C-49C9-92CD-E6AC864BE726}" type="pres">
      <dgm:prSet presAssocID="{BDEC2214-A96E-4A76-A75B-DBD9805F5765}" presName="spaceRect" presStyleCnt="0"/>
      <dgm:spPr/>
    </dgm:pt>
    <dgm:pt modelId="{AD509A5A-AA42-4F88-80BB-DB803AC7FCA1}" type="pres">
      <dgm:prSet presAssocID="{BDEC2214-A96E-4A76-A75B-DBD9805F5765}" presName="parTx" presStyleLbl="revTx" presStyleIdx="1" presStyleCnt="3">
        <dgm:presLayoutVars>
          <dgm:chMax val="0"/>
          <dgm:chPref val="0"/>
        </dgm:presLayoutVars>
      </dgm:prSet>
      <dgm:spPr/>
    </dgm:pt>
    <dgm:pt modelId="{7CEE5A69-ECC9-4765-A7B2-462E40ECEE8C}" type="pres">
      <dgm:prSet presAssocID="{04E2486A-1292-4D9D-9E31-DEFA5B0FC7FA}" presName="sibTrans" presStyleCnt="0"/>
      <dgm:spPr/>
    </dgm:pt>
    <dgm:pt modelId="{622CAC69-1DBE-4B4B-92AD-75EB50C3CBBB}" type="pres">
      <dgm:prSet presAssocID="{FED8A7D4-F6AD-415A-BC26-176EB03FCBE7}" presName="compNode" presStyleCnt="0"/>
      <dgm:spPr/>
    </dgm:pt>
    <dgm:pt modelId="{D8A6DEF0-2E9B-4063-B404-076D029144CB}" type="pres">
      <dgm:prSet presAssocID="{FED8A7D4-F6AD-415A-BC26-176EB03FCBE7}" presName="bgRect" presStyleLbl="bgShp" presStyleIdx="2" presStyleCnt="3"/>
      <dgm:spPr/>
    </dgm:pt>
    <dgm:pt modelId="{8B257A6D-C2DB-4070-83B3-6FB9B5A66C8D}" type="pres">
      <dgm:prSet presAssocID="{FED8A7D4-F6AD-415A-BC26-176EB03FCBE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B645DA51-669D-4A6C-8A1F-FD32B644ED1B}" type="pres">
      <dgm:prSet presAssocID="{FED8A7D4-F6AD-415A-BC26-176EB03FCBE7}" presName="spaceRect" presStyleCnt="0"/>
      <dgm:spPr/>
    </dgm:pt>
    <dgm:pt modelId="{CC2AC484-F843-4385-B139-F7FE9856662C}" type="pres">
      <dgm:prSet presAssocID="{FED8A7D4-F6AD-415A-BC26-176EB03FCBE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0992922-88F7-4089-B665-F94460BE0F94}" srcId="{FE075803-532B-47C2-BA86-47207DDC69D7}" destId="{C0417F18-2FBB-4050-B9AB-AF5DA377B905}" srcOrd="0" destOrd="0" parTransId="{692B9AE6-B416-45F8-ACF9-AB7EB80F0F78}" sibTransId="{0CD7D066-FA77-4167-ACDB-36B1C17D6B81}"/>
    <dgm:cxn modelId="{7E58F840-EE12-48CD-91D1-DAA18867E005}" srcId="{FE075803-532B-47C2-BA86-47207DDC69D7}" destId="{FED8A7D4-F6AD-415A-BC26-176EB03FCBE7}" srcOrd="2" destOrd="0" parTransId="{094135BB-0FE6-4376-AC1B-B2CE93EBE66E}" sibTransId="{6C388219-C390-46ED-ABAD-5631906E3AF1}"/>
    <dgm:cxn modelId="{E824A548-1A8C-4843-A5B1-1EF79B13077F}" type="presOf" srcId="{BDEC2214-A96E-4A76-A75B-DBD9805F5765}" destId="{AD509A5A-AA42-4F88-80BB-DB803AC7FCA1}" srcOrd="0" destOrd="0" presId="urn:microsoft.com/office/officeart/2018/2/layout/IconVerticalSolidList"/>
    <dgm:cxn modelId="{85C96C4B-C169-4B16-B619-A679B703B6C4}" type="presOf" srcId="{FED8A7D4-F6AD-415A-BC26-176EB03FCBE7}" destId="{CC2AC484-F843-4385-B139-F7FE9856662C}" srcOrd="0" destOrd="0" presId="urn:microsoft.com/office/officeart/2018/2/layout/IconVerticalSolidList"/>
    <dgm:cxn modelId="{6357E55D-EEC4-4AE2-A8EF-60A88B51DF70}" type="presOf" srcId="{C0417F18-2FBB-4050-B9AB-AF5DA377B905}" destId="{484B454D-2C9F-4C02-B5A2-9B7297E233A2}" srcOrd="0" destOrd="0" presId="urn:microsoft.com/office/officeart/2018/2/layout/IconVerticalSolidList"/>
    <dgm:cxn modelId="{491BD378-AD31-42BF-AD8F-EE1C802CA330}" srcId="{FE075803-532B-47C2-BA86-47207DDC69D7}" destId="{BDEC2214-A96E-4A76-A75B-DBD9805F5765}" srcOrd="1" destOrd="0" parTransId="{AB918244-8C4D-421F-9ED7-01BF214699A8}" sibTransId="{04E2486A-1292-4D9D-9E31-DEFA5B0FC7FA}"/>
    <dgm:cxn modelId="{5D2D29B3-12FC-4B93-B7AB-1C5748688493}" type="presOf" srcId="{FE075803-532B-47C2-BA86-47207DDC69D7}" destId="{9D20FFB3-E023-48DF-8A2D-101155B7E5C7}" srcOrd="0" destOrd="0" presId="urn:microsoft.com/office/officeart/2018/2/layout/IconVerticalSolidList"/>
    <dgm:cxn modelId="{B63692C6-F859-43F6-BFFD-7A4FBD0A42F3}" type="presParOf" srcId="{9D20FFB3-E023-48DF-8A2D-101155B7E5C7}" destId="{D606E9C4-6E9F-4A14-9DFF-817B22688AFA}" srcOrd="0" destOrd="0" presId="urn:microsoft.com/office/officeart/2018/2/layout/IconVerticalSolidList"/>
    <dgm:cxn modelId="{71F82D3A-8765-433A-803F-C98BF2289F90}" type="presParOf" srcId="{D606E9C4-6E9F-4A14-9DFF-817B22688AFA}" destId="{DB1D6C86-AAD8-4676-9C03-4AE3DA3B57CC}" srcOrd="0" destOrd="0" presId="urn:microsoft.com/office/officeart/2018/2/layout/IconVerticalSolidList"/>
    <dgm:cxn modelId="{092180E0-5F6A-420C-BA59-AB42100E9977}" type="presParOf" srcId="{D606E9C4-6E9F-4A14-9DFF-817B22688AFA}" destId="{66938B2E-AC56-41AF-98E4-C5C0C32D1F08}" srcOrd="1" destOrd="0" presId="urn:microsoft.com/office/officeart/2018/2/layout/IconVerticalSolidList"/>
    <dgm:cxn modelId="{BEF74CE0-B5CB-4F2C-B296-6E77CC163664}" type="presParOf" srcId="{D606E9C4-6E9F-4A14-9DFF-817B22688AFA}" destId="{0785B873-1A5D-4797-97AA-ACAF1C7F3B85}" srcOrd="2" destOrd="0" presId="urn:microsoft.com/office/officeart/2018/2/layout/IconVerticalSolidList"/>
    <dgm:cxn modelId="{00C751CE-B4E5-4DCD-A664-AEDED200B22C}" type="presParOf" srcId="{D606E9C4-6E9F-4A14-9DFF-817B22688AFA}" destId="{484B454D-2C9F-4C02-B5A2-9B7297E233A2}" srcOrd="3" destOrd="0" presId="urn:microsoft.com/office/officeart/2018/2/layout/IconVerticalSolidList"/>
    <dgm:cxn modelId="{5C962BF3-80CB-4144-B06A-EEB61ED361E4}" type="presParOf" srcId="{9D20FFB3-E023-48DF-8A2D-101155B7E5C7}" destId="{FD3C3E33-4C12-4A90-BB81-8CEB3FC6491B}" srcOrd="1" destOrd="0" presId="urn:microsoft.com/office/officeart/2018/2/layout/IconVerticalSolidList"/>
    <dgm:cxn modelId="{D05D7ED5-B917-478C-9021-EC4E1C898AFD}" type="presParOf" srcId="{9D20FFB3-E023-48DF-8A2D-101155B7E5C7}" destId="{FBCBC53B-61BF-40E1-971E-524C4665C4F2}" srcOrd="2" destOrd="0" presId="urn:microsoft.com/office/officeart/2018/2/layout/IconVerticalSolidList"/>
    <dgm:cxn modelId="{5FBAD344-4638-4DD7-91C6-5F381BCC29D3}" type="presParOf" srcId="{FBCBC53B-61BF-40E1-971E-524C4665C4F2}" destId="{F3A7AC7C-67B7-4860-81E0-D282167F46DC}" srcOrd="0" destOrd="0" presId="urn:microsoft.com/office/officeart/2018/2/layout/IconVerticalSolidList"/>
    <dgm:cxn modelId="{9284C495-A108-49A5-99D5-7FB852D361EB}" type="presParOf" srcId="{FBCBC53B-61BF-40E1-971E-524C4665C4F2}" destId="{67B6B15D-C6CF-4DCA-A961-4AF80B45336D}" srcOrd="1" destOrd="0" presId="urn:microsoft.com/office/officeart/2018/2/layout/IconVerticalSolidList"/>
    <dgm:cxn modelId="{7E1BF548-02D0-4F70-856D-1E1D33A3B4E6}" type="presParOf" srcId="{FBCBC53B-61BF-40E1-971E-524C4665C4F2}" destId="{D1BB137F-644C-49C9-92CD-E6AC864BE726}" srcOrd="2" destOrd="0" presId="urn:microsoft.com/office/officeart/2018/2/layout/IconVerticalSolidList"/>
    <dgm:cxn modelId="{2CB2DD89-3C59-4D93-9AD6-E3D68A51FA2D}" type="presParOf" srcId="{FBCBC53B-61BF-40E1-971E-524C4665C4F2}" destId="{AD509A5A-AA42-4F88-80BB-DB803AC7FCA1}" srcOrd="3" destOrd="0" presId="urn:microsoft.com/office/officeart/2018/2/layout/IconVerticalSolidList"/>
    <dgm:cxn modelId="{0539EC79-541C-484F-8EC4-013123945406}" type="presParOf" srcId="{9D20FFB3-E023-48DF-8A2D-101155B7E5C7}" destId="{7CEE5A69-ECC9-4765-A7B2-462E40ECEE8C}" srcOrd="3" destOrd="0" presId="urn:microsoft.com/office/officeart/2018/2/layout/IconVerticalSolidList"/>
    <dgm:cxn modelId="{ABDBE532-F8AA-44FF-945F-42ADA965AC0C}" type="presParOf" srcId="{9D20FFB3-E023-48DF-8A2D-101155B7E5C7}" destId="{622CAC69-1DBE-4B4B-92AD-75EB50C3CBBB}" srcOrd="4" destOrd="0" presId="urn:microsoft.com/office/officeart/2018/2/layout/IconVerticalSolidList"/>
    <dgm:cxn modelId="{7C424385-0F3A-4A58-BA3C-2A7B71C11864}" type="presParOf" srcId="{622CAC69-1DBE-4B4B-92AD-75EB50C3CBBB}" destId="{D8A6DEF0-2E9B-4063-B404-076D029144CB}" srcOrd="0" destOrd="0" presId="urn:microsoft.com/office/officeart/2018/2/layout/IconVerticalSolidList"/>
    <dgm:cxn modelId="{868D0A5E-A7EA-47AD-8FE1-3637817EF3D8}" type="presParOf" srcId="{622CAC69-1DBE-4B4B-92AD-75EB50C3CBBB}" destId="{8B257A6D-C2DB-4070-83B3-6FB9B5A66C8D}" srcOrd="1" destOrd="0" presId="urn:microsoft.com/office/officeart/2018/2/layout/IconVerticalSolidList"/>
    <dgm:cxn modelId="{F434556D-371A-4B91-B778-5FAF2B368FC1}" type="presParOf" srcId="{622CAC69-1DBE-4B4B-92AD-75EB50C3CBBB}" destId="{B645DA51-669D-4A6C-8A1F-FD32B644ED1B}" srcOrd="2" destOrd="0" presId="urn:microsoft.com/office/officeart/2018/2/layout/IconVerticalSolidList"/>
    <dgm:cxn modelId="{3997FC3A-3E8E-43D7-BE7E-C67186E60293}" type="presParOf" srcId="{622CAC69-1DBE-4B4B-92AD-75EB50C3CBBB}" destId="{CC2AC484-F843-4385-B139-F7FE985666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E97B72-60FA-4AB5-9B06-87912E76B3D5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E2F227-04E6-43F5-B9FD-9D829508DB23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b="0" i="0"/>
            <a:t>Tracking the data over a longer period (e.g., 3–6 months) and including different phases of the year (exam periods, holidays) </a:t>
          </a:r>
          <a:r>
            <a:rPr lang="tr-TR"/>
            <a:t>could be more beneficial </a:t>
          </a:r>
          <a:r>
            <a:rPr lang="tr-TR" b="0" i="0"/>
            <a:t>to examine behavioral changes.</a:t>
          </a:r>
          <a:endParaRPr lang="en-US"/>
        </a:p>
      </dgm:t>
    </dgm:pt>
    <dgm:pt modelId="{69BD8657-AFD4-44D1-95FF-BCFBBD6FBF36}" type="parTrans" cxnId="{3FF74C14-783F-45EE-9170-0E006F8D85D5}">
      <dgm:prSet/>
      <dgm:spPr/>
      <dgm:t>
        <a:bodyPr/>
        <a:lstStyle/>
        <a:p>
          <a:endParaRPr lang="en-US"/>
        </a:p>
      </dgm:t>
    </dgm:pt>
    <dgm:pt modelId="{8945094C-439F-4391-B986-12CF0EA0A939}" type="sibTrans" cxnId="{3FF74C14-783F-45EE-9170-0E006F8D85D5}">
      <dgm:prSet/>
      <dgm:spPr/>
      <dgm:t>
        <a:bodyPr/>
        <a:lstStyle/>
        <a:p>
          <a:endParaRPr lang="en-US"/>
        </a:p>
      </dgm:t>
    </dgm:pt>
    <dgm:pt modelId="{F45A3279-CF13-4626-8998-99B99CE43B68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b="0" i="0"/>
            <a:t>Extending the project by including multiple people to compare variability in screen habits and sleep responses would be a better fit for this project. Because </a:t>
          </a:r>
          <a:r>
            <a:rPr lang="tr-TR"/>
            <a:t>g</a:t>
          </a:r>
          <a:r>
            <a:rPr lang="tr-TR" b="0" i="0"/>
            <a:t>roup analysis could reveal broader trends.</a:t>
          </a:r>
          <a:endParaRPr lang="en-US"/>
        </a:p>
      </dgm:t>
    </dgm:pt>
    <dgm:pt modelId="{94C12575-7686-47A6-8422-701C79D82BE1}" type="parTrans" cxnId="{4574C18B-2084-4889-B891-6C7CA482C29C}">
      <dgm:prSet/>
      <dgm:spPr/>
      <dgm:t>
        <a:bodyPr/>
        <a:lstStyle/>
        <a:p>
          <a:endParaRPr lang="en-US"/>
        </a:p>
      </dgm:t>
    </dgm:pt>
    <dgm:pt modelId="{9F511BC3-2CB1-4E46-9F6C-267490F23131}" type="sibTrans" cxnId="{4574C18B-2084-4889-B891-6C7CA482C29C}">
      <dgm:prSet/>
      <dgm:spPr/>
      <dgm:t>
        <a:bodyPr/>
        <a:lstStyle/>
        <a:p>
          <a:endParaRPr lang="en-US"/>
        </a:p>
      </dgm:t>
    </dgm:pt>
    <dgm:pt modelId="{1CB4D4D6-1345-41D0-B6C3-D3C279A9E2C9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Different kind of machine learning techniques could be used to enrich the project.</a:t>
          </a:r>
          <a:endParaRPr lang="en-US"/>
        </a:p>
      </dgm:t>
    </dgm:pt>
    <dgm:pt modelId="{3D94D392-AC60-44C8-A581-4850D90FAE2F}" type="parTrans" cxnId="{0528DA40-C790-4138-80ED-E4FABB08D3E7}">
      <dgm:prSet/>
      <dgm:spPr/>
      <dgm:t>
        <a:bodyPr/>
        <a:lstStyle/>
        <a:p>
          <a:endParaRPr lang="en-US"/>
        </a:p>
      </dgm:t>
    </dgm:pt>
    <dgm:pt modelId="{10232019-62F2-4EA5-91A3-074F611C22F6}" type="sibTrans" cxnId="{0528DA40-C790-4138-80ED-E4FABB08D3E7}">
      <dgm:prSet/>
      <dgm:spPr/>
      <dgm:t>
        <a:bodyPr/>
        <a:lstStyle/>
        <a:p>
          <a:endParaRPr lang="en-US"/>
        </a:p>
      </dgm:t>
    </dgm:pt>
    <dgm:pt modelId="{81CCECA4-6202-8A4C-BAFE-883E3A388D41}" type="pres">
      <dgm:prSet presAssocID="{3AE97B72-60FA-4AB5-9B06-87912E76B3D5}" presName="outerComposite" presStyleCnt="0">
        <dgm:presLayoutVars>
          <dgm:chMax val="5"/>
          <dgm:dir/>
          <dgm:resizeHandles val="exact"/>
        </dgm:presLayoutVars>
      </dgm:prSet>
      <dgm:spPr/>
    </dgm:pt>
    <dgm:pt modelId="{F58BA1B7-29B2-4947-9E56-23B2414E8DE1}" type="pres">
      <dgm:prSet presAssocID="{3AE97B72-60FA-4AB5-9B06-87912E76B3D5}" presName="dummyMaxCanvas" presStyleCnt="0">
        <dgm:presLayoutVars/>
      </dgm:prSet>
      <dgm:spPr/>
    </dgm:pt>
    <dgm:pt modelId="{3E81AA02-F6AA-F34A-AF9C-F72880D366D6}" type="pres">
      <dgm:prSet presAssocID="{3AE97B72-60FA-4AB5-9B06-87912E76B3D5}" presName="ThreeNodes_1" presStyleLbl="node1" presStyleIdx="0" presStyleCnt="3">
        <dgm:presLayoutVars>
          <dgm:bulletEnabled val="1"/>
        </dgm:presLayoutVars>
      </dgm:prSet>
      <dgm:spPr/>
    </dgm:pt>
    <dgm:pt modelId="{CA4E5F55-B0D7-4247-A375-EC4A3D9BD793}" type="pres">
      <dgm:prSet presAssocID="{3AE97B72-60FA-4AB5-9B06-87912E76B3D5}" presName="ThreeNodes_2" presStyleLbl="node1" presStyleIdx="1" presStyleCnt="3">
        <dgm:presLayoutVars>
          <dgm:bulletEnabled val="1"/>
        </dgm:presLayoutVars>
      </dgm:prSet>
      <dgm:spPr/>
    </dgm:pt>
    <dgm:pt modelId="{2F2F16B6-B0FF-0F43-8534-CC8F1449C497}" type="pres">
      <dgm:prSet presAssocID="{3AE97B72-60FA-4AB5-9B06-87912E76B3D5}" presName="ThreeNodes_3" presStyleLbl="node1" presStyleIdx="2" presStyleCnt="3">
        <dgm:presLayoutVars>
          <dgm:bulletEnabled val="1"/>
        </dgm:presLayoutVars>
      </dgm:prSet>
      <dgm:spPr/>
    </dgm:pt>
    <dgm:pt modelId="{5ECB07E9-D447-7A4E-9F9F-4915998B3022}" type="pres">
      <dgm:prSet presAssocID="{3AE97B72-60FA-4AB5-9B06-87912E76B3D5}" presName="ThreeConn_1-2" presStyleLbl="fgAccFollowNode1" presStyleIdx="0" presStyleCnt="2">
        <dgm:presLayoutVars>
          <dgm:bulletEnabled val="1"/>
        </dgm:presLayoutVars>
      </dgm:prSet>
      <dgm:spPr/>
    </dgm:pt>
    <dgm:pt modelId="{0762A7FF-52AF-7C4B-B487-DEB93C2B86A1}" type="pres">
      <dgm:prSet presAssocID="{3AE97B72-60FA-4AB5-9B06-87912E76B3D5}" presName="ThreeConn_2-3" presStyleLbl="fgAccFollowNode1" presStyleIdx="1" presStyleCnt="2">
        <dgm:presLayoutVars>
          <dgm:bulletEnabled val="1"/>
        </dgm:presLayoutVars>
      </dgm:prSet>
      <dgm:spPr/>
    </dgm:pt>
    <dgm:pt modelId="{96F759E6-9F6E-E941-829A-E039C8E3EE0F}" type="pres">
      <dgm:prSet presAssocID="{3AE97B72-60FA-4AB5-9B06-87912E76B3D5}" presName="ThreeNodes_1_text" presStyleLbl="node1" presStyleIdx="2" presStyleCnt="3">
        <dgm:presLayoutVars>
          <dgm:bulletEnabled val="1"/>
        </dgm:presLayoutVars>
      </dgm:prSet>
      <dgm:spPr/>
    </dgm:pt>
    <dgm:pt modelId="{67CD4063-0EEA-2841-B8C1-07C85705BADB}" type="pres">
      <dgm:prSet presAssocID="{3AE97B72-60FA-4AB5-9B06-87912E76B3D5}" presName="ThreeNodes_2_text" presStyleLbl="node1" presStyleIdx="2" presStyleCnt="3">
        <dgm:presLayoutVars>
          <dgm:bulletEnabled val="1"/>
        </dgm:presLayoutVars>
      </dgm:prSet>
      <dgm:spPr/>
    </dgm:pt>
    <dgm:pt modelId="{BE8E9BB3-29D9-B24A-BA2D-567A0B24C1A1}" type="pres">
      <dgm:prSet presAssocID="{3AE97B72-60FA-4AB5-9B06-87912E76B3D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200F50C-B26E-B545-B3F7-E254246378D2}" type="presOf" srcId="{9F511BC3-2CB1-4E46-9F6C-267490F23131}" destId="{0762A7FF-52AF-7C4B-B487-DEB93C2B86A1}" srcOrd="0" destOrd="0" presId="urn:microsoft.com/office/officeart/2005/8/layout/vProcess5"/>
    <dgm:cxn modelId="{3FF74C14-783F-45EE-9170-0E006F8D85D5}" srcId="{3AE97B72-60FA-4AB5-9B06-87912E76B3D5}" destId="{74E2F227-04E6-43F5-B9FD-9D829508DB23}" srcOrd="0" destOrd="0" parTransId="{69BD8657-AFD4-44D1-95FF-BCFBBD6FBF36}" sibTransId="{8945094C-439F-4391-B986-12CF0EA0A939}"/>
    <dgm:cxn modelId="{70627A2E-E70F-644C-8AF0-96BD127E4A85}" type="presOf" srcId="{3AE97B72-60FA-4AB5-9B06-87912E76B3D5}" destId="{81CCECA4-6202-8A4C-BAFE-883E3A388D41}" srcOrd="0" destOrd="0" presId="urn:microsoft.com/office/officeart/2005/8/layout/vProcess5"/>
    <dgm:cxn modelId="{0528DA40-C790-4138-80ED-E4FABB08D3E7}" srcId="{3AE97B72-60FA-4AB5-9B06-87912E76B3D5}" destId="{1CB4D4D6-1345-41D0-B6C3-D3C279A9E2C9}" srcOrd="2" destOrd="0" parTransId="{3D94D392-AC60-44C8-A581-4850D90FAE2F}" sibTransId="{10232019-62F2-4EA5-91A3-074F611C22F6}"/>
    <dgm:cxn modelId="{91F3F14E-917C-D343-A5B1-112A5A48CD42}" type="presOf" srcId="{F45A3279-CF13-4626-8998-99B99CE43B68}" destId="{CA4E5F55-B0D7-4247-A375-EC4A3D9BD793}" srcOrd="0" destOrd="0" presId="urn:microsoft.com/office/officeart/2005/8/layout/vProcess5"/>
    <dgm:cxn modelId="{55FDAA5E-485F-AA46-9629-0CF6B14A31A3}" type="presOf" srcId="{74E2F227-04E6-43F5-B9FD-9D829508DB23}" destId="{96F759E6-9F6E-E941-829A-E039C8E3EE0F}" srcOrd="1" destOrd="0" presId="urn:microsoft.com/office/officeart/2005/8/layout/vProcess5"/>
    <dgm:cxn modelId="{C8A2B885-5765-3445-B23F-B323805D185B}" type="presOf" srcId="{8945094C-439F-4391-B986-12CF0EA0A939}" destId="{5ECB07E9-D447-7A4E-9F9F-4915998B3022}" srcOrd="0" destOrd="0" presId="urn:microsoft.com/office/officeart/2005/8/layout/vProcess5"/>
    <dgm:cxn modelId="{4574C18B-2084-4889-B891-6C7CA482C29C}" srcId="{3AE97B72-60FA-4AB5-9B06-87912E76B3D5}" destId="{F45A3279-CF13-4626-8998-99B99CE43B68}" srcOrd="1" destOrd="0" parTransId="{94C12575-7686-47A6-8422-701C79D82BE1}" sibTransId="{9F511BC3-2CB1-4E46-9F6C-267490F23131}"/>
    <dgm:cxn modelId="{AA1ED7B2-8B1B-5E49-AFB4-A43ABBCC5316}" type="presOf" srcId="{74E2F227-04E6-43F5-B9FD-9D829508DB23}" destId="{3E81AA02-F6AA-F34A-AF9C-F72880D366D6}" srcOrd="0" destOrd="0" presId="urn:microsoft.com/office/officeart/2005/8/layout/vProcess5"/>
    <dgm:cxn modelId="{FC9DCCDC-B995-E541-8E3F-A0B978B230FA}" type="presOf" srcId="{1CB4D4D6-1345-41D0-B6C3-D3C279A9E2C9}" destId="{BE8E9BB3-29D9-B24A-BA2D-567A0B24C1A1}" srcOrd="1" destOrd="0" presId="urn:microsoft.com/office/officeart/2005/8/layout/vProcess5"/>
    <dgm:cxn modelId="{980959F2-B395-3546-BA88-7CB60ADBAAF3}" type="presOf" srcId="{1CB4D4D6-1345-41D0-B6C3-D3C279A9E2C9}" destId="{2F2F16B6-B0FF-0F43-8534-CC8F1449C497}" srcOrd="0" destOrd="0" presId="urn:microsoft.com/office/officeart/2005/8/layout/vProcess5"/>
    <dgm:cxn modelId="{111E49F5-20AE-2D45-B273-4DD528CB1068}" type="presOf" srcId="{F45A3279-CF13-4626-8998-99B99CE43B68}" destId="{67CD4063-0EEA-2841-B8C1-07C85705BADB}" srcOrd="1" destOrd="0" presId="urn:microsoft.com/office/officeart/2005/8/layout/vProcess5"/>
    <dgm:cxn modelId="{8F426A5E-4548-9A4B-9BA7-402E086CE8CC}" type="presParOf" srcId="{81CCECA4-6202-8A4C-BAFE-883E3A388D41}" destId="{F58BA1B7-29B2-4947-9E56-23B2414E8DE1}" srcOrd="0" destOrd="0" presId="urn:microsoft.com/office/officeart/2005/8/layout/vProcess5"/>
    <dgm:cxn modelId="{72399ACF-D9EA-9248-B930-F1D7C98CCFEB}" type="presParOf" srcId="{81CCECA4-6202-8A4C-BAFE-883E3A388D41}" destId="{3E81AA02-F6AA-F34A-AF9C-F72880D366D6}" srcOrd="1" destOrd="0" presId="urn:microsoft.com/office/officeart/2005/8/layout/vProcess5"/>
    <dgm:cxn modelId="{78F5325D-3B20-8E4F-87E9-4A777C712237}" type="presParOf" srcId="{81CCECA4-6202-8A4C-BAFE-883E3A388D41}" destId="{CA4E5F55-B0D7-4247-A375-EC4A3D9BD793}" srcOrd="2" destOrd="0" presId="urn:microsoft.com/office/officeart/2005/8/layout/vProcess5"/>
    <dgm:cxn modelId="{7504FAE9-3CDA-D24F-AAD0-4537DAC0D2EB}" type="presParOf" srcId="{81CCECA4-6202-8A4C-BAFE-883E3A388D41}" destId="{2F2F16B6-B0FF-0F43-8534-CC8F1449C497}" srcOrd="3" destOrd="0" presId="urn:microsoft.com/office/officeart/2005/8/layout/vProcess5"/>
    <dgm:cxn modelId="{A6E8659A-43D9-BD42-8B13-366EE159E59E}" type="presParOf" srcId="{81CCECA4-6202-8A4C-BAFE-883E3A388D41}" destId="{5ECB07E9-D447-7A4E-9F9F-4915998B3022}" srcOrd="4" destOrd="0" presId="urn:microsoft.com/office/officeart/2005/8/layout/vProcess5"/>
    <dgm:cxn modelId="{4D73CA17-AE66-B842-A784-44423F0DF3BC}" type="presParOf" srcId="{81CCECA4-6202-8A4C-BAFE-883E3A388D41}" destId="{0762A7FF-52AF-7C4B-B487-DEB93C2B86A1}" srcOrd="5" destOrd="0" presId="urn:microsoft.com/office/officeart/2005/8/layout/vProcess5"/>
    <dgm:cxn modelId="{EB315F8D-A3C7-2D48-BF1D-1198CA2EF98B}" type="presParOf" srcId="{81CCECA4-6202-8A4C-BAFE-883E3A388D41}" destId="{96F759E6-9F6E-E941-829A-E039C8E3EE0F}" srcOrd="6" destOrd="0" presId="urn:microsoft.com/office/officeart/2005/8/layout/vProcess5"/>
    <dgm:cxn modelId="{54A0DC05-A057-D84D-99C7-3C97CE343209}" type="presParOf" srcId="{81CCECA4-6202-8A4C-BAFE-883E3A388D41}" destId="{67CD4063-0EEA-2841-B8C1-07C85705BADB}" srcOrd="7" destOrd="0" presId="urn:microsoft.com/office/officeart/2005/8/layout/vProcess5"/>
    <dgm:cxn modelId="{F7E80545-F412-0D47-B52C-DF6AC3960D1A}" type="presParOf" srcId="{81CCECA4-6202-8A4C-BAFE-883E3A388D41}" destId="{BE8E9BB3-29D9-B24A-BA2D-567A0B24C1A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A8087-1741-4244-9535-7DD6BBD3C5D3}">
      <dsp:nvSpPr>
        <dsp:cNvPr id="0" name=""/>
        <dsp:cNvSpPr/>
      </dsp:nvSpPr>
      <dsp:spPr>
        <a:xfrm>
          <a:off x="3364992" y="1912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Day and the date of the week</a:t>
          </a:r>
          <a:endParaRPr lang="en-US" sz="2300" kern="1200"/>
        </a:p>
      </dsp:txBody>
      <dsp:txXfrm>
        <a:off x="3405805" y="42725"/>
        <a:ext cx="3703990" cy="754434"/>
      </dsp:txXfrm>
    </dsp:sp>
    <dsp:sp modelId="{EBC9C369-1E2D-7A44-B646-C74150CC9E47}">
      <dsp:nvSpPr>
        <dsp:cNvPr id="0" name=""/>
        <dsp:cNvSpPr/>
      </dsp:nvSpPr>
      <dsp:spPr>
        <a:xfrm>
          <a:off x="3364992" y="879775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Total duration of screen</a:t>
          </a:r>
          <a:endParaRPr lang="en-US" sz="2300" kern="1200"/>
        </a:p>
      </dsp:txBody>
      <dsp:txXfrm>
        <a:off x="3405805" y="920588"/>
        <a:ext cx="3703990" cy="754434"/>
      </dsp:txXfrm>
    </dsp:sp>
    <dsp:sp modelId="{0785A481-B08A-BD4E-88B2-2F25265C0D0C}">
      <dsp:nvSpPr>
        <dsp:cNvPr id="0" name=""/>
        <dsp:cNvSpPr/>
      </dsp:nvSpPr>
      <dsp:spPr>
        <a:xfrm>
          <a:off x="3364992" y="1757638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Total duration of screen before bed </a:t>
          </a:r>
          <a:endParaRPr lang="en-US" sz="2300" kern="1200"/>
        </a:p>
      </dsp:txBody>
      <dsp:txXfrm>
        <a:off x="3405805" y="1798451"/>
        <a:ext cx="3703990" cy="754434"/>
      </dsp:txXfrm>
    </dsp:sp>
    <dsp:sp modelId="{EA18730B-3CB5-BA4C-835C-78049555463D}">
      <dsp:nvSpPr>
        <dsp:cNvPr id="0" name=""/>
        <dsp:cNvSpPr/>
      </dsp:nvSpPr>
      <dsp:spPr>
        <a:xfrm>
          <a:off x="3364992" y="2635502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Total duration of sleep</a:t>
          </a:r>
          <a:endParaRPr lang="en-US" sz="2300" kern="1200"/>
        </a:p>
      </dsp:txBody>
      <dsp:txXfrm>
        <a:off x="3405805" y="2676315"/>
        <a:ext cx="3703990" cy="754434"/>
      </dsp:txXfrm>
    </dsp:sp>
    <dsp:sp modelId="{49FCC12E-3C02-C647-A284-669E18C36267}">
      <dsp:nvSpPr>
        <dsp:cNvPr id="0" name=""/>
        <dsp:cNvSpPr/>
      </dsp:nvSpPr>
      <dsp:spPr>
        <a:xfrm>
          <a:off x="3364992" y="3513365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Night waking frequency</a:t>
          </a:r>
          <a:endParaRPr lang="en-US" sz="2300" kern="1200"/>
        </a:p>
      </dsp:txBody>
      <dsp:txXfrm>
        <a:off x="3405805" y="3554178"/>
        <a:ext cx="3703990" cy="7544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1D6C86-AAD8-4676-9C03-4AE3DA3B57CC}">
      <dsp:nvSpPr>
        <dsp:cNvPr id="0" name=""/>
        <dsp:cNvSpPr/>
      </dsp:nvSpPr>
      <dsp:spPr>
        <a:xfrm>
          <a:off x="0" y="504"/>
          <a:ext cx="10607040" cy="11797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938B2E-AC56-41AF-98E4-C5C0C32D1F08}">
      <dsp:nvSpPr>
        <dsp:cNvPr id="0" name=""/>
        <dsp:cNvSpPr/>
      </dsp:nvSpPr>
      <dsp:spPr>
        <a:xfrm>
          <a:off x="356866" y="265941"/>
          <a:ext cx="648847" cy="6488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B454D-2C9F-4C02-B5A2-9B7297E233A2}">
      <dsp:nvSpPr>
        <dsp:cNvPr id="0" name=""/>
        <dsp:cNvSpPr/>
      </dsp:nvSpPr>
      <dsp:spPr>
        <a:xfrm>
          <a:off x="1362580" y="504"/>
          <a:ext cx="9244459" cy="1179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854" tIns="124854" rIns="124854" bIns="12485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/>
            <a:t>Due to small sample size (limited number of days and only my data),  the dataset may not capture broader behavioral trends. A larger dataset could provide more variance and statistics.</a:t>
          </a:r>
        </a:p>
      </dsp:txBody>
      <dsp:txXfrm>
        <a:off x="1362580" y="504"/>
        <a:ext cx="9244459" cy="1179723"/>
      </dsp:txXfrm>
    </dsp:sp>
    <dsp:sp modelId="{F3A7AC7C-67B7-4860-81E0-D282167F46DC}">
      <dsp:nvSpPr>
        <dsp:cNvPr id="0" name=""/>
        <dsp:cNvSpPr/>
      </dsp:nvSpPr>
      <dsp:spPr>
        <a:xfrm>
          <a:off x="0" y="1475158"/>
          <a:ext cx="10607040" cy="11797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6B15D-C6CF-4DCA-A961-4AF80B45336D}">
      <dsp:nvSpPr>
        <dsp:cNvPr id="0" name=""/>
        <dsp:cNvSpPr/>
      </dsp:nvSpPr>
      <dsp:spPr>
        <a:xfrm>
          <a:off x="356866" y="1740596"/>
          <a:ext cx="648847" cy="6488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509A5A-AA42-4F88-80BB-DB803AC7FCA1}">
      <dsp:nvSpPr>
        <dsp:cNvPr id="0" name=""/>
        <dsp:cNvSpPr/>
      </dsp:nvSpPr>
      <dsp:spPr>
        <a:xfrm>
          <a:off x="1362580" y="1475158"/>
          <a:ext cx="9244459" cy="1179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854" tIns="124854" rIns="124854" bIns="12485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/>
            <a:t>Sleep durations and night waking up frequency were manually recorded, which may cause potential innacuracies such as forgetting to logging the data in the Excel sheet etc.</a:t>
          </a:r>
          <a:endParaRPr lang="en-US" sz="1700" kern="1200"/>
        </a:p>
      </dsp:txBody>
      <dsp:txXfrm>
        <a:off x="1362580" y="1475158"/>
        <a:ext cx="9244459" cy="1179723"/>
      </dsp:txXfrm>
    </dsp:sp>
    <dsp:sp modelId="{D8A6DEF0-2E9B-4063-B404-076D029144CB}">
      <dsp:nvSpPr>
        <dsp:cNvPr id="0" name=""/>
        <dsp:cNvSpPr/>
      </dsp:nvSpPr>
      <dsp:spPr>
        <a:xfrm>
          <a:off x="0" y="2949812"/>
          <a:ext cx="10607040" cy="11797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57A6D-C2DB-4070-83B3-6FB9B5A66C8D}">
      <dsp:nvSpPr>
        <dsp:cNvPr id="0" name=""/>
        <dsp:cNvSpPr/>
      </dsp:nvSpPr>
      <dsp:spPr>
        <a:xfrm>
          <a:off x="356866" y="3215250"/>
          <a:ext cx="648847" cy="6488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AC484-F843-4385-B139-F7FE9856662C}">
      <dsp:nvSpPr>
        <dsp:cNvPr id="0" name=""/>
        <dsp:cNvSpPr/>
      </dsp:nvSpPr>
      <dsp:spPr>
        <a:xfrm>
          <a:off x="1362580" y="2949812"/>
          <a:ext cx="9244459" cy="1179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854" tIns="124854" rIns="124854" bIns="12485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/>
            <a:t>Addition to my variables to observe the relationship between screen time and sleep quality, I should have maybe considered another variables such as environmental factors. This could give me broader perspective to understand the relationship between screen time and sleep quality.</a:t>
          </a:r>
          <a:endParaRPr lang="en-US" sz="1700" kern="1200"/>
        </a:p>
      </dsp:txBody>
      <dsp:txXfrm>
        <a:off x="1362580" y="2949812"/>
        <a:ext cx="9244459" cy="11797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1AA02-F6AA-F34A-AF9C-F72880D366D6}">
      <dsp:nvSpPr>
        <dsp:cNvPr id="0" name=""/>
        <dsp:cNvSpPr/>
      </dsp:nvSpPr>
      <dsp:spPr>
        <a:xfrm>
          <a:off x="0" y="0"/>
          <a:ext cx="9262109" cy="1298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b="0" i="0" kern="1200"/>
            <a:t>Tracking the data over a longer period (e.g., 3–6 months) and including different phases of the year (exam periods, holidays) </a:t>
          </a:r>
          <a:r>
            <a:rPr lang="tr-TR" sz="1900" kern="1200"/>
            <a:t>could be more beneficial </a:t>
          </a:r>
          <a:r>
            <a:rPr lang="tr-TR" sz="1900" b="0" i="0" kern="1200"/>
            <a:t>to examine behavioral changes.</a:t>
          </a:r>
          <a:endParaRPr lang="en-US" sz="1900" kern="1200"/>
        </a:p>
      </dsp:txBody>
      <dsp:txXfrm>
        <a:off x="38030" y="38030"/>
        <a:ext cx="7860983" cy="1222388"/>
      </dsp:txXfrm>
    </dsp:sp>
    <dsp:sp modelId="{CA4E5F55-B0D7-4247-A375-EC4A3D9BD793}">
      <dsp:nvSpPr>
        <dsp:cNvPr id="0" name=""/>
        <dsp:cNvSpPr/>
      </dsp:nvSpPr>
      <dsp:spPr>
        <a:xfrm>
          <a:off x="817245" y="1514856"/>
          <a:ext cx="9262109" cy="1298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b="0" i="0" kern="1200"/>
            <a:t>Extending the project by including multiple people to compare variability in screen habits and sleep responses would be a better fit for this project. Because </a:t>
          </a:r>
          <a:r>
            <a:rPr lang="tr-TR" sz="1900" kern="1200"/>
            <a:t>g</a:t>
          </a:r>
          <a:r>
            <a:rPr lang="tr-TR" sz="1900" b="0" i="0" kern="1200"/>
            <a:t>roup analysis could reveal broader trends.</a:t>
          </a:r>
          <a:endParaRPr lang="en-US" sz="1900" kern="1200"/>
        </a:p>
      </dsp:txBody>
      <dsp:txXfrm>
        <a:off x="855275" y="1552886"/>
        <a:ext cx="7524813" cy="1222388"/>
      </dsp:txXfrm>
    </dsp:sp>
    <dsp:sp modelId="{2F2F16B6-B0FF-0F43-8534-CC8F1449C497}">
      <dsp:nvSpPr>
        <dsp:cNvPr id="0" name=""/>
        <dsp:cNvSpPr/>
      </dsp:nvSpPr>
      <dsp:spPr>
        <a:xfrm>
          <a:off x="1634490" y="3029712"/>
          <a:ext cx="9262109" cy="1298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Different kind of machine learning techniques could be used to enrich the project.</a:t>
          </a:r>
          <a:endParaRPr lang="en-US" sz="1900" kern="1200"/>
        </a:p>
      </dsp:txBody>
      <dsp:txXfrm>
        <a:off x="1672520" y="3067742"/>
        <a:ext cx="7524813" cy="1222388"/>
      </dsp:txXfrm>
    </dsp:sp>
    <dsp:sp modelId="{5ECB07E9-D447-7A4E-9F9F-4915998B3022}">
      <dsp:nvSpPr>
        <dsp:cNvPr id="0" name=""/>
        <dsp:cNvSpPr/>
      </dsp:nvSpPr>
      <dsp:spPr>
        <a:xfrm>
          <a:off x="8418118" y="984656"/>
          <a:ext cx="843991" cy="84399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608016" y="984656"/>
        <a:ext cx="464195" cy="635103"/>
      </dsp:txXfrm>
    </dsp:sp>
    <dsp:sp modelId="{0762A7FF-52AF-7C4B-B487-DEB93C2B86A1}">
      <dsp:nvSpPr>
        <dsp:cNvPr id="0" name=""/>
        <dsp:cNvSpPr/>
      </dsp:nvSpPr>
      <dsp:spPr>
        <a:xfrm>
          <a:off x="9235363" y="2490856"/>
          <a:ext cx="843991" cy="84399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425261" y="2490856"/>
        <a:ext cx="464195" cy="635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59AAD-5E81-FC4A-8AC8-9B84975DA37C}" type="datetimeFigureOut">
              <a:rPr lang="tr-TR" smtClean="0"/>
              <a:t>15.05.2025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18238-0A14-164E-A9AD-C47CE760B9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9753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857BB2-B018-1E0A-D038-771535DB3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82DA102-A4DF-25D4-CC55-65A9344BE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B251B5A-AE42-538D-5FC2-C78EBC7E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5/15/25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8E0B20F-E2F9-9890-BAA5-D2E3BD2E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40CD2BB-2959-77F4-05C6-F2BC2940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941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51F4AD-1D4B-E9E2-231F-7260FD36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AF86C8E-3A95-6219-2A6A-D75BF173D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00DB6C0-D8A2-2780-DAFB-BF169DB38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5/15/25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D875F94-3DD4-B002-E57A-0A472A9D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7832C51-33E7-CC00-C999-BC274DC4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3022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BBA7BAC-A683-F38C-0C23-9C5A16E26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533F770-9B70-67A0-B962-D691843D5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F7C1C71-F92F-E29F-F416-51C454CB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5/15/25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AC33050-8EF6-1CBF-DA5F-4F35D0F0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A2D78F-E0CE-DE31-B792-411A1614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4182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A32089-76DA-E9FE-1BA5-CFB3E05D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00627D-2FF0-5401-3DA6-C0B96D673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5BC3569-680B-2B58-DAD3-DD0A18B3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5/15/25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0F5BF8-2EAA-0185-6931-43FEC3AF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737BFBA-2E55-0A3F-CA9F-C690FDA6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3308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AE5A31-88C8-1834-9211-2A39FBBED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3D4FF23-D9B3-E86E-0269-488543ABC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36E84E9-8026-5DE0-2813-13A8AF57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5/15/25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8334026-DCCA-F906-06AD-D4E1D9989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B5F67D2-F4F6-7A00-A01B-5E0E3FA1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1304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CEF29F-3068-8D6C-94D6-C8666FAC9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644F53-AF40-565A-B8BE-C8E57B3D0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D1424FC-5E1E-A2F9-8B20-29F26DAEA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C6E492F-82BE-7B08-FD76-C614E93A8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5/15/25</a:t>
            </a:fld>
            <a:endParaRPr lang="en-US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27D984F-6456-B678-CAFE-D206BD8D5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E3E569D-65B0-A92C-2C30-7DCDD685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20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3ABF82-9D6B-51D2-94BF-A7D739C72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06D8155-C477-106C-0458-AEAD25487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9FBF4F5-639E-0EF1-92BA-518F26D98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1FC501A-5E52-93DE-7E3F-FCEC4796C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0CA4E3F-904A-5209-02C9-B5FB536BF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818574D0-BF54-8752-485B-06017975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5/15/25</a:t>
            </a:fld>
            <a:endParaRPr lang="en-US" dirty="0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08AA8B5-D377-1640-C498-176F0A48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37647FC-6539-B459-6F86-B931A515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973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57D8A3-7FD2-FF4F-FAEF-9B0D9102A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4C98808-7CAF-1B3F-294E-15C247B8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5/15/25</a:t>
            </a:fld>
            <a:endParaRPr lang="en-US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F6F5DA7-F56C-6A6F-9180-1011394A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413AF63-E40E-E5B5-DC5D-E59DF85F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7743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D67FEE4-A4C7-AC88-881D-CE49A112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5/15/25</a:t>
            </a:fld>
            <a:endParaRPr lang="en-US" dirty="0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E25C867-8D47-066B-B1B4-EC915116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0807A3F-5FC0-B565-89CC-54559B4B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5071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CACC31-96D2-B365-8995-5A75F60F8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6D4816-E377-DC19-106D-685997D10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4BD974A-DEFB-033D-08C6-F8BD67AA4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84911FA-3198-052A-AA3B-85A1895F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5/15/25</a:t>
            </a:fld>
            <a:endParaRPr lang="en-US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0F8FFBB-26B9-08D7-4F7C-D310DFE8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92799CC-20C9-85B8-D649-C9CB3BE3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4939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AECFB0-376D-0FB1-084E-CA66EF598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7399065-BEF0-9584-F40A-143231532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8A93A1C-FA01-D55C-9C40-56B79ECCF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D4B7AB4-C903-119D-2237-5F88CB886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5/15/25</a:t>
            </a:fld>
            <a:endParaRPr lang="en-US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1D1E7CE-36E7-C681-A21A-F0F8A33F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6E228E1-EDD0-BA45-662F-100E645C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7297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1F73D88-F51B-E58D-24AB-446914AF2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0F788B5-0AA7-CE19-4B9A-38E11D1B9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320DB4D-A7B1-189F-3E3D-17229B055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5/15/25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B7E12FC-8A94-CF5C-C81A-A407F7350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D8E762D-483A-DEB4-1836-E64CDE7EC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5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umanlı soyut arka plan">
            <a:extLst>
              <a:ext uri="{FF2B5EF4-FFF2-40B4-BE49-F238E27FC236}">
                <a16:creationId xmlns:a16="http://schemas.microsoft.com/office/drawing/2014/main" id="{F389A666-E9A8-7397-DB24-F30EC38097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rcRect t="6541" r="-1" b="8867"/>
          <a:stretch>
            <a:fillRect/>
          </a:stretch>
        </p:blipFill>
        <p:spPr>
          <a:xfrm>
            <a:off x="0" y="-287372"/>
            <a:ext cx="12188932" cy="6856614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8AED893D-4453-811E-CF26-A3D8CC579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88758"/>
            <a:ext cx="8421313" cy="4075423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tr-TR" sz="3600" dirty="0" err="1">
                <a:solidFill>
                  <a:srgbClr val="FFFFFF"/>
                </a:solidFill>
              </a:rPr>
              <a:t>The</a:t>
            </a:r>
            <a:r>
              <a:rPr lang="tr-TR" sz="3600" dirty="0">
                <a:solidFill>
                  <a:srgbClr val="FFFFFF"/>
                </a:solidFill>
              </a:rPr>
              <a:t> </a:t>
            </a:r>
            <a:r>
              <a:rPr lang="tr-TR" sz="3600" dirty="0" err="1">
                <a:solidFill>
                  <a:srgbClr val="FFFFFF"/>
                </a:solidFill>
              </a:rPr>
              <a:t>Correlation</a:t>
            </a:r>
            <a:r>
              <a:rPr lang="tr-TR" sz="3600" dirty="0">
                <a:solidFill>
                  <a:srgbClr val="FFFFFF"/>
                </a:solidFill>
              </a:rPr>
              <a:t> </a:t>
            </a:r>
            <a:r>
              <a:rPr lang="tr-TR" sz="3600" dirty="0" err="1">
                <a:solidFill>
                  <a:srgbClr val="FFFFFF"/>
                </a:solidFill>
              </a:rPr>
              <a:t>Between</a:t>
            </a:r>
            <a:r>
              <a:rPr lang="tr-TR" sz="3600" dirty="0">
                <a:solidFill>
                  <a:srgbClr val="FFFFFF"/>
                </a:solidFill>
              </a:rPr>
              <a:t> </a:t>
            </a:r>
            <a:r>
              <a:rPr lang="tr-TR" sz="3600" dirty="0" err="1">
                <a:solidFill>
                  <a:srgbClr val="FFFFFF"/>
                </a:solidFill>
              </a:rPr>
              <a:t>Screen</a:t>
            </a:r>
            <a:r>
              <a:rPr lang="tr-TR" sz="3600" dirty="0">
                <a:solidFill>
                  <a:srgbClr val="FFFFFF"/>
                </a:solidFill>
              </a:rPr>
              <a:t> Time </a:t>
            </a:r>
            <a:r>
              <a:rPr lang="tr-TR" sz="3600" dirty="0" err="1">
                <a:solidFill>
                  <a:srgbClr val="FFFFFF"/>
                </a:solidFill>
              </a:rPr>
              <a:t>and</a:t>
            </a:r>
            <a:r>
              <a:rPr lang="tr-TR" sz="3600" dirty="0">
                <a:solidFill>
                  <a:srgbClr val="FFFFFF"/>
                </a:solidFill>
              </a:rPr>
              <a:t> </a:t>
            </a:r>
            <a:r>
              <a:rPr lang="tr-TR" sz="3600" dirty="0" err="1">
                <a:solidFill>
                  <a:srgbClr val="FFFFFF"/>
                </a:solidFill>
              </a:rPr>
              <a:t>Sleep</a:t>
            </a:r>
            <a:r>
              <a:rPr lang="tr-TR" sz="3600" dirty="0">
                <a:solidFill>
                  <a:srgbClr val="FFFFFF"/>
                </a:solidFill>
              </a:rPr>
              <a:t> </a:t>
            </a:r>
            <a:r>
              <a:rPr lang="tr-TR" sz="3600" dirty="0" err="1">
                <a:solidFill>
                  <a:srgbClr val="FFFFFF"/>
                </a:solidFill>
              </a:rPr>
              <a:t>Quality</a:t>
            </a:r>
            <a:br>
              <a:rPr lang="tr-TR" sz="3600" dirty="0">
                <a:solidFill>
                  <a:srgbClr val="FFFFFF"/>
                </a:solidFill>
              </a:rPr>
            </a:br>
            <a:br>
              <a:rPr lang="tr-TR" sz="3600" dirty="0">
                <a:solidFill>
                  <a:srgbClr val="FFFFFF"/>
                </a:solidFill>
              </a:rPr>
            </a:br>
            <a:br>
              <a:rPr lang="tr-TR" sz="3600" dirty="0">
                <a:solidFill>
                  <a:srgbClr val="FFFFFF"/>
                </a:solidFill>
              </a:rPr>
            </a:br>
            <a:r>
              <a:rPr lang="tr-TR" sz="2000" dirty="0">
                <a:solidFill>
                  <a:srgbClr val="FFFFFF"/>
                </a:solidFill>
              </a:rPr>
              <a:t>Aylin Yılmaz - 32168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0B50972-1FDB-8168-85D4-6F8F8F33C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940311"/>
            <a:ext cx="7583133" cy="413328"/>
          </a:xfrm>
        </p:spPr>
        <p:txBody>
          <a:bodyPr>
            <a:normAutofit/>
          </a:bodyPr>
          <a:lstStyle/>
          <a:p>
            <a:pPr algn="l"/>
            <a:endParaRPr lang="tr-TR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167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AE473BD-9A2A-420F-B844-12BCFA3D4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B018903-3549-4A3B-A9DF-B26757CA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E5D3F77-D07F-4F7D-97A2-E36683020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C6F5A2D-56A0-4ED7-A3E2-3CF67608F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14E7AC98-82C7-738A-B978-6E6D02AA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30" y="1"/>
            <a:ext cx="5628945" cy="660181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2800" b="1" dirty="0"/>
              <a:t>Regression Analysis </a:t>
            </a:r>
          </a:p>
        </p:txBody>
      </p:sp>
      <p:pic>
        <p:nvPicPr>
          <p:cNvPr id="5" name="Resim 4" descr="metin, çizgi, öykü gelişim çizgisi; kumpas; grafiğini çıkarma, diyagra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76D9CB2C-14EC-10FA-DF97-C047EF4AF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30" y="1400961"/>
            <a:ext cx="3589750" cy="2683337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98CEB4E9-EB70-3C37-1905-8DAA1C769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058" y="1417305"/>
            <a:ext cx="3567884" cy="2666993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5" name="Resim 14" descr="metin, çizgi, öykü gelişim çizgisi; kumpas; grafiğini çıkarma, sayı, numara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52548998-787C-C716-ABBE-41FA495CC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171" y="1400961"/>
            <a:ext cx="3761699" cy="2666993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9" name="İçerik Yer Tutucusu 18">
            <a:extLst>
              <a:ext uri="{FF2B5EF4-FFF2-40B4-BE49-F238E27FC236}">
                <a16:creationId xmlns:a16="http://schemas.microsoft.com/office/drawing/2014/main" id="{63A32964-17C7-9215-627F-885236F91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130" y="868681"/>
            <a:ext cx="3327070" cy="660181"/>
          </a:xfrm>
        </p:spPr>
        <p:txBody>
          <a:bodyPr>
            <a:normAutofit/>
          </a:bodyPr>
          <a:lstStyle/>
          <a:p>
            <a:r>
              <a:rPr lang="tr-TR" sz="2000" dirty="0" err="1"/>
              <a:t>Linear</a:t>
            </a:r>
            <a:r>
              <a:rPr lang="tr-TR" sz="2000" dirty="0"/>
              <a:t> </a:t>
            </a:r>
            <a:r>
              <a:rPr lang="tr-TR" sz="2000" dirty="0" err="1"/>
              <a:t>Regression</a:t>
            </a:r>
            <a:endParaRPr lang="tr-TR" sz="2000" dirty="0"/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B0F2DFAF-AF0C-93C5-E694-6FB05DBF1865}"/>
              </a:ext>
            </a:extLst>
          </p:cNvPr>
          <p:cNvSpPr txBox="1"/>
          <p:nvPr/>
        </p:nvSpPr>
        <p:spPr>
          <a:xfrm>
            <a:off x="0" y="4434841"/>
            <a:ext cx="3767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0" i="0" u="none" strike="noStrike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Linear</a:t>
            </a:r>
            <a:r>
              <a:rPr lang="tr-TR" b="0" i="0" u="none" strike="noStrike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b="0" i="0" u="none" strike="noStrike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Regression</a:t>
            </a:r>
            <a:r>
              <a:rPr lang="tr-TR" b="0" i="0" u="none" strike="noStrike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b="0" i="0" u="none" strike="noStrike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Results</a:t>
            </a:r>
            <a:r>
              <a:rPr lang="tr-TR" b="0" i="0" u="none" strike="noStrike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: - </a:t>
            </a:r>
            <a:r>
              <a:rPr lang="tr-TR" b="0" i="0" u="none" strike="noStrike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Mean</a:t>
            </a:r>
            <a:r>
              <a:rPr lang="tr-TR" b="0" i="0" u="none" strike="noStrike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b="0" i="0" u="none" strike="noStrike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Squared</a:t>
            </a:r>
            <a:r>
              <a:rPr lang="tr-TR" b="0" i="0" u="none" strike="noStrike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b="0" i="0" u="none" strike="noStrike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Error</a:t>
            </a:r>
            <a:r>
              <a:rPr lang="tr-TR" b="0" i="0" u="none" strike="noStrike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: 0.104 - R² </a:t>
            </a:r>
            <a:r>
              <a:rPr lang="tr-TR" b="0" i="0" u="none" strike="noStrike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Score</a:t>
            </a:r>
            <a:r>
              <a:rPr lang="tr-TR" b="0" i="0" u="none" strike="noStrike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: -0.412</a:t>
            </a:r>
            <a:endParaRPr lang="tr-TR" dirty="0"/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D314A059-F171-A6E7-9C7C-15FF4949A99E}"/>
              </a:ext>
            </a:extLst>
          </p:cNvPr>
          <p:cNvSpPr txBox="1"/>
          <p:nvPr/>
        </p:nvSpPr>
        <p:spPr>
          <a:xfrm>
            <a:off x="4693920" y="66018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Tree</a:t>
            </a:r>
            <a:endParaRPr lang="tr-TR" dirty="0"/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4893653C-2202-4C33-94AD-06EC580980AA}"/>
              </a:ext>
            </a:extLst>
          </p:cNvPr>
          <p:cNvSpPr txBox="1"/>
          <p:nvPr/>
        </p:nvSpPr>
        <p:spPr>
          <a:xfrm>
            <a:off x="8625840" y="868681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Forest</a:t>
            </a:r>
            <a:endParaRPr lang="tr-TR" dirty="0"/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8F7BB0A0-A239-E0DA-6D16-7E066C8F529B}"/>
              </a:ext>
            </a:extLst>
          </p:cNvPr>
          <p:cNvSpPr txBox="1"/>
          <p:nvPr/>
        </p:nvSpPr>
        <p:spPr>
          <a:xfrm>
            <a:off x="3901440" y="4434841"/>
            <a:ext cx="4145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0" i="0" u="none" strike="noStrike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Decision</a:t>
            </a:r>
            <a:r>
              <a:rPr lang="tr-TR" b="0" i="0" u="none" strike="noStrike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b="0" i="0" u="none" strike="noStrike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Tree</a:t>
            </a:r>
            <a:r>
              <a:rPr lang="tr-TR" b="0" i="0" u="none" strike="noStrike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b="0" i="0" u="none" strike="noStrike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Results</a:t>
            </a:r>
            <a:r>
              <a:rPr lang="tr-TR" b="0" i="0" u="none" strike="noStrike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tr-TR" b="0" i="0" u="none" strike="noStrike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Mean</a:t>
            </a:r>
            <a:r>
              <a:rPr lang="tr-TR" b="0" i="0" u="none" strike="noStrike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b="0" i="0" u="none" strike="noStrike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Squared</a:t>
            </a:r>
            <a:r>
              <a:rPr lang="tr-TR" b="0" i="0" u="none" strike="noStrike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Error:0.379 </a:t>
            </a:r>
          </a:p>
          <a:p>
            <a:pPr marL="285750" indent="-285750">
              <a:buFontTx/>
              <a:buChar char="-"/>
            </a:pPr>
            <a:r>
              <a:rPr lang="tr-TR" b="0" i="0" u="none" strike="noStrike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- R² </a:t>
            </a:r>
            <a:r>
              <a:rPr lang="tr-TR" b="0" i="0" u="none" strike="noStrike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Score</a:t>
            </a:r>
            <a:r>
              <a:rPr lang="tr-TR" b="0" i="0" u="none" strike="noStrike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: -4.153</a:t>
            </a:r>
            <a:endParaRPr lang="tr-TR" dirty="0"/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15B7997E-20B7-F1CC-8BC7-5A0A1818B86C}"/>
              </a:ext>
            </a:extLst>
          </p:cNvPr>
          <p:cNvSpPr txBox="1"/>
          <p:nvPr/>
        </p:nvSpPr>
        <p:spPr>
          <a:xfrm>
            <a:off x="8046720" y="4322343"/>
            <a:ext cx="4495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0" i="0" u="none" strike="noStrike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Random</a:t>
            </a:r>
            <a:r>
              <a:rPr lang="tr-TR" b="0" i="0" u="none" strike="noStrike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b="0" i="0" u="none" strike="noStrike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Forest</a:t>
            </a:r>
            <a:r>
              <a:rPr lang="tr-TR" b="0" i="0" u="none" strike="noStrike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b="0" i="0" u="none" strike="noStrike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Results</a:t>
            </a:r>
            <a:r>
              <a:rPr lang="tr-TR" b="0" i="0" u="none" strike="noStrike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tr-TR" b="0" i="0" u="none" strike="noStrike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tr-TR" b="0" i="0" u="none" strike="noStrike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Mean</a:t>
            </a:r>
            <a:r>
              <a:rPr lang="tr-TR" b="0" i="0" u="none" strike="noStrike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b="0" i="0" u="none" strike="noStrike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Squared</a:t>
            </a:r>
            <a:r>
              <a:rPr lang="tr-TR" b="0" i="0" u="none" strike="noStrike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b="0" i="0" u="none" strike="noStrike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Error</a:t>
            </a:r>
            <a:r>
              <a:rPr lang="tr-TR" b="0" i="0" u="none" strike="noStrike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: 0.176 </a:t>
            </a:r>
          </a:p>
          <a:p>
            <a:r>
              <a:rPr lang="tr-TR" b="0" i="0" u="none" strike="noStrike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- R² </a:t>
            </a:r>
            <a:r>
              <a:rPr lang="tr-TR" b="0" i="0" u="none" strike="noStrike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Score</a:t>
            </a:r>
            <a:r>
              <a:rPr lang="tr-TR" b="0" i="0" u="none" strike="noStrike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: -1.401</a:t>
            </a:r>
            <a:endParaRPr lang="tr-TR" dirty="0"/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4B2909D3-16CB-2AF7-1880-03360FFFE987}"/>
              </a:ext>
            </a:extLst>
          </p:cNvPr>
          <p:cNvSpPr txBox="1"/>
          <p:nvPr/>
        </p:nvSpPr>
        <p:spPr>
          <a:xfrm>
            <a:off x="7437120" y="6187440"/>
            <a:ext cx="4576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0" i="0" u="none" strike="noStrike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Best </a:t>
            </a:r>
            <a:r>
              <a:rPr lang="tr-TR" b="0" i="0" u="none" strike="noStrike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Performing</a:t>
            </a:r>
            <a:r>
              <a:rPr lang="tr-TR" b="0" i="0" u="none" strike="noStrike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Model: </a:t>
            </a:r>
            <a:r>
              <a:rPr lang="tr-TR" b="0" i="0" u="none" strike="noStrike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Linear</a:t>
            </a:r>
            <a:r>
              <a:rPr lang="tr-TR" b="0" i="0" u="none" strike="noStrike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b="0" i="0" u="none" strike="noStrike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Regression</a:t>
            </a:r>
            <a:r>
              <a:rPr lang="tr-TR" b="0" i="0" u="none" strike="noStrike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r-TR" b="0" i="0" u="none" strike="noStrike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tr-TR" b="0" i="0" u="none" strike="noStrike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R² = -0.412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88934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CEAE64C-BE71-929D-9848-808E988B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1444741"/>
            <a:ext cx="9357865" cy="10419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04EB3D-0302-FDB4-703D-0F7E6D366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656" y="2701427"/>
            <a:ext cx="4483324" cy="26999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0" i="0" u="none" strike="noStrike">
                <a:effectLst/>
              </a:rPr>
              <a:t>Despite applying linear and non-linear regression models, the resulting R² values were negative, indicating that screen time variables did not meaningfully predict sleep duration. This suggests that other factors that are not captured in this dataset</a:t>
            </a:r>
            <a:r>
              <a:rPr lang="en-US" sz="2000"/>
              <a:t>,</a:t>
            </a:r>
            <a:r>
              <a:rPr lang="en-US" sz="2000" b="0" i="0" u="none" strike="noStrike">
                <a:effectLst/>
              </a:rPr>
              <a:t> may play a more significant role in influencing sleep quality. </a:t>
            </a:r>
            <a:endParaRPr lang="en-US" sz="200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1F0FDC6-F628-DA8D-7E3F-0C49424DA6B5}"/>
              </a:ext>
            </a:extLst>
          </p:cNvPr>
          <p:cNvSpPr txBox="1"/>
          <p:nvPr/>
        </p:nvSpPr>
        <p:spPr>
          <a:xfrm>
            <a:off x="6256020" y="2701427"/>
            <a:ext cx="4554501" cy="2699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Pearson Correlation Coefficient : -0.11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p-value is greater than or equal to 0.05.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We fail to reject the null hypothesis.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There is no statistically significant linear correlation between screen time and sleep quality.</a:t>
            </a:r>
          </a:p>
        </p:txBody>
      </p:sp>
    </p:spTree>
    <p:extLst>
      <p:ext uri="{BB962C8B-B14F-4D97-AF65-F5344CB8AC3E}">
        <p14:creationId xmlns:p14="http://schemas.microsoft.com/office/powerpoint/2010/main" val="3220555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AC42E2-87A2-49F0-997E-E2522CE5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94359"/>
            <a:ext cx="5943600" cy="1813559"/>
          </a:xfrm>
        </p:spPr>
        <p:txBody>
          <a:bodyPr>
            <a:normAutofit/>
          </a:bodyPr>
          <a:lstStyle/>
          <a:p>
            <a:r>
              <a:rPr lang="tr-TR" sz="3200" b="1" dirty="0" err="1"/>
              <a:t>Limitations</a:t>
            </a:r>
            <a:r>
              <a:rPr lang="tr-TR" sz="3200" b="1" dirty="0"/>
              <a:t> </a:t>
            </a:r>
            <a:r>
              <a:rPr lang="tr-TR" sz="3200" b="1" dirty="0" err="1"/>
              <a:t>and</a:t>
            </a:r>
            <a:r>
              <a:rPr lang="tr-TR" sz="3200" b="1" dirty="0"/>
              <a:t> </a:t>
            </a:r>
            <a:r>
              <a:rPr lang="tr-TR" sz="3200" b="1" dirty="0" err="1"/>
              <a:t>Future</a:t>
            </a:r>
            <a:r>
              <a:rPr lang="tr-TR" sz="3200" b="1" dirty="0"/>
              <a:t> </a:t>
            </a:r>
            <a:r>
              <a:rPr lang="tr-TR" sz="3200" b="1" dirty="0" err="1"/>
              <a:t>Work</a:t>
            </a:r>
            <a:endParaRPr lang="tr-TR" sz="3200" b="1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E81B67B8-795D-A5B6-5F2B-D2E433642F4C}"/>
              </a:ext>
            </a:extLst>
          </p:cNvPr>
          <p:cNvSpPr txBox="1"/>
          <p:nvPr/>
        </p:nvSpPr>
        <p:spPr>
          <a:xfrm>
            <a:off x="0" y="712410"/>
            <a:ext cx="5501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chemeClr val="bg2">
                    <a:lumMod val="50000"/>
                  </a:schemeClr>
                </a:solidFill>
              </a:rPr>
              <a:t>Limitations</a:t>
            </a:r>
            <a:endParaRPr lang="tr-TR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7" name="Metin kutusu 4">
            <a:extLst>
              <a:ext uri="{FF2B5EF4-FFF2-40B4-BE49-F238E27FC236}">
                <a16:creationId xmlns:a16="http://schemas.microsoft.com/office/drawing/2014/main" id="{133C9B33-BBBB-8775-52D0-495AAE2A0E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4756456"/>
              </p:ext>
            </p:extLst>
          </p:nvPr>
        </p:nvGraphicFramePr>
        <p:xfrm>
          <a:off x="304800" y="1615440"/>
          <a:ext cx="10607040" cy="413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4628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B39CE9-8F0E-14EE-4356-49D86D95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477000" cy="681036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Limitations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Future</a:t>
            </a:r>
            <a:r>
              <a:rPr lang="tr-TR" dirty="0"/>
              <a:t> </a:t>
            </a:r>
            <a:r>
              <a:rPr lang="tr-TR" dirty="0" err="1"/>
              <a:t>Work</a:t>
            </a: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2CB77524-620D-400A-DA30-5039043928F8}"/>
              </a:ext>
            </a:extLst>
          </p:cNvPr>
          <p:cNvSpPr txBox="1"/>
          <p:nvPr/>
        </p:nvSpPr>
        <p:spPr>
          <a:xfrm>
            <a:off x="0" y="681037"/>
            <a:ext cx="437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/>
              <a:t>Future</a:t>
            </a:r>
            <a:r>
              <a:rPr lang="tr-TR" sz="2400" dirty="0"/>
              <a:t> </a:t>
            </a:r>
            <a:r>
              <a:rPr lang="tr-TR" sz="2400" dirty="0" err="1"/>
              <a:t>Work</a:t>
            </a:r>
            <a:endParaRPr lang="tr-TR" sz="2400" dirty="0"/>
          </a:p>
        </p:txBody>
      </p:sp>
      <p:graphicFrame>
        <p:nvGraphicFramePr>
          <p:cNvPr id="7" name="Metin kutusu 4">
            <a:extLst>
              <a:ext uri="{FF2B5EF4-FFF2-40B4-BE49-F238E27FC236}">
                <a16:creationId xmlns:a16="http://schemas.microsoft.com/office/drawing/2014/main" id="{9B841E2E-AD7A-0FFF-E220-EE789A9DFE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6359095"/>
              </p:ext>
            </p:extLst>
          </p:nvPr>
        </p:nvGraphicFramePr>
        <p:xfrm>
          <a:off x="350520" y="1371600"/>
          <a:ext cx="10896600" cy="4328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772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B1FCDC30-BB1D-FA48-41EB-D04217C0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tr-TR" sz="4000" b="1">
                <a:solidFill>
                  <a:schemeClr val="tx2"/>
                </a:solidFill>
              </a:rPr>
              <a:t>MOTIVATION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23D8918-1264-3566-7F5D-C8E07D1BA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buNone/>
            </a:pP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As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we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live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in a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era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of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technology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,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we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ultimately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happen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to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be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exposed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to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screens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pretty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much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all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the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time in a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daily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life.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And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there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exists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a lot of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researches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,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articles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on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this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matter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that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states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being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exposed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to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screen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throughout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the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day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can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significantly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impact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the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quality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of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daily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life in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so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many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different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aspects.By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studying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the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data I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acquired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from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a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Iphone’s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Screen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Time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tool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and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Excel, I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aim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to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Understand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the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relationship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between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screen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usage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and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sleeping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Acknowledge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to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which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extent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does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being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exposed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to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screen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affects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sleeping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pattern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Use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of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tools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and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analyze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the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data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with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respect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to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the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scientific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approach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endParaRPr lang="tr-TR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30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64374C-AFC1-F6D3-E4F5-27D7EBD42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/>
              <a:t>MY DATASET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34E10050-6B71-4DCD-1A8F-A8384658E3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1816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B135D90-E537-104D-CA99-5D2306AE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tr-TR" sz="3600" b="1">
                <a:solidFill>
                  <a:schemeClr val="tx2"/>
                </a:solidFill>
              </a:rPr>
              <a:t>MY HYPOTHESIS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AC49E84-641C-CF46-8EDA-4E1177629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tr-TR" sz="1800" dirty="0" err="1">
                <a:solidFill>
                  <a:schemeClr val="tx2"/>
                </a:solidFill>
              </a:rPr>
              <a:t>Null</a:t>
            </a:r>
            <a:r>
              <a:rPr lang="tr-TR" sz="1800" dirty="0">
                <a:solidFill>
                  <a:schemeClr val="tx2"/>
                </a:solidFill>
              </a:rPr>
              <a:t> </a:t>
            </a:r>
            <a:r>
              <a:rPr lang="tr-TR" sz="1800" dirty="0" err="1">
                <a:solidFill>
                  <a:schemeClr val="tx2"/>
                </a:solidFill>
              </a:rPr>
              <a:t>Hypothesis</a:t>
            </a:r>
            <a:r>
              <a:rPr lang="tr-TR" sz="1800" dirty="0">
                <a:solidFill>
                  <a:schemeClr val="tx2"/>
                </a:solidFill>
              </a:rPr>
              <a:t> (H0) :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Sleep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quality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(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duration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and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night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waking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) is not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correlated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with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screen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time.</a:t>
            </a:r>
          </a:p>
          <a:p>
            <a:r>
              <a:rPr lang="tr-TR" sz="1800" dirty="0" err="1">
                <a:solidFill>
                  <a:schemeClr val="tx2"/>
                </a:solidFill>
                <a:latin typeface="-apple-system"/>
              </a:rPr>
              <a:t>Alternative</a:t>
            </a:r>
            <a:r>
              <a:rPr lang="tr-TR" sz="1800" dirty="0">
                <a:solidFill>
                  <a:schemeClr val="tx2"/>
                </a:solidFill>
                <a:latin typeface="-apple-system"/>
              </a:rPr>
              <a:t> </a:t>
            </a:r>
            <a:r>
              <a:rPr lang="tr-TR" sz="1800" dirty="0" err="1">
                <a:solidFill>
                  <a:schemeClr val="tx2"/>
                </a:solidFill>
                <a:latin typeface="-apple-system"/>
              </a:rPr>
              <a:t>Hypothesis</a:t>
            </a:r>
            <a:r>
              <a:rPr lang="tr-TR" sz="1800" dirty="0">
                <a:solidFill>
                  <a:schemeClr val="tx2"/>
                </a:solidFill>
                <a:latin typeface="-apple-system"/>
              </a:rPr>
              <a:t> (H1) :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Sleep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quality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(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duration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and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night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waking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) is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correlated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with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tr-TR" sz="1800" b="0" i="0" u="none" strike="noStrike" dirty="0" err="1">
                <a:solidFill>
                  <a:schemeClr val="tx2"/>
                </a:solidFill>
                <a:effectLst/>
                <a:latin typeface="-apple-system"/>
              </a:rPr>
              <a:t>screen</a:t>
            </a:r>
            <a:r>
              <a:rPr lang="tr-TR" sz="1800" b="0" i="0" u="none" strike="noStrike" dirty="0">
                <a:solidFill>
                  <a:schemeClr val="tx2"/>
                </a:solidFill>
                <a:effectLst/>
                <a:latin typeface="-apple-system"/>
              </a:rPr>
              <a:t> time.</a:t>
            </a:r>
            <a:endParaRPr lang="tr-TR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Uyku">
            <a:extLst>
              <a:ext uri="{FF2B5EF4-FFF2-40B4-BE49-F238E27FC236}">
                <a16:creationId xmlns:a16="http://schemas.microsoft.com/office/drawing/2014/main" id="{62433A5D-3C0B-3D38-0E6F-2F714DA31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33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60FFD40-2D1C-27DC-D117-7AD43C60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>
            <a:normAutofit/>
          </a:bodyPr>
          <a:lstStyle/>
          <a:p>
            <a:r>
              <a:rPr lang="tr-TR" sz="2800"/>
              <a:t>Scatter Plots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C56DD30-FDD0-7A1B-6832-0203562C8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96"/>
            <a:ext cx="3721608" cy="3502152"/>
          </a:xfrm>
        </p:spPr>
        <p:txBody>
          <a:bodyPr>
            <a:normAutofit/>
          </a:bodyPr>
          <a:lstStyle/>
          <a:p>
            <a:r>
              <a:rPr lang="tr-TR" sz="1700"/>
              <a:t>First, I wanted to observe the correlation between my dataset to compare screen time vs sleeping quality.</a:t>
            </a:r>
          </a:p>
        </p:txBody>
      </p:sp>
      <p:pic>
        <p:nvPicPr>
          <p:cNvPr id="23" name="Resim 22" descr="metin, çizgi, öykü gelişim çizgisi; kumpas; grafiğini çıkarma, ekran görüntüsü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2A4D3D0B-92BE-0398-AEB5-CB8E49373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267" y="690624"/>
            <a:ext cx="3248351" cy="2574318"/>
          </a:xfrm>
          <a:prstGeom prst="rect">
            <a:avLst/>
          </a:prstGeom>
        </p:spPr>
      </p:pic>
      <p:pic>
        <p:nvPicPr>
          <p:cNvPr id="29" name="Resim 28" descr="metin, çizgi, ekran görüntüsü, öykü gelişim çizgisi; kumpas; grafiğini çıkarma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A663C5FE-38C9-5B24-0B1E-62516C5F2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914" y="706867"/>
            <a:ext cx="3248352" cy="2541835"/>
          </a:xfrm>
          <a:prstGeom prst="rect">
            <a:avLst/>
          </a:prstGeom>
        </p:spPr>
      </p:pic>
      <p:pic>
        <p:nvPicPr>
          <p:cNvPr id="25" name="Resim 24" descr="metin, diyagram, çizgi, öykü gelişim çizgisi; kumpas; grafiğini çıkarma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4969916D-653C-A518-8FF8-6489C251F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268" y="3495136"/>
            <a:ext cx="3248352" cy="2574319"/>
          </a:xfrm>
          <a:prstGeom prst="rect">
            <a:avLst/>
          </a:prstGeom>
        </p:spPr>
      </p:pic>
      <p:pic>
        <p:nvPicPr>
          <p:cNvPr id="27" name="Resim 26" descr="metin, öykü gelişim çizgisi; kumpas; grafiğini çıkarma, çizgi, sayı, numara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3FBFBF36-BBD4-DF6E-31B3-A1CEC2FB94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9914" y="3509914"/>
            <a:ext cx="3248352" cy="2541835"/>
          </a:xfrm>
          <a:prstGeom prst="rect">
            <a:avLst/>
          </a:prstGeom>
        </p:spPr>
      </p:pic>
      <p:sp>
        <p:nvSpPr>
          <p:cNvPr id="21" name="Metin kutusu 20">
            <a:extLst>
              <a:ext uri="{FF2B5EF4-FFF2-40B4-BE49-F238E27FC236}">
                <a16:creationId xmlns:a16="http://schemas.microsoft.com/office/drawing/2014/main" id="{2CBFF53A-F482-535A-FA65-FCC3BF0D8565}"/>
              </a:ext>
            </a:extLst>
          </p:cNvPr>
          <p:cNvSpPr txBox="1"/>
          <p:nvPr/>
        </p:nvSpPr>
        <p:spPr>
          <a:xfrm>
            <a:off x="7146758" y="24303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23954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BF4F973-C03C-FFB2-6EE3-F2F7E116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Boxplots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4CD04C-E1C6-B350-57E9-3F20ED277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51381"/>
            <a:ext cx="10909643" cy="552659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indent="0" algn="ctr">
              <a:buNone/>
            </a:pPr>
            <a:r>
              <a:rPr lang="en-US" sz="2200" dirty="0"/>
              <a:t>Later on, I classified the days based on whether it is weekend or weekday to observe the durations.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 descr="ekran görüntüsü, metin, diyagram, dikdörtgen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C31EB2D9-EFB8-8000-9D55-352AC4E35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2930624"/>
            <a:ext cx="3758184" cy="2978361"/>
          </a:xfrm>
          <a:prstGeom prst="rect">
            <a:avLst/>
          </a:prstGeom>
        </p:spPr>
      </p:pic>
      <p:pic>
        <p:nvPicPr>
          <p:cNvPr id="5" name="Resim 4" descr="ekran görüntüsü, metin, diyagram, dikdörtgen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60016E92-9DAA-706E-B76E-994307125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908" y="2930624"/>
            <a:ext cx="3758184" cy="2978361"/>
          </a:xfrm>
          <a:prstGeom prst="rect">
            <a:avLst/>
          </a:prstGeom>
        </p:spPr>
      </p:pic>
      <p:pic>
        <p:nvPicPr>
          <p:cNvPr id="9" name="Resim 8" descr="metin, ekran görüntüsü, diyagram, öykü gelişim çizgisi; kumpas; grafiğini çıkarma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968FF105-1300-9C40-A7A6-58E1C8700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208" y="2949415"/>
            <a:ext cx="3758184" cy="294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9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F99093-FB6D-43E0-AA45-FA744653E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8B83EF-4FB2-4C16-B94A-73A8FBCD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CE4779-ABAB-448C-B806-A60E8F835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84E8940-EE47-4A50-B7D3-F4BF68524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BA40340-BD4D-49C0-8BC6-61AF7391F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79A4281-F939-4206-9B6F-8DDD2FDAA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8774401-76BE-487C-8645-DC90C833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103D36CD-BDC2-C045-551E-4F55F17D1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133690" cy="145405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5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UNIVARIATE ANALYSIS</a:t>
            </a:r>
            <a:br>
              <a:rPr lang="tr-TR" sz="25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tr-TR" sz="2500" dirty="0" err="1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Histograms</a:t>
            </a:r>
            <a:br>
              <a:rPr lang="tr-TR" sz="25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tr-TR" sz="2500" dirty="0">
              <a:solidFill>
                <a:schemeClr val="tx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073BB5-B4BB-8208-6684-4DB48D423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133360" cy="3639289"/>
          </a:xfrm>
        </p:spPr>
        <p:txBody>
          <a:bodyPr anchor="ctr">
            <a:normAutofit/>
          </a:bodyPr>
          <a:lstStyle/>
          <a:p>
            <a:r>
              <a:rPr lang="tr-TR" sz="1800" dirty="0" err="1">
                <a:solidFill>
                  <a:schemeClr val="tx2"/>
                </a:solidFill>
              </a:rPr>
              <a:t>The</a:t>
            </a:r>
            <a:r>
              <a:rPr lang="tr-TR" sz="1800" dirty="0">
                <a:solidFill>
                  <a:schemeClr val="tx2"/>
                </a:solidFill>
              </a:rPr>
              <a:t> </a:t>
            </a:r>
            <a:r>
              <a:rPr lang="tr-TR" sz="1800" dirty="0" err="1">
                <a:solidFill>
                  <a:schemeClr val="tx2"/>
                </a:solidFill>
              </a:rPr>
              <a:t>histograms</a:t>
            </a:r>
            <a:r>
              <a:rPr lang="tr-TR" sz="1800" dirty="0">
                <a:solidFill>
                  <a:schemeClr val="tx2"/>
                </a:solidFill>
              </a:rPr>
              <a:t> </a:t>
            </a:r>
            <a:r>
              <a:rPr lang="tr-TR" sz="1800" dirty="0" err="1">
                <a:solidFill>
                  <a:schemeClr val="tx2"/>
                </a:solidFill>
              </a:rPr>
              <a:t>are</a:t>
            </a:r>
            <a:r>
              <a:rPr lang="tr-TR" sz="1800" dirty="0">
                <a:solidFill>
                  <a:schemeClr val="tx2"/>
                </a:solidFill>
              </a:rPr>
              <a:t> </a:t>
            </a:r>
            <a:r>
              <a:rPr lang="tr-TR" sz="1800" dirty="0" err="1">
                <a:solidFill>
                  <a:schemeClr val="tx2"/>
                </a:solidFill>
              </a:rPr>
              <a:t>used</a:t>
            </a:r>
            <a:r>
              <a:rPr lang="tr-TR" sz="1800" dirty="0">
                <a:solidFill>
                  <a:schemeClr val="tx2"/>
                </a:solidFill>
              </a:rPr>
              <a:t> </a:t>
            </a:r>
            <a:r>
              <a:rPr lang="tr-TR" sz="1800" dirty="0" err="1">
                <a:solidFill>
                  <a:schemeClr val="tx2"/>
                </a:solidFill>
              </a:rPr>
              <a:t>to</a:t>
            </a:r>
            <a:r>
              <a:rPr lang="tr-TR" sz="1800" dirty="0">
                <a:solidFill>
                  <a:schemeClr val="tx2"/>
                </a:solidFill>
              </a:rPr>
              <a:t> </a:t>
            </a:r>
            <a:r>
              <a:rPr lang="tr-TR" sz="1800" dirty="0" err="1">
                <a:solidFill>
                  <a:schemeClr val="tx2"/>
                </a:solidFill>
              </a:rPr>
              <a:t>analyze</a:t>
            </a:r>
            <a:r>
              <a:rPr lang="tr-TR" sz="1800" dirty="0">
                <a:solidFill>
                  <a:schemeClr val="tx2"/>
                </a:solidFill>
              </a:rPr>
              <a:t> </a:t>
            </a:r>
            <a:r>
              <a:rPr lang="tr-TR" sz="1800" dirty="0" err="1">
                <a:solidFill>
                  <a:schemeClr val="tx2"/>
                </a:solidFill>
              </a:rPr>
              <a:t>the</a:t>
            </a:r>
            <a:r>
              <a:rPr lang="tr-TR" sz="1800" dirty="0">
                <a:solidFill>
                  <a:schemeClr val="tx2"/>
                </a:solidFill>
              </a:rPr>
              <a:t> </a:t>
            </a:r>
            <a:r>
              <a:rPr lang="tr-TR" sz="1800" dirty="0" err="1">
                <a:solidFill>
                  <a:schemeClr val="tx2"/>
                </a:solidFill>
              </a:rPr>
              <a:t>distributions</a:t>
            </a:r>
            <a:r>
              <a:rPr lang="tr-TR" sz="1800" dirty="0">
                <a:solidFill>
                  <a:schemeClr val="tx2"/>
                </a:solidFill>
              </a:rPr>
              <a:t> of </a:t>
            </a:r>
            <a:r>
              <a:rPr lang="tr-TR" sz="1800" dirty="0" err="1">
                <a:solidFill>
                  <a:schemeClr val="tx2"/>
                </a:solidFill>
              </a:rPr>
              <a:t>sleep</a:t>
            </a:r>
            <a:r>
              <a:rPr lang="tr-TR" sz="1800" dirty="0">
                <a:solidFill>
                  <a:schemeClr val="tx2"/>
                </a:solidFill>
              </a:rPr>
              <a:t> </a:t>
            </a:r>
            <a:r>
              <a:rPr lang="tr-TR" sz="1800" dirty="0" err="1">
                <a:solidFill>
                  <a:schemeClr val="tx2"/>
                </a:solidFill>
              </a:rPr>
              <a:t>duration</a:t>
            </a:r>
            <a:r>
              <a:rPr lang="tr-TR" sz="1800" dirty="0">
                <a:solidFill>
                  <a:schemeClr val="tx2"/>
                </a:solidFill>
              </a:rPr>
              <a:t>, total </a:t>
            </a:r>
            <a:r>
              <a:rPr lang="tr-TR" sz="1800" dirty="0" err="1">
                <a:solidFill>
                  <a:schemeClr val="tx2"/>
                </a:solidFill>
              </a:rPr>
              <a:t>screen</a:t>
            </a:r>
            <a:r>
              <a:rPr lang="tr-TR" sz="1800" dirty="0">
                <a:solidFill>
                  <a:schemeClr val="tx2"/>
                </a:solidFill>
              </a:rPr>
              <a:t> </a:t>
            </a:r>
            <a:r>
              <a:rPr lang="tr-TR" sz="1800" dirty="0" err="1">
                <a:solidFill>
                  <a:schemeClr val="tx2"/>
                </a:solidFill>
              </a:rPr>
              <a:t>hour</a:t>
            </a:r>
            <a:r>
              <a:rPr lang="tr-TR" sz="1800" dirty="0">
                <a:solidFill>
                  <a:schemeClr val="tx2"/>
                </a:solidFill>
              </a:rPr>
              <a:t>, </a:t>
            </a:r>
            <a:r>
              <a:rPr lang="tr-TR" sz="1800" dirty="0" err="1">
                <a:solidFill>
                  <a:schemeClr val="tx2"/>
                </a:solidFill>
              </a:rPr>
              <a:t>screen</a:t>
            </a:r>
            <a:r>
              <a:rPr lang="tr-TR" sz="1800" dirty="0">
                <a:solidFill>
                  <a:schemeClr val="tx2"/>
                </a:solidFill>
              </a:rPr>
              <a:t> time </a:t>
            </a:r>
            <a:r>
              <a:rPr lang="tr-TR" sz="1800" dirty="0" err="1">
                <a:solidFill>
                  <a:schemeClr val="tx2"/>
                </a:solidFill>
              </a:rPr>
              <a:t>before</a:t>
            </a:r>
            <a:r>
              <a:rPr lang="tr-TR" sz="1800" dirty="0">
                <a:solidFill>
                  <a:schemeClr val="tx2"/>
                </a:solidFill>
              </a:rPr>
              <a:t> </a:t>
            </a:r>
            <a:r>
              <a:rPr lang="tr-TR" sz="1800" dirty="0" err="1">
                <a:solidFill>
                  <a:schemeClr val="tx2"/>
                </a:solidFill>
              </a:rPr>
              <a:t>bed</a:t>
            </a:r>
            <a:r>
              <a:rPr lang="tr-TR" sz="1800" dirty="0">
                <a:solidFill>
                  <a:schemeClr val="tx2"/>
                </a:solidFill>
              </a:rPr>
              <a:t> </a:t>
            </a:r>
            <a:r>
              <a:rPr lang="tr-TR" sz="1800" dirty="0" err="1">
                <a:solidFill>
                  <a:schemeClr val="tx2"/>
                </a:solidFill>
              </a:rPr>
              <a:t>and</a:t>
            </a:r>
            <a:r>
              <a:rPr lang="tr-TR" sz="1800" dirty="0">
                <a:solidFill>
                  <a:schemeClr val="tx2"/>
                </a:solidFill>
              </a:rPr>
              <a:t> </a:t>
            </a:r>
            <a:r>
              <a:rPr lang="tr-TR" sz="1800" dirty="0" err="1">
                <a:solidFill>
                  <a:schemeClr val="tx2"/>
                </a:solidFill>
              </a:rPr>
              <a:t>night</a:t>
            </a:r>
            <a:r>
              <a:rPr lang="tr-TR" sz="1800" dirty="0">
                <a:solidFill>
                  <a:schemeClr val="tx2"/>
                </a:solidFill>
              </a:rPr>
              <a:t> </a:t>
            </a:r>
            <a:r>
              <a:rPr lang="tr-TR" sz="1800" dirty="0" err="1">
                <a:solidFill>
                  <a:schemeClr val="tx2"/>
                </a:solidFill>
              </a:rPr>
              <a:t>waking</a:t>
            </a:r>
            <a:r>
              <a:rPr lang="tr-TR" sz="1800" dirty="0">
                <a:solidFill>
                  <a:schemeClr val="tx2"/>
                </a:solidFill>
              </a:rPr>
              <a:t> </a:t>
            </a:r>
            <a:r>
              <a:rPr lang="tr-TR" sz="1800" dirty="0" err="1">
                <a:solidFill>
                  <a:schemeClr val="tx2"/>
                </a:solidFill>
              </a:rPr>
              <a:t>frequency</a:t>
            </a:r>
            <a:r>
              <a:rPr lang="tr-TR" sz="1800" dirty="0">
                <a:solidFill>
                  <a:schemeClr val="tx2"/>
                </a:solidFill>
              </a:rPr>
              <a:t>; </a:t>
            </a:r>
            <a:r>
              <a:rPr lang="tr-TR" sz="1800" dirty="0" err="1">
                <a:solidFill>
                  <a:schemeClr val="tx2"/>
                </a:solidFill>
              </a:rPr>
              <a:t>providing</a:t>
            </a:r>
            <a:r>
              <a:rPr lang="tr-TR" sz="1800" dirty="0">
                <a:solidFill>
                  <a:schemeClr val="tx2"/>
                </a:solidFill>
              </a:rPr>
              <a:t> </a:t>
            </a:r>
            <a:r>
              <a:rPr lang="tr-TR" sz="1800" dirty="0" err="1">
                <a:solidFill>
                  <a:schemeClr val="tx2"/>
                </a:solidFill>
              </a:rPr>
              <a:t>insights</a:t>
            </a:r>
            <a:r>
              <a:rPr lang="tr-TR" sz="1800" dirty="0">
                <a:solidFill>
                  <a:schemeClr val="tx2"/>
                </a:solidFill>
              </a:rPr>
              <a:t> </a:t>
            </a:r>
            <a:r>
              <a:rPr lang="tr-TR" sz="1800" dirty="0" err="1">
                <a:solidFill>
                  <a:schemeClr val="tx2"/>
                </a:solidFill>
              </a:rPr>
              <a:t>into</a:t>
            </a:r>
            <a:r>
              <a:rPr lang="tr-TR" sz="1800" dirty="0">
                <a:solidFill>
                  <a:schemeClr val="tx2"/>
                </a:solidFill>
              </a:rPr>
              <a:t> how </a:t>
            </a:r>
            <a:r>
              <a:rPr lang="tr-TR" sz="1800" dirty="0" err="1">
                <a:solidFill>
                  <a:schemeClr val="tx2"/>
                </a:solidFill>
              </a:rPr>
              <a:t>each</a:t>
            </a:r>
            <a:r>
              <a:rPr lang="tr-TR" sz="1800" dirty="0">
                <a:solidFill>
                  <a:schemeClr val="tx2"/>
                </a:solidFill>
              </a:rPr>
              <a:t> </a:t>
            </a:r>
            <a:r>
              <a:rPr lang="tr-TR" sz="1800" dirty="0" err="1">
                <a:solidFill>
                  <a:schemeClr val="tx2"/>
                </a:solidFill>
              </a:rPr>
              <a:t>component</a:t>
            </a:r>
            <a:r>
              <a:rPr lang="tr-TR" sz="1800" dirty="0">
                <a:solidFill>
                  <a:schemeClr val="tx2"/>
                </a:solidFill>
              </a:rPr>
              <a:t> </a:t>
            </a:r>
            <a:r>
              <a:rPr lang="tr-TR" sz="1800" dirty="0" err="1">
                <a:solidFill>
                  <a:schemeClr val="tx2"/>
                </a:solidFill>
              </a:rPr>
              <a:t>typically</a:t>
            </a:r>
            <a:r>
              <a:rPr lang="tr-TR" sz="1800" dirty="0">
                <a:solidFill>
                  <a:schemeClr val="tx2"/>
                </a:solidFill>
              </a:rPr>
              <a:t> </a:t>
            </a:r>
            <a:r>
              <a:rPr lang="tr-TR" sz="1800" dirty="0" err="1">
                <a:solidFill>
                  <a:schemeClr val="tx2"/>
                </a:solidFill>
              </a:rPr>
              <a:t>distribute</a:t>
            </a:r>
            <a:r>
              <a:rPr lang="tr-TR" sz="1800" dirty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7" name="Resim 6" descr="metin, öykü gelişim çizgisi; kumpas; grafiğini çıkarma, diyagram, çizgi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4927437B-89FB-0951-20F7-5A580A0B6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950" y="1078593"/>
            <a:ext cx="3110647" cy="2325208"/>
          </a:xfrm>
          <a:prstGeom prst="rect">
            <a:avLst/>
          </a:prstGeom>
        </p:spPr>
      </p:pic>
      <p:pic>
        <p:nvPicPr>
          <p:cNvPr id="11" name="Resim 10" descr="metin, ekran görüntüsü, diyagram, çizgi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DF082666-0BBD-3F09-5C65-533356BB9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131" y="1078593"/>
            <a:ext cx="3110647" cy="2325208"/>
          </a:xfrm>
          <a:prstGeom prst="rect">
            <a:avLst/>
          </a:prstGeom>
        </p:spPr>
      </p:pic>
      <p:pic>
        <p:nvPicPr>
          <p:cNvPr id="9" name="Resim 8" descr="diyagram, öykü gelişim çizgisi; kumpas; grafiğini çıkarma, çizgi, ekran görüntüsü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81466112-C15F-7B05-8583-E4B354682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949" y="3488375"/>
            <a:ext cx="3110647" cy="2325208"/>
          </a:xfrm>
          <a:prstGeom prst="rect">
            <a:avLst/>
          </a:prstGeom>
        </p:spPr>
      </p:pic>
      <p:pic>
        <p:nvPicPr>
          <p:cNvPr id="5" name="Resim 4" descr="metin, öykü gelişim çizgisi; kumpas; grafiğini çıkarma, diyagram, çizgi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6F5241B8-7427-84B2-1984-CEC762A18A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1129" y="3488376"/>
            <a:ext cx="3110647" cy="232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95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7A7015E-C837-D518-ACFF-1E4A1CA95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1444741"/>
            <a:ext cx="9357865" cy="10419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Statistic Values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8D8D2F-4FE0-D25E-FE4F-E3CAA3885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656" y="2701427"/>
            <a:ext cx="4483324" cy="26999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100"/>
              <a:t>Statistics for Total Screen Hour</a:t>
            </a:r>
          </a:p>
          <a:p>
            <a:pPr marL="0"/>
            <a:r>
              <a:rPr lang="en-US" sz="1100"/>
              <a:t>Mean : 4.74</a:t>
            </a:r>
          </a:p>
          <a:p>
            <a:pPr marL="0"/>
            <a:r>
              <a:rPr lang="en-US" sz="1100"/>
              <a:t>Median : 4.60</a:t>
            </a:r>
          </a:p>
          <a:p>
            <a:pPr marL="0"/>
            <a:r>
              <a:rPr lang="en-US" sz="1100"/>
              <a:t>Standard Deviation : 1.11</a:t>
            </a:r>
          </a:p>
          <a:p>
            <a:pPr marL="0"/>
            <a:endParaRPr lang="en-US" sz="1100"/>
          </a:p>
          <a:p>
            <a:r>
              <a:rPr lang="en-US" sz="1100"/>
              <a:t>Statistics for Before Bed Screen Time</a:t>
            </a:r>
          </a:p>
          <a:p>
            <a:pPr marL="0"/>
            <a:r>
              <a:rPr lang="en-US" sz="1100"/>
              <a:t>Mean : 0.80</a:t>
            </a:r>
          </a:p>
          <a:p>
            <a:pPr marL="0"/>
            <a:r>
              <a:rPr lang="en-US" sz="1100"/>
              <a:t>Median : 082</a:t>
            </a:r>
          </a:p>
          <a:p>
            <a:pPr marL="0"/>
            <a:r>
              <a:rPr lang="en-US" sz="1100"/>
              <a:t>Standard deviation : 0.40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C4B780D-0A5F-9EDF-238C-E8168E1F20BD}"/>
              </a:ext>
            </a:extLst>
          </p:cNvPr>
          <p:cNvSpPr txBox="1"/>
          <p:nvPr/>
        </p:nvSpPr>
        <p:spPr>
          <a:xfrm>
            <a:off x="6256020" y="2701427"/>
            <a:ext cx="4554501" cy="2699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Statistics for Total Duration of Sleep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Mean : 7.07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Median : 7.10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Standard Deviation : 0.33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Statistics for Night Waking Frequency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Mean : 0.34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Median : 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Standard Deviation : 0.55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612611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EC0876B-EA3D-8FA7-9C5A-3909B1AE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873457"/>
            <a:ext cx="4443154" cy="52252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Multivariate Analysis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D99F769C-9B3F-5F5B-0582-56AE97D80423}"/>
              </a:ext>
            </a:extLst>
          </p:cNvPr>
          <p:cNvSpPr txBox="1"/>
          <p:nvPr/>
        </p:nvSpPr>
        <p:spPr>
          <a:xfrm>
            <a:off x="411480" y="1570606"/>
            <a:ext cx="4443154" cy="4606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Correlation Heatmap</a:t>
            </a:r>
          </a:p>
        </p:txBody>
      </p:sp>
      <p:pic>
        <p:nvPicPr>
          <p:cNvPr id="5" name="İçerik Yer Tutucusu 4" descr="metin, ekran görüntüsü, kare, dikdörtgen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FF80C235-B162-6D3B-EE7F-C75113CCF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5816" y="873456"/>
            <a:ext cx="6440424" cy="5055733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CAD7A975-B635-41E3-5355-564B991852CB}"/>
              </a:ext>
            </a:extLst>
          </p:cNvPr>
          <p:cNvSpPr txBox="1"/>
          <p:nvPr/>
        </p:nvSpPr>
        <p:spPr>
          <a:xfrm>
            <a:off x="411479" y="2522220"/>
            <a:ext cx="43891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heatmap</a:t>
            </a:r>
            <a:r>
              <a:rPr lang="tr-TR" dirty="0"/>
              <a:t> </a:t>
            </a:r>
            <a:r>
              <a:rPr lang="tr-TR" dirty="0" err="1"/>
              <a:t>shows</a:t>
            </a:r>
            <a:r>
              <a:rPr lang="tr-TR" dirty="0"/>
              <a:t> </a:t>
            </a:r>
            <a:r>
              <a:rPr lang="tr-TR" dirty="0" err="1"/>
              <a:t>weak</a:t>
            </a:r>
            <a:r>
              <a:rPr lang="tr-TR" dirty="0"/>
              <a:t> </a:t>
            </a:r>
            <a:r>
              <a:rPr lang="tr-TR" dirty="0" err="1"/>
              <a:t>correlations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screen</a:t>
            </a:r>
            <a:r>
              <a:rPr lang="tr-TR" dirty="0"/>
              <a:t> time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sleep</a:t>
            </a:r>
            <a:r>
              <a:rPr lang="tr-TR" dirty="0"/>
              <a:t> </a:t>
            </a:r>
            <a:r>
              <a:rPr lang="tr-TR" dirty="0" err="1"/>
              <a:t>quality</a:t>
            </a:r>
            <a:r>
              <a:rPr lang="tr-TR" dirty="0"/>
              <a:t>. Total </a:t>
            </a:r>
            <a:r>
              <a:rPr lang="tr-TR" dirty="0" err="1"/>
              <a:t>screen</a:t>
            </a:r>
            <a:r>
              <a:rPr lang="tr-TR" dirty="0"/>
              <a:t> time has a </a:t>
            </a:r>
            <a:r>
              <a:rPr lang="tr-TR" dirty="0" err="1"/>
              <a:t>slight</a:t>
            </a:r>
            <a:r>
              <a:rPr lang="tr-TR" dirty="0"/>
              <a:t> </a:t>
            </a:r>
            <a:r>
              <a:rPr lang="tr-TR" dirty="0" err="1"/>
              <a:t>negative</a:t>
            </a:r>
            <a:r>
              <a:rPr lang="tr-TR" dirty="0"/>
              <a:t> </a:t>
            </a:r>
            <a:r>
              <a:rPr lang="tr-TR" dirty="0" err="1"/>
              <a:t>correlation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sleep</a:t>
            </a:r>
            <a:r>
              <a:rPr lang="tr-TR" dirty="0"/>
              <a:t> </a:t>
            </a:r>
            <a:r>
              <a:rPr lang="tr-TR" dirty="0" err="1"/>
              <a:t>duration</a:t>
            </a:r>
            <a:r>
              <a:rPr lang="tr-TR" dirty="0"/>
              <a:t> (r = -0.11),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screen</a:t>
            </a:r>
            <a:r>
              <a:rPr lang="tr-TR" dirty="0"/>
              <a:t> time </a:t>
            </a:r>
            <a:r>
              <a:rPr lang="tr-TR" dirty="0" err="1"/>
              <a:t>before</a:t>
            </a:r>
            <a:r>
              <a:rPr lang="tr-TR" dirty="0"/>
              <a:t> </a:t>
            </a:r>
            <a:r>
              <a:rPr lang="tr-TR" dirty="0" err="1"/>
              <a:t>bed</a:t>
            </a:r>
            <a:r>
              <a:rPr lang="tr-TR" dirty="0"/>
              <a:t> has a </a:t>
            </a:r>
            <a:r>
              <a:rPr lang="tr-TR" dirty="0" err="1"/>
              <a:t>small</a:t>
            </a:r>
            <a:r>
              <a:rPr lang="tr-TR" dirty="0"/>
              <a:t> </a:t>
            </a:r>
            <a:r>
              <a:rPr lang="tr-TR" dirty="0" err="1"/>
              <a:t>positive</a:t>
            </a:r>
            <a:r>
              <a:rPr lang="tr-TR" dirty="0"/>
              <a:t> </a:t>
            </a:r>
            <a:r>
              <a:rPr lang="tr-TR" dirty="0" err="1"/>
              <a:t>correlation</a:t>
            </a:r>
            <a:r>
              <a:rPr lang="tr-TR" dirty="0"/>
              <a:t> (r = 0.16). </a:t>
            </a:r>
            <a:r>
              <a:rPr lang="tr-TR" dirty="0" err="1"/>
              <a:t>Night</a:t>
            </a:r>
            <a:r>
              <a:rPr lang="tr-TR" dirty="0"/>
              <a:t> </a:t>
            </a:r>
            <a:r>
              <a:rPr lang="tr-TR" dirty="0" err="1"/>
              <a:t>waking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shows</a:t>
            </a:r>
            <a:r>
              <a:rPr lang="tr-TR" dirty="0"/>
              <a:t>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meaningful</a:t>
            </a:r>
            <a:r>
              <a:rPr lang="tr-TR" dirty="0"/>
              <a:t> </a:t>
            </a:r>
            <a:r>
              <a:rPr lang="tr-TR" dirty="0" err="1"/>
              <a:t>correlation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screen</a:t>
            </a:r>
            <a:r>
              <a:rPr lang="tr-TR" dirty="0"/>
              <a:t> </a:t>
            </a:r>
            <a:r>
              <a:rPr lang="tr-TR" dirty="0" err="1"/>
              <a:t>habits</a:t>
            </a:r>
            <a:r>
              <a:rPr lang="tr-TR" dirty="0"/>
              <a:t>. </a:t>
            </a:r>
            <a:r>
              <a:rPr lang="tr-TR" dirty="0" err="1"/>
              <a:t>Overall</a:t>
            </a:r>
            <a:r>
              <a:rPr lang="tr-TR" dirty="0"/>
              <a:t>, </a:t>
            </a:r>
            <a:r>
              <a:rPr lang="tr-TR" dirty="0" err="1"/>
              <a:t>screen</a:t>
            </a:r>
            <a:r>
              <a:rPr lang="tr-TR" dirty="0"/>
              <a:t> time </a:t>
            </a:r>
            <a:r>
              <a:rPr lang="tr-TR" dirty="0" err="1"/>
              <a:t>does</a:t>
            </a:r>
            <a:r>
              <a:rPr lang="tr-TR" dirty="0"/>
              <a:t> not </a:t>
            </a:r>
            <a:r>
              <a:rPr lang="tr-TR" dirty="0" err="1"/>
              <a:t>appear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strongly</a:t>
            </a:r>
            <a:r>
              <a:rPr lang="tr-TR" dirty="0"/>
              <a:t> </a:t>
            </a:r>
            <a:r>
              <a:rPr lang="tr-TR" dirty="0" err="1"/>
              <a:t>impact</a:t>
            </a:r>
            <a:r>
              <a:rPr lang="tr-TR" dirty="0"/>
              <a:t> </a:t>
            </a:r>
            <a:r>
              <a:rPr lang="tr-TR" dirty="0" err="1"/>
              <a:t>sleep</a:t>
            </a:r>
            <a:r>
              <a:rPr lang="tr-TR" dirty="0"/>
              <a:t> </a:t>
            </a:r>
            <a:r>
              <a:rPr lang="tr-TR" dirty="0" err="1"/>
              <a:t>quality</a:t>
            </a:r>
            <a:r>
              <a:rPr lang="tr-TR" dirty="0"/>
              <a:t> in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0640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Mor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782</Words>
  <Application>Microsoft Macintosh PowerPoint</Application>
  <PresentationFormat>Geniş ekran</PresentationFormat>
  <Paragraphs>73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21" baseType="lpstr">
      <vt:lpstr>-apple-system</vt:lpstr>
      <vt:lpstr>Aharoni</vt:lpstr>
      <vt:lpstr>Aptos</vt:lpstr>
      <vt:lpstr>Aptos Display</vt:lpstr>
      <vt:lpstr>Arial</vt:lpstr>
      <vt:lpstr>Calibri</vt:lpstr>
      <vt:lpstr>Courier New</vt:lpstr>
      <vt:lpstr>Office Teması</vt:lpstr>
      <vt:lpstr>The Correlation Between Screen Time and Sleep Quality   Aylin Yılmaz - 32168</vt:lpstr>
      <vt:lpstr>MOTIVATION</vt:lpstr>
      <vt:lpstr>MY DATASET</vt:lpstr>
      <vt:lpstr>MY HYPOTHESIS</vt:lpstr>
      <vt:lpstr>Scatter Plots</vt:lpstr>
      <vt:lpstr>Boxplots</vt:lpstr>
      <vt:lpstr>UNIVARIATE ANALYSIS Histograms </vt:lpstr>
      <vt:lpstr>Statistic Values</vt:lpstr>
      <vt:lpstr>Multivariate Analysis</vt:lpstr>
      <vt:lpstr>Regression Analysis </vt:lpstr>
      <vt:lpstr>Conclusion</vt:lpstr>
      <vt:lpstr>Limitations and Future Work</vt:lpstr>
      <vt:lpstr>Limitations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ECE BİLGE ÜNLÜ</dc:creator>
  <cp:lastModifiedBy>ECE BİLGE ÜNLÜ</cp:lastModifiedBy>
  <cp:revision>11</cp:revision>
  <dcterms:created xsi:type="dcterms:W3CDTF">2025-05-02T15:25:55Z</dcterms:created>
  <dcterms:modified xsi:type="dcterms:W3CDTF">2025-05-15T11:31:54Z</dcterms:modified>
</cp:coreProperties>
</file>