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2" r:id="rId3"/>
    <p:sldId id="267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490"/>
    <a:srgbClr val="DAB96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EC89C-D874-40BE-9E31-40EAF2F189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2247A-1FA7-406A-AF9E-6AE27DFED6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607047"/>
            <a:ext cx="7772400" cy="1470025"/>
          </a:xfrm>
        </p:spPr>
        <p:txBody>
          <a:bodyPr/>
          <a:lstStyle>
            <a:lvl1pPr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000" dirty="0">
                <a:solidFill>
                  <a:srgbClr val="DAB96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标题标题标题</a:t>
            </a:r>
            <a:endParaRPr lang="en-US" altLang="zh-CN" sz="5000" dirty="0">
              <a:solidFill>
                <a:srgbClr val="DAB96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77072"/>
            <a:ext cx="6400800" cy="91095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2400" dirty="0">
                <a:solidFill>
                  <a:srgbClr val="DAB96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—— </a:t>
            </a:r>
            <a:r>
              <a:rPr lang="zh-CN" altLang="en-US" sz="2400" dirty="0">
                <a:solidFill>
                  <a:srgbClr val="DAB96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智游教研中心</a:t>
            </a:r>
            <a:endParaRPr lang="zh-CN" altLang="en-US" sz="2400" dirty="0">
              <a:solidFill>
                <a:srgbClr val="DAB96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975866"/>
            <a:ext cx="4834880" cy="796950"/>
          </a:xfrm>
        </p:spPr>
        <p:txBody>
          <a:bodyPr>
            <a:noAutofit/>
          </a:bodyPr>
          <a:lstStyle>
            <a:lvl1pPr algn="l"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2099989"/>
            <a:ext cx="8229600" cy="3993307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20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20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80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第一级列表项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直接连接符 35"/>
          <p:cNvSpPr>
            <a:spLocks noChangeShapeType="1"/>
          </p:cNvSpPr>
          <p:nvPr/>
        </p:nvSpPr>
        <p:spPr bwMode="auto">
          <a:xfrm>
            <a:off x="683568" y="1843236"/>
            <a:ext cx="540000" cy="0"/>
          </a:xfrm>
          <a:prstGeom prst="line">
            <a:avLst/>
          </a:prstGeom>
          <a:noFill/>
          <a:ln w="19050">
            <a:solidFill>
              <a:srgbClr val="DAB96E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4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4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4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4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83568" y="1484784"/>
            <a:ext cx="1584176" cy="1362075"/>
          </a:xfrm>
        </p:spPr>
        <p:txBody>
          <a:bodyPr anchor="t">
            <a:normAutofit/>
          </a:bodyPr>
          <a:lstStyle>
            <a:lvl1pPr algn="l">
              <a:defRPr sz="6600" b="0" cap="all">
                <a:latin typeface="Calibri" panose="020F0502020204030204" pitchFamily="34" charset="0"/>
              </a:defRPr>
            </a:lvl1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666303"/>
          </a:xfrm>
        </p:spPr>
        <p:txBody>
          <a:bodyPr anchor="b">
            <a:normAutofit/>
          </a:bodyPr>
          <a:lstStyle>
            <a:lvl1pPr marL="0" indent="0">
              <a:buNone/>
              <a:defRPr sz="30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小节标题</a:t>
            </a:r>
            <a:endParaRPr lang="zh-CN" altLang="en-US" dirty="0"/>
          </a:p>
        </p:txBody>
      </p:sp>
      <p:sp>
        <p:nvSpPr>
          <p:cNvPr id="7" name="直接连接符 22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<p:cNvSpPr>
            <a:spLocks noChangeShapeType="1"/>
          </p:cNvSpPr>
          <p:nvPr/>
        </p:nvSpPr>
        <p:spPr bwMode="auto">
          <a:xfrm flipV="1">
            <a:off x="935656" y="2681654"/>
            <a:ext cx="540000" cy="0"/>
          </a:xfrm>
          <a:prstGeom prst="line">
            <a:avLst/>
          </a:prstGeom>
          <a:noFill/>
          <a:ln w="12700">
            <a:solidFill>
              <a:srgbClr val="DAB96E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1313-EEF7-4D57-970F-E04D633DE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EE5D-61B8-4FA8-9D39-2B7C6DEA4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1313-EEF7-4D57-970F-E04D633DE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EE5D-61B8-4FA8-9D39-2B7C6DEA4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DAB96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常用函数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--</a:t>
            </a:r>
            <a:r>
              <a:rPr lang="zh-CN" altLang="en-US"/>
              <a:t>智游大数据</a:t>
            </a:r>
            <a:endParaRPr lang="zh-CN" alt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Sysdate</a:t>
            </a:r>
            <a:endParaRPr lang="en-US" altLang="zh-CN" dirty="0" smtClean="0"/>
          </a:p>
          <a:p>
            <a:r>
              <a:rPr lang="en-US" altLang="zh-CN" dirty="0" err="1" smtClean="0"/>
              <a:t>Systimestamp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select systimestamp from dual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计算员工入职天数（</a:t>
            </a:r>
            <a:r>
              <a:rPr lang="en-US" altLang="zh-CN" dirty="0" err="1" smtClean="0"/>
              <a:t>sysdate-incomedate</a:t>
            </a:r>
            <a:r>
              <a:rPr lang="zh-CN" altLang="en-US" dirty="0" smtClean="0"/>
              <a:t>）得出天数</a:t>
            </a:r>
            <a:endParaRPr lang="en-US" altLang="zh-CN" dirty="0" smtClean="0"/>
          </a:p>
          <a:p>
            <a:r>
              <a:rPr lang="zh-CN" altLang="en-US" dirty="0" smtClean="0"/>
              <a:t>计算入职月数：</a:t>
            </a:r>
            <a:r>
              <a:rPr lang="en-US" altLang="zh-CN" dirty="0" err="1" smtClean="0"/>
              <a:t>months_between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sysdate,incomedate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计算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个月之前的日期：</a:t>
            </a:r>
            <a:r>
              <a:rPr lang="en-US" altLang="zh-CN" dirty="0" err="1" smtClean="0"/>
              <a:t>add_months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date,number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计算本月的最后一天：</a:t>
            </a:r>
            <a:r>
              <a:rPr lang="en-US" altLang="zh-CN" dirty="0" err="1" smtClean="0"/>
              <a:t>last_day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sysdate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pull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lstStyle/>
          <a:p>
            <a:r>
              <a:rPr smtClean="0"/>
              <a:t> Year:      </a:t>
            </a:r>
            <a:endParaRPr smtClean="0"/>
          </a:p>
          <a:p>
            <a:r>
              <a:rPr smtClean="0"/>
              <a:t>        yy two digits 两位年                显示值:07</a:t>
            </a:r>
            <a:endParaRPr smtClean="0"/>
          </a:p>
          <a:p>
            <a:r>
              <a:rPr smtClean="0"/>
              <a:t>        yyy three digits 三位年                显示值:007</a:t>
            </a:r>
            <a:endParaRPr smtClean="0"/>
          </a:p>
          <a:p>
            <a:r>
              <a:rPr smtClean="0"/>
              <a:t>        yyyy four digits 四位年                显示值:2007</a:t>
            </a:r>
            <a:endParaRPr smtClean="0"/>
          </a:p>
          <a:p>
            <a:r>
              <a:rPr smtClean="0"/>
              <a:t>        Month:      </a:t>
            </a:r>
            <a:endParaRPr smtClean="0"/>
          </a:p>
          <a:p>
            <a:r>
              <a:rPr smtClean="0"/>
              <a:t>        mm    number     两位月              显示值:11</a:t>
            </a:r>
            <a:endParaRPr smtClean="0"/>
          </a:p>
          <a:p>
            <a:r>
              <a:rPr smtClean="0"/>
              <a:t>        mon    abbreviated 字符集表示          显示值:11月,若是英文版,显示nov     </a:t>
            </a:r>
            <a:endParaRPr smtClean="0"/>
          </a:p>
          <a:p>
            <a:r>
              <a:rPr smtClean="0"/>
              <a:t>        month spelled out 字符集表示          显示值:11月,若是英文版,显示november </a:t>
            </a:r>
            <a:endParaRPr smtClean="0"/>
          </a:p>
          <a:p>
            <a:r>
              <a:rPr smtClean="0"/>
              <a:t>   Day:      </a:t>
            </a:r>
            <a:endParaRPr smtClean="0"/>
          </a:p>
          <a:p>
            <a:r>
              <a:rPr smtClean="0"/>
              <a:t>       dd    number         当月第几天        显示值:02</a:t>
            </a:r>
            <a:endParaRPr smtClean="0"/>
          </a:p>
          <a:p>
            <a:r>
              <a:rPr smtClean="0"/>
              <a:t>        ddd    number         当年第几天        显示值:02</a:t>
            </a:r>
            <a:endParaRPr smtClean="0"/>
          </a:p>
          <a:p>
            <a:r>
              <a:rPr smtClean="0"/>
              <a:t>        dy    abbreviated 当周第几天简写    显示值:星期五,若是英文版,显示fri</a:t>
            </a:r>
            <a:endParaRPr smtClean="0"/>
          </a:p>
          <a:p>
            <a:r>
              <a:rPr smtClean="0"/>
              <a:t>        day    spelled out   当周第几天全写    显示值:星期五,若是英文版,显示friday        </a:t>
            </a:r>
            <a:endParaRPr smtClean="0"/>
          </a:p>
          <a:p>
            <a:r>
              <a:rPr smtClean="0"/>
              <a:t>        ddspth spelled out, ordinal twelfth</a:t>
            </a:r>
            <a:endParaRPr smtClean="0"/>
          </a:p>
          <a:p>
            <a:r>
              <a:rPr smtClean="0"/>
              <a:t> Hour:</a:t>
            </a:r>
            <a:endParaRPr smtClean="0"/>
          </a:p>
          <a:p>
            <a:r>
              <a:rPr smtClean="0"/>
              <a:t>hh    two digits 12小时进制            显示值:01</a:t>
            </a:r>
            <a:endParaRPr smtClean="0"/>
          </a:p>
          <a:p>
            <a:r>
              <a:rPr smtClean="0"/>
              <a:t>hh24 two digits 24小时进制            显示值:13</a:t>
            </a:r>
            <a:endParaRPr smtClean="0"/>
          </a:p>
          <a:p>
            <a:r>
              <a:rPr smtClean="0"/>
              <a:t> Minute:</a:t>
            </a:r>
            <a:endParaRPr smtClean="0"/>
          </a:p>
          <a:p>
            <a:r>
              <a:rPr smtClean="0"/>
              <a:t>mi    two digits 60进制                显示值:45</a:t>
            </a:r>
            <a:endParaRPr smtClean="0"/>
          </a:p>
          <a:p>
            <a:r>
              <a:rPr smtClean="0"/>
              <a:t>Second:</a:t>
            </a:r>
            <a:endParaRPr smtClean="0"/>
          </a:p>
          <a:p>
            <a:r>
              <a:rPr smtClean="0"/>
              <a:t> ss    two digits 60进制                显示值:25</a:t>
            </a:r>
            <a:endParaRPr smtClean="0"/>
          </a:p>
          <a:p>
            <a:r>
              <a:rPr smtClean="0"/>
              <a:t> 其它</a:t>
            </a:r>
            <a:endParaRPr smtClean="0"/>
          </a:p>
          <a:p>
            <a:r>
              <a:rPr smtClean="0"/>
              <a:t> Q     digit         季度                  显示值:4</a:t>
            </a:r>
            <a:endParaRPr smtClean="0"/>
          </a:p>
          <a:p>
            <a:r>
              <a:rPr smtClean="0"/>
              <a:t> WW    digit         当年第几周            显示值:44</a:t>
            </a:r>
            <a:endParaRPr smtClean="0"/>
          </a:p>
          <a:p>
            <a:r>
              <a:rPr smtClean="0"/>
              <a:t> W    digit          当月第几周            显示值:1</a:t>
            </a:r>
            <a:endParaRPr smtClean="0"/>
          </a:p>
          <a:p>
            <a:r>
              <a:rPr smtClean="0"/>
              <a:t>24小时格式下时间范围为： 0:00:00 - 23:59:59....      </a:t>
            </a:r>
            <a:endParaRPr smtClean="0"/>
          </a:p>
          <a:p>
            <a:r>
              <a:rPr smtClean="0"/>
              <a:t>12小时格式下时间范围为： 1:00:00 - 12:59:59 .... </a:t>
            </a:r>
            <a:endParaRPr smtClean="0"/>
          </a:p>
        </p:txBody>
      </p:sp>
    </p:spTree>
  </p:cSld>
  <p:clrMapOvr>
    <a:masterClrMapping/>
  </p:clrMapOvr>
  <p:transition>
    <p:pull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Extract</a:t>
            </a:r>
            <a:endParaRPr lang="en-US" altLang="zh-CN" dirty="0" smtClean="0"/>
          </a:p>
          <a:p>
            <a:r>
              <a:rPr lang="zh-CN" altLang="en-US" dirty="0" smtClean="0"/>
              <a:t>提取制定的日期数据：年 月 日</a:t>
            </a:r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/>
              <a:t>extract(day from </a:t>
            </a:r>
            <a:r>
              <a:rPr lang="en-US" altLang="zh-CN" dirty="0" err="1"/>
              <a:t>sysdate</a:t>
            </a:r>
            <a:r>
              <a:rPr lang="en-US" altLang="zh-CN" dirty="0"/>
              <a:t>) from dual</a:t>
            </a:r>
            <a:endParaRPr lang="en-US" altLang="zh-CN" dirty="0"/>
          </a:p>
          <a:p>
            <a:r>
              <a:rPr lang="en-US" altLang="zh-CN" dirty="0"/>
              <a:t>select extract(year from </a:t>
            </a:r>
            <a:r>
              <a:rPr lang="en-US" altLang="zh-CN" dirty="0" err="1"/>
              <a:t>sysdate</a:t>
            </a:r>
            <a:r>
              <a:rPr lang="en-US" altLang="zh-CN" dirty="0"/>
              <a:t>) from dual</a:t>
            </a:r>
            <a:endParaRPr lang="en-US" altLang="zh-CN" dirty="0"/>
          </a:p>
          <a:p>
            <a:r>
              <a:rPr lang="en-US" altLang="zh-CN" dirty="0"/>
              <a:t>select extract(month from </a:t>
            </a:r>
            <a:r>
              <a:rPr lang="en-US" altLang="zh-CN" dirty="0" err="1"/>
              <a:t>sysdate</a:t>
            </a:r>
            <a:r>
              <a:rPr lang="en-US" altLang="zh-CN" dirty="0"/>
              <a:t>) from dual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Coalesce(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返回参数列表中的第一个非空参数</a:t>
            </a:r>
            <a:endParaRPr lang="en-US" altLang="zh-CN" dirty="0" smtClean="0"/>
          </a:p>
          <a:p>
            <a:r>
              <a:rPr lang="zh-CN" altLang="en-US" dirty="0" smtClean="0"/>
              <a:t>参数列表中最后一个值通常为常量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select </a:t>
            </a:r>
            <a:r>
              <a:rPr lang="en-US" altLang="zh-CN" dirty="0" smtClean="0"/>
              <a:t>coalesce(col1,col2,col3,111</a:t>
            </a:r>
            <a:r>
              <a:rPr lang="en-US" altLang="zh-CN" dirty="0"/>
              <a:t>) from </a:t>
            </a:r>
            <a:r>
              <a:rPr lang="en-US" altLang="zh-CN" dirty="0" err="1" smtClean="0"/>
              <a:t>some_table</a:t>
            </a:r>
            <a:endParaRPr lang="en-US" altLang="zh-CN" dirty="0" smtClean="0"/>
          </a:p>
          <a:p>
            <a:r>
              <a:rPr lang="en-US" altLang="zh-CN" dirty="0" smtClean="0"/>
              <a:t>Col1</a:t>
            </a:r>
            <a:r>
              <a:rPr lang="zh-CN" altLang="en-US" dirty="0" smtClean="0"/>
              <a:t>不为空返回</a:t>
            </a:r>
            <a:r>
              <a:rPr lang="en-US" altLang="zh-CN" dirty="0" smtClean="0"/>
              <a:t>col1</a:t>
            </a:r>
            <a:endParaRPr lang="en-US" altLang="zh-CN" dirty="0" smtClean="0"/>
          </a:p>
          <a:p>
            <a:r>
              <a:rPr lang="en-US" altLang="zh-CN" dirty="0" smtClean="0"/>
              <a:t>Col1</a:t>
            </a:r>
            <a:r>
              <a:rPr lang="zh-CN" altLang="en-US" dirty="0" smtClean="0"/>
              <a:t>空</a:t>
            </a:r>
            <a:r>
              <a:rPr lang="en-US" altLang="zh-CN" dirty="0" smtClean="0"/>
              <a:t>col2</a:t>
            </a:r>
            <a:r>
              <a:rPr lang="zh-CN" altLang="en-US" dirty="0" smtClean="0"/>
              <a:t>不空返回</a:t>
            </a:r>
            <a:r>
              <a:rPr lang="en-US" altLang="zh-CN" dirty="0" smtClean="0"/>
              <a:t>col2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Nvl</a:t>
            </a:r>
            <a:r>
              <a:rPr lang="en-US" altLang="zh-CN" dirty="0" smtClean="0"/>
              <a:t>(exper1,exper2)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Nvl2(exper1,exper2,exper3)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Decode()</a:t>
            </a:r>
            <a:r>
              <a:rPr lang="zh-CN" altLang="en-US" dirty="0" smtClean="0"/>
              <a:t>等价与</a:t>
            </a:r>
            <a:r>
              <a:rPr lang="en-US" altLang="zh-CN" dirty="0" smtClean="0"/>
              <a:t>case when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Decode(</a:t>
            </a:r>
            <a:r>
              <a:rPr lang="zh-CN" altLang="en-US" dirty="0" smtClean="0"/>
              <a:t>表达式，匹配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，匹配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，值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，。。。，默认值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员工加薪政策：</a:t>
            </a:r>
            <a:r>
              <a:rPr lang="en-US" altLang="zh-CN" dirty="0" smtClean="0"/>
              <a:t>analyst</a:t>
            </a:r>
            <a:r>
              <a:rPr lang="zh-CN" altLang="en-US" dirty="0" smtClean="0"/>
              <a:t>加薪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programmer</a:t>
            </a:r>
            <a:r>
              <a:rPr lang="zh-CN" altLang="en-US" dirty="0" smtClean="0"/>
              <a:t>加薪</a:t>
            </a:r>
            <a:r>
              <a:rPr lang="en-US" altLang="zh-CN" dirty="0" smtClean="0"/>
              <a:t>10%</a:t>
            </a:r>
            <a:r>
              <a:rPr lang="zh-CN" altLang="en-US" smtClean="0"/>
              <a:t>，其他的薪水不变。计算出加薪后的每个人的薪水</a:t>
            </a:r>
            <a:endParaRPr lang="en-US" altLang="zh-CN" smtClean="0"/>
          </a:p>
        </p:txBody>
      </p:sp>
    </p:spTree>
  </p:cSld>
  <p:clrMapOvr>
    <a:masterClrMapping/>
  </p:clrMapOvr>
  <p:transition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Dual </a:t>
            </a:r>
            <a:r>
              <a:rPr lang="zh-CN" altLang="en-US" dirty="0" smtClean="0"/>
              <a:t>虚表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为了方便常量的查询，常量方法调用和计算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Sysdate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select </a:t>
            </a:r>
            <a:r>
              <a:rPr lang="en-US" altLang="zh-CN" dirty="0" err="1"/>
              <a:t>sysdate</a:t>
            </a:r>
            <a:r>
              <a:rPr lang="en-US" altLang="zh-CN" dirty="0"/>
              <a:t> from dual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Concat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||</a:t>
            </a:r>
            <a:endParaRPr lang="en-US" altLang="zh-CN" dirty="0" smtClean="0"/>
          </a:p>
          <a:p>
            <a:r>
              <a:rPr lang="en-US" altLang="zh-CN" dirty="0" err="1" smtClean="0"/>
              <a:t>Concat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char2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Select col1||’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’||col2 from dual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Length(char)</a:t>
            </a:r>
            <a:endParaRPr lang="en-US" altLang="zh-CN" dirty="0" smtClean="0"/>
          </a:p>
          <a:p>
            <a:r>
              <a:rPr lang="en-US" altLang="zh-CN" dirty="0" smtClean="0"/>
              <a:t>Upper(char)</a:t>
            </a:r>
            <a:endParaRPr lang="en-US" altLang="zh-CN" dirty="0" smtClean="0"/>
          </a:p>
          <a:p>
            <a:r>
              <a:rPr lang="en-US" altLang="zh-CN" dirty="0" smtClean="0"/>
              <a:t>Lower(char)</a:t>
            </a:r>
            <a:endParaRPr lang="en-US" altLang="zh-CN" dirty="0" smtClean="0"/>
          </a:p>
          <a:p>
            <a:r>
              <a:rPr lang="en-US" altLang="zh-CN" dirty="0" err="1" smtClean="0"/>
              <a:t>Initcap</a:t>
            </a:r>
            <a:r>
              <a:rPr lang="en-US" altLang="zh-CN" dirty="0" smtClean="0"/>
              <a:t>(char)—</a:t>
            </a:r>
            <a:r>
              <a:rPr lang="zh-CN" altLang="en-US" dirty="0" smtClean="0"/>
              <a:t>首字母大写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Trim</a:t>
            </a:r>
            <a:endParaRPr lang="en-US" altLang="zh-CN" dirty="0" smtClean="0"/>
          </a:p>
          <a:p>
            <a:r>
              <a:rPr lang="en-US" altLang="zh-CN" dirty="0"/>
              <a:t>select trim(' </a:t>
            </a:r>
            <a:r>
              <a:rPr lang="en-US" altLang="zh-CN" dirty="0" err="1"/>
              <a:t>adsfasdf</a:t>
            </a:r>
            <a:r>
              <a:rPr lang="en-US" altLang="zh-CN" dirty="0"/>
              <a:t> ') from dual</a:t>
            </a:r>
            <a:endParaRPr lang="en-US" altLang="zh-CN" dirty="0"/>
          </a:p>
          <a:p>
            <a:r>
              <a:rPr lang="en-US" altLang="zh-CN" dirty="0"/>
              <a:t>select trim('a' from '</a:t>
            </a:r>
            <a:r>
              <a:rPr lang="en-US" altLang="zh-CN" dirty="0" err="1"/>
              <a:t>asadf</a:t>
            </a:r>
            <a:r>
              <a:rPr lang="en-US" altLang="zh-CN" dirty="0"/>
              <a:t> ') from dual</a:t>
            </a:r>
            <a:endParaRPr lang="en-US" altLang="zh-CN" dirty="0"/>
          </a:p>
          <a:p>
            <a:r>
              <a:rPr lang="en-US" altLang="zh-CN" dirty="0"/>
              <a:t>select </a:t>
            </a:r>
            <a:r>
              <a:rPr lang="en-US" altLang="zh-CN" dirty="0" err="1"/>
              <a:t>ltrim</a:t>
            </a:r>
            <a:r>
              <a:rPr lang="en-US" altLang="zh-CN" dirty="0"/>
              <a:t>(' </a:t>
            </a:r>
            <a:r>
              <a:rPr lang="en-US" altLang="zh-CN" dirty="0" err="1"/>
              <a:t>adsfasdf</a:t>
            </a:r>
            <a:r>
              <a:rPr lang="en-US" altLang="zh-CN" dirty="0"/>
              <a:t> ') from dual</a:t>
            </a:r>
            <a:endParaRPr lang="en-US" altLang="zh-CN" dirty="0"/>
          </a:p>
          <a:p>
            <a:r>
              <a:rPr lang="en-US" altLang="zh-CN" dirty="0"/>
              <a:t>select </a:t>
            </a:r>
            <a:r>
              <a:rPr lang="en-US" altLang="zh-CN" dirty="0" err="1"/>
              <a:t>ltrim</a:t>
            </a:r>
            <a:r>
              <a:rPr lang="en-US" altLang="zh-CN" dirty="0"/>
              <a:t>('</a:t>
            </a:r>
            <a:r>
              <a:rPr lang="en-US" altLang="zh-CN" dirty="0" err="1"/>
              <a:t>adsfasdf</a:t>
            </a:r>
            <a:r>
              <a:rPr lang="en-US" altLang="zh-CN" dirty="0"/>
              <a:t> ','a') from dual</a:t>
            </a:r>
            <a:endParaRPr lang="en-US" altLang="zh-CN" dirty="0"/>
          </a:p>
          <a:p>
            <a:r>
              <a:rPr lang="en-US" altLang="zh-CN" dirty="0"/>
              <a:t>select </a:t>
            </a:r>
            <a:r>
              <a:rPr lang="en-US" altLang="zh-CN" dirty="0" err="1"/>
              <a:t>rtrim</a:t>
            </a:r>
            <a:r>
              <a:rPr lang="en-US" altLang="zh-CN" dirty="0"/>
              <a:t>(' </a:t>
            </a:r>
            <a:r>
              <a:rPr lang="en-US" altLang="zh-CN" dirty="0" err="1"/>
              <a:t>adsfasdf</a:t>
            </a:r>
            <a:r>
              <a:rPr lang="en-US" altLang="zh-CN" dirty="0"/>
              <a:t> ') from dual</a:t>
            </a:r>
            <a:endParaRPr lang="en-US" altLang="zh-CN" dirty="0"/>
          </a:p>
          <a:p>
            <a:r>
              <a:rPr lang="en-US" altLang="zh-CN" dirty="0"/>
              <a:t>select </a:t>
            </a:r>
            <a:r>
              <a:rPr lang="en-US" altLang="zh-CN" dirty="0" err="1"/>
              <a:t>rtrim</a:t>
            </a:r>
            <a:r>
              <a:rPr lang="en-US" altLang="zh-CN" dirty="0"/>
              <a:t>(' </a:t>
            </a:r>
            <a:r>
              <a:rPr lang="en-US" altLang="zh-CN" dirty="0" err="1"/>
              <a:t>adsfasdf</a:t>
            </a:r>
            <a:r>
              <a:rPr lang="en-US" altLang="zh-CN" dirty="0"/>
              <a:t>','f') from dual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Substr</a:t>
            </a:r>
            <a:r>
              <a:rPr lang="en-US" altLang="zh-CN" dirty="0" smtClean="0"/>
              <a:t>(char,[m[,n]])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m</a:t>
            </a:r>
            <a:r>
              <a:rPr lang="zh-CN" altLang="en-US" dirty="0" smtClean="0"/>
              <a:t>位开始截取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r>
              <a:rPr lang="zh-CN" altLang="en-US" dirty="0" smtClean="0"/>
              <a:t>字符从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开始记位</a:t>
            </a:r>
            <a:endParaRPr lang="en-US" altLang="zh-CN" dirty="0" smtClean="0"/>
          </a:p>
          <a:p>
            <a:r>
              <a:rPr lang="en-US" altLang="zh-CN" dirty="0" smtClean="0"/>
              <a:t>m=0</a:t>
            </a:r>
            <a:r>
              <a:rPr lang="zh-CN" altLang="en-US" dirty="0" smtClean="0"/>
              <a:t>从首位开始，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则从尾部开始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越界不会报错，以字符长度最终位置为准</a:t>
            </a:r>
            <a:endParaRPr lang="en-US" altLang="zh-CN" dirty="0"/>
          </a:p>
          <a:p>
            <a:r>
              <a:rPr lang="en-US" altLang="zh-CN" dirty="0" smtClean="0"/>
              <a:t>select </a:t>
            </a:r>
            <a:r>
              <a:rPr lang="en-US" altLang="zh-CN" dirty="0" err="1"/>
              <a:t>substr</a:t>
            </a:r>
            <a:r>
              <a:rPr lang="en-US" altLang="zh-CN" dirty="0"/>
              <a:t>('you and me',3,4) from </a:t>
            </a:r>
            <a:r>
              <a:rPr lang="en-US" altLang="zh-CN" dirty="0" smtClean="0"/>
              <a:t>dual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Instr</a:t>
            </a:r>
            <a:r>
              <a:rPr lang="en-US" altLang="zh-CN" dirty="0" smtClean="0"/>
              <a:t>(char1,char2[,n[,m]])</a:t>
            </a:r>
            <a:endParaRPr lang="en-US" altLang="zh-CN" dirty="0" smtClean="0"/>
          </a:p>
          <a:p>
            <a:r>
              <a:rPr lang="zh-CN" altLang="en-US" dirty="0" smtClean="0"/>
              <a:t>返回</a:t>
            </a:r>
            <a:r>
              <a:rPr lang="en-US" altLang="zh-CN" dirty="0" smtClean="0"/>
              <a:t>char2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char1</a:t>
            </a:r>
            <a:r>
              <a:rPr lang="zh-CN" altLang="en-US" dirty="0" smtClean="0"/>
              <a:t>中出现的位置，如果没有出现返回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指从第几位开始搜索，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表示第几次出现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select </a:t>
            </a:r>
            <a:r>
              <a:rPr lang="en-US" altLang="zh-CN" dirty="0" err="1"/>
              <a:t>instr</a:t>
            </a:r>
            <a:r>
              <a:rPr lang="en-US" altLang="zh-CN" dirty="0"/>
              <a:t>('you are from </a:t>
            </a:r>
            <a:r>
              <a:rPr lang="en-US" altLang="zh-CN" dirty="0" err="1"/>
              <a:t>china','from</a:t>
            </a:r>
            <a:r>
              <a:rPr lang="en-US" altLang="zh-CN" dirty="0"/>
              <a:t>') from dual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数值函数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Round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n[,m]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是任意数值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表示保留小数点后几位，默认为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select round(3.1415926,4) from dual 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Trunc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n[,m]</a:t>
            </a:r>
            <a:r>
              <a:rPr lang="zh-CN" altLang="en-US" dirty="0" smtClean="0"/>
              <a:t>）：用于截取</a:t>
            </a:r>
            <a:endParaRPr lang="en-US" altLang="zh-CN" dirty="0" smtClean="0"/>
          </a:p>
          <a:p>
            <a:r>
              <a:rPr lang="zh-CN" altLang="en-US" dirty="0" smtClean="0"/>
              <a:t>相当于直接截取不做四舍五入</a:t>
            </a:r>
            <a:endParaRPr lang="en-US" altLang="zh-CN" dirty="0" smtClean="0"/>
          </a:p>
          <a:p>
            <a:r>
              <a:rPr lang="en-US" altLang="zh-CN" dirty="0"/>
              <a:t>select </a:t>
            </a:r>
            <a:r>
              <a:rPr lang="en-US" altLang="zh-CN" dirty="0" err="1"/>
              <a:t>trunc</a:t>
            </a:r>
            <a:r>
              <a:rPr lang="en-US" altLang="zh-CN" dirty="0"/>
              <a:t>(32.666,2) from dual</a:t>
            </a:r>
            <a:endParaRPr lang="en-US" altLang="zh-CN" dirty="0"/>
          </a:p>
          <a:p>
            <a:r>
              <a:rPr lang="en-US" altLang="zh-CN" dirty="0"/>
              <a:t>select </a:t>
            </a:r>
            <a:r>
              <a:rPr lang="en-US" altLang="zh-CN" dirty="0" err="1"/>
              <a:t>trunc</a:t>
            </a:r>
            <a:r>
              <a:rPr lang="en-US" altLang="zh-CN" dirty="0"/>
              <a:t>(32.666) from </a:t>
            </a:r>
            <a:r>
              <a:rPr lang="en-US" altLang="zh-CN" dirty="0" smtClean="0"/>
              <a:t>dual</a:t>
            </a:r>
            <a:endParaRPr lang="en-US" altLang="zh-CN" dirty="0" smtClean="0"/>
          </a:p>
          <a:p>
            <a:r>
              <a:rPr lang="en-US" altLang="zh-CN" dirty="0" smtClean="0"/>
              <a:t>Mod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m,n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n</a:t>
            </a:r>
            <a:r>
              <a:rPr lang="zh-CN" altLang="en-US" dirty="0" smtClean="0"/>
              <a:t>求余，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的时候返回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Ceil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 向上取整</a:t>
            </a:r>
            <a:endParaRPr lang="en-US" altLang="zh-CN" dirty="0" smtClean="0"/>
          </a:p>
          <a:p>
            <a:r>
              <a:rPr lang="en-US" altLang="zh-CN" dirty="0" smtClean="0"/>
              <a:t>Floor(n)   </a:t>
            </a:r>
            <a:r>
              <a:rPr lang="zh-CN" altLang="en-US" dirty="0" smtClean="0"/>
              <a:t>向下取整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2598</Words>
  <Application>WPS 演示</Application>
  <PresentationFormat>全屏显示(4:3)</PresentationFormat>
  <Paragraphs>154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自定义设计方案</vt:lpstr>
      <vt:lpstr>Oracle常用函数</vt:lpstr>
      <vt:lpstr>Dual 虚表</vt:lpstr>
      <vt:lpstr>字符串函数</vt:lpstr>
      <vt:lpstr>字符串函数</vt:lpstr>
      <vt:lpstr>字符串函数</vt:lpstr>
      <vt:lpstr>字符串函数</vt:lpstr>
      <vt:lpstr>数值函数</vt:lpstr>
      <vt:lpstr>数值函数</vt:lpstr>
      <vt:lpstr>数值函数</vt:lpstr>
      <vt:lpstr>日期函数</vt:lpstr>
      <vt:lpstr>日期函数</vt:lpstr>
      <vt:lpstr>日期函数</vt:lpstr>
      <vt:lpstr>日期函数</vt:lpstr>
      <vt:lpstr>其他函数</vt:lpstr>
      <vt:lpstr>其他函数</vt:lpstr>
      <vt:lpstr>其他函数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Joker</cp:lastModifiedBy>
  <cp:revision>985</cp:revision>
  <dcterms:created xsi:type="dcterms:W3CDTF">2016-09-05T10:32:00Z</dcterms:created>
  <dcterms:modified xsi:type="dcterms:W3CDTF">2017-03-29T01:36:35Z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