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490"/>
    <a:srgbClr val="DAB96E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EC89C-D874-40BE-9E31-40EAF2F189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2247A-1FA7-406A-AF9E-6AE27DFED6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607047"/>
            <a:ext cx="7772400" cy="1470025"/>
          </a:xfrm>
        </p:spPr>
        <p:txBody>
          <a:bodyPr/>
          <a:lstStyle>
            <a:lvl1pPr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5000" dirty="0">
                <a:solidFill>
                  <a:srgbClr val="DAB96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标题标题标题</a:t>
            </a:r>
            <a:endParaRPr lang="en-US" altLang="zh-CN" sz="5000" dirty="0">
              <a:solidFill>
                <a:srgbClr val="DAB96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077072"/>
            <a:ext cx="6400800" cy="91095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DAB96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2400" dirty="0">
                <a:solidFill>
                  <a:srgbClr val="DAB96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—— </a:t>
            </a:r>
            <a:r>
              <a:rPr lang="zh-CN" altLang="en-US" sz="2400" dirty="0">
                <a:solidFill>
                  <a:srgbClr val="DAB96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智游教研中心</a:t>
            </a:r>
            <a:endParaRPr lang="zh-CN" altLang="en-US" sz="2400" dirty="0">
              <a:solidFill>
                <a:srgbClr val="DAB96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975866"/>
            <a:ext cx="4834880" cy="796950"/>
          </a:xfrm>
        </p:spPr>
        <p:txBody>
          <a:bodyPr>
            <a:noAutofit/>
          </a:bodyPr>
          <a:lstStyle>
            <a:lvl1pPr algn="l"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2099989"/>
            <a:ext cx="8229600" cy="3993307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DAB96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20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2000">
                <a:solidFill>
                  <a:srgbClr val="DAB96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80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DAB96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第一级列表项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直接连接符 35"/>
          <p:cNvSpPr>
            <a:spLocks noChangeShapeType="1"/>
          </p:cNvSpPr>
          <p:nvPr/>
        </p:nvSpPr>
        <p:spPr bwMode="auto">
          <a:xfrm>
            <a:off x="683568" y="1843236"/>
            <a:ext cx="540000" cy="0"/>
          </a:xfrm>
          <a:prstGeom prst="line">
            <a:avLst/>
          </a:prstGeom>
          <a:noFill/>
          <a:ln w="19050">
            <a:solidFill>
              <a:srgbClr val="DAB96E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4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4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4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4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83568" y="1484784"/>
            <a:ext cx="1584176" cy="1362075"/>
          </a:xfrm>
        </p:spPr>
        <p:txBody>
          <a:bodyPr anchor="t">
            <a:normAutofit/>
          </a:bodyPr>
          <a:lstStyle>
            <a:lvl1pPr algn="l">
              <a:defRPr sz="6600" b="0" cap="all">
                <a:latin typeface="Calibri" panose="020F0502020204030204" pitchFamily="34" charset="0"/>
              </a:defRPr>
            </a:lvl1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666303"/>
          </a:xfrm>
        </p:spPr>
        <p:txBody>
          <a:bodyPr anchor="b">
            <a:normAutofit/>
          </a:bodyPr>
          <a:lstStyle>
            <a:lvl1pPr marL="0" indent="0">
              <a:buNone/>
              <a:defRPr sz="3000">
                <a:solidFill>
                  <a:srgbClr val="DAB96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小节标题</a:t>
            </a:r>
            <a:endParaRPr lang="zh-CN" altLang="en-US" dirty="0"/>
          </a:p>
        </p:txBody>
      </p:sp>
      <p:sp>
        <p:nvSpPr>
          <p:cNvPr id="7" name="直接连接符 22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<p:cNvSpPr>
            <a:spLocks noChangeShapeType="1"/>
          </p:cNvSpPr>
          <p:nvPr/>
        </p:nvSpPr>
        <p:spPr bwMode="auto">
          <a:xfrm flipV="1">
            <a:off x="935656" y="2681654"/>
            <a:ext cx="540000" cy="0"/>
          </a:xfrm>
          <a:prstGeom prst="line">
            <a:avLst/>
          </a:prstGeom>
          <a:noFill/>
          <a:ln w="12700">
            <a:solidFill>
              <a:srgbClr val="DAB96E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i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1313-EEF7-4D57-970F-E04D633DE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EE5D-61B8-4FA8-9D39-2B7C6DEA4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1313-EEF7-4D57-970F-E04D633DE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AEE5D-61B8-4FA8-9D39-2B7C6DEA4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DAB96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Oracle</a:t>
            </a:r>
            <a:r>
              <a:rPr lang="zh-CN" altLang="en-US" dirty="0"/>
              <a:t> 进阶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--</a:t>
            </a:r>
            <a:r>
              <a:rPr lang="zh-CN" altLang="en-US"/>
              <a:t>智游大数据</a:t>
            </a:r>
            <a:endParaRPr lang="zh-CN" alt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增：</a:t>
            </a:r>
            <a:r>
              <a:rPr lang="en-US" altLang="zh-CN" dirty="0" smtClean="0"/>
              <a:t>Create</a:t>
            </a:r>
            <a:endParaRPr lang="en-US" altLang="zh-CN" dirty="0" smtClean="0"/>
          </a:p>
          <a:p>
            <a:r>
              <a:rPr lang="zh-CN" altLang="en-US" dirty="0" smtClean="0"/>
              <a:t>查：</a:t>
            </a:r>
            <a:r>
              <a:rPr lang="en-US" altLang="zh-CN" dirty="0" smtClean="0"/>
              <a:t>Retrieve</a:t>
            </a:r>
            <a:endParaRPr lang="en-US" altLang="zh-CN" dirty="0" smtClean="0"/>
          </a:p>
          <a:p>
            <a:r>
              <a:rPr lang="zh-CN" altLang="en-US" dirty="0" smtClean="0"/>
              <a:t>改：</a:t>
            </a:r>
            <a:r>
              <a:rPr lang="en-US" altLang="zh-CN" dirty="0" smtClean="0"/>
              <a:t>Update</a:t>
            </a:r>
            <a:endParaRPr lang="en-US" altLang="zh-CN" dirty="0" smtClean="0"/>
          </a:p>
          <a:p>
            <a:r>
              <a:rPr lang="zh-CN" altLang="en-US" dirty="0" smtClean="0"/>
              <a:t>删：</a:t>
            </a:r>
            <a:r>
              <a:rPr lang="en-US" altLang="zh-CN" dirty="0" smtClean="0"/>
              <a:t>Delete</a:t>
            </a:r>
            <a:endParaRPr lang="en-US" altLang="zh-CN" dirty="0" smtClean="0"/>
          </a:p>
        </p:txBody>
      </p:sp>
    </p:spTree>
  </p:cSld>
  <p:clrMapOvr>
    <a:masterClrMapping/>
  </p:clrMapOvr>
  <p:transition>
    <p:pull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Oracle 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数据操作是数据库级别的隔离的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这个跟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有很大差别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Oracle</a:t>
            </a:r>
            <a:r>
              <a:rPr lang="zh-CN" altLang="en-US" dirty="0" smtClean="0"/>
              <a:t>可以跨用户操作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可以跨数据操作</a:t>
            </a:r>
            <a:endParaRPr lang="en-US" altLang="zh-CN" dirty="0"/>
          </a:p>
        </p:txBody>
      </p:sp>
    </p:spTree>
  </p:cSld>
  <p:clrMapOvr>
    <a:masterClrMapping/>
  </p:clrMapOvr>
  <p:transition>
    <p:pull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</a:t>
            </a:r>
            <a:r>
              <a:rPr lang="en-US" altLang="zh-CN" dirty="0" smtClean="0"/>
              <a:t>Constraints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键约束</a:t>
            </a:r>
            <a:endParaRPr lang="en-US" altLang="zh-CN" dirty="0" smtClean="0"/>
          </a:p>
          <a:p>
            <a:r>
              <a:rPr lang="en-US" altLang="zh-CN" dirty="0" smtClean="0"/>
              <a:t>Create table a(aid number(10) primary </a:t>
            </a:r>
            <a:r>
              <a:rPr lang="en-US" altLang="zh-CN" dirty="0" err="1" smtClean="0"/>
              <a:t>key,name</a:t>
            </a:r>
            <a:r>
              <a:rPr lang="en-US" altLang="zh-CN" dirty="0" smtClean="0"/>
              <a:t> varchar2(20));</a:t>
            </a:r>
            <a:endParaRPr lang="en-US" altLang="zh-CN" dirty="0" smtClean="0"/>
          </a:p>
          <a:p>
            <a:r>
              <a:rPr lang="zh-CN" altLang="en-US" dirty="0"/>
              <a:t>非</a:t>
            </a:r>
            <a:r>
              <a:rPr lang="zh-CN" altLang="en-US" dirty="0" smtClean="0"/>
              <a:t>空约束</a:t>
            </a:r>
            <a:r>
              <a:rPr lang="en-US" altLang="zh-CN" dirty="0" smtClean="0"/>
              <a:t>NN</a:t>
            </a:r>
            <a:endParaRPr lang="en-US" altLang="zh-CN" dirty="0" smtClean="0"/>
          </a:p>
          <a:p>
            <a:r>
              <a:rPr lang="zh-CN" altLang="en-US" dirty="0" smtClean="0"/>
              <a:t>在字段定义的后面加上 </a:t>
            </a:r>
            <a:r>
              <a:rPr lang="en-US" altLang="zh-CN" dirty="0" smtClean="0"/>
              <a:t>not null</a:t>
            </a:r>
            <a:endParaRPr lang="en-US" altLang="zh-CN" dirty="0" smtClean="0"/>
          </a:p>
          <a:p>
            <a:r>
              <a:rPr lang="zh-CN" altLang="en-US" dirty="0" smtClean="0"/>
              <a:t>唯一约束</a:t>
            </a:r>
            <a:r>
              <a:rPr lang="en-US" altLang="zh-CN" dirty="0" smtClean="0"/>
              <a:t>UK</a:t>
            </a:r>
            <a:endParaRPr lang="en-US" altLang="zh-CN" dirty="0" smtClean="0"/>
          </a:p>
          <a:p>
            <a:r>
              <a:rPr lang="zh-CN" altLang="en-US" dirty="0" smtClean="0"/>
              <a:t>在字段定义后面加上 </a:t>
            </a:r>
            <a:r>
              <a:rPr lang="en-US" altLang="zh-CN" dirty="0" smtClean="0"/>
              <a:t>unique</a:t>
            </a:r>
            <a:endParaRPr lang="en-US" altLang="zh-CN" dirty="0" smtClean="0"/>
          </a:p>
        </p:txBody>
      </p:sp>
    </p:spTree>
  </p:cSld>
  <p:clrMapOvr>
    <a:masterClrMapping/>
  </p:clrMapOvr>
  <p:transition>
    <p:pull dir="l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r>
              <a:rPr lang="zh-CN" altLang="en-US" dirty="0"/>
              <a:t>外键约束</a:t>
            </a:r>
            <a:endParaRPr lang="en-US" altLang="zh-CN" dirty="0"/>
          </a:p>
          <a:p>
            <a:r>
              <a:rPr lang="en-US" altLang="zh-CN" dirty="0"/>
              <a:t>alter table </a:t>
            </a:r>
            <a:r>
              <a:rPr lang="en-US" altLang="zh-CN" dirty="0" smtClean="0"/>
              <a:t>ta</a:t>
            </a:r>
            <a:endParaRPr lang="en-US" altLang="zh-CN" dirty="0"/>
          </a:p>
          <a:p>
            <a:r>
              <a:rPr lang="en-US" altLang="zh-CN" dirty="0"/>
              <a:t>add constraint </a:t>
            </a:r>
            <a:r>
              <a:rPr lang="en-US" altLang="zh-CN" dirty="0" err="1" smtClean="0"/>
              <a:t>some_name_fk</a:t>
            </a:r>
            <a:endParaRPr lang="en-US" altLang="zh-CN" dirty="0"/>
          </a:p>
          <a:p>
            <a:r>
              <a:rPr lang="en-US" altLang="zh-CN" dirty="0"/>
              <a:t>foreign key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thiscolumn</a:t>
            </a:r>
            <a:r>
              <a:rPr lang="en-US" altLang="zh-CN" dirty="0" smtClean="0"/>
              <a:t>) </a:t>
            </a:r>
            <a:r>
              <a:rPr lang="en-US" altLang="zh-CN" dirty="0"/>
              <a:t>references </a:t>
            </a:r>
            <a:r>
              <a:rPr lang="en-US" altLang="zh-CN" dirty="0" err="1" smtClean="0"/>
              <a:t>maintable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maintable_id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alter table EMPLOYEES</a:t>
            </a:r>
            <a:endParaRPr lang="zh-CN" altLang="en-US" dirty="0"/>
          </a:p>
          <a:p>
            <a:r>
              <a:rPr lang="zh-CN" altLang="en-US" dirty="0"/>
              <a:t>  add constraint fk_emp_dep foreign key (BELONG_DEP_CODE)</a:t>
            </a:r>
            <a:endParaRPr lang="zh-CN" altLang="en-US" dirty="0"/>
          </a:p>
          <a:p>
            <a:r>
              <a:rPr lang="zh-CN" altLang="en-US" dirty="0"/>
              <a:t>  references department (DEP_CODE);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数据字典表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元数据表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1) </a:t>
            </a:r>
            <a:r>
              <a:rPr lang="en-US" altLang="zh-CN" dirty="0" err="1"/>
              <a:t>user_tables</a:t>
            </a:r>
            <a:r>
              <a:rPr lang="en-US" altLang="zh-CN" dirty="0"/>
              <a:t> </a:t>
            </a:r>
            <a:r>
              <a:rPr lang="zh-CN" altLang="en-US" dirty="0"/>
              <a:t>用户所有的数据表</a:t>
            </a:r>
            <a:endParaRPr lang="zh-CN" altLang="en-US" dirty="0"/>
          </a:p>
          <a:p>
            <a:r>
              <a:rPr lang="en-US" altLang="zh-CN" dirty="0"/>
              <a:t>2) </a:t>
            </a:r>
            <a:r>
              <a:rPr lang="en-US" altLang="zh-CN" dirty="0" err="1"/>
              <a:t>user_constraints</a:t>
            </a:r>
            <a:r>
              <a:rPr lang="en-US" altLang="zh-CN" dirty="0"/>
              <a:t> </a:t>
            </a:r>
            <a:r>
              <a:rPr lang="zh-CN" altLang="en-US" dirty="0"/>
              <a:t>用户所有的约束条件</a:t>
            </a:r>
            <a:endParaRPr lang="zh-CN" altLang="en-US" dirty="0"/>
          </a:p>
          <a:p>
            <a:r>
              <a:rPr lang="en-US" altLang="zh-CN" dirty="0"/>
              <a:t>3) </a:t>
            </a:r>
            <a:r>
              <a:rPr lang="en-US" altLang="zh-CN" dirty="0" err="1"/>
              <a:t>user_objects</a:t>
            </a:r>
            <a:r>
              <a:rPr lang="en-US" altLang="zh-CN" dirty="0"/>
              <a:t> </a:t>
            </a:r>
            <a:r>
              <a:rPr lang="zh-CN" altLang="en-US" dirty="0"/>
              <a:t>用户所有的对象</a:t>
            </a:r>
            <a:r>
              <a:rPr lang="en-US" altLang="zh-CN" dirty="0"/>
              <a:t>( </a:t>
            </a:r>
            <a:r>
              <a:rPr lang="zh-CN" altLang="en-US" dirty="0"/>
              <a:t>表、视图、索引等 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4) </a:t>
            </a:r>
            <a:r>
              <a:rPr lang="en-US" altLang="zh-CN" dirty="0" err="1"/>
              <a:t>all_tables</a:t>
            </a:r>
            <a:r>
              <a:rPr lang="en-US" altLang="zh-CN" dirty="0"/>
              <a:t> </a:t>
            </a:r>
            <a:r>
              <a:rPr lang="zh-CN" altLang="en-US" dirty="0"/>
              <a:t>用户能访问的</a:t>
            </a:r>
            <a:r>
              <a:rPr lang="zh-CN" altLang="en-US" dirty="0" smtClean="0"/>
              <a:t>数据表包括</a:t>
            </a:r>
            <a:r>
              <a:rPr lang="zh-CN" altLang="en-US" dirty="0"/>
              <a:t>自己的和别的用户允许自己访问的，all_tab_columns字段信息表</a:t>
            </a:r>
            <a:endParaRPr lang="zh-CN" altLang="en-US" dirty="0"/>
          </a:p>
          <a:p>
            <a:r>
              <a:rPr lang="en-US" altLang="zh-CN" dirty="0" smtClean="0"/>
              <a:t>5</a:t>
            </a:r>
            <a:r>
              <a:rPr lang="en-US" altLang="zh-CN" dirty="0"/>
              <a:t>) </a:t>
            </a:r>
            <a:r>
              <a:rPr lang="en-US" altLang="zh-CN" dirty="0" err="1"/>
              <a:t>all_constraints</a:t>
            </a:r>
            <a:r>
              <a:rPr lang="en-US" altLang="zh-CN" dirty="0"/>
              <a:t> </a:t>
            </a:r>
            <a:r>
              <a:rPr lang="zh-CN" altLang="en-US" dirty="0"/>
              <a:t>用户能访问的约束条件</a:t>
            </a:r>
            <a:endParaRPr lang="zh-CN" altLang="en-US" dirty="0"/>
          </a:p>
          <a:p>
            <a:r>
              <a:rPr lang="en-US" altLang="zh-CN" dirty="0"/>
              <a:t>6) </a:t>
            </a:r>
            <a:r>
              <a:rPr lang="en-US" altLang="zh-CN" dirty="0" err="1"/>
              <a:t>all_objects</a:t>
            </a:r>
            <a:r>
              <a:rPr lang="en-US" altLang="zh-CN" dirty="0"/>
              <a:t> </a:t>
            </a:r>
            <a:r>
              <a:rPr lang="zh-CN" altLang="en-US" dirty="0"/>
              <a:t>用户能访问的对象</a:t>
            </a:r>
            <a:r>
              <a:rPr lang="en-US" altLang="zh-CN" dirty="0"/>
              <a:t>( </a:t>
            </a:r>
            <a:r>
              <a:rPr lang="zh-CN" altLang="en-US" dirty="0"/>
              <a:t>表、视图、索引等 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数据库中的主要对象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1) </a:t>
            </a:r>
            <a:r>
              <a:rPr lang="zh-CN" altLang="en-US" dirty="0"/>
              <a:t>表 </a:t>
            </a:r>
            <a:r>
              <a:rPr lang="en-US" altLang="zh-CN" dirty="0"/>
              <a:t>Table( </a:t>
            </a:r>
            <a:r>
              <a:rPr lang="zh-CN" altLang="en-US" dirty="0"/>
              <a:t>掌握 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 表是数据库存储的基本单元 </a:t>
            </a:r>
            <a:r>
              <a:rPr lang="en-US" altLang="zh-CN" dirty="0"/>
              <a:t>, </a:t>
            </a:r>
            <a:r>
              <a:rPr lang="zh-CN" altLang="en-US" dirty="0"/>
              <a:t>在关系型数据库中 </a:t>
            </a:r>
            <a:r>
              <a:rPr lang="en-US" altLang="zh-CN" dirty="0"/>
              <a:t>, </a:t>
            </a:r>
            <a:r>
              <a:rPr lang="zh-CN" altLang="en-US" dirty="0"/>
              <a:t>表是一个二维结构 </a:t>
            </a:r>
            <a:r>
              <a:rPr lang="en-US" altLang="zh-CN" dirty="0"/>
              <a:t>, </a:t>
            </a:r>
            <a:r>
              <a:rPr lang="zh-CN" altLang="en-US" dirty="0"/>
              <a:t>由行</a:t>
            </a:r>
            <a:r>
              <a:rPr lang="en-US" altLang="zh-CN" dirty="0"/>
              <a:t>( Row )</a:t>
            </a:r>
            <a:r>
              <a:rPr lang="zh-CN" altLang="en-US" dirty="0"/>
              <a:t>和</a:t>
            </a:r>
            <a:endParaRPr lang="zh-CN" altLang="en-US" dirty="0"/>
          </a:p>
          <a:p>
            <a:r>
              <a:rPr lang="zh-CN" altLang="en-US" dirty="0"/>
              <a:t>列</a:t>
            </a:r>
            <a:r>
              <a:rPr lang="en-US" altLang="zh-CN" dirty="0"/>
              <a:t>( Record )</a:t>
            </a:r>
            <a:r>
              <a:rPr lang="zh-CN" altLang="en-US" dirty="0"/>
              <a:t>组成</a:t>
            </a:r>
            <a:endParaRPr lang="zh-CN" altLang="en-US" dirty="0"/>
          </a:p>
          <a:p>
            <a:r>
              <a:rPr lang="en-US" altLang="zh-CN" dirty="0"/>
              <a:t>2) </a:t>
            </a:r>
            <a:r>
              <a:rPr lang="zh-CN" altLang="en-US" dirty="0"/>
              <a:t>视图 </a:t>
            </a:r>
            <a:r>
              <a:rPr lang="en-US" altLang="zh-CN" dirty="0"/>
              <a:t>View( </a:t>
            </a:r>
            <a:r>
              <a:rPr lang="zh-CN" altLang="en-US" dirty="0"/>
              <a:t>掌握 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 视图也被称为虚表</a:t>
            </a:r>
            <a:r>
              <a:rPr lang="en-US" altLang="zh-CN" dirty="0"/>
              <a:t>( </a:t>
            </a:r>
            <a:r>
              <a:rPr lang="zh-CN" altLang="en-US" dirty="0"/>
              <a:t>虚拟的表 </a:t>
            </a:r>
            <a:r>
              <a:rPr lang="en-US" altLang="zh-CN" dirty="0"/>
              <a:t>) , </a:t>
            </a:r>
            <a:r>
              <a:rPr lang="zh-CN" altLang="en-US" dirty="0"/>
              <a:t>视图对应亍一条</a:t>
            </a:r>
            <a:r>
              <a:rPr lang="en-US" altLang="zh-CN" dirty="0"/>
              <a:t>Select </a:t>
            </a:r>
            <a:r>
              <a:rPr lang="zh-CN" altLang="en-US" dirty="0"/>
              <a:t>语句 </a:t>
            </a:r>
            <a:r>
              <a:rPr lang="en-US" altLang="zh-CN" dirty="0"/>
              <a:t>, </a:t>
            </a:r>
            <a:r>
              <a:rPr lang="zh-CN" altLang="en-US" dirty="0"/>
              <a:t>这条查询语句得到的结</a:t>
            </a:r>
            <a:endParaRPr lang="zh-CN" altLang="en-US" dirty="0"/>
          </a:p>
          <a:p>
            <a:r>
              <a:rPr lang="zh-CN" altLang="en-US" dirty="0"/>
              <a:t>果集 被赋予一个名字 </a:t>
            </a:r>
            <a:r>
              <a:rPr lang="en-US" altLang="zh-CN" dirty="0"/>
              <a:t>, </a:t>
            </a:r>
            <a:r>
              <a:rPr lang="zh-CN" altLang="en-US" dirty="0"/>
              <a:t>即视图的名字 </a:t>
            </a:r>
            <a:r>
              <a:rPr lang="en-US" altLang="zh-CN" dirty="0"/>
              <a:t>, </a:t>
            </a:r>
            <a:r>
              <a:rPr lang="zh-CN" altLang="en-US" dirty="0"/>
              <a:t>此后可以像操作表一样操作这个视图。</a:t>
            </a:r>
            <a:endParaRPr lang="zh-CN" altLang="en-US" dirty="0"/>
          </a:p>
          <a:p>
            <a:r>
              <a:rPr lang="zh-CN" altLang="en-US" dirty="0"/>
              <a:t> 使用视图的主要目的是简化复杂查询。</a:t>
            </a:r>
            <a:endParaRPr lang="zh-CN" altLang="en-US" dirty="0"/>
          </a:p>
          <a:p>
            <a:r>
              <a:rPr lang="en-US" altLang="zh-CN" dirty="0"/>
              <a:t>3) </a:t>
            </a:r>
            <a:r>
              <a:rPr lang="zh-CN" altLang="en-US" dirty="0"/>
              <a:t>索引 </a:t>
            </a:r>
            <a:r>
              <a:rPr lang="en-US" altLang="zh-CN" dirty="0"/>
              <a:t>Index( </a:t>
            </a:r>
            <a:r>
              <a:rPr lang="zh-CN" altLang="en-US" dirty="0"/>
              <a:t>掌握 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/>
              <a:t> 索引是用来在数据库中加速表查询的数据库对象 </a:t>
            </a:r>
            <a:r>
              <a:rPr lang="en-US" altLang="zh-CN" dirty="0"/>
              <a:t>, </a:t>
            </a:r>
            <a:r>
              <a:rPr lang="zh-CN" altLang="en-US" dirty="0"/>
              <a:t>通过快速路径访问方式快速定位数</a:t>
            </a:r>
            <a:endParaRPr lang="zh-CN" altLang="en-US" dirty="0"/>
          </a:p>
          <a:p>
            <a:r>
              <a:rPr lang="zh-CN" altLang="en-US" dirty="0"/>
              <a:t>据 </a:t>
            </a:r>
            <a:r>
              <a:rPr lang="en-US" altLang="zh-CN" dirty="0"/>
              <a:t>, </a:t>
            </a:r>
            <a:r>
              <a:rPr lang="zh-CN" altLang="en-US" dirty="0"/>
              <a:t>可有效较少磁盘</a:t>
            </a:r>
            <a:r>
              <a:rPr lang="en-US" altLang="zh-CN" dirty="0"/>
              <a:t>I/O </a:t>
            </a:r>
            <a:r>
              <a:rPr lang="zh-CN" altLang="en-US" dirty="0"/>
              <a:t>操作 </a:t>
            </a:r>
            <a:r>
              <a:rPr lang="en-US" altLang="zh-CN" dirty="0"/>
              <a:t>, </a:t>
            </a:r>
            <a:r>
              <a:rPr lang="zh-CN" altLang="en-US" dirty="0"/>
              <a:t>提高访问性能。</a:t>
            </a:r>
            <a:endParaRPr lang="zh-CN" altLang="en-US" dirty="0"/>
          </a:p>
          <a:p>
            <a:r>
              <a:rPr lang="en-US" altLang="zh-CN" dirty="0"/>
              <a:t>4) </a:t>
            </a:r>
            <a:r>
              <a:rPr lang="zh-CN" altLang="en-US" dirty="0"/>
              <a:t>序列 </a:t>
            </a:r>
            <a:r>
              <a:rPr lang="en-US" altLang="zh-CN" dirty="0"/>
              <a:t>Sequence( </a:t>
            </a:r>
            <a:r>
              <a:rPr lang="zh-CN" altLang="en-US" dirty="0"/>
              <a:t>掌握 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 序列</a:t>
            </a:r>
            <a:r>
              <a:rPr lang="en-US" altLang="zh-CN" dirty="0"/>
              <a:t>( Sequence )</a:t>
            </a:r>
            <a:r>
              <a:rPr lang="zh-CN" altLang="en-US" dirty="0"/>
              <a:t>是一种用来生成唯一数字值的数据库对象。序列的值由</a:t>
            </a:r>
            <a:r>
              <a:rPr lang="en-US" altLang="zh-CN" dirty="0"/>
              <a:t>Oracle </a:t>
            </a:r>
            <a:r>
              <a:rPr lang="zh-CN" altLang="en-US" dirty="0"/>
              <a:t>程序按</a:t>
            </a:r>
            <a:endParaRPr lang="zh-CN" altLang="en-US" dirty="0"/>
          </a:p>
          <a:p>
            <a:r>
              <a:rPr lang="zh-CN" altLang="en-US" dirty="0"/>
              <a:t>递增或递减顺序自劢生成 </a:t>
            </a:r>
            <a:r>
              <a:rPr lang="en-US" altLang="zh-CN" dirty="0"/>
              <a:t>, </a:t>
            </a:r>
            <a:r>
              <a:rPr lang="zh-CN" altLang="en-US" dirty="0"/>
              <a:t>通常用来自劢生成表的主键值 </a:t>
            </a:r>
            <a:r>
              <a:rPr lang="en-US" altLang="zh-CN" dirty="0"/>
              <a:t>, </a:t>
            </a:r>
            <a:r>
              <a:rPr lang="zh-CN" altLang="en-US" dirty="0"/>
              <a:t>是一种高效率获得唯一键值的途径。</a:t>
            </a:r>
            <a:endParaRPr lang="zh-CN" altLang="en-US" dirty="0"/>
          </a:p>
          <a:p>
            <a:r>
              <a:rPr lang="en-US" altLang="zh-CN" dirty="0"/>
              <a:t>5)</a:t>
            </a:r>
            <a:r>
              <a:rPr lang="zh-CN" altLang="en-US" dirty="0"/>
              <a:t>存储过程（</a:t>
            </a:r>
            <a:r>
              <a:rPr lang="en-US" altLang="zh-CN" dirty="0"/>
              <a:t>precedures</a:t>
            </a:r>
            <a:r>
              <a:rPr lang="zh-CN" altLang="en-US" dirty="0"/>
              <a:t>）</a:t>
            </a:r>
            <a:r>
              <a:rPr lang="en-US" altLang="zh-CN" dirty="0"/>
              <a:t>(</a:t>
            </a:r>
            <a:r>
              <a:rPr lang="zh-CN" altLang="en-US" dirty="0"/>
              <a:t>了解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pull dir="l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数据备份恢复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exp c##jokerq/123456@ORCL file=c:\dep_emp.dmp owner=(c##jokerq)</a:t>
            </a:r>
            <a:endParaRPr lang="zh-CN" altLang="en-US"/>
          </a:p>
          <a:p>
            <a:r>
              <a:rPr lang="zh-CN" altLang="en-US">
                <a:sym typeface="+mn-ea"/>
              </a:rPr>
              <a:t>exp c##jokerq/123456@ORCL file=c:\dep_emp.dmp </a:t>
            </a:r>
            <a:r>
              <a:rPr lang="en-US" altLang="zh-CN">
                <a:sym typeface="+mn-ea"/>
              </a:rPr>
              <a:t>full</a:t>
            </a:r>
            <a:r>
              <a:rPr lang="zh-CN" altLang="en-US">
                <a:sym typeface="+mn-ea"/>
              </a:rPr>
              <a:t>=</a:t>
            </a:r>
            <a:r>
              <a:rPr lang="en-US" altLang="zh-CN">
                <a:sym typeface="+mn-ea"/>
              </a:rPr>
              <a:t>y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imp c##jokerq/123456@ORCL file=c:\dep_emp.dmp full=y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imp c##jokerq/123456@ORCL file=c:\dep_emp.dmp fromuser=XXX touser=XXX tables=(XXX,XXX)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>
    <p:pull dir="lu"/>
  </p:transition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1371</Words>
  <Application>WPS 演示</Application>
  <PresentationFormat>全屏显示(4:3)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自定义设计方案</vt:lpstr>
      <vt:lpstr>Oracle 进阶</vt:lpstr>
      <vt:lpstr>CRUD</vt:lpstr>
      <vt:lpstr>Oracle 数据库</vt:lpstr>
      <vt:lpstr>约束</vt:lpstr>
      <vt:lpstr>约束</vt:lpstr>
      <vt:lpstr>数据字典表</vt:lpstr>
      <vt:lpstr>数据库中的主要对象</vt:lpstr>
      <vt:lpstr>数据备份恢复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Joker</cp:lastModifiedBy>
  <cp:revision>1074</cp:revision>
  <dcterms:created xsi:type="dcterms:W3CDTF">2016-09-05T10:32:00Z</dcterms:created>
  <dcterms:modified xsi:type="dcterms:W3CDTF">2017-03-30T09:22:07Z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