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62" r:id="rId3"/>
    <p:sldId id="263" r:id="rId4"/>
    <p:sldId id="264" r:id="rId5"/>
    <p:sldId id="265" r:id="rId6"/>
    <p:sldId id="280" r:id="rId7"/>
    <p:sldId id="266" r:id="rId8"/>
    <p:sldId id="267" r:id="rId9"/>
    <p:sldId id="268" r:id="rId10"/>
    <p:sldId id="270" r:id="rId11"/>
    <p:sldId id="269" r:id="rId12"/>
    <p:sldId id="271" r:id="rId13"/>
    <p:sldId id="272" r:id="rId14"/>
    <p:sldId id="273" r:id="rId15"/>
    <p:sldId id="274" r:id="rId16"/>
    <p:sldId id="275" r:id="rId17"/>
    <p:sldId id="276" r:id="rId18"/>
    <p:sldId id="277" r:id="rId19"/>
    <p:sldId id="278"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C490"/>
    <a:srgbClr val="DAB96E"/>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6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EC89C-D874-40BE-9E31-40EAF2F18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247A-1FA7-406A-AF9E-6AE27DFED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2607047"/>
            <a:ext cx="7772400" cy="1470025"/>
          </a:xfrm>
        </p:spPr>
        <p:txBody>
          <a:bodyPr/>
          <a:lstStyle>
            <a:lvl1pPr>
              <a:defRPr sz="4400">
                <a:latin typeface="微软雅黑" panose="020B0503020204020204" pitchFamily="34" charset="-122"/>
                <a:ea typeface="微软雅黑" panose="020B0503020204020204" pitchFamily="34" charset="-122"/>
              </a:defRPr>
            </a:lvl1pPr>
          </a:lstStyle>
          <a:p>
            <a:r>
              <a:rPr lang="zh-CN" altLang="en-US" sz="5000" dirty="0">
                <a:solidFill>
                  <a:srgbClr val="DAB96E"/>
                </a:solidFill>
                <a:ea typeface="微软雅黑" panose="020B0503020204020204" pitchFamily="34" charset="-122"/>
                <a:sym typeface="Arial" panose="020B0604020202020204" pitchFamily="34" charset="0"/>
              </a:rPr>
              <a:t>标题标题标题</a:t>
            </a:r>
            <a:endParaRPr lang="en-US" altLang="zh-CN" sz="5000" dirty="0">
              <a:solidFill>
                <a:srgbClr val="DAB96E"/>
              </a:solidFill>
              <a:ea typeface="微软雅黑" panose="020B0503020204020204" pitchFamily="34" charset="-122"/>
              <a:sym typeface="Arial" panose="020B0604020202020204" pitchFamily="34" charset="0"/>
            </a:endParaRPr>
          </a:p>
        </p:txBody>
      </p:sp>
      <p:sp>
        <p:nvSpPr>
          <p:cNvPr id="3" name="副标题 2"/>
          <p:cNvSpPr>
            <a:spLocks noGrp="1"/>
          </p:cNvSpPr>
          <p:nvPr>
            <p:ph type="subTitle" idx="1" hasCustomPrompt="1"/>
          </p:nvPr>
        </p:nvSpPr>
        <p:spPr>
          <a:xfrm>
            <a:off x="1371600" y="4077072"/>
            <a:ext cx="6400800" cy="910952"/>
          </a:xfrm>
        </p:spPr>
        <p:txBody>
          <a:bodyPr>
            <a:normAutofit/>
          </a:bodyPr>
          <a:lstStyle>
            <a:lvl1pPr marL="0" indent="0" algn="ctr">
              <a:buNone/>
              <a:defRPr sz="2000">
                <a:solidFill>
                  <a:srgbClr val="DAB96E"/>
                </a:solidFill>
                <a:latin typeface="微软雅黑" panose="020B0503020204020204" pitchFamily="34" charset="-122"/>
                <a:ea typeface="微软雅黑" panose="020B0503020204020204" pitchFamily="34" charset="-122"/>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solidFill>
                  <a:srgbClr val="DAB96E"/>
                </a:solidFill>
                <a:ea typeface="微软雅黑" panose="020B0503020204020204" pitchFamily="34" charset="-122"/>
                <a:sym typeface="Arial" panose="020B0604020202020204" pitchFamily="34" charset="0"/>
              </a:rPr>
              <a:t>—— </a:t>
            </a:r>
            <a:r>
              <a:rPr lang="zh-CN" altLang="en-US" sz="2400" dirty="0">
                <a:solidFill>
                  <a:srgbClr val="DAB96E"/>
                </a:solidFill>
                <a:ea typeface="微软雅黑" panose="020B0503020204020204" pitchFamily="34" charset="-122"/>
                <a:sym typeface="Arial" panose="020B0604020202020204" pitchFamily="34" charset="0"/>
              </a:rPr>
              <a:t>智游教研中心</a:t>
            </a:r>
            <a:endParaRPr lang="zh-CN" altLang="en-US" sz="2400" dirty="0">
              <a:solidFill>
                <a:srgbClr val="DAB96E"/>
              </a:solidFill>
              <a:ea typeface="微软雅黑" panose="020B0503020204020204" pitchFamily="34" charset="-122"/>
              <a:sym typeface="Arial" panose="020B0604020202020204" pitchFamily="34" charset="0"/>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ox(i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 presetClass="entr" presetSubtype="16"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975866"/>
            <a:ext cx="4834880" cy="796950"/>
          </a:xfrm>
        </p:spPr>
        <p:txBody>
          <a:bodyPr>
            <a:noAutofit/>
          </a:bodyPr>
          <a:lstStyle>
            <a:lvl1pPr algn="l">
              <a:defRPr sz="3200" b="0">
                <a:latin typeface="微软雅黑" panose="020B0503020204020204" pitchFamily="34" charset="-122"/>
                <a:ea typeface="微软雅黑" panose="020B0503020204020204" pitchFamily="34" charset="-122"/>
              </a:defRPr>
            </a:lvl1pPr>
          </a:lstStyle>
          <a:p>
            <a:r>
              <a:rPr lang="zh-CN" altLang="en-US" dirty="0"/>
              <a:t>本页标题</a:t>
            </a:r>
            <a:endParaRPr lang="zh-CN" altLang="en-US" dirty="0"/>
          </a:p>
        </p:txBody>
      </p:sp>
      <p:sp>
        <p:nvSpPr>
          <p:cNvPr id="3" name="内容占位符 2"/>
          <p:cNvSpPr>
            <a:spLocks noGrp="1"/>
          </p:cNvSpPr>
          <p:nvPr>
            <p:ph idx="1" hasCustomPrompt="1"/>
          </p:nvPr>
        </p:nvSpPr>
        <p:spPr>
          <a:xfrm>
            <a:off x="457200" y="2099989"/>
            <a:ext cx="8229600" cy="3993307"/>
          </a:xfrm>
        </p:spPr>
        <p:txBody>
          <a:bodyPr/>
          <a:lstStyle>
            <a:lvl1pPr>
              <a:lnSpc>
                <a:spcPct val="150000"/>
              </a:lnSpc>
              <a:defRPr sz="2400">
                <a:solidFill>
                  <a:srgbClr val="DAB96E"/>
                </a:solidFill>
                <a:latin typeface="微软雅黑" panose="020B0503020204020204" pitchFamily="34" charset="-122"/>
                <a:ea typeface="微软雅黑" panose="020B0503020204020204" pitchFamily="34" charset="-122"/>
              </a:defRPr>
            </a:lvl1pPr>
            <a:lvl2pPr>
              <a:lnSpc>
                <a:spcPct val="150000"/>
              </a:lnSpc>
              <a:defRPr sz="2200">
                <a:solidFill>
                  <a:srgbClr val="FF7C80"/>
                </a:solidFill>
                <a:latin typeface="微软雅黑" panose="020B0503020204020204" pitchFamily="34" charset="-122"/>
                <a:ea typeface="微软雅黑" panose="020B0503020204020204" pitchFamily="34" charset="-122"/>
              </a:defRPr>
            </a:lvl2pPr>
            <a:lvl3pPr>
              <a:lnSpc>
                <a:spcPct val="150000"/>
              </a:lnSpc>
              <a:defRPr sz="2000">
                <a:solidFill>
                  <a:srgbClr val="DAB96E"/>
                </a:solidFill>
                <a:latin typeface="微软雅黑" panose="020B0503020204020204" pitchFamily="34" charset="-122"/>
                <a:ea typeface="微软雅黑" panose="020B0503020204020204" pitchFamily="34" charset="-122"/>
              </a:defRPr>
            </a:lvl3pPr>
            <a:lvl4pPr>
              <a:lnSpc>
                <a:spcPct val="150000"/>
              </a:lnSpc>
              <a:defRPr sz="1800">
                <a:solidFill>
                  <a:srgbClr val="FF7C80"/>
                </a:solidFill>
                <a:latin typeface="微软雅黑" panose="020B0503020204020204" pitchFamily="34" charset="-122"/>
                <a:ea typeface="微软雅黑" panose="020B0503020204020204" pitchFamily="34" charset="-122"/>
              </a:defRPr>
            </a:lvl4pPr>
            <a:lvl5pPr>
              <a:lnSpc>
                <a:spcPct val="150000"/>
              </a:lnSpc>
              <a:defRPr sz="1600">
                <a:solidFill>
                  <a:srgbClr val="DAB96E"/>
                </a:solidFill>
                <a:latin typeface="微软雅黑" panose="020B0503020204020204" pitchFamily="34" charset="-122"/>
                <a:ea typeface="微软雅黑" panose="020B0503020204020204" pitchFamily="34" charset="-122"/>
              </a:defRPr>
            </a:lvl5pPr>
          </a:lstStyle>
          <a:p>
            <a:pPr lvl="0"/>
            <a:r>
              <a:rPr lang="zh-CN" altLang="en-US" dirty="0"/>
              <a:t>第一级列表项</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直接连接符 35"/>
          <p:cNvSpPr>
            <a:spLocks noChangeShapeType="1"/>
          </p:cNvSpPr>
          <p:nvPr/>
        </p:nvSpPr>
        <p:spPr bwMode="auto">
          <a:xfrm>
            <a:off x="683568" y="1843236"/>
            <a:ext cx="540000" cy="0"/>
          </a:xfrm>
          <a:prstGeom prst="line">
            <a:avLst/>
          </a:prstGeom>
          <a:noFill/>
          <a:ln w="19050">
            <a:solidFill>
              <a:srgbClr val="DAB96E"/>
            </a:solidFill>
            <a:bevel/>
          </a:ln>
        </p:spPr>
        <p:txBody>
          <a:bodyPr/>
          <a:lstStyle/>
          <a:p>
            <a:endParaRPr lang="zh-CN" altLang="en-US"/>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ox(in)">
                                      <p:cBhvr>
                                        <p:cTn id="20" dur="500"/>
                                        <p:tgtEl>
                                          <p:spTgt spid="3">
                                            <p:txEl>
                                              <p:pRg st="2" end="2"/>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ox(in)">
                                      <p:cBhvr>
                                        <p:cTn id="23" dur="500"/>
                                        <p:tgtEl>
                                          <p:spTgt spid="3">
                                            <p:txEl>
                                              <p:pRg st="3" end="3"/>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ox(in)">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2">
            <p:tnLst>
              <p:par>
                <p:cTn presetID="4"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3">
            <p:tnLst>
              <p:par>
                <p:cTn presetID="4"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4">
            <p:tnLst>
              <p:par>
                <p:cTn presetID="4"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 lvl="5">
            <p:tnLst>
              <p:par>
                <p:cTn presetID="4"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83568" y="1484784"/>
            <a:ext cx="1584176" cy="1362075"/>
          </a:xfrm>
        </p:spPr>
        <p:txBody>
          <a:bodyPr anchor="t">
            <a:normAutofit/>
          </a:bodyPr>
          <a:lstStyle>
            <a:lvl1pPr algn="l">
              <a:defRPr sz="6600" b="0" cap="all">
                <a:latin typeface="Calibri" panose="020F0502020204030204" pitchFamily="34" charset="0"/>
              </a:defRPr>
            </a:lvl1pPr>
          </a:lstStyle>
          <a:p>
            <a:r>
              <a:rPr lang="en-US" altLang="zh-CN" dirty="0"/>
              <a:t>01</a:t>
            </a:r>
            <a:endParaRPr lang="zh-CN" altLang="en-US" dirty="0"/>
          </a:p>
        </p:txBody>
      </p:sp>
      <p:sp>
        <p:nvSpPr>
          <p:cNvPr id="3" name="文本占位符 2"/>
          <p:cNvSpPr>
            <a:spLocks noGrp="1"/>
          </p:cNvSpPr>
          <p:nvPr>
            <p:ph type="body" idx="1" hasCustomPrompt="1"/>
          </p:nvPr>
        </p:nvSpPr>
        <p:spPr>
          <a:xfrm>
            <a:off x="722313" y="2906713"/>
            <a:ext cx="7772400" cy="666303"/>
          </a:xfrm>
        </p:spPr>
        <p:txBody>
          <a:bodyPr anchor="b">
            <a:normAutofit/>
          </a:bodyPr>
          <a:lstStyle>
            <a:lvl1pPr marL="0" indent="0">
              <a:buNone/>
              <a:defRPr sz="3000">
                <a:solidFill>
                  <a:srgbClr val="DAB96E"/>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小节标题</a:t>
            </a:r>
            <a:endParaRPr lang="zh-CN" altLang="en-US" dirty="0"/>
          </a:p>
        </p:txBody>
      </p:sp>
      <p:sp>
        <p:nvSpPr>
          <p:cNvPr id="7" name="直接连接符 2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a:spLocks noChangeShapeType="1"/>
          </p:cNvSpPr>
          <p:nvPr/>
        </p:nvSpPr>
        <p:spPr bwMode="auto">
          <a:xfrm flipV="1">
            <a:off x="935656" y="2681654"/>
            <a:ext cx="540000" cy="0"/>
          </a:xfrm>
          <a:prstGeom prst="line">
            <a:avLst/>
          </a:prstGeom>
          <a:noFill/>
          <a:ln w="12700">
            <a:solidFill>
              <a:srgbClr val="DAB96E"/>
            </a:solidFill>
            <a:round/>
          </a:ln>
        </p:spPr>
        <p:txBody>
          <a:bodyPr/>
          <a:lstStyle/>
          <a:p>
            <a:endParaRPr lang="zh-CN" altLang="en-US"/>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ox(i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 presetClass="entr" presetSubtype="16"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ox(in)">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701313-EEF7-4D57-970F-E04D633DE8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2AEE5D-61B8-4FA8-9D39-2B7C6DEA440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01313-EEF7-4D57-970F-E04D633DE8B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AEE5D-61B8-4FA8-9D39-2B7C6DEA440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rgbClr val="DAB96E"/>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Oracle</a:t>
            </a:r>
            <a:r>
              <a:rPr lang="zh-CN" altLang="en-US" dirty="0" smtClean="0"/>
              <a:t>数据库</a:t>
            </a:r>
            <a:endParaRPr lang="zh-CN" dirty="0"/>
          </a:p>
        </p:txBody>
      </p:sp>
      <p:sp>
        <p:nvSpPr>
          <p:cNvPr id="3" name="副标题 2"/>
          <p:cNvSpPr>
            <a:spLocks noGrp="1"/>
          </p:cNvSpPr>
          <p:nvPr>
            <p:ph type="subTitle" idx="1"/>
          </p:nvPr>
        </p:nvSpPr>
        <p:spPr/>
        <p:txBody>
          <a:bodyPr/>
          <a:lstStyle/>
          <a:p>
            <a:r>
              <a:rPr lang="en-US" altLang="zh-CN"/>
              <a:t>--</a:t>
            </a:r>
            <a:r>
              <a:rPr lang="zh-CN" altLang="en-US"/>
              <a:t>智游大数据</a:t>
            </a:r>
            <a:endParaRPr lang="zh-CN" altLang="en-US"/>
          </a:p>
        </p:txBody>
      </p:sp>
    </p:spTree>
  </p:cSld>
  <p:clrMapOvr>
    <a:masterClrMapping/>
  </p:clrMapOvr>
  <p:transition>
    <p:pull dir="l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创建表</a:t>
            </a:r>
            <a:endParaRPr lang="zh-CN" altLang="en-US" dirty="0"/>
          </a:p>
        </p:txBody>
      </p:sp>
      <p:sp>
        <p:nvSpPr>
          <p:cNvPr id="3" name="内容占位符 2"/>
          <p:cNvSpPr>
            <a:spLocks noGrp="1"/>
          </p:cNvSpPr>
          <p:nvPr>
            <p:ph idx="1"/>
          </p:nvPr>
        </p:nvSpPr>
        <p:spPr/>
        <p:txBody>
          <a:bodyPr>
            <a:normAutofit fontScale="25000"/>
          </a:bodyPr>
          <a:lstStyle/>
          <a:p>
            <a:r>
              <a:rPr lang="en-US" altLang="zh-CN" dirty="0"/>
              <a:t>create table employees(</a:t>
            </a:r>
            <a:endParaRPr lang="en-US" altLang="zh-CN" dirty="0"/>
          </a:p>
          <a:p>
            <a:r>
              <a:rPr lang="en-US" altLang="zh-CN" dirty="0"/>
              <a:t>emp_code number(10) not null primary key,</a:t>
            </a:r>
            <a:endParaRPr lang="en-US" altLang="zh-CN" dirty="0"/>
          </a:p>
          <a:p>
            <a:r>
              <a:rPr lang="en-US" altLang="zh-CN" dirty="0"/>
              <a:t>emp_name varchar2(20),</a:t>
            </a:r>
            <a:endParaRPr lang="en-US" altLang="zh-CN" dirty="0"/>
          </a:p>
          <a:p>
            <a:r>
              <a:rPr lang="en-US" altLang="zh-CN" dirty="0"/>
              <a:t>status varchar2(20),</a:t>
            </a:r>
            <a:endParaRPr lang="en-US" altLang="zh-CN" dirty="0"/>
          </a:p>
          <a:p>
            <a:r>
              <a:rPr lang="en-US" altLang="zh-CN" dirty="0"/>
              <a:t>salary number(10,2),</a:t>
            </a:r>
            <a:endParaRPr lang="en-US" altLang="zh-CN" dirty="0"/>
          </a:p>
          <a:p>
            <a:r>
              <a:rPr lang="en-US" altLang="zh-CN" dirty="0"/>
              <a:t>status_salary number(10,2),</a:t>
            </a:r>
            <a:endParaRPr lang="en-US" altLang="zh-CN" dirty="0"/>
          </a:p>
          <a:p>
            <a:r>
              <a:rPr lang="en-US" altLang="zh-CN" dirty="0"/>
              <a:t>work_begin_date date,</a:t>
            </a:r>
            <a:endParaRPr lang="en-US" altLang="zh-CN" dirty="0"/>
          </a:p>
          <a:p>
            <a:r>
              <a:rPr lang="en-US" altLang="zh-CN" dirty="0"/>
              <a:t>parent_code number(10),</a:t>
            </a:r>
            <a:endParaRPr lang="en-US" altLang="zh-CN" dirty="0"/>
          </a:p>
          <a:p>
            <a:r>
              <a:rPr lang="en-US" altLang="zh-CN" dirty="0"/>
              <a:t>belong_dep_code number(10)</a:t>
            </a:r>
            <a:endParaRPr lang="en-US" altLang="zh-CN" dirty="0"/>
          </a:p>
          <a:p>
            <a:r>
              <a:rPr lang="en-US" altLang="zh-CN" dirty="0"/>
              <a:t>)</a:t>
            </a:r>
            <a:endParaRPr lang="en-US" altLang="zh-CN" dirty="0"/>
          </a:p>
          <a:p>
            <a:r>
              <a:rPr lang="en-US" altLang="zh-CN" dirty="0"/>
              <a:t>create table department(</a:t>
            </a:r>
            <a:endParaRPr lang="en-US" altLang="zh-CN" dirty="0"/>
          </a:p>
          <a:p>
            <a:r>
              <a:rPr lang="en-US" altLang="zh-CN" dirty="0"/>
              <a:t>dep_code number(10) not null primary key,</a:t>
            </a:r>
            <a:endParaRPr lang="en-US" altLang="zh-CN" dirty="0"/>
          </a:p>
          <a:p>
            <a:r>
              <a:rPr lang="en-US" altLang="zh-CN" dirty="0"/>
              <a:t>dep_name varchar2(30),</a:t>
            </a:r>
            <a:endParaRPr lang="en-US" altLang="zh-CN" dirty="0"/>
          </a:p>
          <a:p>
            <a:r>
              <a:rPr lang="en-US" altLang="zh-CN" dirty="0"/>
              <a:t>dep_address varchar2(100)</a:t>
            </a:r>
            <a:endParaRPr lang="en-US" altLang="zh-CN" dirty="0"/>
          </a:p>
          <a:p>
            <a:r>
              <a:rPr lang="en-US" altLang="zh-CN" dirty="0"/>
              <a:t>)</a:t>
            </a:r>
            <a:endParaRPr lang="en-US" altLang="zh-CN" dirty="0"/>
          </a:p>
          <a:p>
            <a:endParaRPr lang="en-US" altLang="zh-CN" dirty="0"/>
          </a:p>
          <a:p>
            <a:endParaRPr lang="zh-CN" altLang="en-US" dirty="0"/>
          </a:p>
          <a:p>
            <a:endParaRPr lang="en-US" altLang="zh-CN" dirty="0"/>
          </a:p>
          <a:p>
            <a:r>
              <a:rPr lang="en-US" altLang="zh-CN" dirty="0"/>
              <a:t>insert into department values(1000,'研发部','北京中关村');</a:t>
            </a:r>
            <a:endParaRPr lang="en-US" altLang="zh-CN" dirty="0"/>
          </a:p>
          <a:p>
            <a:r>
              <a:rPr lang="en-US" altLang="zh-CN" dirty="0"/>
              <a:t>insert into department values(1001,'销售部','北京望京');</a:t>
            </a:r>
            <a:endParaRPr lang="en-US" altLang="zh-CN" dirty="0"/>
          </a:p>
          <a:p>
            <a:r>
              <a:rPr lang="en-US" altLang="zh-CN" dirty="0"/>
              <a:t>insert into department values(1002,'组织部','广州');</a:t>
            </a:r>
            <a:endParaRPr lang="en-US" altLang="zh-CN" dirty="0"/>
          </a:p>
          <a:p>
            <a:r>
              <a:rPr lang="en-US" altLang="zh-CN" dirty="0"/>
              <a:t>insert into department values(1003,'外联部','郑州经开区');</a:t>
            </a:r>
            <a:endParaRPr lang="en-US" altLang="zh-CN" dirty="0"/>
          </a:p>
          <a:p>
            <a:r>
              <a:rPr lang="en-US" altLang="zh-CN" dirty="0"/>
              <a:t>insert into department values(1004,'信息部','杭州西湖');</a:t>
            </a:r>
            <a:endParaRPr lang="en-US" altLang="zh-CN" dirty="0"/>
          </a:p>
          <a:p>
            <a:r>
              <a:rPr lang="en-US" altLang="zh-CN" dirty="0"/>
              <a:t>insert into department values(1005,'人事部','上海虹桥');</a:t>
            </a:r>
            <a:endParaRPr lang="en-US" altLang="zh-CN" dirty="0"/>
          </a:p>
          <a:p>
            <a:endParaRPr lang="en-US" altLang="zh-CN" dirty="0"/>
          </a:p>
          <a:p>
            <a:r>
              <a:rPr lang="en-US" altLang="zh-CN" dirty="0"/>
              <a:t>select * from employees</a:t>
            </a:r>
            <a:endParaRPr lang="en-US" altLang="zh-CN" dirty="0"/>
          </a:p>
          <a:p>
            <a:endParaRPr lang="en-US" altLang="zh-CN" dirty="0"/>
          </a:p>
          <a:p>
            <a:r>
              <a:rPr lang="en-US" altLang="zh-CN" dirty="0"/>
              <a:t>insert into employees values(1000,'艾克','Anaylst',7000,2000,to_date('2015-01-02','yyyy-mm-dd'),null,1000);</a:t>
            </a:r>
            <a:endParaRPr lang="en-US" altLang="zh-CN" dirty="0"/>
          </a:p>
          <a:p>
            <a:r>
              <a:rPr lang="en-US" altLang="zh-CN" dirty="0"/>
              <a:t>insert into employees values(1002,'亚索','Coder',7030,1000,to_date('2014-01-02','yyyy-mm-dd'),1000,1000);</a:t>
            </a:r>
            <a:endParaRPr lang="en-US" altLang="zh-CN" dirty="0"/>
          </a:p>
          <a:p>
            <a:r>
              <a:rPr lang="en-US" altLang="zh-CN" dirty="0"/>
              <a:t>insert into employees values(1003,'蛮王','Coder',6000,null,to_date('2015-03-02','yyyy-mm-dd'),1000,1000);</a:t>
            </a:r>
            <a:endParaRPr lang="en-US" altLang="zh-CN" dirty="0"/>
          </a:p>
          <a:p>
            <a:r>
              <a:rPr lang="en-US" altLang="zh-CN" dirty="0"/>
              <a:t>insert into employees values(1004,'剑圣','Programmer',9400,null,to_date('2012-01-08','yyyy-mm-dd'),1003,1000);</a:t>
            </a:r>
            <a:endParaRPr lang="en-US" altLang="zh-CN" dirty="0"/>
          </a:p>
          <a:p>
            <a:r>
              <a:rPr lang="en-US" altLang="zh-CN" dirty="0"/>
              <a:t>insert into employees values(1005,'盖伦','Coder',7000,2050,to_date('2013-01-06','yyyy-mm-dd'),1003,1000);</a:t>
            </a:r>
            <a:endParaRPr lang="en-US" altLang="zh-CN" dirty="0"/>
          </a:p>
          <a:p>
            <a:endParaRPr lang="en-US" altLang="zh-CN" dirty="0"/>
          </a:p>
          <a:p>
            <a:r>
              <a:rPr lang="en-US" altLang="zh-CN" dirty="0"/>
              <a:t>insert into employees values(1006,'卡萨丁','Dba',10030,1000,to_date('2014-03-02','yyyy-mm-dd'),null,1001);</a:t>
            </a:r>
            <a:endParaRPr lang="en-US" altLang="zh-CN" dirty="0"/>
          </a:p>
          <a:p>
            <a:r>
              <a:rPr lang="en-US" altLang="zh-CN" dirty="0"/>
              <a:t>insert into employees values(1007,'妖姬','Coder',12000,null,to_date('2012-03-02','yyyy-mm-dd'),1006,1001);</a:t>
            </a:r>
            <a:endParaRPr lang="en-US" altLang="zh-CN" dirty="0"/>
          </a:p>
          <a:p>
            <a:r>
              <a:rPr lang="en-US" altLang="zh-CN" dirty="0"/>
              <a:t>insert into employees values(1008,'狐狸','Coder',3480,null,to_date('2013-07-08','yyyy-mm-dd'),1006,1001);</a:t>
            </a:r>
            <a:endParaRPr lang="en-US" altLang="zh-CN" dirty="0"/>
          </a:p>
          <a:p>
            <a:r>
              <a:rPr lang="en-US" altLang="zh-CN" dirty="0"/>
              <a:t>insert into employees values(1009,'劫','Dba',5000,2050,to_date('2013-01-06','yyyy-mm-dd'),1006,1001);</a:t>
            </a:r>
            <a:endParaRPr lang="en-US" altLang="zh-CN" dirty="0"/>
          </a:p>
          <a:p>
            <a:endParaRPr lang="en-US" altLang="zh-CN" dirty="0"/>
          </a:p>
          <a:p>
            <a:r>
              <a:rPr lang="en-US" altLang="zh-CN" dirty="0"/>
              <a:t>insert into employees values(1010,'凯南','Dba',10030,1000,to_date('2014-10-02','yyyy-mm-dd'),null,1002);</a:t>
            </a:r>
            <a:endParaRPr lang="en-US" altLang="zh-CN" dirty="0"/>
          </a:p>
          <a:p>
            <a:r>
              <a:rPr lang="en-US" altLang="zh-CN" dirty="0"/>
              <a:t>insert into employees values(1011,'阿卡丽','Coder',20000,null,to_date('2014-03-02','yyyy-mm-dd'),1010,1003);</a:t>
            </a:r>
            <a:endParaRPr lang="en-US" altLang="zh-CN" dirty="0"/>
          </a:p>
          <a:p>
            <a:r>
              <a:rPr lang="en-US" altLang="zh-CN" dirty="0"/>
              <a:t>insert into employees values(1012,'李青','Coder',12080,30,to_date('2011-09-08','yyyy-mm-dd'),1010,1004);</a:t>
            </a:r>
            <a:endParaRPr lang="en-US" altLang="zh-CN" dirty="0"/>
          </a:p>
          <a:p>
            <a:r>
              <a:rPr lang="en-US" altLang="zh-CN" dirty="0"/>
              <a:t>insert into employees values(1013,'慎','Dba',5000,2050,to_date('2013-11-06','yyyy-mm-dd'),1010,1004);</a:t>
            </a:r>
            <a:endParaRPr lang="en-US" altLang="zh-CN" dirty="0"/>
          </a:p>
          <a:p>
            <a:endParaRPr lang="en-US" altLang="zh-CN" dirty="0"/>
          </a:p>
          <a:p>
            <a:r>
              <a:rPr lang="en-US" altLang="zh-CN" dirty="0"/>
              <a:t>insert into employees values(1014,'大树','Dba',10030,1000,to_date('2014-10-02','yyyy-mm-dd'),null,1002);</a:t>
            </a:r>
            <a:endParaRPr lang="en-US" altLang="zh-CN" dirty="0"/>
          </a:p>
          <a:p>
            <a:r>
              <a:rPr lang="en-US" altLang="zh-CN" dirty="0"/>
              <a:t>insert into employees values(1015,'鳄鱼','Coder',9000,null,to_date('2014-03-02','yyyy-mm-dd'),1014,1003);</a:t>
            </a:r>
            <a:endParaRPr lang="en-US" altLang="zh-CN" dirty="0"/>
          </a:p>
          <a:p>
            <a:r>
              <a:rPr lang="en-US" altLang="zh-CN" dirty="0"/>
              <a:t>insert into employees values(1016,'刀妹','Coder',8080,30,to_date('2011-09-08','yyyy-mm-dd'),1014,1004);</a:t>
            </a:r>
            <a:endParaRPr lang="en-US" altLang="zh-CN" dirty="0"/>
          </a:p>
          <a:p>
            <a:r>
              <a:rPr lang="en-US" altLang="zh-CN" dirty="0"/>
              <a:t>insert into employees values(1017,'扎克','Dba',7260,2050,to_date('2013-11-06','yyyy-mm-dd'),1016,1004);</a:t>
            </a:r>
            <a:endParaRPr lang="en-US" altLang="zh-CN" dirty="0"/>
          </a:p>
        </p:txBody>
      </p:sp>
    </p:spTree>
  </p:cSld>
  <p:clrMapOvr>
    <a:masterClrMapping/>
  </p:clrMapOvr>
  <p:transition>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Sql</a:t>
            </a:r>
            <a:r>
              <a:rPr lang="zh-CN" altLang="en-US" dirty="0" smtClean="0"/>
              <a:t>使用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计算员工的月薪、季度薪、年薪</a:t>
            </a:r>
            <a:endParaRPr lang="en-US" altLang="zh-CN" dirty="0" smtClean="0"/>
          </a:p>
          <a:p>
            <a:r>
              <a:rPr lang="zh-CN" altLang="en-US" dirty="0" smtClean="0"/>
              <a:t>计算员工的月收入（月薪加奖金）</a:t>
            </a:r>
            <a:endParaRPr lang="en-US" altLang="zh-CN" dirty="0" smtClean="0"/>
          </a:p>
          <a:p>
            <a:pPr marL="0" indent="0">
              <a:buNone/>
            </a:pPr>
            <a:r>
              <a:rPr lang="zh-CN" altLang="en-US" dirty="0" smtClean="0"/>
              <a:t>                    </a:t>
            </a:r>
            <a:r>
              <a:rPr lang="en-US" altLang="zh-CN" dirty="0" smtClean="0"/>
              <a:t>-------</a:t>
            </a:r>
            <a:r>
              <a:rPr lang="zh-CN" altLang="en-US" dirty="0" smtClean="0"/>
              <a:t>使用</a:t>
            </a:r>
            <a:r>
              <a:rPr lang="en-US" altLang="zh-CN" dirty="0" err="1" smtClean="0"/>
              <a:t>nvl</a:t>
            </a:r>
            <a:r>
              <a:rPr lang="zh-CN" altLang="en-US" dirty="0" smtClean="0"/>
              <a:t>处理空值</a:t>
            </a:r>
            <a:endParaRPr lang="en-US" altLang="zh-CN" dirty="0" smtClean="0"/>
          </a:p>
          <a:p>
            <a:r>
              <a:rPr lang="zh-CN" altLang="en-US" dirty="0" smtClean="0"/>
              <a:t>插入一条数据</a:t>
            </a:r>
            <a:r>
              <a:rPr lang="en-US" altLang="zh-CN" dirty="0" smtClean="0"/>
              <a:t>id</a:t>
            </a:r>
            <a:r>
              <a:rPr lang="zh-CN" altLang="en-US" dirty="0" smtClean="0"/>
              <a:t>为</a:t>
            </a:r>
            <a:r>
              <a:rPr lang="en-US" altLang="zh-CN" dirty="0" smtClean="0"/>
              <a:t>1111</a:t>
            </a:r>
            <a:r>
              <a:rPr lang="zh-CN" altLang="en-US" dirty="0" smtClean="0"/>
              <a:t>，姓名为</a:t>
            </a:r>
            <a:r>
              <a:rPr lang="en-US" altLang="zh-CN" dirty="0" err="1" smtClean="0"/>
              <a:t>aaa</a:t>
            </a:r>
            <a:r>
              <a:rPr lang="zh-CN" altLang="en-US" dirty="0" smtClean="0"/>
              <a:t>的数据，其余字段空</a:t>
            </a:r>
            <a:endParaRPr lang="en-US" altLang="zh-CN" dirty="0" smtClean="0"/>
          </a:p>
          <a:p>
            <a:r>
              <a:rPr lang="zh-CN" altLang="en-US" dirty="0" smtClean="0"/>
              <a:t>查询员工表如果没有职位，显示‘普通员工’，有职位显示职位、没有入职日期显示入职日期为</a:t>
            </a:r>
            <a:r>
              <a:rPr lang="en-US" altLang="zh-CN" dirty="0" smtClean="0"/>
              <a:t>10-may-15,</a:t>
            </a:r>
            <a:r>
              <a:rPr lang="zh-CN" altLang="en-US" dirty="0" smtClean="0"/>
              <a:t>有入职日期则显示入职日期</a:t>
            </a:r>
            <a:endParaRPr lang="en-US" altLang="zh-CN" dirty="0" smtClean="0"/>
          </a:p>
          <a:p>
            <a:endParaRPr lang="zh-CN" altLang="en-US" dirty="0"/>
          </a:p>
        </p:txBody>
      </p:sp>
    </p:spTree>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Sql</a:t>
            </a:r>
            <a:r>
              <a:rPr lang="zh-CN" altLang="en-US" dirty="0" smtClean="0"/>
              <a:t>使用</a:t>
            </a:r>
            <a:endParaRPr lang="zh-CN" altLang="en-US" dirty="0"/>
          </a:p>
        </p:txBody>
      </p:sp>
      <p:sp>
        <p:nvSpPr>
          <p:cNvPr id="3" name="内容占位符 2"/>
          <p:cNvSpPr>
            <a:spLocks noGrp="1"/>
          </p:cNvSpPr>
          <p:nvPr>
            <p:ph idx="1"/>
          </p:nvPr>
        </p:nvSpPr>
        <p:spPr/>
        <p:txBody>
          <a:bodyPr/>
          <a:lstStyle/>
          <a:p>
            <a:r>
              <a:rPr lang="zh-CN" altLang="en-US" dirty="0" smtClean="0"/>
              <a:t>复制员工表，表名为</a:t>
            </a:r>
            <a:r>
              <a:rPr lang="en-US" altLang="zh-CN" dirty="0" err="1" smtClean="0"/>
              <a:t>emp_copy</a:t>
            </a:r>
            <a:endParaRPr lang="en-US" altLang="zh-CN" dirty="0" smtClean="0"/>
          </a:p>
          <a:p>
            <a:r>
              <a:rPr lang="zh-CN" altLang="en-US" dirty="0"/>
              <a:t>机构</a:t>
            </a:r>
            <a:r>
              <a:rPr lang="zh-CN" altLang="en-US" dirty="0" smtClean="0"/>
              <a:t>中有多少种职位（</a:t>
            </a:r>
            <a:r>
              <a:rPr lang="en-US" altLang="zh-CN" dirty="0" smtClean="0"/>
              <a:t>distinct</a:t>
            </a:r>
            <a:r>
              <a:rPr lang="zh-CN" altLang="en-US" dirty="0" smtClean="0"/>
              <a:t>）</a:t>
            </a:r>
            <a:endParaRPr lang="en-US" altLang="zh-CN" dirty="0" smtClean="0"/>
          </a:p>
          <a:p>
            <a:r>
              <a:rPr lang="zh-CN" altLang="en-US" dirty="0" smtClean="0"/>
              <a:t>从</a:t>
            </a:r>
            <a:r>
              <a:rPr lang="en-US" altLang="zh-CN" dirty="0" smtClean="0"/>
              <a:t>employee</a:t>
            </a:r>
            <a:r>
              <a:rPr lang="zh-CN" altLang="en-US" dirty="0" smtClean="0"/>
              <a:t>查询出每个部门中不重复的职位</a:t>
            </a:r>
            <a:r>
              <a:rPr lang="zh-CN" altLang="en-US" dirty="0"/>
              <a:t>（</a:t>
            </a:r>
            <a:r>
              <a:rPr lang="en-US" altLang="zh-CN" dirty="0"/>
              <a:t>distinct</a:t>
            </a:r>
            <a:r>
              <a:rPr lang="zh-CN" altLang="en-US" dirty="0"/>
              <a:t>）</a:t>
            </a:r>
            <a:endParaRPr lang="en-US" altLang="zh-CN" dirty="0"/>
          </a:p>
          <a:p>
            <a:endParaRPr lang="en-US" altLang="zh-CN" dirty="0" smtClean="0"/>
          </a:p>
          <a:p>
            <a:r>
              <a:rPr lang="zh-CN" altLang="en-US" dirty="0" smtClean="0"/>
              <a:t>薪水高于</a:t>
            </a:r>
            <a:r>
              <a:rPr lang="en-US" altLang="zh-CN" dirty="0" smtClean="0"/>
              <a:t>6000</a:t>
            </a:r>
            <a:r>
              <a:rPr lang="zh-CN" altLang="en-US" dirty="0" smtClean="0"/>
              <a:t>的员工</a:t>
            </a:r>
            <a:endParaRPr lang="en-US" altLang="zh-CN" dirty="0" smtClean="0"/>
          </a:p>
          <a:p>
            <a:r>
              <a:rPr lang="zh-CN" altLang="en-US" dirty="0" smtClean="0"/>
              <a:t>职位是</a:t>
            </a:r>
            <a:r>
              <a:rPr lang="en-US" altLang="zh-CN" dirty="0" smtClean="0"/>
              <a:t>analyst </a:t>
            </a:r>
            <a:r>
              <a:rPr lang="zh-CN" altLang="en-US" dirty="0" smtClean="0"/>
              <a:t>的员工</a:t>
            </a:r>
            <a:endParaRPr lang="zh-CN" altLang="en-US" dirty="0"/>
          </a:p>
        </p:txBody>
      </p:sp>
    </p:spTree>
  </p:cSld>
  <p:clrMapOvr>
    <a:masterClrMapping/>
  </p:clrMapOvr>
  <p:transition>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a:t>
            </a:r>
            <a:r>
              <a:rPr lang="zh-CN" altLang="en-US" dirty="0"/>
              <a:t>使用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以小写格式展示职位信息（</a:t>
            </a:r>
            <a:r>
              <a:rPr lang="en-US" altLang="zh-CN" dirty="0" smtClean="0"/>
              <a:t>lower()</a:t>
            </a:r>
            <a:r>
              <a:rPr lang="zh-CN" altLang="en-US" dirty="0" smtClean="0"/>
              <a:t>）</a:t>
            </a:r>
            <a:endParaRPr lang="en-US" altLang="zh-CN" dirty="0" smtClean="0"/>
          </a:p>
          <a:p>
            <a:r>
              <a:rPr lang="zh-CN" altLang="en-US" dirty="0" smtClean="0"/>
              <a:t>忽略大小写匹配职位等于‘</a:t>
            </a:r>
            <a:r>
              <a:rPr lang="en-US" altLang="zh-CN" dirty="0" smtClean="0"/>
              <a:t>ANALYST</a:t>
            </a:r>
            <a:r>
              <a:rPr lang="zh-CN" altLang="en-US" dirty="0" smtClean="0"/>
              <a:t>’的记录</a:t>
            </a:r>
            <a:endParaRPr lang="en-US" altLang="zh-CN" dirty="0" smtClean="0"/>
          </a:p>
          <a:p>
            <a:r>
              <a:rPr lang="zh-CN" altLang="en-US" dirty="0" smtClean="0"/>
              <a:t>查询出薪水在</a:t>
            </a:r>
            <a:r>
              <a:rPr lang="en-US" altLang="zh-CN" dirty="0" smtClean="0"/>
              <a:t>5000</a:t>
            </a:r>
            <a:r>
              <a:rPr lang="zh-CN" altLang="en-US" dirty="0" smtClean="0"/>
              <a:t>到</a:t>
            </a:r>
            <a:r>
              <a:rPr lang="en-US" altLang="zh-CN" dirty="0" smtClean="0"/>
              <a:t>8000</a:t>
            </a:r>
            <a:r>
              <a:rPr lang="zh-CN" altLang="en-US" dirty="0" smtClean="0"/>
              <a:t>之间的员工（</a:t>
            </a:r>
            <a:r>
              <a:rPr lang="en-US" altLang="zh-CN" dirty="0" smtClean="0"/>
              <a:t>between </a:t>
            </a:r>
            <a:r>
              <a:rPr lang="en-US" altLang="zh-CN" dirty="0"/>
              <a:t>and</a:t>
            </a:r>
            <a:r>
              <a:rPr lang="zh-CN" altLang="en-US" dirty="0" smtClean="0"/>
              <a:t>）</a:t>
            </a:r>
            <a:endParaRPr lang="en-US" altLang="zh-CN" dirty="0" smtClean="0"/>
          </a:p>
          <a:p>
            <a:r>
              <a:rPr lang="zh-CN" altLang="en-US" dirty="0" smtClean="0"/>
              <a:t>查询出</a:t>
            </a:r>
            <a:r>
              <a:rPr lang="en-US" altLang="zh-CN" dirty="0" smtClean="0"/>
              <a:t>2016</a:t>
            </a:r>
            <a:r>
              <a:rPr lang="zh-CN" altLang="en-US" dirty="0" smtClean="0"/>
              <a:t>年入职的员工</a:t>
            </a:r>
            <a:endParaRPr lang="en-US" altLang="zh-CN" dirty="0" smtClean="0"/>
          </a:p>
          <a:p>
            <a:r>
              <a:rPr lang="zh-CN" altLang="en-US" dirty="0"/>
              <a:t>薪水不在</a:t>
            </a:r>
            <a:r>
              <a:rPr lang="en-US" altLang="zh-CN" dirty="0"/>
              <a:t>5000</a:t>
            </a:r>
            <a:r>
              <a:rPr lang="zh-CN" altLang="en-US" dirty="0"/>
              <a:t>到</a:t>
            </a:r>
            <a:r>
              <a:rPr lang="en-US" altLang="zh-CN" dirty="0"/>
              <a:t>8000</a:t>
            </a:r>
            <a:r>
              <a:rPr lang="zh-CN" altLang="en-US" dirty="0"/>
              <a:t>的</a:t>
            </a:r>
            <a:r>
              <a:rPr lang="zh-CN" altLang="en-US" dirty="0" smtClean="0"/>
              <a:t>员工</a:t>
            </a:r>
            <a:endParaRPr lang="en-US" altLang="zh-CN" dirty="0" smtClean="0"/>
          </a:p>
          <a:p>
            <a:r>
              <a:rPr lang="zh-CN" altLang="en-US" dirty="0" smtClean="0"/>
              <a:t>查询出职位是</a:t>
            </a:r>
            <a:r>
              <a:rPr lang="en-US" altLang="zh-CN" dirty="0" smtClean="0"/>
              <a:t>Manager</a:t>
            </a:r>
            <a:r>
              <a:rPr lang="zh-CN" altLang="en-US" dirty="0" smtClean="0"/>
              <a:t>或者</a:t>
            </a:r>
            <a:r>
              <a:rPr lang="en-US" altLang="zh-CN" dirty="0" smtClean="0"/>
              <a:t>analyst</a:t>
            </a:r>
            <a:r>
              <a:rPr lang="zh-CN" altLang="en-US" dirty="0" smtClean="0"/>
              <a:t>的员工</a:t>
            </a:r>
            <a:endParaRPr lang="en-US" altLang="zh-CN" dirty="0" smtClean="0"/>
          </a:p>
          <a:p>
            <a:r>
              <a:rPr lang="zh-CN" altLang="en-US" dirty="0" smtClean="0"/>
              <a:t>模糊查询</a:t>
            </a:r>
            <a:r>
              <a:rPr lang="en-US" altLang="zh-CN" dirty="0" smtClean="0"/>
              <a:t>like % _</a:t>
            </a:r>
            <a:endParaRPr lang="en-US" altLang="zh-CN" dirty="0" smtClean="0"/>
          </a:p>
          <a:p>
            <a:endParaRPr lang="zh-CN" altLang="en-US" dirty="0"/>
          </a:p>
        </p:txBody>
      </p:sp>
    </p:spTree>
  </p:cSld>
  <p:clrMapOvr>
    <a:masterClrMapping/>
  </p:clrMapOvr>
  <p:transition>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a:t>
            </a:r>
            <a:r>
              <a:rPr lang="zh-CN" altLang="en-US" dirty="0"/>
              <a:t>使用</a:t>
            </a:r>
            <a:endParaRPr lang="zh-CN" altLang="en-US" dirty="0"/>
          </a:p>
        </p:txBody>
      </p:sp>
      <p:sp>
        <p:nvSpPr>
          <p:cNvPr id="3" name="内容占位符 2"/>
          <p:cNvSpPr>
            <a:spLocks noGrp="1"/>
          </p:cNvSpPr>
          <p:nvPr>
            <p:ph idx="1"/>
          </p:nvPr>
        </p:nvSpPr>
        <p:spPr/>
        <p:txBody>
          <a:bodyPr/>
          <a:lstStyle/>
          <a:p>
            <a:r>
              <a:rPr lang="zh-CN" altLang="en-US" dirty="0"/>
              <a:t>查询</a:t>
            </a:r>
            <a:r>
              <a:rPr lang="zh-CN" altLang="en-US" dirty="0" smtClean="0"/>
              <a:t>出没有岗位工资的员工</a:t>
            </a:r>
            <a:endParaRPr lang="en-US" altLang="zh-CN" dirty="0" smtClean="0"/>
          </a:p>
          <a:p>
            <a:r>
              <a:rPr lang="zh-CN" altLang="en-US" dirty="0" smtClean="0"/>
              <a:t>查询有岗位工资的员工</a:t>
            </a:r>
            <a:endParaRPr lang="en-US" altLang="zh-CN" dirty="0" smtClean="0"/>
          </a:p>
          <a:p>
            <a:r>
              <a:rPr lang="zh-CN" altLang="en-US" dirty="0" smtClean="0"/>
              <a:t>查询出不在</a:t>
            </a:r>
            <a:r>
              <a:rPr lang="en-US" altLang="zh-CN" dirty="0" smtClean="0"/>
              <a:t>10</a:t>
            </a:r>
            <a:r>
              <a:rPr lang="zh-CN" altLang="en-US" dirty="0" smtClean="0"/>
              <a:t>部门和不再</a:t>
            </a:r>
            <a:r>
              <a:rPr lang="en-US" altLang="zh-CN" dirty="0" smtClean="0"/>
              <a:t>30</a:t>
            </a:r>
            <a:r>
              <a:rPr lang="zh-CN" altLang="en-US" dirty="0" smtClean="0"/>
              <a:t>部门的员工</a:t>
            </a:r>
            <a:endParaRPr lang="en-US" altLang="zh-CN" dirty="0" smtClean="0"/>
          </a:p>
        </p:txBody>
      </p:sp>
    </p:spTree>
  </p:cSld>
  <p:clrMapOvr>
    <a:masterClrMapping/>
  </p:clrMapOvr>
  <p:transition>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DDL</a:t>
            </a:r>
            <a:r>
              <a:rPr lang="zh-CN" altLang="en-US" b="1" dirty="0"/>
              <a:t>数据定义语言</a:t>
            </a:r>
            <a:endParaRPr lang="zh-CN" altLang="en-US" dirty="0"/>
          </a:p>
        </p:txBody>
      </p:sp>
      <p:sp>
        <p:nvSpPr>
          <p:cNvPr id="3" name="内容占位符 2"/>
          <p:cNvSpPr>
            <a:spLocks noGrp="1"/>
          </p:cNvSpPr>
          <p:nvPr>
            <p:ph idx="1"/>
          </p:nvPr>
        </p:nvSpPr>
        <p:spPr/>
        <p:txBody>
          <a:bodyPr>
            <a:normAutofit lnSpcReduction="20000"/>
          </a:bodyPr>
          <a:lstStyle/>
          <a:p>
            <a:r>
              <a:rPr lang="en-US" altLang="zh-CN" dirty="0"/>
              <a:t>Data Definition </a:t>
            </a:r>
            <a:r>
              <a:rPr lang="en-US" altLang="zh-CN" dirty="0" smtClean="0"/>
              <a:t>Language</a:t>
            </a:r>
            <a:endParaRPr lang="en-US" altLang="zh-CN" dirty="0" smtClean="0"/>
          </a:p>
          <a:p>
            <a:endParaRPr lang="en-US" altLang="zh-CN" b="1" dirty="0" smtClean="0"/>
          </a:p>
          <a:p>
            <a:r>
              <a:rPr lang="en-US" altLang="zh-CN" b="1" dirty="0" smtClean="0"/>
              <a:t>create </a:t>
            </a:r>
            <a:r>
              <a:rPr lang="zh-CN" altLang="en-US" dirty="0"/>
              <a:t>数据库对象的创建</a:t>
            </a:r>
            <a:endParaRPr lang="zh-CN" altLang="en-US" dirty="0"/>
          </a:p>
          <a:p>
            <a:r>
              <a:rPr lang="en-US" altLang="zh-CN" b="1" dirty="0" smtClean="0"/>
              <a:t>alter </a:t>
            </a:r>
            <a:r>
              <a:rPr lang="zh-CN" altLang="en-US" dirty="0"/>
              <a:t>修改数据库对象</a:t>
            </a:r>
            <a:endParaRPr lang="zh-CN" altLang="en-US" dirty="0"/>
          </a:p>
          <a:p>
            <a:r>
              <a:rPr lang="en-US" altLang="zh-CN" b="1" dirty="0" smtClean="0"/>
              <a:t>drop </a:t>
            </a:r>
            <a:r>
              <a:rPr lang="zh-CN" altLang="en-US" dirty="0"/>
              <a:t>删除数据库对象</a:t>
            </a:r>
            <a:endParaRPr lang="zh-CN" altLang="en-US" dirty="0"/>
          </a:p>
          <a:p>
            <a:r>
              <a:rPr lang="en-US" altLang="zh-CN" b="1" dirty="0"/>
              <a:t>truncate </a:t>
            </a:r>
            <a:r>
              <a:rPr lang="zh-CN" altLang="en-US" dirty="0"/>
              <a:t>清空表数据，表级别的操作，删除后数据不可恢复</a:t>
            </a:r>
            <a:endParaRPr lang="zh-CN" altLang="en-US" dirty="0"/>
          </a:p>
        </p:txBody>
      </p:sp>
    </p:spTree>
  </p:cSld>
  <p:clrMapOvr>
    <a:masterClrMapping/>
  </p:clrMapOvr>
  <p:transition>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DML</a:t>
            </a:r>
            <a:r>
              <a:rPr lang="zh-CN" altLang="en-US" b="1" dirty="0"/>
              <a:t>数据操纵语言</a:t>
            </a:r>
            <a:endParaRPr lang="zh-CN" altLang="en-US" dirty="0"/>
          </a:p>
        </p:txBody>
      </p:sp>
      <p:sp>
        <p:nvSpPr>
          <p:cNvPr id="3" name="内容占位符 2"/>
          <p:cNvSpPr>
            <a:spLocks noGrp="1"/>
          </p:cNvSpPr>
          <p:nvPr>
            <p:ph idx="1"/>
          </p:nvPr>
        </p:nvSpPr>
        <p:spPr/>
        <p:txBody>
          <a:bodyPr/>
          <a:lstStyle/>
          <a:p>
            <a:r>
              <a:rPr lang="en-US" altLang="zh-CN" dirty="0"/>
              <a:t>Data Manipulation </a:t>
            </a:r>
            <a:r>
              <a:rPr lang="en-US" altLang="zh-CN" dirty="0" smtClean="0"/>
              <a:t>Language</a:t>
            </a:r>
            <a:endParaRPr lang="en-US" altLang="zh-CN" dirty="0" smtClean="0"/>
          </a:p>
          <a:p>
            <a:endParaRPr lang="en-US" altLang="zh-CN" dirty="0"/>
          </a:p>
          <a:p>
            <a:r>
              <a:rPr lang="en-US" altLang="zh-CN" b="1" dirty="0"/>
              <a:t>insert </a:t>
            </a:r>
            <a:r>
              <a:rPr lang="zh-CN" altLang="en-US" b="1" dirty="0"/>
              <a:t>插</a:t>
            </a:r>
            <a:r>
              <a:rPr lang="zh-CN" altLang="en-US" dirty="0"/>
              <a:t>入操作</a:t>
            </a:r>
            <a:endParaRPr lang="zh-CN" altLang="en-US" dirty="0"/>
          </a:p>
          <a:p>
            <a:r>
              <a:rPr lang="en-US" altLang="zh-CN" b="1" dirty="0" smtClean="0"/>
              <a:t>update </a:t>
            </a:r>
            <a:r>
              <a:rPr lang="zh-CN" altLang="en-US" dirty="0"/>
              <a:t>更新操作</a:t>
            </a:r>
            <a:endParaRPr lang="zh-CN" altLang="en-US" dirty="0"/>
          </a:p>
          <a:p>
            <a:r>
              <a:rPr lang="en-US" altLang="zh-CN" b="1" dirty="0" smtClean="0"/>
              <a:t>delete </a:t>
            </a:r>
            <a:r>
              <a:rPr lang="zh-CN" altLang="en-US" dirty="0"/>
              <a:t>删除操作</a:t>
            </a:r>
            <a:endParaRPr lang="zh-CN" altLang="en-US" dirty="0"/>
          </a:p>
        </p:txBody>
      </p:sp>
    </p:spTree>
  </p:cSld>
  <p:clrMapOvr>
    <a:masterClrMapping/>
  </p:clrMapOvr>
  <p:transition>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DQL</a:t>
            </a:r>
            <a:r>
              <a:rPr lang="zh-CN" altLang="en-US" b="1" dirty="0" smtClean="0"/>
              <a:t>数据查询语言</a:t>
            </a:r>
            <a:endParaRPr lang="zh-CN" altLang="en-US" dirty="0"/>
          </a:p>
        </p:txBody>
      </p:sp>
      <p:sp>
        <p:nvSpPr>
          <p:cNvPr id="3" name="内容占位符 2"/>
          <p:cNvSpPr>
            <a:spLocks noGrp="1"/>
          </p:cNvSpPr>
          <p:nvPr>
            <p:ph idx="1"/>
          </p:nvPr>
        </p:nvSpPr>
        <p:spPr/>
        <p:txBody>
          <a:bodyPr/>
          <a:lstStyle/>
          <a:p>
            <a:r>
              <a:rPr lang="en-US" altLang="zh-CN" dirty="0"/>
              <a:t>Data Query </a:t>
            </a:r>
            <a:r>
              <a:rPr lang="en-US" altLang="zh-CN" dirty="0" smtClean="0"/>
              <a:t>Language</a:t>
            </a:r>
            <a:endParaRPr lang="en-US" altLang="zh-CN" dirty="0" smtClean="0"/>
          </a:p>
          <a:p>
            <a:endParaRPr lang="en-US" altLang="zh-CN" dirty="0"/>
          </a:p>
          <a:p>
            <a:endParaRPr lang="en-US" altLang="zh-CN" dirty="0" smtClean="0"/>
          </a:p>
          <a:p>
            <a:r>
              <a:rPr lang="en-US" altLang="zh-CN" dirty="0" smtClean="0"/>
              <a:t>SELECT</a:t>
            </a:r>
            <a:endParaRPr lang="zh-CN" altLang="en-US" dirty="0"/>
          </a:p>
        </p:txBody>
      </p:sp>
    </p:spTree>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DCL </a:t>
            </a:r>
            <a:r>
              <a:rPr lang="zh-CN" altLang="en-US" dirty="0" smtClean="0"/>
              <a:t>数据控制语言</a:t>
            </a:r>
            <a:endParaRPr lang="zh-CN" altLang="en-US" dirty="0"/>
          </a:p>
        </p:txBody>
      </p:sp>
      <p:sp>
        <p:nvSpPr>
          <p:cNvPr id="3" name="内容占位符 2"/>
          <p:cNvSpPr>
            <a:spLocks noGrp="1"/>
          </p:cNvSpPr>
          <p:nvPr>
            <p:ph idx="1"/>
          </p:nvPr>
        </p:nvSpPr>
        <p:spPr/>
        <p:txBody>
          <a:bodyPr/>
          <a:lstStyle/>
          <a:p>
            <a:r>
              <a:rPr lang="en-US" altLang="zh-CN" dirty="0" smtClean="0"/>
              <a:t>Data Control Language</a:t>
            </a:r>
            <a:endParaRPr lang="en-US" altLang="zh-CN" dirty="0" smtClean="0"/>
          </a:p>
          <a:p>
            <a:r>
              <a:rPr lang="zh-CN" altLang="en-US" dirty="0" smtClean="0"/>
              <a:t>用语执行权限的授予和收回操作</a:t>
            </a:r>
            <a:endParaRPr lang="en-US" altLang="zh-CN" dirty="0" smtClean="0"/>
          </a:p>
          <a:p>
            <a:r>
              <a:rPr lang="en-US" altLang="zh-CN" dirty="0" smtClean="0"/>
              <a:t>GRANT:</a:t>
            </a:r>
            <a:r>
              <a:rPr lang="zh-CN" altLang="en-US" dirty="0" smtClean="0"/>
              <a:t>授予，给用户授权</a:t>
            </a:r>
            <a:endParaRPr lang="en-US" altLang="zh-CN" dirty="0" smtClean="0"/>
          </a:p>
          <a:p>
            <a:r>
              <a:rPr lang="en-US" altLang="zh-CN" dirty="0" smtClean="0"/>
              <a:t>Revoke:</a:t>
            </a:r>
            <a:r>
              <a:rPr lang="zh-CN" altLang="en-US" dirty="0" smtClean="0"/>
              <a:t>收回用户已有的权限</a:t>
            </a:r>
            <a:endParaRPr lang="en-US" altLang="zh-CN" dirty="0" smtClean="0"/>
          </a:p>
          <a:p>
            <a:r>
              <a:rPr lang="en-US" altLang="zh-CN" dirty="0" smtClean="0"/>
              <a:t>Create user:</a:t>
            </a:r>
            <a:r>
              <a:rPr lang="zh-CN" altLang="en-US" dirty="0" smtClean="0"/>
              <a:t>创建用户</a:t>
            </a:r>
            <a:endParaRPr lang="zh-CN" altLang="en-US" dirty="0" smtClean="0"/>
          </a:p>
          <a:p>
            <a:r>
              <a:rPr lang="en-US" altLang="zh-CN" dirty="0" smtClean="0"/>
              <a:t>create user usernamexxx identity by '123456'</a:t>
            </a:r>
            <a:endParaRPr lang="en-US" altLang="zh-CN" dirty="0" smtClean="0"/>
          </a:p>
        </p:txBody>
      </p:sp>
    </p:spTree>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a:t>
            </a:r>
            <a:r>
              <a:rPr lang="en-US" altLang="zh-CN" dirty="0" smtClean="0"/>
              <a:t>RDBMS</a:t>
            </a:r>
            <a:r>
              <a:rPr lang="zh-CN" altLang="en-US" dirty="0" smtClean="0"/>
              <a:t>）概念</a:t>
            </a:r>
            <a:endParaRPr lang="zh-CN" altLang="en-US" dirty="0"/>
          </a:p>
        </p:txBody>
      </p:sp>
      <p:sp>
        <p:nvSpPr>
          <p:cNvPr id="3" name="内容占位符 2"/>
          <p:cNvSpPr>
            <a:spLocks noGrp="1"/>
          </p:cNvSpPr>
          <p:nvPr>
            <p:ph idx="1"/>
          </p:nvPr>
        </p:nvSpPr>
        <p:spPr>
          <a:xfrm>
            <a:off x="457200" y="2090464"/>
            <a:ext cx="8229600" cy="3993307"/>
          </a:xfrm>
        </p:spPr>
        <p:txBody>
          <a:bodyPr>
            <a:normAutofit fontScale="70000" lnSpcReduction="20000"/>
          </a:bodyPr>
          <a:lstStyle/>
          <a:p>
            <a:r>
              <a:rPr lang="zh-CN" altLang="en-US" dirty="0"/>
              <a:t>数据库</a:t>
            </a:r>
            <a:r>
              <a:rPr lang="en-US" altLang="zh-CN" dirty="0"/>
              <a:t>(Database)</a:t>
            </a:r>
            <a:r>
              <a:rPr lang="zh-CN" altLang="en-US" dirty="0"/>
              <a:t>是按照数据结构来组织、存储和管理数据的</a:t>
            </a:r>
            <a:r>
              <a:rPr lang="zh-CN" altLang="en-US" dirty="0" smtClean="0"/>
              <a:t>仓库</a:t>
            </a:r>
            <a:r>
              <a:rPr lang="en-US" altLang="zh-CN" dirty="0" smtClean="0"/>
              <a:t>:</a:t>
            </a:r>
            <a:r>
              <a:rPr lang="zh-CN" altLang="en-US" dirty="0"/>
              <a:t>数据库是存储在一起的相关数据的集合，这些数据是结构化的，无有害的或不必要的冗余，并为多种应用服务；数据的存储独立于使用它的程序；对数据库插入新数据，修改和检索原有数据均能按一种公用的和可控制的方式进行。</a:t>
            </a:r>
            <a:endParaRPr lang="en-US" altLang="zh-CN" dirty="0" smtClean="0"/>
          </a:p>
          <a:p>
            <a:r>
              <a:rPr lang="zh-CN" altLang="en-US" dirty="0" smtClean="0"/>
              <a:t>数据库管理系统（</a:t>
            </a:r>
            <a:r>
              <a:rPr lang="en-US" altLang="zh-CN" dirty="0" smtClean="0"/>
              <a:t>Database Management System</a:t>
            </a:r>
            <a:r>
              <a:rPr lang="zh-CN" altLang="en-US" dirty="0" smtClean="0"/>
              <a:t>）</a:t>
            </a:r>
            <a:endParaRPr lang="en-US" altLang="zh-CN" dirty="0"/>
          </a:p>
          <a:p>
            <a:r>
              <a:rPr lang="zh-CN" altLang="en-US" dirty="0" smtClean="0"/>
              <a:t>关系型数据库管理系统：</a:t>
            </a:r>
            <a:r>
              <a:rPr lang="en-US" altLang="zh-CN" dirty="0" smtClean="0"/>
              <a:t>RDBMS</a:t>
            </a:r>
            <a:r>
              <a:rPr lang="zh-CN" altLang="en-US" dirty="0"/>
              <a:t>关系数据库，是建立在关系模型基础上的数据库，借助于集合代数等数学概念和方法来处理数据库中的数据。现实世界中的各种实体以及实体之间的各种联系均用关系模型来表示。标准数据查询语言</a:t>
            </a:r>
            <a:r>
              <a:rPr lang="en-US" altLang="zh-CN" dirty="0"/>
              <a:t>SQL</a:t>
            </a:r>
            <a:r>
              <a:rPr lang="zh-CN" altLang="en-US" dirty="0"/>
              <a:t>就是一种基于关系数据库的语言，这种语言执行对关系数据库中数据的检索和操作。 关系模型由关系数据结构、关系操作集合、关系完整性约束三部分组成。</a:t>
            </a:r>
            <a:endParaRPr lang="zh-CN" altLang="en-US" dirty="0"/>
          </a:p>
        </p:txBody>
      </p:sp>
    </p:spTree>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常用关系型数据库</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smtClean="0"/>
              <a:t>Oracle </a:t>
            </a:r>
            <a:r>
              <a:rPr lang="zh-CN" altLang="en-US" dirty="0"/>
              <a:t>是著名的</a:t>
            </a:r>
            <a:r>
              <a:rPr lang="en-US" altLang="zh-CN" dirty="0"/>
              <a:t>Oracle(</a:t>
            </a:r>
            <a:r>
              <a:rPr lang="zh-CN" altLang="en-US" dirty="0"/>
              <a:t>甲骨文</a:t>
            </a:r>
            <a:r>
              <a:rPr lang="en-US" altLang="zh-CN" dirty="0"/>
              <a:t>)</a:t>
            </a:r>
            <a:r>
              <a:rPr lang="zh-CN" altLang="en-US" dirty="0"/>
              <a:t>公司的数据库产品 </a:t>
            </a:r>
            <a:r>
              <a:rPr lang="en-US" altLang="zh-CN" dirty="0"/>
              <a:t>, </a:t>
            </a:r>
            <a:r>
              <a:rPr lang="zh-CN" altLang="en-US" dirty="0"/>
              <a:t>它是世界上第一个商品化的关系型数据库管理系统</a:t>
            </a:r>
            <a:r>
              <a:rPr lang="zh-CN" altLang="en-US" dirty="0" smtClean="0"/>
              <a:t>。</a:t>
            </a:r>
            <a:r>
              <a:rPr lang="en-US" altLang="zh-CN" dirty="0" smtClean="0"/>
              <a:t>Oracle </a:t>
            </a:r>
            <a:r>
              <a:rPr lang="zh-CN" altLang="en-US" dirty="0"/>
              <a:t>公司的软件产品丰富 </a:t>
            </a:r>
            <a:r>
              <a:rPr lang="en-US" altLang="zh-CN" dirty="0"/>
              <a:t>, </a:t>
            </a:r>
            <a:r>
              <a:rPr lang="zh-CN" altLang="en-US" dirty="0"/>
              <a:t>包括</a:t>
            </a:r>
            <a:r>
              <a:rPr lang="en-US" altLang="zh-CN" dirty="0"/>
              <a:t>Oracle </a:t>
            </a:r>
            <a:r>
              <a:rPr lang="zh-CN" altLang="en-US" dirty="0"/>
              <a:t>服务器产品 </a:t>
            </a:r>
            <a:r>
              <a:rPr lang="en-US" altLang="zh-CN" dirty="0"/>
              <a:t>, Oracle </a:t>
            </a:r>
            <a:r>
              <a:rPr lang="zh-CN" altLang="en-US" dirty="0"/>
              <a:t>开发工具</a:t>
            </a:r>
            <a:r>
              <a:rPr lang="zh-CN" altLang="en-US" dirty="0" smtClean="0"/>
              <a:t>和</a:t>
            </a:r>
            <a:r>
              <a:rPr lang="en-US" altLang="zh-CN" dirty="0" smtClean="0"/>
              <a:t>Oracle </a:t>
            </a:r>
            <a:r>
              <a:rPr lang="zh-CN" altLang="en-US" dirty="0"/>
              <a:t>应用软件。其中最著名的就是</a:t>
            </a:r>
            <a:r>
              <a:rPr lang="en-US" altLang="zh-CN" dirty="0"/>
              <a:t>Oracle </a:t>
            </a:r>
            <a:r>
              <a:rPr lang="zh-CN" altLang="en-US" dirty="0"/>
              <a:t>数据库 </a:t>
            </a:r>
            <a:r>
              <a:rPr lang="en-US" altLang="zh-CN" dirty="0"/>
              <a:t>, </a:t>
            </a:r>
            <a:r>
              <a:rPr lang="zh-CN" altLang="en-US" dirty="0"/>
              <a:t>目前最新的版本是</a:t>
            </a:r>
            <a:r>
              <a:rPr lang="en-US" altLang="zh-CN" dirty="0" smtClean="0"/>
              <a:t>Oracle12c</a:t>
            </a:r>
            <a:r>
              <a:rPr lang="zh-CN" altLang="en-US" dirty="0"/>
              <a:t>。</a:t>
            </a:r>
            <a:endParaRPr lang="zh-CN" altLang="en-US" dirty="0"/>
          </a:p>
          <a:p>
            <a:r>
              <a:rPr lang="en-US" altLang="zh-CN" b="1" dirty="0" smtClean="0"/>
              <a:t>DB2 </a:t>
            </a:r>
            <a:r>
              <a:rPr lang="zh-CN" altLang="en-US" dirty="0"/>
              <a:t>是</a:t>
            </a:r>
            <a:r>
              <a:rPr lang="en-US" altLang="zh-CN" dirty="0"/>
              <a:t>IBM </a:t>
            </a:r>
            <a:r>
              <a:rPr lang="zh-CN" altLang="en-US" dirty="0"/>
              <a:t>的关系型数据库管理系统 </a:t>
            </a:r>
            <a:r>
              <a:rPr lang="en-US" altLang="zh-CN" dirty="0"/>
              <a:t>, DB2 </a:t>
            </a:r>
            <a:r>
              <a:rPr lang="zh-CN" altLang="en-US" dirty="0"/>
              <a:t>有</a:t>
            </a:r>
            <a:r>
              <a:rPr lang="zh-CN" altLang="en-US" dirty="0" smtClean="0"/>
              <a:t>很多版本 </a:t>
            </a:r>
            <a:r>
              <a:rPr lang="en-US" altLang="zh-CN" dirty="0"/>
              <a:t>, </a:t>
            </a:r>
            <a:r>
              <a:rPr lang="zh-CN" altLang="en-US" dirty="0" smtClean="0"/>
              <a:t>可以</a:t>
            </a:r>
            <a:r>
              <a:rPr lang="zh-CN" altLang="en-US" dirty="0"/>
              <a:t>运行在从掌上产品到</a:t>
            </a:r>
            <a:r>
              <a:rPr lang="zh-CN" altLang="en-US" dirty="0" smtClean="0"/>
              <a:t>大型机不同</a:t>
            </a:r>
            <a:r>
              <a:rPr lang="zh-CN" altLang="en-US" dirty="0"/>
              <a:t>的终端机器上。</a:t>
            </a:r>
            <a:r>
              <a:rPr lang="en-US" altLang="zh-CN" dirty="0"/>
              <a:t>DB2 </a:t>
            </a:r>
            <a:r>
              <a:rPr lang="zh-CN" altLang="en-US" dirty="0"/>
              <a:t>在高端数据库的主要竞争</a:t>
            </a:r>
            <a:r>
              <a:rPr lang="zh-CN" altLang="en-US" dirty="0" smtClean="0"/>
              <a:t>对手是 </a:t>
            </a:r>
            <a:r>
              <a:rPr lang="en-US" altLang="zh-CN" dirty="0" smtClean="0"/>
              <a:t>Oracle</a:t>
            </a:r>
            <a:r>
              <a:rPr lang="zh-CN" altLang="en-US" dirty="0" smtClean="0"/>
              <a:t>。</a:t>
            </a:r>
            <a:endParaRPr lang="en-US" altLang="zh-CN" dirty="0" smtClean="0"/>
          </a:p>
          <a:p>
            <a:r>
              <a:rPr lang="en-US" altLang="zh-CN" dirty="0" err="1" smtClean="0"/>
              <a:t>Mysql</a:t>
            </a:r>
            <a:endParaRPr lang="en-US" altLang="zh-CN" dirty="0" smtClean="0"/>
          </a:p>
          <a:p>
            <a:r>
              <a:rPr lang="en-US" altLang="zh-CN" dirty="0" err="1" smtClean="0"/>
              <a:t>Postgresql</a:t>
            </a:r>
            <a:endParaRPr lang="en-US" altLang="zh-CN" dirty="0" smtClean="0"/>
          </a:p>
          <a:p>
            <a:r>
              <a:rPr lang="en-US" altLang="zh-CN" dirty="0" err="1" smtClean="0"/>
              <a:t>Sqlite</a:t>
            </a:r>
            <a:r>
              <a:rPr lang="zh-CN" altLang="en-US" dirty="0" smtClean="0"/>
              <a:t>等等</a:t>
            </a:r>
            <a:endParaRPr lang="en-US" altLang="zh-CN" dirty="0" smtClean="0"/>
          </a:p>
        </p:txBody>
      </p:sp>
    </p:spTree>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Oracle</a:t>
            </a:r>
            <a:r>
              <a:rPr lang="zh-CN" altLang="en-US" dirty="0" smtClean="0"/>
              <a:t>的下载安装</a:t>
            </a:r>
            <a:endParaRPr lang="zh-CN" altLang="en-US" dirty="0"/>
          </a:p>
        </p:txBody>
      </p:sp>
      <p:sp>
        <p:nvSpPr>
          <p:cNvPr id="3" name="内容占位符 2"/>
          <p:cNvSpPr>
            <a:spLocks noGrp="1"/>
          </p:cNvSpPr>
          <p:nvPr>
            <p:ph idx="1"/>
          </p:nvPr>
        </p:nvSpPr>
        <p:spPr/>
        <p:txBody>
          <a:bodyPr/>
          <a:lstStyle/>
          <a:p>
            <a:r>
              <a:rPr lang="zh-CN" altLang="en-US" dirty="0" smtClean="0"/>
              <a:t>官网：</a:t>
            </a:r>
            <a:r>
              <a:rPr lang="en-US" altLang="zh-CN" dirty="0"/>
              <a:t>http://</a:t>
            </a:r>
            <a:r>
              <a:rPr lang="en-US" altLang="zh-CN" dirty="0" smtClean="0"/>
              <a:t>www.oracle.com/technetwork/database/enterprise-edition/downloads/index.html</a:t>
            </a:r>
            <a:endParaRPr lang="en-US" altLang="zh-CN" dirty="0" smtClean="0"/>
          </a:p>
          <a:p>
            <a:r>
              <a:rPr lang="zh-CN" altLang="en-US" dirty="0"/>
              <a:t>注意</a:t>
            </a:r>
            <a:r>
              <a:rPr lang="zh-CN" altLang="en-US" dirty="0" smtClean="0"/>
              <a:t>选择版本跟自己的操作系统的位数</a:t>
            </a:r>
            <a:endParaRPr lang="en-US" altLang="zh-CN" dirty="0" smtClean="0"/>
          </a:p>
          <a:p>
            <a:r>
              <a:rPr lang="zh-CN" altLang="en-US" dirty="0" smtClean="0"/>
              <a:t>下载的时候需要注册</a:t>
            </a:r>
            <a:r>
              <a:rPr lang="en-US" altLang="zh-CN" dirty="0" smtClean="0"/>
              <a:t>oracle</a:t>
            </a:r>
            <a:r>
              <a:rPr lang="zh-CN" altLang="en-US" dirty="0" smtClean="0"/>
              <a:t>官网的帐号，</a:t>
            </a:r>
            <a:r>
              <a:rPr lang="en-US" altLang="zh-CN" dirty="0" smtClean="0"/>
              <a:t>oracle</a:t>
            </a:r>
            <a:r>
              <a:rPr lang="zh-CN" altLang="en-US" dirty="0"/>
              <a:t>商用</a:t>
            </a:r>
            <a:r>
              <a:rPr lang="zh-CN" altLang="en-US" dirty="0" smtClean="0"/>
              <a:t>收费，但是下载安装用来学习不收费</a:t>
            </a:r>
            <a:endParaRPr lang="zh-CN" altLang="en-US" dirty="0"/>
          </a:p>
        </p:txBody>
      </p:sp>
    </p:spTree>
  </p:cSld>
  <p:clrMapOvr>
    <a:masterClrMapping/>
  </p:clrMapOvr>
  <p:transition>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创建用户</a:t>
            </a:r>
            <a:endParaRPr lang="zh-CN" altLang="en-US"/>
          </a:p>
        </p:txBody>
      </p:sp>
      <p:sp>
        <p:nvSpPr>
          <p:cNvPr id="3" name="内容占位符 2"/>
          <p:cNvSpPr>
            <a:spLocks noGrp="1"/>
          </p:cNvSpPr>
          <p:nvPr>
            <p:ph idx="1"/>
          </p:nvPr>
        </p:nvSpPr>
        <p:spPr/>
        <p:txBody>
          <a:bodyPr/>
          <a:p>
            <a:r>
              <a:rPr lang="zh-CN" altLang="en-US"/>
              <a:t>-- Create the user </a:t>
            </a:r>
            <a:endParaRPr lang="zh-CN" altLang="en-US"/>
          </a:p>
          <a:p>
            <a:r>
              <a:rPr lang="zh-CN" altLang="en-US"/>
              <a:t>create user c##jokerq</a:t>
            </a:r>
            <a:endParaRPr lang="zh-CN" altLang="en-US"/>
          </a:p>
          <a:p>
            <a:r>
              <a:rPr lang="zh-CN" altLang="en-US"/>
              <a:t>  identified by "123456";</a:t>
            </a:r>
            <a:endParaRPr lang="zh-CN" altLang="en-US"/>
          </a:p>
          <a:p>
            <a:r>
              <a:rPr lang="zh-CN" altLang="en-US"/>
              <a:t>-- Grant/Revoke role privileges </a:t>
            </a:r>
            <a:endParaRPr lang="zh-CN" altLang="en-US"/>
          </a:p>
          <a:p>
            <a:r>
              <a:rPr lang="zh-CN" altLang="en-US"/>
              <a:t>grant dba to c##jokerq;</a:t>
            </a:r>
            <a:endParaRPr lang="zh-CN" altLang="en-US"/>
          </a:p>
        </p:txBody>
      </p:sp>
    </p:spTree>
  </p:cSld>
  <p:clrMapOvr>
    <a:masterClrMapping/>
  </p:clrMapOvr>
  <p:transition>
    <p:pull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6"/>
            <a:ext cx="6419056" cy="796950"/>
          </a:xfrm>
        </p:spPr>
        <p:txBody>
          <a:bodyPr/>
          <a:lstStyle/>
          <a:p>
            <a:r>
              <a:rPr lang="en-US" altLang="zh-CN" dirty="0" smtClean="0"/>
              <a:t>Oracle</a:t>
            </a:r>
            <a:r>
              <a:rPr lang="zh-CN" altLang="en-US" dirty="0" smtClean="0"/>
              <a:t>常用数据类型</a:t>
            </a:r>
            <a:r>
              <a:rPr lang="en-US" altLang="zh-CN" dirty="0" smtClean="0"/>
              <a:t>-</a:t>
            </a:r>
            <a:r>
              <a:rPr lang="zh-CN" altLang="en-US" dirty="0" smtClean="0"/>
              <a:t>字符型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char(n</a:t>
            </a:r>
            <a:r>
              <a:rPr lang="en-US" altLang="zh-CN" dirty="0"/>
              <a:t>) </a:t>
            </a:r>
            <a:endParaRPr lang="zh-CN" altLang="en-US" dirty="0"/>
          </a:p>
          <a:p>
            <a:r>
              <a:rPr lang="en-US" altLang="zh-CN" dirty="0"/>
              <a:t>n=1 to 2000</a:t>
            </a:r>
            <a:r>
              <a:rPr lang="zh-CN" altLang="en-US" dirty="0" smtClean="0"/>
              <a:t>字节，定</a:t>
            </a:r>
            <a:r>
              <a:rPr lang="zh-CN" altLang="en-US" dirty="0"/>
              <a:t>长字符串，</a:t>
            </a:r>
            <a:r>
              <a:rPr lang="en-US" altLang="zh-CN" dirty="0"/>
              <a:t>n</a:t>
            </a:r>
            <a:r>
              <a:rPr lang="zh-CN" altLang="en-US" dirty="0"/>
              <a:t>字节长，如果不指定长度，</a:t>
            </a:r>
            <a:r>
              <a:rPr lang="zh-CN" altLang="en-US" dirty="0" smtClean="0"/>
              <a:t>缺省为</a:t>
            </a:r>
            <a:r>
              <a:rPr lang="en-US" altLang="zh-CN" dirty="0"/>
              <a:t>1</a:t>
            </a:r>
            <a:r>
              <a:rPr lang="zh-CN" altLang="en-US" dirty="0"/>
              <a:t>个字节长（一个汉字为</a:t>
            </a:r>
            <a:r>
              <a:rPr lang="en-US" altLang="zh-CN" dirty="0"/>
              <a:t>2</a:t>
            </a:r>
            <a:r>
              <a:rPr lang="zh-CN" altLang="en-US" dirty="0"/>
              <a:t>字节）</a:t>
            </a:r>
            <a:endParaRPr lang="zh-CN" altLang="en-US" dirty="0"/>
          </a:p>
          <a:p>
            <a:r>
              <a:rPr lang="en-US" altLang="zh-CN" dirty="0"/>
              <a:t>varchar2(n) </a:t>
            </a:r>
            <a:br>
              <a:rPr lang="en-US" altLang="zh-CN" dirty="0"/>
            </a:br>
            <a:r>
              <a:rPr lang="en-US" altLang="zh-CN" dirty="0" smtClean="0"/>
              <a:t>n=1</a:t>
            </a:r>
            <a:r>
              <a:rPr lang="en-US" altLang="zh-CN" dirty="0"/>
              <a:t> to 4000</a:t>
            </a:r>
            <a:r>
              <a:rPr lang="zh-CN" altLang="en-US" dirty="0"/>
              <a:t>字节 可变长的字符串，具体定义时指明最大长度</a:t>
            </a:r>
            <a:r>
              <a:rPr lang="en-US" altLang="zh-CN" dirty="0" smtClean="0"/>
              <a:t>n</a:t>
            </a:r>
            <a:endParaRPr lang="en-US" altLang="zh-CN" dirty="0" smtClean="0"/>
          </a:p>
          <a:p>
            <a:r>
              <a:rPr lang="en-US" altLang="zh-CN" dirty="0"/>
              <a:t>v</a:t>
            </a:r>
            <a:r>
              <a:rPr lang="en-US" altLang="zh-CN" dirty="0" smtClean="0"/>
              <a:t>archar(n)  </a:t>
            </a:r>
            <a:r>
              <a:rPr lang="zh-CN" altLang="en-US" dirty="0" smtClean="0"/>
              <a:t>不推荐使用</a:t>
            </a:r>
            <a:endParaRPr lang="en-US" altLang="zh-CN" dirty="0"/>
          </a:p>
          <a:p>
            <a:endParaRPr lang="zh-CN" altLang="en-US" dirty="0"/>
          </a:p>
        </p:txBody>
      </p:sp>
    </p:spTree>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6"/>
            <a:ext cx="5410944" cy="796950"/>
          </a:xfrm>
        </p:spPr>
        <p:txBody>
          <a:bodyPr/>
          <a:lstStyle/>
          <a:p>
            <a:r>
              <a:rPr lang="en-US" altLang="zh-CN" dirty="0"/>
              <a:t>Oracle</a:t>
            </a:r>
            <a:r>
              <a:rPr lang="zh-CN" altLang="en-US" dirty="0"/>
              <a:t>常用数据类型</a:t>
            </a:r>
            <a:r>
              <a:rPr lang="en-US" altLang="zh-CN" dirty="0" smtClean="0"/>
              <a:t>-</a:t>
            </a:r>
            <a:r>
              <a:rPr lang="zh-CN" altLang="en-US" dirty="0" smtClean="0"/>
              <a:t>数值型</a:t>
            </a:r>
            <a:endParaRPr lang="zh-CN" altLang="en-US" dirty="0"/>
          </a:p>
        </p:txBody>
      </p:sp>
      <p:sp>
        <p:nvSpPr>
          <p:cNvPr id="3" name="内容占位符 2"/>
          <p:cNvSpPr>
            <a:spLocks noGrp="1"/>
          </p:cNvSpPr>
          <p:nvPr>
            <p:ph idx="1"/>
          </p:nvPr>
        </p:nvSpPr>
        <p:spPr/>
        <p:txBody>
          <a:bodyPr/>
          <a:lstStyle/>
          <a:p>
            <a:r>
              <a:rPr lang="en-US" altLang="zh-CN" dirty="0"/>
              <a:t>number(</a:t>
            </a:r>
            <a:r>
              <a:rPr lang="en-US" altLang="zh-CN" dirty="0" err="1"/>
              <a:t>m,n</a:t>
            </a:r>
            <a:r>
              <a:rPr lang="en-US" altLang="zh-CN" dirty="0" smtClean="0"/>
              <a:t>)</a:t>
            </a:r>
            <a:endParaRPr lang="en-US" altLang="zh-CN" dirty="0" smtClean="0"/>
          </a:p>
          <a:p>
            <a:r>
              <a:rPr lang="en-US" altLang="zh-CN" dirty="0"/>
              <a:t>m</a:t>
            </a:r>
            <a:r>
              <a:rPr lang="zh-CN" altLang="en-US" dirty="0"/>
              <a:t>是所有</a:t>
            </a:r>
            <a:r>
              <a:rPr lang="zh-CN" altLang="en-US" dirty="0" smtClean="0"/>
              <a:t>有效数字</a:t>
            </a:r>
            <a:r>
              <a:rPr lang="zh-CN" altLang="en-US" dirty="0"/>
              <a:t>的位数，</a:t>
            </a:r>
            <a:r>
              <a:rPr lang="en-US" altLang="zh-CN" dirty="0"/>
              <a:t>n</a:t>
            </a:r>
            <a:r>
              <a:rPr lang="zh-CN" altLang="en-US" dirty="0"/>
              <a:t>是小数点</a:t>
            </a:r>
            <a:r>
              <a:rPr lang="zh-CN" altLang="en-US" dirty="0" smtClean="0"/>
              <a:t>以后的位数</a:t>
            </a:r>
            <a:endParaRPr lang="en-US" altLang="zh-CN" dirty="0" smtClean="0"/>
          </a:p>
          <a:p>
            <a:r>
              <a:rPr lang="en-US" altLang="zh-CN" dirty="0" smtClean="0"/>
              <a:t>Integer==</a:t>
            </a:r>
            <a:r>
              <a:rPr lang="en-US" altLang="zh-CN" dirty="0"/>
              <a:t>NUMBER</a:t>
            </a:r>
            <a:r>
              <a:rPr lang="zh-CN" altLang="en-US" dirty="0"/>
              <a:t>（</a:t>
            </a:r>
            <a:r>
              <a:rPr lang="en-US" altLang="zh-CN" dirty="0"/>
              <a:t>38,0</a:t>
            </a:r>
            <a:r>
              <a:rPr lang="zh-CN" altLang="en-US" dirty="0" smtClean="0"/>
              <a:t>）</a:t>
            </a:r>
            <a:endParaRPr lang="en-US" altLang="zh-CN" dirty="0" smtClean="0"/>
          </a:p>
          <a:p>
            <a:r>
              <a:rPr lang="en-US" altLang="zh-CN" dirty="0"/>
              <a:t>Float(n</a:t>
            </a:r>
            <a:r>
              <a:rPr lang="en-US" altLang="zh-CN" dirty="0" smtClean="0"/>
              <a:t>)==</a:t>
            </a:r>
            <a:r>
              <a:rPr lang="en-US" altLang="zh-CN" dirty="0"/>
              <a:t>NUMBER</a:t>
            </a:r>
            <a:r>
              <a:rPr lang="zh-CN" altLang="en-US" dirty="0"/>
              <a:t>（</a:t>
            </a:r>
            <a:r>
              <a:rPr lang="en-US" altLang="zh-CN" dirty="0" smtClean="0"/>
              <a:t>38,n</a:t>
            </a:r>
            <a:r>
              <a:rPr lang="zh-CN" altLang="en-US" dirty="0" smtClean="0"/>
              <a:t>）</a:t>
            </a:r>
            <a:endParaRPr lang="en-US" altLang="zh-CN" dirty="0"/>
          </a:p>
          <a:p>
            <a:endParaRPr lang="zh-CN" altLang="en-US" dirty="0"/>
          </a:p>
        </p:txBody>
      </p:sp>
    </p:spTree>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6"/>
            <a:ext cx="5626968" cy="796950"/>
          </a:xfrm>
        </p:spPr>
        <p:txBody>
          <a:bodyPr/>
          <a:lstStyle/>
          <a:p>
            <a:r>
              <a:rPr lang="en-US" altLang="zh-CN" dirty="0"/>
              <a:t>Oracle</a:t>
            </a:r>
            <a:r>
              <a:rPr lang="zh-CN" altLang="en-US" dirty="0"/>
              <a:t>常用数据类型</a:t>
            </a:r>
            <a:r>
              <a:rPr lang="en-US" altLang="zh-CN" dirty="0" smtClean="0"/>
              <a:t>-</a:t>
            </a:r>
            <a:r>
              <a:rPr lang="zh-CN" altLang="en-US" dirty="0"/>
              <a:t>日期</a:t>
            </a:r>
            <a:r>
              <a:rPr lang="zh-CN" altLang="en-US" dirty="0" smtClean="0"/>
              <a:t>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DATE</a:t>
            </a:r>
            <a:r>
              <a:rPr lang="zh-CN" altLang="en-US" dirty="0"/>
              <a:t>类型</a:t>
            </a:r>
            <a:endParaRPr lang="zh-CN" altLang="en-US" dirty="0"/>
          </a:p>
          <a:p>
            <a:pPr marL="0" indent="0">
              <a:buNone/>
            </a:pPr>
            <a:r>
              <a:rPr lang="en-US" altLang="zh-CN" dirty="0" smtClean="0"/>
              <a:t>DATE</a:t>
            </a:r>
            <a:r>
              <a:rPr lang="zh-CN" altLang="en-US" dirty="0"/>
              <a:t>是最常用的数据类型，日期数据类型存储日期和时间信息。虽然可以用字符或数字类型表示日期和时间信息，但是日期数据类型具有特殊关联的属性。为每个日期值，</a:t>
            </a:r>
            <a:r>
              <a:rPr lang="en-US" altLang="zh-CN" dirty="0"/>
              <a:t>Oracle </a:t>
            </a:r>
            <a:r>
              <a:rPr lang="zh-CN" altLang="en-US" dirty="0"/>
              <a:t>存储以下信息： 世纪、 年、 月、 日期、 小时、 分钟和秒。一般占用</a:t>
            </a:r>
            <a:r>
              <a:rPr lang="en-US" altLang="zh-CN" dirty="0"/>
              <a:t>7</a:t>
            </a:r>
            <a:r>
              <a:rPr lang="zh-CN" altLang="en-US" dirty="0"/>
              <a:t>个字节的存储空间</a:t>
            </a:r>
            <a:r>
              <a:rPr lang="zh-CN" altLang="en-US" dirty="0" smtClean="0"/>
              <a:t>。</a:t>
            </a:r>
            <a:endParaRPr lang="en-US" altLang="zh-CN" dirty="0" smtClean="0"/>
          </a:p>
          <a:p>
            <a:pPr marL="0" indent="0">
              <a:buNone/>
            </a:pPr>
            <a:r>
              <a:rPr lang="en-US" altLang="zh-CN" dirty="0"/>
              <a:t>TIMESTAMP</a:t>
            </a:r>
            <a:r>
              <a:rPr lang="zh-CN" altLang="en-US" dirty="0" smtClean="0"/>
              <a:t>类型</a:t>
            </a:r>
            <a:endParaRPr lang="zh-CN" altLang="en-US" dirty="0"/>
          </a:p>
          <a:p>
            <a:pPr marL="0" indent="0">
              <a:buNone/>
            </a:pPr>
            <a:r>
              <a:rPr lang="zh-CN" altLang="en-US" dirty="0"/>
              <a:t>这是一个</a:t>
            </a:r>
            <a:r>
              <a:rPr lang="en-US" altLang="zh-CN" dirty="0"/>
              <a:t>7</a:t>
            </a:r>
            <a:r>
              <a:rPr lang="zh-CN" altLang="en-US" dirty="0"/>
              <a:t>字节至</a:t>
            </a:r>
            <a:r>
              <a:rPr lang="en-US" altLang="zh-CN" dirty="0"/>
              <a:t>12</a:t>
            </a:r>
            <a:r>
              <a:rPr lang="zh-CN" altLang="en-US" dirty="0"/>
              <a:t>字节的定宽日期</a:t>
            </a:r>
            <a:r>
              <a:rPr lang="en-US" altLang="zh-CN" dirty="0"/>
              <a:t>/</a:t>
            </a:r>
            <a:r>
              <a:rPr lang="zh-CN" altLang="en-US" dirty="0"/>
              <a:t>时间数据类型。它与</a:t>
            </a:r>
            <a:r>
              <a:rPr lang="en-US" altLang="zh-CN" dirty="0"/>
              <a:t>DATE</a:t>
            </a:r>
            <a:r>
              <a:rPr lang="zh-CN" altLang="en-US" dirty="0"/>
              <a:t>数据类型不同，因为</a:t>
            </a:r>
            <a:r>
              <a:rPr lang="en-US" altLang="zh-CN" dirty="0"/>
              <a:t>TIMESTAMP</a:t>
            </a:r>
            <a:r>
              <a:rPr lang="zh-CN" altLang="en-US" dirty="0"/>
              <a:t>可以包含小数秒，带小数秒的</a:t>
            </a:r>
            <a:r>
              <a:rPr lang="en-US" altLang="zh-CN" dirty="0"/>
              <a:t>TIMESTAMP</a:t>
            </a:r>
            <a:r>
              <a:rPr lang="zh-CN" altLang="en-US" dirty="0"/>
              <a:t>在小数点右边最多可以保留</a:t>
            </a:r>
            <a:r>
              <a:rPr lang="en-US" altLang="zh-CN" dirty="0"/>
              <a:t>9</a:t>
            </a:r>
            <a:r>
              <a:rPr lang="zh-CN" altLang="en-US" dirty="0"/>
              <a:t>位</a:t>
            </a:r>
            <a:endParaRPr lang="zh-CN" altLang="en-US" dirty="0"/>
          </a:p>
        </p:txBody>
      </p:sp>
    </p:spTree>
  </p:cSld>
  <p:clrMapOvr>
    <a:masterClrMapping/>
  </p:clrMapOvr>
  <p:transition>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表结构</a:t>
            </a:r>
            <a:endParaRPr lang="zh-CN" altLang="en-US" dirty="0"/>
          </a:p>
        </p:txBody>
      </p:sp>
      <p:sp>
        <p:nvSpPr>
          <p:cNvPr id="3" name="内容占位符 2"/>
          <p:cNvSpPr>
            <a:spLocks noGrp="1"/>
          </p:cNvSpPr>
          <p:nvPr>
            <p:ph idx="1"/>
          </p:nvPr>
        </p:nvSpPr>
        <p:spPr/>
        <p:txBody>
          <a:bodyPr/>
          <a:lstStyle/>
          <a:p>
            <a:r>
              <a:rPr lang="zh-CN" altLang="en-US" dirty="0" smtClean="0"/>
              <a:t>员工表</a:t>
            </a:r>
            <a:endParaRPr lang="en-US" altLang="zh-CN" dirty="0" smtClean="0"/>
          </a:p>
          <a:p>
            <a:endParaRPr lang="en-US" altLang="zh-CN" dirty="0"/>
          </a:p>
          <a:p>
            <a:r>
              <a:rPr lang="zh-CN" altLang="en-US" dirty="0" smtClean="0"/>
              <a:t>部门表</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9792" y="4293096"/>
            <a:ext cx="21145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629" y="2859852"/>
            <a:ext cx="58388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ll dir="lu"/>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4615</Words>
  <Application>WPS 演示</Application>
  <PresentationFormat>全屏显示(4:3)</PresentationFormat>
  <Paragraphs>179</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Arial</vt:lpstr>
      <vt:lpstr>宋体</vt:lpstr>
      <vt:lpstr>Wingdings</vt:lpstr>
      <vt:lpstr>微软雅黑</vt:lpstr>
      <vt:lpstr>Calibri</vt:lpstr>
      <vt:lpstr>自定义设计方案</vt:lpstr>
      <vt:lpstr>Oracle数据库</vt:lpstr>
      <vt:lpstr>数据库（RDBMS）概念</vt:lpstr>
      <vt:lpstr>常用关系型数据库</vt:lpstr>
      <vt:lpstr>Oracle的下载安装</vt:lpstr>
      <vt:lpstr>创建用户</vt:lpstr>
      <vt:lpstr>Oracle常用数据类型-字符型</vt:lpstr>
      <vt:lpstr>Oracle常用数据类型-数值型</vt:lpstr>
      <vt:lpstr>Oracle常用数据类型-日期型</vt:lpstr>
      <vt:lpstr>表结构</vt:lpstr>
      <vt:lpstr>创建表</vt:lpstr>
      <vt:lpstr>Sql使用</vt:lpstr>
      <vt:lpstr>Sql使用</vt:lpstr>
      <vt:lpstr>Sql使用</vt:lpstr>
      <vt:lpstr>Sql使用</vt:lpstr>
      <vt:lpstr>DDL数据定义语言</vt:lpstr>
      <vt:lpstr>DML数据操纵语言</vt:lpstr>
      <vt:lpstr>DQL数据查询语言</vt:lpstr>
      <vt:lpstr>DCL 数据控制语言</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Joker</cp:lastModifiedBy>
  <cp:revision>941</cp:revision>
  <dcterms:created xsi:type="dcterms:W3CDTF">2016-09-05T10:32:00Z</dcterms:created>
  <dcterms:modified xsi:type="dcterms:W3CDTF">2017-03-28T07:59:26Z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