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490"/>
    <a:srgbClr val="DAB96E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EC89C-D874-40BE-9E31-40EAF2F189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2247A-1FA7-406A-AF9E-6AE27DFED6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607047"/>
            <a:ext cx="7772400" cy="1470025"/>
          </a:xfrm>
        </p:spPr>
        <p:txBody>
          <a:bodyPr/>
          <a:lstStyle>
            <a:lvl1pPr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000" dirty="0">
                <a:solidFill>
                  <a:srgbClr val="DAB96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标题标题标题</a:t>
            </a:r>
            <a:endParaRPr lang="en-US" altLang="zh-CN" sz="5000" dirty="0">
              <a:solidFill>
                <a:srgbClr val="DAB96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77072"/>
            <a:ext cx="6400800" cy="91095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2400" dirty="0">
                <a:solidFill>
                  <a:srgbClr val="DAB96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—— </a:t>
            </a:r>
            <a:r>
              <a:rPr lang="zh-CN" altLang="en-US" sz="2400" dirty="0">
                <a:solidFill>
                  <a:srgbClr val="DAB96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智游教研中心</a:t>
            </a:r>
            <a:endParaRPr lang="zh-CN" altLang="en-US" sz="2400" dirty="0">
              <a:solidFill>
                <a:srgbClr val="DAB96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975866"/>
            <a:ext cx="4834880" cy="796950"/>
          </a:xfrm>
        </p:spPr>
        <p:txBody>
          <a:bodyPr>
            <a:noAutofit/>
          </a:bodyPr>
          <a:lstStyle>
            <a:lvl1pPr algn="l"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2099989"/>
            <a:ext cx="8229600" cy="3993307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20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20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80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第一级列表项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直接连接符 35"/>
          <p:cNvSpPr>
            <a:spLocks noChangeShapeType="1"/>
          </p:cNvSpPr>
          <p:nvPr/>
        </p:nvSpPr>
        <p:spPr bwMode="auto">
          <a:xfrm>
            <a:off x="683568" y="1843236"/>
            <a:ext cx="540000" cy="0"/>
          </a:xfrm>
          <a:prstGeom prst="line">
            <a:avLst/>
          </a:prstGeom>
          <a:noFill/>
          <a:ln w="19050">
            <a:solidFill>
              <a:srgbClr val="DAB96E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4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4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4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4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83568" y="1484784"/>
            <a:ext cx="1584176" cy="1362075"/>
          </a:xfrm>
        </p:spPr>
        <p:txBody>
          <a:bodyPr anchor="t">
            <a:normAutofit/>
          </a:bodyPr>
          <a:lstStyle>
            <a:lvl1pPr algn="l">
              <a:defRPr sz="6600" b="0" cap="all">
                <a:latin typeface="Calibri" panose="020F0502020204030204" pitchFamily="34" charset="0"/>
              </a:defRPr>
            </a:lvl1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666303"/>
          </a:xfrm>
        </p:spPr>
        <p:txBody>
          <a:bodyPr anchor="b">
            <a:normAutofit/>
          </a:bodyPr>
          <a:lstStyle>
            <a:lvl1pPr marL="0" indent="0">
              <a:buNone/>
              <a:defRPr sz="30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小节标题</a:t>
            </a:r>
            <a:endParaRPr lang="zh-CN" altLang="en-US" dirty="0"/>
          </a:p>
        </p:txBody>
      </p:sp>
      <p:sp>
        <p:nvSpPr>
          <p:cNvPr id="7" name="直接连接符 22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<p:cNvSpPr>
            <a:spLocks noChangeShapeType="1"/>
          </p:cNvSpPr>
          <p:nvPr/>
        </p:nvSpPr>
        <p:spPr bwMode="auto">
          <a:xfrm flipV="1">
            <a:off x="935656" y="2681654"/>
            <a:ext cx="540000" cy="0"/>
          </a:xfrm>
          <a:prstGeom prst="line">
            <a:avLst/>
          </a:prstGeom>
          <a:noFill/>
          <a:ln w="12700">
            <a:solidFill>
              <a:srgbClr val="DAB96E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1313-EEF7-4D57-970F-E04D633DE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EE5D-61B8-4FA8-9D39-2B7C6DEA4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1313-EEF7-4D57-970F-E04D633DE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EE5D-61B8-4FA8-9D39-2B7C6DEA4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DAB96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  <a:r>
              <a:rPr lang="zh-CN" altLang="en-US" dirty="0"/>
              <a:t> </a:t>
            </a:r>
            <a:r>
              <a:rPr lang="en-US" altLang="zh-CN" dirty="0" smtClean="0"/>
              <a:t>SQL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--</a:t>
            </a:r>
            <a:r>
              <a:rPr lang="zh-CN" altLang="en-US"/>
              <a:t>智游大数据</a:t>
            </a:r>
            <a:endParaRPr lang="zh-CN" alt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哪些人是其他人的上级</a:t>
            </a:r>
            <a:endParaRPr lang="en-US" altLang="zh-CN" dirty="0" smtClean="0"/>
          </a:p>
          <a:p>
            <a:r>
              <a:rPr lang="zh-CN" altLang="en-US" dirty="0" smtClean="0"/>
              <a:t>哪些人不是其他人的上级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用</a:t>
            </a:r>
            <a:endParaRPr lang="en-US" altLang="zh-CN" dirty="0"/>
          </a:p>
          <a:p>
            <a:r>
              <a:rPr lang="en-US" altLang="zh-CN" dirty="0" smtClean="0"/>
              <a:t>Exists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not exists</a:t>
            </a:r>
            <a:endParaRPr lang="en-US" altLang="zh-CN" dirty="0" smtClean="0"/>
          </a:p>
          <a:p>
            <a:r>
              <a:rPr lang="zh-CN" altLang="en-US" dirty="0" smtClean="0"/>
              <a:t>哪些部门 没有员工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Union</a:t>
            </a:r>
            <a:endParaRPr lang="en-US" altLang="zh-CN" dirty="0" smtClean="0"/>
          </a:p>
          <a:p>
            <a:r>
              <a:rPr lang="en-US" altLang="zh-CN" dirty="0" smtClean="0"/>
              <a:t>Union all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薪水大于</a:t>
            </a:r>
            <a:r>
              <a:rPr lang="en-US" altLang="zh-CN" dirty="0" smtClean="0"/>
              <a:t>8000</a:t>
            </a:r>
            <a:r>
              <a:rPr lang="zh-CN" altLang="en-US" dirty="0" smtClean="0"/>
              <a:t>或者小于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或者等于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的员工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交集 </a:t>
            </a:r>
            <a:r>
              <a:rPr lang="en-US" altLang="zh-CN" dirty="0" smtClean="0"/>
              <a:t>intersect</a:t>
            </a:r>
            <a:endParaRPr lang="en-US" altLang="zh-CN" dirty="0" smtClean="0"/>
          </a:p>
          <a:p>
            <a:r>
              <a:rPr lang="zh-CN" altLang="en-US" dirty="0" smtClean="0"/>
              <a:t>差集 </a:t>
            </a:r>
            <a:r>
              <a:rPr lang="en-US" altLang="zh-CN" dirty="0" smtClean="0"/>
              <a:t>minus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 lnSpcReduction="20000"/>
          </a:bodyPr>
          <a:lstStyle/>
          <a:p>
            <a:r>
              <a:rPr lang="zh-CN" altLang="en-US" dirty="0" smtClean="0"/>
              <a:t>员工和部门表 有关联</a:t>
            </a:r>
            <a:endParaRPr lang="en-US" altLang="zh-CN" dirty="0" smtClean="0"/>
          </a:p>
          <a:p>
            <a:r>
              <a:rPr lang="zh-CN" altLang="en-US" dirty="0" smtClean="0"/>
              <a:t>员工表上下级之间 自关联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/>
              <a:t>主键</a:t>
            </a:r>
            <a:r>
              <a:rPr lang="en-US" altLang="zh-CN" b="1" dirty="0"/>
              <a:t>( PK )</a:t>
            </a:r>
            <a:r>
              <a:rPr lang="zh-CN" altLang="en-US" b="1" dirty="0"/>
              <a:t>和外键</a:t>
            </a:r>
            <a:r>
              <a:rPr lang="en-US" altLang="zh-CN" b="1" dirty="0"/>
              <a:t>( FK )</a:t>
            </a:r>
            <a:endParaRPr lang="en-US" altLang="zh-CN" b="1" dirty="0"/>
          </a:p>
          <a:p>
            <a:r>
              <a:rPr lang="en-US" altLang="zh-CN" dirty="0"/>
              <a:t>1) </a:t>
            </a:r>
            <a:r>
              <a:rPr lang="zh-CN" altLang="en-US" b="1" dirty="0"/>
              <a:t>主键</a:t>
            </a:r>
            <a:r>
              <a:rPr lang="en-US" altLang="zh-CN" dirty="0"/>
              <a:t>( Primary key,</a:t>
            </a:r>
            <a:r>
              <a:rPr lang="zh-CN" altLang="en-US" dirty="0"/>
              <a:t>简称 </a:t>
            </a:r>
            <a:r>
              <a:rPr lang="en-US" altLang="zh-CN" dirty="0"/>
              <a:t>PK ) </a:t>
            </a:r>
            <a:r>
              <a:rPr lang="en-US" altLang="zh-CN" b="1" dirty="0"/>
              <a:t>--</a:t>
            </a:r>
            <a:r>
              <a:rPr lang="zh-CN" altLang="en-US" b="1" dirty="0"/>
              <a:t>主键要求不重复 </a:t>
            </a:r>
            <a:r>
              <a:rPr lang="en-US" altLang="zh-CN" b="1" dirty="0"/>
              <a:t>, </a:t>
            </a:r>
            <a:r>
              <a:rPr lang="zh-CN" altLang="en-US" b="1" dirty="0"/>
              <a:t>不能是空值</a:t>
            </a:r>
            <a:endParaRPr lang="zh-CN" altLang="en-US" b="1" dirty="0"/>
          </a:p>
          <a:p>
            <a:r>
              <a:rPr lang="zh-CN" altLang="en-US" dirty="0"/>
              <a:t> </a:t>
            </a:r>
            <a:r>
              <a:rPr lang="en-US" altLang="zh-CN" dirty="0" err="1"/>
              <a:t>department</a:t>
            </a:r>
            <a:r>
              <a:rPr lang="en-US" altLang="zh-CN" dirty="0"/>
              <a:t> </a:t>
            </a:r>
            <a:r>
              <a:rPr lang="zh-CN" altLang="en-US" dirty="0"/>
              <a:t>表的主键： 部门编码</a:t>
            </a:r>
            <a:r>
              <a:rPr lang="en-US" altLang="zh-CN" dirty="0"/>
              <a:t>( </a:t>
            </a:r>
            <a:r>
              <a:rPr lang="en-US" altLang="zh-CN" dirty="0" err="1"/>
              <a:t>dep_code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 </a:t>
            </a:r>
            <a:r>
              <a:rPr lang="en-US" altLang="zh-CN" dirty="0" err="1"/>
              <a:t>employees</a:t>
            </a:r>
            <a:r>
              <a:rPr lang="en-US" altLang="zh-CN" dirty="0"/>
              <a:t> </a:t>
            </a:r>
            <a:r>
              <a:rPr lang="zh-CN" altLang="en-US" dirty="0"/>
              <a:t>的主键： 职员编码</a:t>
            </a:r>
            <a:r>
              <a:rPr lang="en-US" altLang="zh-CN" dirty="0"/>
              <a:t>( </a:t>
            </a:r>
            <a:r>
              <a:rPr lang="en-US" altLang="zh-CN" dirty="0" err="1"/>
              <a:t>emp_code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2) </a:t>
            </a:r>
            <a:r>
              <a:rPr lang="zh-CN" altLang="en-US" b="1" dirty="0"/>
              <a:t>外</a:t>
            </a:r>
            <a:r>
              <a:rPr lang="zh-CN" altLang="en-US" dirty="0"/>
              <a:t>键</a:t>
            </a:r>
            <a:r>
              <a:rPr lang="en-US" altLang="zh-CN" dirty="0"/>
              <a:t>( Foreign key,</a:t>
            </a:r>
            <a:r>
              <a:rPr lang="zh-CN" altLang="en-US" dirty="0"/>
              <a:t>简称 </a:t>
            </a:r>
            <a:r>
              <a:rPr lang="en-US" altLang="zh-CN" dirty="0"/>
              <a:t>FK ) </a:t>
            </a:r>
            <a:r>
              <a:rPr lang="en-US" altLang="zh-CN" b="1" dirty="0"/>
              <a:t>--</a:t>
            </a:r>
            <a:r>
              <a:rPr lang="zh-CN" altLang="en-US" b="1" dirty="0"/>
              <a:t>外键参照主键的数据</a:t>
            </a:r>
            <a:endParaRPr lang="zh-CN" altLang="en-US" b="1" dirty="0"/>
          </a:p>
          <a:p>
            <a:r>
              <a:rPr lang="zh-CN" altLang="en-US" dirty="0"/>
              <a:t> </a:t>
            </a:r>
            <a:r>
              <a:rPr lang="en-US" altLang="zh-CN" dirty="0" err="1"/>
              <a:t>employees</a:t>
            </a:r>
            <a:r>
              <a:rPr lang="en-US" altLang="zh-CN" dirty="0"/>
              <a:t> </a:t>
            </a:r>
            <a:r>
              <a:rPr lang="zh-CN" altLang="en-US" dirty="0"/>
              <a:t>的所在部门</a:t>
            </a:r>
            <a:r>
              <a:rPr lang="en-US" altLang="zh-CN" dirty="0"/>
              <a:t>( </a:t>
            </a:r>
            <a:r>
              <a:rPr lang="en-US" altLang="zh-CN" dirty="0" err="1"/>
              <a:t>belong_dep_code</a:t>
            </a:r>
            <a:r>
              <a:rPr lang="en-US" altLang="zh-CN" dirty="0"/>
              <a:t>)</a:t>
            </a:r>
            <a:r>
              <a:rPr lang="zh-CN" altLang="en-US" dirty="0"/>
              <a:t>是外键 </a:t>
            </a:r>
            <a:r>
              <a:rPr lang="en-US" altLang="zh-CN" dirty="0"/>
              <a:t>, </a:t>
            </a:r>
            <a:r>
              <a:rPr lang="zh-CN" altLang="en-US" dirty="0"/>
              <a:t>参照</a:t>
            </a:r>
            <a:r>
              <a:rPr lang="en-US" altLang="zh-CN" dirty="0" err="1"/>
              <a:t>department</a:t>
            </a:r>
            <a:r>
              <a:rPr lang="en-US" altLang="zh-CN" dirty="0"/>
              <a:t> </a:t>
            </a:r>
            <a:r>
              <a:rPr lang="zh-CN" altLang="en-US" dirty="0"/>
              <a:t>的主键</a:t>
            </a:r>
            <a:endParaRPr lang="zh-CN" altLang="en-US" dirty="0"/>
          </a:p>
          <a:p>
            <a:r>
              <a:rPr lang="zh-CN" altLang="en-US" dirty="0"/>
              <a:t> </a:t>
            </a:r>
            <a:r>
              <a:rPr lang="en-US" altLang="zh-CN" dirty="0" err="1"/>
              <a:t>employees</a:t>
            </a:r>
            <a:r>
              <a:rPr lang="en-US" altLang="zh-CN" dirty="0"/>
              <a:t> </a:t>
            </a:r>
            <a:r>
              <a:rPr lang="zh-CN" altLang="en-US" dirty="0"/>
              <a:t>的经理</a:t>
            </a:r>
            <a:r>
              <a:rPr lang="en-US" altLang="zh-CN" dirty="0"/>
              <a:t>( parent_code)</a:t>
            </a:r>
            <a:r>
              <a:rPr lang="zh-CN" altLang="en-US" dirty="0"/>
              <a:t>列是外键 </a:t>
            </a:r>
            <a:r>
              <a:rPr lang="en-US" altLang="zh-CN" dirty="0"/>
              <a:t>, </a:t>
            </a:r>
            <a:r>
              <a:rPr lang="zh-CN" altLang="en-US" dirty="0"/>
              <a:t>参照</a:t>
            </a:r>
            <a:r>
              <a:rPr lang="en-US" altLang="zh-CN" dirty="0" err="1"/>
              <a:t>employees</a:t>
            </a:r>
            <a:r>
              <a:rPr lang="zh-CN" altLang="en-US" dirty="0"/>
              <a:t>的主键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2500"/>
          </a:bodyPr>
          <a:lstStyle/>
          <a:p>
            <a:r>
              <a:rPr lang="en-US" altLang="zh-CN" dirty="0" smtClean="0"/>
              <a:t>Table1 join table2 on </a:t>
            </a:r>
            <a:r>
              <a:rPr lang="zh-CN" altLang="en-US" dirty="0" smtClean="0"/>
              <a:t>关联条件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列出员工的姓名和所在的部门的名称和地址</a:t>
            </a:r>
            <a:endParaRPr lang="en-US" altLang="zh-CN" dirty="0" smtClean="0"/>
          </a:p>
          <a:p>
            <a:r>
              <a:rPr lang="zh-CN" altLang="en-US" dirty="0" smtClean="0"/>
              <a:t>列出所有员工的姓名和他上司的姓名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1) </a:t>
            </a:r>
            <a:r>
              <a:rPr lang="zh-CN" altLang="en-US" dirty="0"/>
              <a:t>表</a:t>
            </a:r>
            <a:r>
              <a:rPr lang="en-US" altLang="zh-CN" dirty="0"/>
              <a:t>1 </a:t>
            </a:r>
            <a:r>
              <a:rPr lang="zh-CN" altLang="en-US" dirty="0"/>
              <a:t>叫做</a:t>
            </a:r>
            <a:r>
              <a:rPr lang="zh-CN" altLang="en-US" b="1" dirty="0"/>
              <a:t>驱动表</a:t>
            </a:r>
            <a:r>
              <a:rPr lang="en-US" altLang="zh-CN" b="1" dirty="0"/>
              <a:t>(</a:t>
            </a:r>
            <a:r>
              <a:rPr lang="zh-CN" altLang="en-US" b="1" dirty="0"/>
              <a:t>左表、主表</a:t>
            </a:r>
            <a:r>
              <a:rPr lang="en-US" altLang="zh-CN" b="1" dirty="0"/>
              <a:t>)</a:t>
            </a:r>
            <a:r>
              <a:rPr lang="zh-CN" altLang="en-US" b="1" dirty="0"/>
              <a:t> </a:t>
            </a:r>
            <a:r>
              <a:rPr lang="en-US" altLang="zh-CN" dirty="0"/>
              <a:t>, </a:t>
            </a:r>
            <a:r>
              <a:rPr lang="zh-CN" altLang="en-US" dirty="0"/>
              <a:t>表</a:t>
            </a:r>
            <a:r>
              <a:rPr lang="en-US" altLang="zh-CN" dirty="0"/>
              <a:t>2 </a:t>
            </a:r>
            <a:r>
              <a:rPr lang="zh-CN" altLang="en-US" dirty="0"/>
              <a:t>叫做</a:t>
            </a:r>
            <a:r>
              <a:rPr lang="zh-CN" altLang="en-US" b="1" dirty="0"/>
              <a:t>匹配表（右表、副表）</a:t>
            </a:r>
            <a:endParaRPr lang="zh-CN" altLang="en-US" b="1" dirty="0"/>
          </a:p>
          <a:p>
            <a:r>
              <a:rPr lang="en-US" altLang="zh-CN" dirty="0"/>
              <a:t>2) </a:t>
            </a:r>
            <a:r>
              <a:rPr lang="zh-CN" altLang="en-US" dirty="0"/>
              <a:t>等值连接方式下 </a:t>
            </a:r>
            <a:r>
              <a:rPr lang="en-US" altLang="zh-CN" dirty="0"/>
              <a:t>, </a:t>
            </a:r>
            <a:r>
              <a:rPr lang="zh-CN" altLang="en-US" dirty="0"/>
              <a:t>驱动表和匹配表位置可以互换 </a:t>
            </a:r>
            <a:r>
              <a:rPr lang="en-US" altLang="zh-CN" dirty="0"/>
              <a:t>, </a:t>
            </a:r>
            <a:r>
              <a:rPr lang="zh-CN" altLang="en-US" dirty="0"/>
              <a:t>不影响结果集</a:t>
            </a:r>
            <a:endParaRPr lang="en-US" altLang="zh-CN" dirty="0" smtClean="0"/>
          </a:p>
        </p:txBody>
      </p:sp>
    </p:spTree>
  </p:cSld>
  <p:clrMapOvr>
    <a:masterClrMapping/>
  </p:clrMapOvr>
  <p:transition>
    <p:pull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1) </a:t>
            </a:r>
            <a:r>
              <a:rPr lang="zh-CN" altLang="en-US" dirty="0"/>
              <a:t>左外连接语法结构： 表</a:t>
            </a:r>
            <a:r>
              <a:rPr lang="en-US" altLang="zh-CN" dirty="0"/>
              <a:t>1 left outer join </a:t>
            </a:r>
            <a:r>
              <a:rPr lang="zh-CN" altLang="en-US" dirty="0"/>
              <a:t>表</a:t>
            </a:r>
            <a:r>
              <a:rPr lang="en-US" altLang="zh-CN" dirty="0"/>
              <a:t>2 on </a:t>
            </a:r>
            <a:r>
              <a:rPr lang="zh-CN" altLang="en-US" dirty="0"/>
              <a:t>条件</a:t>
            </a:r>
            <a:endParaRPr lang="zh-CN" altLang="en-US" dirty="0"/>
          </a:p>
          <a:p>
            <a:r>
              <a:rPr lang="en-US" altLang="zh-CN" dirty="0"/>
              <a:t>2) </a:t>
            </a:r>
            <a:r>
              <a:rPr lang="zh-CN" altLang="en-US" dirty="0"/>
              <a:t>右外连接语法结构： 表</a:t>
            </a:r>
            <a:r>
              <a:rPr lang="en-US" altLang="zh-CN" dirty="0"/>
              <a:t>1 right outer join </a:t>
            </a:r>
            <a:r>
              <a:rPr lang="zh-CN" altLang="en-US" dirty="0"/>
              <a:t>表</a:t>
            </a:r>
            <a:r>
              <a:rPr lang="en-US" altLang="zh-CN" dirty="0"/>
              <a:t>2 on </a:t>
            </a:r>
            <a:r>
              <a:rPr lang="zh-CN" altLang="en-US" dirty="0"/>
              <a:t>条件</a:t>
            </a:r>
            <a:endParaRPr lang="zh-CN" altLang="en-US" dirty="0"/>
          </a:p>
          <a:p>
            <a:r>
              <a:rPr lang="en-US" altLang="zh-CN" dirty="0"/>
              <a:t>3) </a:t>
            </a:r>
            <a:r>
              <a:rPr lang="zh-CN" altLang="en-US" dirty="0"/>
              <a:t>外连接的特征：</a:t>
            </a:r>
            <a:endParaRPr lang="zh-CN" altLang="en-US" dirty="0"/>
          </a:p>
          <a:p>
            <a:r>
              <a:rPr lang="zh-CN" altLang="en-US" dirty="0"/>
              <a:t> 如果驱动表在匹配表中找不到匹配记录 </a:t>
            </a:r>
            <a:r>
              <a:rPr lang="en-US" altLang="zh-CN" dirty="0"/>
              <a:t>, </a:t>
            </a:r>
            <a:r>
              <a:rPr lang="zh-CN" altLang="en-US" dirty="0"/>
              <a:t>则匹配一行空行</a:t>
            </a:r>
            <a:endParaRPr lang="zh-CN" altLang="en-US" dirty="0"/>
          </a:p>
          <a:p>
            <a:r>
              <a:rPr lang="zh-CN" altLang="en-US" dirty="0"/>
              <a:t> </a:t>
            </a:r>
            <a:r>
              <a:rPr lang="zh-CN" altLang="en-US" b="1" dirty="0"/>
              <a:t>外连接的结果集 </a:t>
            </a:r>
            <a:r>
              <a:rPr lang="en-US" altLang="zh-CN" dirty="0"/>
              <a:t>= </a:t>
            </a:r>
            <a:r>
              <a:rPr lang="zh-CN" altLang="en-US" dirty="0"/>
              <a:t>内连接的结果集 </a:t>
            </a:r>
            <a:r>
              <a:rPr lang="en-US" altLang="zh-CN" dirty="0"/>
              <a:t>+ </a:t>
            </a:r>
            <a:r>
              <a:rPr lang="zh-CN" altLang="en-US" b="1" dirty="0"/>
              <a:t>驱动表</a:t>
            </a:r>
            <a:r>
              <a:rPr lang="zh-CN" altLang="en-US" dirty="0"/>
              <a:t>在匹配表中匹配不上的记录和空值</a:t>
            </a:r>
            <a:endParaRPr lang="zh-CN" altLang="en-US" dirty="0"/>
          </a:p>
          <a:p>
            <a:r>
              <a:rPr lang="zh-CN" altLang="en-US" dirty="0"/>
              <a:t> 外连接的本质是驱动表中的数据一个都不能少</a:t>
            </a:r>
            <a:endParaRPr lang="zh-CN" altLang="en-US" dirty="0"/>
          </a:p>
          <a:p>
            <a:r>
              <a:rPr lang="en-US" altLang="zh-CN" dirty="0"/>
              <a:t> left outer join </a:t>
            </a:r>
            <a:r>
              <a:rPr lang="zh-CN" altLang="en-US" dirty="0"/>
              <a:t>以左边的表为驱动表</a:t>
            </a:r>
            <a:endParaRPr lang="zh-CN" altLang="en-US" dirty="0"/>
          </a:p>
          <a:p>
            <a:r>
              <a:rPr lang="en-US" altLang="zh-CN" dirty="0"/>
              <a:t> right outer join </a:t>
            </a:r>
            <a:r>
              <a:rPr lang="zh-CN" altLang="en-US" dirty="0"/>
              <a:t>以右边的表为驱动表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列出员工的姓名和他所在的部门，把没有部门的员工也列举出来</a:t>
            </a:r>
            <a:endParaRPr lang="en-US" altLang="zh-CN" dirty="0" smtClean="0"/>
          </a:p>
          <a:p>
            <a:r>
              <a:rPr lang="zh-CN" altLang="en-US" dirty="0"/>
              <a:t>列出员工的姓名和他所在的部门，把</a:t>
            </a:r>
            <a:r>
              <a:rPr lang="zh-CN" altLang="en-US" dirty="0" smtClean="0"/>
              <a:t>没有员工的部门也</a:t>
            </a:r>
            <a:r>
              <a:rPr lang="zh-CN" altLang="en-US" dirty="0"/>
              <a:t>列举</a:t>
            </a:r>
            <a:r>
              <a:rPr lang="zh-CN" altLang="en-US" dirty="0" smtClean="0"/>
              <a:t>出来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哪些部门没有员工</a:t>
            </a:r>
            <a:endParaRPr lang="en-US" altLang="zh-CN" dirty="0"/>
          </a:p>
        </p:txBody>
      </p:sp>
    </p:spTree>
  </p:cSld>
  <p:clrMapOvr>
    <a:masterClrMapping/>
  </p:clrMapOvr>
  <p:transition>
    <p:pull dir="l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全外连接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1) </a:t>
            </a:r>
            <a:r>
              <a:rPr lang="zh-CN" altLang="en-US" dirty="0"/>
              <a:t>全外连接可以把两个表中的记录全部查出来</a:t>
            </a:r>
            <a:endParaRPr lang="zh-CN" altLang="en-US" dirty="0"/>
          </a:p>
          <a:p>
            <a:r>
              <a:rPr lang="en-US" altLang="zh-CN" dirty="0"/>
              <a:t>2) </a:t>
            </a:r>
            <a:r>
              <a:rPr lang="zh-CN" altLang="en-US" dirty="0"/>
              <a:t>全外连接的结果集 </a:t>
            </a:r>
            <a:r>
              <a:rPr lang="en-US" altLang="zh-CN" dirty="0"/>
              <a:t>= </a:t>
            </a:r>
            <a:r>
              <a:rPr lang="zh-CN" altLang="en-US" dirty="0"/>
              <a:t>内连接的结果集 </a:t>
            </a:r>
            <a:r>
              <a:rPr lang="en-US" altLang="zh-CN" dirty="0"/>
              <a:t>+</a:t>
            </a:r>
            <a:endParaRPr lang="en-US" altLang="zh-CN" dirty="0"/>
          </a:p>
          <a:p>
            <a:r>
              <a:rPr lang="zh-CN" altLang="en-US" dirty="0"/>
              <a:t>驱动表中在匹配表中</a:t>
            </a:r>
            <a:r>
              <a:rPr lang="zh-CN" altLang="en-US" dirty="0" smtClean="0"/>
              <a:t>找不到</a:t>
            </a:r>
            <a:r>
              <a:rPr lang="zh-CN" altLang="en-US" dirty="0"/>
              <a:t>匹配记录的数据和</a:t>
            </a:r>
            <a:r>
              <a:rPr lang="en-US" altLang="zh-CN" dirty="0"/>
              <a:t>null </a:t>
            </a:r>
            <a:r>
              <a:rPr lang="zh-CN" altLang="en-US" dirty="0"/>
              <a:t>值 </a:t>
            </a:r>
            <a:r>
              <a:rPr lang="en-US" altLang="zh-CN" dirty="0"/>
              <a:t>+</a:t>
            </a:r>
            <a:endParaRPr lang="en-US" altLang="zh-CN" dirty="0"/>
          </a:p>
          <a:p>
            <a:r>
              <a:rPr lang="zh-CN" altLang="en-US" dirty="0"/>
              <a:t>匹配表中在驱动表中</a:t>
            </a:r>
            <a:r>
              <a:rPr lang="zh-CN" altLang="en-US" dirty="0" smtClean="0"/>
              <a:t>找</a:t>
            </a:r>
            <a:r>
              <a:rPr lang="zh-CN" altLang="en-US" dirty="0"/>
              <a:t>不</a:t>
            </a:r>
            <a:r>
              <a:rPr lang="zh-CN" altLang="en-US" dirty="0" smtClean="0"/>
              <a:t>到</a:t>
            </a:r>
            <a:r>
              <a:rPr lang="zh-CN" altLang="en-US" dirty="0"/>
              <a:t>匹配记录的数据和</a:t>
            </a:r>
            <a:r>
              <a:rPr lang="en-US" altLang="zh-CN" dirty="0"/>
              <a:t>null </a:t>
            </a:r>
            <a:r>
              <a:rPr lang="zh-CN" altLang="en-US" dirty="0"/>
              <a:t>值</a:t>
            </a:r>
            <a:endParaRPr lang="zh-CN" altLang="en-US" dirty="0"/>
          </a:p>
          <a:p>
            <a:r>
              <a:rPr lang="en-US" altLang="zh-CN" dirty="0"/>
              <a:t>3) </a:t>
            </a:r>
            <a:r>
              <a:rPr lang="zh-CN" altLang="en-US" dirty="0"/>
              <a:t>驱动表和匹配表可以互换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ORDER BY</a:t>
            </a:r>
            <a:endParaRPr lang="en-US" altLang="zh-CN" dirty="0" smtClean="0"/>
          </a:p>
          <a:p>
            <a:r>
              <a:rPr lang="zh-CN" altLang="en-US" dirty="0" smtClean="0"/>
              <a:t>默认升序 </a:t>
            </a:r>
            <a:r>
              <a:rPr lang="en-US" altLang="zh-CN" dirty="0" err="1" smtClean="0"/>
              <a:t>asc</a:t>
            </a:r>
            <a:endParaRPr lang="en-US" altLang="zh-CN" dirty="0" smtClean="0"/>
          </a:p>
          <a:p>
            <a:r>
              <a:rPr lang="zh-CN" altLang="en-US" dirty="0" smtClean="0"/>
              <a:t>降序需要设置 </a:t>
            </a:r>
            <a:r>
              <a:rPr lang="en-US" altLang="zh-CN" dirty="0" err="1" smtClean="0"/>
              <a:t>desc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查询人员信息 按薪水从高到低排序</a:t>
            </a:r>
            <a:endParaRPr lang="en-US" altLang="zh-CN" dirty="0" smtClean="0"/>
          </a:p>
          <a:p>
            <a:r>
              <a:rPr lang="zh-CN" altLang="en-US" dirty="0" smtClean="0"/>
              <a:t>从高到底排序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Order by </a:t>
            </a:r>
            <a:r>
              <a:rPr lang="zh-CN" altLang="en-US" dirty="0" smtClean="0"/>
              <a:t>后面跟两个字段，主排序字段 副排序字段</a:t>
            </a:r>
            <a:endParaRPr lang="en-US" altLang="zh-CN" dirty="0" smtClean="0"/>
          </a:p>
        </p:txBody>
      </p:sp>
    </p:spTree>
  </p:cSld>
  <p:clrMapOvr>
    <a:masterClrMapping/>
  </p:clrMapOvr>
  <p:transition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聚合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多行数据用一个函数制定的规则来进行运算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分组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为聚合创造多行数据来源的条件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分组和聚合一般组合起来使用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分组和聚合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分组表达式</a:t>
            </a:r>
            <a:endParaRPr lang="en-US" altLang="zh-CN" dirty="0" smtClean="0"/>
          </a:p>
          <a:p>
            <a:r>
              <a:rPr lang="en-US" altLang="zh-CN" dirty="0" smtClean="0"/>
              <a:t>Group by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聚合函数</a:t>
            </a:r>
            <a:endParaRPr lang="en-US" altLang="zh-CN" dirty="0" smtClean="0"/>
          </a:p>
          <a:p>
            <a:r>
              <a:rPr lang="en-US" altLang="zh-CN" dirty="0" smtClean="0"/>
              <a:t>Count max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 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 sum </a:t>
            </a:r>
            <a:endParaRPr lang="en-US" altLang="zh-CN" dirty="0" smtClean="0"/>
          </a:p>
          <a:p>
            <a:r>
              <a:rPr lang="zh-CN" altLang="en-US" dirty="0" smtClean="0"/>
              <a:t>查询有多少个员工</a:t>
            </a:r>
            <a:endParaRPr lang="en-US" altLang="zh-CN" dirty="0" smtClean="0"/>
          </a:p>
          <a:p>
            <a:r>
              <a:rPr lang="zh-CN" altLang="en-US" dirty="0" smtClean="0"/>
              <a:t>查询有多少个员工姓张</a:t>
            </a:r>
            <a:endParaRPr lang="en-US" altLang="zh-CN" dirty="0" smtClean="0"/>
          </a:p>
          <a:p>
            <a:r>
              <a:rPr lang="zh-CN" altLang="en-US" dirty="0" smtClean="0"/>
              <a:t>计算员工的总薪水是多少</a:t>
            </a:r>
            <a:endParaRPr lang="en-US" altLang="zh-CN" dirty="0" smtClean="0"/>
          </a:p>
          <a:p>
            <a:r>
              <a:rPr lang="zh-CN" altLang="en-US" dirty="0" smtClean="0"/>
              <a:t>计算员工的人数总和、薪水综合、平均薪水，最高薪水、最低薪水</a:t>
            </a:r>
            <a:endParaRPr lang="en-US" altLang="zh-CN" dirty="0" smtClean="0"/>
          </a:p>
          <a:p>
            <a:r>
              <a:rPr lang="zh-CN" altLang="en-US" dirty="0"/>
              <a:t>求</a:t>
            </a:r>
            <a:r>
              <a:rPr lang="zh-CN" altLang="en-US" dirty="0" smtClean="0"/>
              <a:t>出每个部门的最高薪水、最低薪水、平均薪水、总薪水、总人数</a:t>
            </a:r>
            <a:endParaRPr lang="en-US" altLang="zh-CN" dirty="0" smtClean="0"/>
          </a:p>
        </p:txBody>
      </p:sp>
    </p:spTree>
  </p:cSld>
  <p:clrMapOvr>
    <a:masterClrMapping/>
  </p:clrMapOvr>
  <p:transition>
    <p:pull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Having </a:t>
            </a:r>
            <a:r>
              <a:rPr lang="zh-CN" altLang="en-US" dirty="0"/>
              <a:t>字句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Having </a:t>
            </a:r>
            <a:r>
              <a:rPr lang="zh-CN" altLang="en-US" dirty="0" smtClean="0"/>
              <a:t>用来对分组后的结果进行进一步的过滤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求</a:t>
            </a:r>
            <a:r>
              <a:rPr lang="zh-CN" altLang="en-US" dirty="0" smtClean="0"/>
              <a:t>出总人数超过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人的部门的最高</a:t>
            </a:r>
            <a:r>
              <a:rPr lang="zh-CN" altLang="en-US" dirty="0"/>
              <a:t>薪水、最低薪水、平均薪水、总薪水、总人数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查询出最高薪水的人的信息</a:t>
            </a:r>
            <a:endParaRPr lang="en-US" altLang="zh-CN" dirty="0" smtClean="0"/>
          </a:p>
          <a:p>
            <a:r>
              <a:rPr lang="zh-CN" altLang="en-US" dirty="0" smtClean="0"/>
              <a:t>最低薪水的人</a:t>
            </a:r>
            <a:endParaRPr lang="en-US" altLang="zh-CN" dirty="0" smtClean="0"/>
          </a:p>
          <a:p>
            <a:r>
              <a:rPr lang="zh-CN" altLang="en-US" dirty="0" smtClean="0"/>
              <a:t>工资高于平均薪水的人的信息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谁的薪水比小赵的薪水高</a:t>
            </a:r>
            <a:endParaRPr lang="en-US" altLang="zh-CN" dirty="0" smtClean="0"/>
          </a:p>
          <a:p>
            <a:r>
              <a:rPr lang="zh-CN" altLang="en-US" dirty="0" smtClean="0"/>
              <a:t>研发部有哪些职位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All(</a:t>
            </a:r>
            <a:r>
              <a:rPr lang="zh-CN" altLang="en-US" dirty="0" smtClean="0"/>
              <a:t>子查询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Any</a:t>
            </a:r>
            <a:r>
              <a:rPr lang="zh-CN" altLang="en-US" dirty="0" smtClean="0"/>
              <a:t>（子查询）</a:t>
            </a:r>
            <a:endParaRPr lang="en-US" altLang="zh-CN" dirty="0" smtClean="0"/>
          </a:p>
          <a:p>
            <a:r>
              <a:rPr lang="zh-CN" altLang="en-US" dirty="0" smtClean="0"/>
              <a:t>一般与</a:t>
            </a:r>
            <a:r>
              <a:rPr lang="en-US" altLang="zh-CN" dirty="0" smtClean="0"/>
              <a:t>&gt; &lt; &gt;= &lt;= &lt;&gt; </a:t>
            </a:r>
            <a:r>
              <a:rPr lang="zh-CN" altLang="en-US" dirty="0" smtClean="0"/>
              <a:t>结合在一起使用</a:t>
            </a:r>
            <a:endParaRPr lang="en-US" altLang="zh-CN" dirty="0"/>
          </a:p>
          <a:p>
            <a:r>
              <a:rPr lang="en-US" altLang="zh-CN" dirty="0" smtClean="0"/>
              <a:t>Select * from employee where salary&gt;</a:t>
            </a:r>
            <a:endParaRPr lang="en-US" altLang="zh-CN" dirty="0" smtClean="0"/>
          </a:p>
          <a:p>
            <a:r>
              <a:rPr lang="en-US" altLang="zh-CN" dirty="0" smtClean="0"/>
              <a:t>Any(select salary from employee where name=‘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’)</a:t>
            </a:r>
            <a:endParaRPr lang="en-US" altLang="zh-CN" dirty="0" smtClean="0"/>
          </a:p>
          <a:p>
            <a:r>
              <a:rPr lang="en-US" altLang="zh-CN" dirty="0"/>
              <a:t>Select * from employee where salary&gt;</a:t>
            </a:r>
            <a:endParaRPr lang="en-US" altLang="zh-CN" dirty="0"/>
          </a:p>
          <a:p>
            <a:r>
              <a:rPr lang="en-US" altLang="zh-CN" dirty="0" smtClean="0"/>
              <a:t>ALL(select </a:t>
            </a:r>
            <a:r>
              <a:rPr lang="en-US" altLang="zh-CN" dirty="0"/>
              <a:t>salary from employee where name=‘</a:t>
            </a:r>
            <a:r>
              <a:rPr lang="zh-CN" altLang="en-US" dirty="0"/>
              <a:t>张三</a:t>
            </a:r>
            <a:r>
              <a:rPr lang="en-US" altLang="zh-CN" dirty="0"/>
              <a:t>’)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谁</a:t>
            </a:r>
            <a:r>
              <a:rPr lang="zh-CN" altLang="en-US" dirty="0" smtClean="0"/>
              <a:t>是妖姬的同部门的同事</a:t>
            </a:r>
            <a:endParaRPr lang="en-US" altLang="zh-CN" dirty="0" smtClean="0"/>
          </a:p>
          <a:p>
            <a:r>
              <a:rPr lang="zh-CN" altLang="en-US" dirty="0" smtClean="0"/>
              <a:t>如果有两个人叫妖姬，谁是妖姬的同</a:t>
            </a:r>
            <a:r>
              <a:rPr lang="zh-CN" altLang="en-US" dirty="0" smtClean="0">
                <a:sym typeface="+mn-ea"/>
              </a:rPr>
              <a:t>事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endParaRPr lang="en-US" altLang="zh-CN" dirty="0"/>
          </a:p>
          <a:p>
            <a:r>
              <a:rPr lang="zh-CN" altLang="en-US" dirty="0" smtClean="0"/>
              <a:t>谁是艾克的下属</a:t>
            </a:r>
            <a:endParaRPr lang="en-US" altLang="zh-CN" dirty="0" smtClean="0"/>
          </a:p>
          <a:p>
            <a:r>
              <a:rPr lang="zh-CN" altLang="en-US" dirty="0" smtClean="0"/>
              <a:t>如果有两个人叫艾克，谁是艾克的下属</a:t>
            </a:r>
            <a:endParaRPr lang="en-US" altLang="zh-CN" dirty="0" smtClean="0"/>
          </a:p>
        </p:txBody>
      </p:sp>
    </p:spTree>
  </p:cSld>
  <p:clrMapOvr>
    <a:masterClrMapping/>
  </p:clrMapOvr>
  <p:transition>
    <p:pull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2500"/>
          </a:bodyPr>
          <a:lstStyle/>
          <a:p>
            <a:r>
              <a:rPr lang="zh-CN" altLang="en-US" dirty="0" smtClean="0"/>
              <a:t>每个部门最高薪水的人是谁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那个部门的人数比销售部的人数多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哪些部门的平均薪水比销售部的平均薪水高</a:t>
            </a:r>
            <a:endParaRPr lang="en-US" altLang="zh-CN" dirty="0" smtClean="0"/>
          </a:p>
          <a:p>
            <a:r>
              <a:rPr lang="zh-CN" altLang="en-US" dirty="0" smtClean="0"/>
              <a:t>平均工资大于</a:t>
            </a:r>
            <a:r>
              <a:rPr lang="en-US" altLang="zh-CN" dirty="0" smtClean="0"/>
              <a:t>6000</a:t>
            </a:r>
            <a:r>
              <a:rPr lang="zh-CN" altLang="en-US" dirty="0" smtClean="0"/>
              <a:t>的部门</a:t>
            </a:r>
            <a:endParaRPr lang="en-US" altLang="zh-CN" dirty="0" smtClean="0"/>
          </a:p>
          <a:p>
            <a:r>
              <a:rPr lang="zh-CN" altLang="en-US" dirty="0" smtClean="0"/>
              <a:t>哪些人的薪水低于公司的平均水平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1724</Words>
  <Application>WPS 演示</Application>
  <PresentationFormat>全屏显示(4:3)</PresentationFormat>
  <Paragraphs>156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自定义设计方案</vt:lpstr>
      <vt:lpstr>Oracle SQL</vt:lpstr>
      <vt:lpstr>排序</vt:lpstr>
      <vt:lpstr>聚合函数</vt:lpstr>
      <vt:lpstr>分组和聚合</vt:lpstr>
      <vt:lpstr>Having 字句</vt:lpstr>
      <vt:lpstr>子查询</vt:lpstr>
      <vt:lpstr>子查询</vt:lpstr>
      <vt:lpstr>子查询</vt:lpstr>
      <vt:lpstr>子查询</vt:lpstr>
      <vt:lpstr>子查询</vt:lpstr>
      <vt:lpstr>合集</vt:lpstr>
      <vt:lpstr>表关联</vt:lpstr>
      <vt:lpstr>内连接</vt:lpstr>
      <vt:lpstr>外连接</vt:lpstr>
      <vt:lpstr>外连接</vt:lpstr>
      <vt:lpstr>全外连接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Joker</cp:lastModifiedBy>
  <cp:revision>1054</cp:revision>
  <dcterms:created xsi:type="dcterms:W3CDTF">2016-09-05T10:32:00Z</dcterms:created>
  <dcterms:modified xsi:type="dcterms:W3CDTF">2017-03-30T06:16:18Z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