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 id="2147483674" r:id="rId5"/>
  </p:sldMasterIdLst>
  <p:notesMasterIdLst>
    <p:notesMasterId r:id="rId23"/>
  </p:notesMasterIdLst>
  <p:sldIdLst>
    <p:sldId id="259" r:id="rId6"/>
    <p:sldId id="279" r:id="rId7"/>
    <p:sldId id="280" r:id="rId8"/>
    <p:sldId id="281" r:id="rId9"/>
    <p:sldId id="282" r:id="rId10"/>
    <p:sldId id="283" r:id="rId11"/>
    <p:sldId id="297" r:id="rId12"/>
    <p:sldId id="284" r:id="rId13"/>
    <p:sldId id="298" r:id="rId14"/>
    <p:sldId id="299" r:id="rId15"/>
    <p:sldId id="285" r:id="rId16"/>
    <p:sldId id="300" r:id="rId17"/>
    <p:sldId id="301" r:id="rId18"/>
    <p:sldId id="304" r:id="rId19"/>
    <p:sldId id="305" r:id="rId20"/>
    <p:sldId id="306" r:id="rId21"/>
    <p:sldId id="302" r:id="rId22"/>
  </p:sldIdLst>
  <p:sldSz cx="9144000" cy="5143500" type="screen16x9"/>
  <p:notesSz cx="6858000" cy="9144000"/>
  <p:embeddedFontLst>
    <p:embeddedFont>
      <p:font typeface="Blinker" panose="020B0604020202020204" charset="0"/>
      <p:regular r:id="rId24"/>
      <p:bold r:id="rId25"/>
    </p:embeddedFont>
    <p:embeddedFont>
      <p:font typeface="Nunito Light" pitchFamily="2" charset="0"/>
      <p:regular r:id="rId26"/>
      <p:italic r:id="rId27"/>
    </p:embeddedFont>
    <p:embeddedFont>
      <p:font typeface="Proxima Nova" panose="020B0604020202020204" charset="0"/>
      <p:regular r:id="rId28"/>
      <p:bold r:id="rId29"/>
      <p:italic r:id="rId30"/>
      <p:boldItalic r:id="rId31"/>
    </p:embeddedFont>
    <p:embeddedFont>
      <p:font typeface="Segoe UI Historic" panose="020B0502040204020203" pitchFamily="34" charset="0"/>
      <p:regular r:id="rId32"/>
    </p:embeddedFont>
    <p:embeddedFont>
      <p:font typeface="Share Tech"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E90553-66BE-4D31-8A55-C5EAC1727E10}">
  <a:tblStyle styleId="{2BE90553-66BE-4D31-8A55-C5EAC1727E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2DBFDC1-2275-403F-A37F-1DBC689F3DF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e81c75ab53_0_14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e81c75ab53_0_14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1e81c75ab53_0_14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1e81c75ab53_0_14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e81c75ab53_0_1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e81c75ab53_0_1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1e81c75ab53_0_14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1e81c75ab53_0_14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1e81c75ab53_0_14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1e81c75ab53_0_14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e81c75ab53_0_15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e81c75ab53_0_15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7"/>
        <p:cNvGrpSpPr/>
        <p:nvPr/>
      </p:nvGrpSpPr>
      <p:grpSpPr>
        <a:xfrm>
          <a:off x="0" y="0"/>
          <a:ext cx="0" cy="0"/>
          <a:chOff x="0" y="0"/>
          <a:chExt cx="0" cy="0"/>
        </a:xfrm>
      </p:grpSpPr>
      <p:sp>
        <p:nvSpPr>
          <p:cNvPr id="7228" name="Google Shape;7228;g1e81c75ab53_0_20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9" name="Google Shape;7229;g1e81c75ab53_0_20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pic>
        <p:nvPicPr>
          <p:cNvPr id="41" name="Google Shape;41;p7"/>
          <p:cNvPicPr preferRelativeResize="0"/>
          <p:nvPr/>
        </p:nvPicPr>
        <p:blipFill rotWithShape="1">
          <a:blip r:embed="rId2">
            <a:alphaModFix amt="66000"/>
          </a:blip>
          <a:srcRect/>
          <a:stretch/>
        </p:blipFill>
        <p:spPr>
          <a:xfrm rot="10800000" flipH="1">
            <a:off x="9120" y="0"/>
            <a:ext cx="9125761" cy="5143500"/>
          </a:xfrm>
          <a:prstGeom prst="rect">
            <a:avLst/>
          </a:prstGeom>
          <a:noFill/>
          <a:ln>
            <a:noFill/>
          </a:ln>
        </p:spPr>
      </p:pic>
      <p:sp>
        <p:nvSpPr>
          <p:cNvPr id="42" name="Google Shape;42;p7"/>
          <p:cNvSpPr txBox="1">
            <a:spLocks noGrp="1"/>
          </p:cNvSpPr>
          <p:nvPr>
            <p:ph type="title"/>
          </p:nvPr>
        </p:nvSpPr>
        <p:spPr>
          <a:xfrm>
            <a:off x="4135975" y="115077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3" name="Google Shape;43;p7"/>
          <p:cNvSpPr txBox="1">
            <a:spLocks noGrp="1"/>
          </p:cNvSpPr>
          <p:nvPr>
            <p:ph type="subTitle" idx="1"/>
          </p:nvPr>
        </p:nvSpPr>
        <p:spPr>
          <a:xfrm>
            <a:off x="4135975" y="186602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4" name="Google Shape;44;p7"/>
          <p:cNvSpPr>
            <a:spLocks noGrp="1"/>
          </p:cNvSpPr>
          <p:nvPr>
            <p:ph type="pic" idx="2"/>
          </p:nvPr>
        </p:nvSpPr>
        <p:spPr>
          <a:xfrm>
            <a:off x="0" y="0"/>
            <a:ext cx="3526800" cy="5143500"/>
          </a:xfrm>
          <a:prstGeom prst="rect">
            <a:avLst/>
          </a:prstGeom>
          <a:noFill/>
          <a:ln>
            <a:noFill/>
          </a:ln>
        </p:spPr>
      </p:sp>
      <p:cxnSp>
        <p:nvCxnSpPr>
          <p:cNvPr id="45" name="Google Shape;45;p7"/>
          <p:cNvCxnSpPr/>
          <p:nvPr/>
        </p:nvCxnSpPr>
        <p:spPr>
          <a:xfrm rot="10800000">
            <a:off x="7765675" y="4762525"/>
            <a:ext cx="1333500" cy="224100"/>
          </a:xfrm>
          <a:prstGeom prst="bentConnector3">
            <a:avLst>
              <a:gd name="adj1" fmla="val 50000"/>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pic>
        <p:nvPicPr>
          <p:cNvPr id="47" name="Google Shape;47;p8"/>
          <p:cNvPicPr preferRelativeResize="0"/>
          <p:nvPr/>
        </p:nvPicPr>
        <p:blipFill rotWithShape="1">
          <a:blip r:embed="rId2">
            <a:alphaModFix amt="60000"/>
          </a:blip>
          <a:srcRect t="29" b="39"/>
          <a:stretch/>
        </p:blipFill>
        <p:spPr>
          <a:xfrm rot="10800000">
            <a:off x="9120" y="0"/>
            <a:ext cx="9125760" cy="5143500"/>
          </a:xfrm>
          <a:prstGeom prst="rect">
            <a:avLst/>
          </a:prstGeom>
          <a:noFill/>
          <a:ln>
            <a:noFill/>
          </a:ln>
        </p:spPr>
      </p:pic>
      <p:sp>
        <p:nvSpPr>
          <p:cNvPr id="48" name="Google Shape;48;p8"/>
          <p:cNvSpPr txBox="1">
            <a:spLocks noGrp="1"/>
          </p:cNvSpPr>
          <p:nvPr>
            <p:ph type="title"/>
          </p:nvPr>
        </p:nvSpPr>
        <p:spPr>
          <a:xfrm>
            <a:off x="713225" y="2952600"/>
            <a:ext cx="7717500" cy="1472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9" name="Google Shape;49;p8"/>
          <p:cNvSpPr>
            <a:spLocks noGrp="1"/>
          </p:cNvSpPr>
          <p:nvPr>
            <p:ph type="pic" idx="2"/>
          </p:nvPr>
        </p:nvSpPr>
        <p:spPr>
          <a:xfrm>
            <a:off x="0" y="0"/>
            <a:ext cx="9144000" cy="2599800"/>
          </a:xfrm>
          <a:prstGeom prst="rect">
            <a:avLst/>
          </a:prstGeom>
          <a:noFill/>
          <a:ln>
            <a:noFill/>
          </a:ln>
        </p:spPr>
      </p:sp>
      <p:cxnSp>
        <p:nvCxnSpPr>
          <p:cNvPr id="50" name="Google Shape;50;p8"/>
          <p:cNvCxnSpPr/>
          <p:nvPr/>
        </p:nvCxnSpPr>
        <p:spPr>
          <a:xfrm>
            <a:off x="11200" y="4852150"/>
            <a:ext cx="49305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pic>
        <p:nvPicPr>
          <p:cNvPr id="52" name="Google Shape;52;p9"/>
          <p:cNvPicPr preferRelativeResize="0"/>
          <p:nvPr/>
        </p:nvPicPr>
        <p:blipFill rotWithShape="1">
          <a:blip r:embed="rId2">
            <a:alphaModFix amt="60000"/>
          </a:blip>
          <a:srcRect t="29" b="39"/>
          <a:stretch/>
        </p:blipFill>
        <p:spPr>
          <a:xfrm>
            <a:off x="9120" y="0"/>
            <a:ext cx="9125760" cy="5143500"/>
          </a:xfrm>
          <a:prstGeom prst="rect">
            <a:avLst/>
          </a:prstGeom>
          <a:noFill/>
          <a:ln>
            <a:noFill/>
          </a:ln>
        </p:spPr>
      </p:pic>
      <p:sp>
        <p:nvSpPr>
          <p:cNvPr id="53" name="Google Shape;53;p9"/>
          <p:cNvSpPr txBox="1">
            <a:spLocks noGrp="1"/>
          </p:cNvSpPr>
          <p:nvPr>
            <p:ph type="title"/>
          </p:nvPr>
        </p:nvSpPr>
        <p:spPr>
          <a:xfrm>
            <a:off x="2135550" y="617941"/>
            <a:ext cx="4872900" cy="141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96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4" name="Google Shape;54;p9"/>
          <p:cNvSpPr txBox="1">
            <a:spLocks noGrp="1"/>
          </p:cNvSpPr>
          <p:nvPr>
            <p:ph type="subTitle" idx="1"/>
          </p:nvPr>
        </p:nvSpPr>
        <p:spPr>
          <a:xfrm>
            <a:off x="2135550" y="2028541"/>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 name="Google Shape;55;p9"/>
          <p:cNvSpPr>
            <a:spLocks noGrp="1"/>
          </p:cNvSpPr>
          <p:nvPr>
            <p:ph type="pic" idx="2"/>
          </p:nvPr>
        </p:nvSpPr>
        <p:spPr>
          <a:xfrm>
            <a:off x="0" y="2969550"/>
            <a:ext cx="9155100" cy="2173800"/>
          </a:xfrm>
          <a:prstGeom prst="rect">
            <a:avLst/>
          </a:prstGeom>
          <a:noFill/>
          <a:ln>
            <a:noFill/>
          </a:ln>
        </p:spPr>
      </p:sp>
      <p:cxnSp>
        <p:nvCxnSpPr>
          <p:cNvPr id="56" name="Google Shape;56;p9"/>
          <p:cNvCxnSpPr/>
          <p:nvPr/>
        </p:nvCxnSpPr>
        <p:spPr>
          <a:xfrm rot="10800000" flipH="1">
            <a:off x="-12075" y="411050"/>
            <a:ext cx="1055100" cy="609000"/>
          </a:xfrm>
          <a:prstGeom prst="bentConnector3">
            <a:avLst>
              <a:gd name="adj1" fmla="val 51310"/>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53800" y="-11200"/>
            <a:ext cx="9209100" cy="5143500"/>
          </a:xfrm>
          <a:prstGeom prst="rect">
            <a:avLst/>
          </a:prstGeom>
          <a:noFill/>
          <a:ln>
            <a:noFill/>
          </a:ln>
        </p:spPr>
      </p:sp>
      <p:sp>
        <p:nvSpPr>
          <p:cNvPr id="59" name="Google Shape;59;p10"/>
          <p:cNvSpPr txBox="1">
            <a:spLocks noGrp="1"/>
          </p:cNvSpPr>
          <p:nvPr>
            <p:ph type="title"/>
          </p:nvPr>
        </p:nvSpPr>
        <p:spPr>
          <a:xfrm>
            <a:off x="720000" y="3429000"/>
            <a:ext cx="3482100" cy="11580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6"/>
        <p:cNvGrpSpPr/>
        <p:nvPr/>
      </p:nvGrpSpPr>
      <p:grpSpPr>
        <a:xfrm>
          <a:off x="0" y="0"/>
          <a:ext cx="0" cy="0"/>
          <a:chOff x="0" y="0"/>
          <a:chExt cx="0" cy="0"/>
        </a:xfrm>
      </p:grpSpPr>
      <p:pic>
        <p:nvPicPr>
          <p:cNvPr id="167" name="Google Shape;167;p23"/>
          <p:cNvPicPr preferRelativeResize="0"/>
          <p:nvPr/>
        </p:nvPicPr>
        <p:blipFill rotWithShape="1">
          <a:blip r:embed="rId2">
            <a:alphaModFix amt="60000"/>
          </a:blip>
          <a:srcRect t="29" b="39"/>
          <a:stretch/>
        </p:blipFill>
        <p:spPr>
          <a:xfrm flipH="1">
            <a:off x="9120" y="0"/>
            <a:ext cx="9125760" cy="5143500"/>
          </a:xfrm>
          <a:prstGeom prst="rect">
            <a:avLst/>
          </a:prstGeom>
          <a:noFill/>
          <a:ln>
            <a:noFill/>
          </a:ln>
        </p:spPr>
      </p:pic>
      <p:cxnSp>
        <p:nvCxnSpPr>
          <p:cNvPr id="168" name="Google Shape;168;p23"/>
          <p:cNvCxnSpPr/>
          <p:nvPr/>
        </p:nvCxnSpPr>
        <p:spPr>
          <a:xfrm rot="5400000">
            <a:off x="-425800" y="616350"/>
            <a:ext cx="1490400" cy="2577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169" name="Google Shape;169;p23"/>
          <p:cNvCxnSpPr/>
          <p:nvPr/>
        </p:nvCxnSpPr>
        <p:spPr>
          <a:xfrm rot="10800000">
            <a:off x="7183100" y="4863350"/>
            <a:ext cx="19833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0"/>
        <p:cNvGrpSpPr/>
        <p:nvPr/>
      </p:nvGrpSpPr>
      <p:grpSpPr>
        <a:xfrm>
          <a:off x="0" y="0"/>
          <a:ext cx="0" cy="0"/>
          <a:chOff x="0" y="0"/>
          <a:chExt cx="0" cy="0"/>
        </a:xfrm>
      </p:grpSpPr>
      <p:pic>
        <p:nvPicPr>
          <p:cNvPr id="171" name="Google Shape;171;p24"/>
          <p:cNvPicPr preferRelativeResize="0"/>
          <p:nvPr/>
        </p:nvPicPr>
        <p:blipFill rotWithShape="1">
          <a:blip r:embed="rId2">
            <a:alphaModFix amt="56000"/>
          </a:blip>
          <a:srcRect/>
          <a:stretch/>
        </p:blipFill>
        <p:spPr>
          <a:xfrm>
            <a:off x="9120" y="0"/>
            <a:ext cx="9125761" cy="5143500"/>
          </a:xfrm>
          <a:prstGeom prst="rect">
            <a:avLst/>
          </a:prstGeom>
          <a:noFill/>
          <a:ln>
            <a:noFill/>
          </a:ln>
        </p:spPr>
      </p:pic>
      <p:cxnSp>
        <p:nvCxnSpPr>
          <p:cNvPr id="172" name="Google Shape;172;p24"/>
          <p:cNvCxnSpPr/>
          <p:nvPr/>
        </p:nvCxnSpPr>
        <p:spPr>
          <a:xfrm rot="-5400000" flipH="1">
            <a:off x="8225225" y="100750"/>
            <a:ext cx="773100" cy="5268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173" name="Google Shape;173;p24"/>
          <p:cNvCxnSpPr/>
          <p:nvPr/>
        </p:nvCxnSpPr>
        <p:spPr>
          <a:xfrm rot="10800000">
            <a:off x="392200" y="3919775"/>
            <a:ext cx="0" cy="126630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1pPr>
            <a:lvl2pPr lvl="1"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2pPr>
            <a:lvl3pPr lvl="2"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3pPr>
            <a:lvl4pPr lvl="3"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4pPr>
            <a:lvl5pPr lvl="4"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5pPr>
            <a:lvl6pPr lvl="5"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6pPr>
            <a:lvl7pPr lvl="6"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7pPr>
            <a:lvl8pPr lvl="7"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8pPr>
            <a:lvl9pPr lvl="8"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1pPr>
            <a:lvl2pPr marL="914400" lvl="1"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2pPr>
            <a:lvl3pPr marL="1371600" lvl="2"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3pPr>
            <a:lvl4pPr marL="1828800" lvl="3"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4pPr>
            <a:lvl5pPr marL="2286000" lvl="4"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5pPr>
            <a:lvl6pPr marL="2743200" lvl="5"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6pPr>
            <a:lvl7pPr marL="3200400" lvl="6"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7pPr>
            <a:lvl8pPr marL="3657600" lvl="7"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8pPr>
            <a:lvl9pPr marL="4114800" lvl="8"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8" r:id="rId5"/>
    <p:sldLayoutId id="2147483669" r:id="rId6"/>
    <p:sldLayoutId id="214748367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76" name="Google Shape;176;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4135975" y="1150775"/>
            <a:ext cx="4294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Electronic Health Records </a:t>
            </a:r>
            <a:r>
              <a:rPr lang="en" sz="2000" dirty="0"/>
              <a:t>(EHR</a:t>
            </a:r>
            <a:r>
              <a:rPr lang="en" sz="1700" dirty="0"/>
              <a:t>s</a:t>
            </a:r>
            <a:r>
              <a:rPr lang="en" sz="2000" dirty="0"/>
              <a:t>)</a:t>
            </a:r>
            <a:endParaRPr dirty="0"/>
          </a:p>
        </p:txBody>
      </p:sp>
      <p:sp>
        <p:nvSpPr>
          <p:cNvPr id="219" name="Google Shape;219;p31"/>
          <p:cNvSpPr txBox="1">
            <a:spLocks noGrp="1"/>
          </p:cNvSpPr>
          <p:nvPr>
            <p:ph type="subTitle" idx="1"/>
          </p:nvPr>
        </p:nvSpPr>
        <p:spPr>
          <a:xfrm>
            <a:off x="3928602" y="2023417"/>
            <a:ext cx="4294800" cy="2298300"/>
          </a:xfrm>
          <a:prstGeom prst="rect">
            <a:avLst/>
          </a:prstGeom>
        </p:spPr>
        <p:txBody>
          <a:bodyPr spcFirstLastPara="1" wrap="square" lIns="91425" tIns="91425" rIns="91425" bIns="91425" anchor="t" anchorCtr="0">
            <a:noAutofit/>
          </a:bodyPr>
          <a:lstStyle/>
          <a:p>
            <a:pPr marL="171450" indent="-171450"/>
            <a:r>
              <a:rPr lang="en-US" sz="2700" b="1" dirty="0" err="1"/>
              <a:t>EHRs</a:t>
            </a:r>
            <a:r>
              <a:rPr lang="en-US" sz="2700" b="1" dirty="0"/>
              <a:t> Introduction.</a:t>
            </a:r>
          </a:p>
          <a:p>
            <a:pPr marL="171450" indent="-171450"/>
            <a:r>
              <a:rPr lang="en-US" sz="2700" b="1" dirty="0" err="1"/>
              <a:t>EHRs</a:t>
            </a:r>
            <a:r>
              <a:rPr lang="en-US" sz="2700" b="1" dirty="0"/>
              <a:t> Types.</a:t>
            </a:r>
          </a:p>
          <a:p>
            <a:pPr marL="171450" indent="-171450"/>
            <a:r>
              <a:rPr lang="en-US" sz="2700" b="1" dirty="0" err="1"/>
              <a:t>EHRs</a:t>
            </a:r>
            <a:r>
              <a:rPr lang="en-US" sz="2700" b="1" dirty="0"/>
              <a:t> Example.</a:t>
            </a:r>
            <a:endParaRPr lang="en-US" sz="2000" b="1" dirty="0"/>
          </a:p>
        </p:txBody>
      </p:sp>
      <p:pic>
        <p:nvPicPr>
          <p:cNvPr id="1028" name="Picture 4" descr="What is EHR? And Must-Have Features to Make EHR Software Successful">
            <a:extLst>
              <a:ext uri="{FF2B5EF4-FFF2-40B4-BE49-F238E27FC236}">
                <a16:creationId xmlns:a16="http://schemas.microsoft.com/office/drawing/2014/main" id="{36EBBEB0-CE33-9DFB-FE74-9259D971FD6E}"/>
              </a:ext>
            </a:extLst>
          </p:cNvPr>
          <p:cNvPicPr>
            <a:picLocks noGrp="1" noChangeAspect="1" noChangeArrowheads="1"/>
          </p:cNvPicPr>
          <p:nvPr>
            <p:ph type="pic" idx="2"/>
          </p:nvPr>
        </p:nvPicPr>
        <p:blipFill rotWithShape="1">
          <a:blip r:embed="rId3">
            <a:extLst>
              <a:ext uri="{28A0092B-C50C-407E-A947-70E740481C1C}">
                <a14:useLocalDpi xmlns:a14="http://schemas.microsoft.com/office/drawing/2010/main" val="0"/>
              </a:ext>
            </a:extLst>
          </a:blip>
          <a:srcRect l="31189" t="17480" r="35201" b="2545"/>
          <a:stretch/>
        </p:blipFill>
        <p:spPr bwMode="auto">
          <a:xfrm>
            <a:off x="0" y="-1"/>
            <a:ext cx="3589593" cy="52135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EED6-56FE-73CF-9112-8504153D41EA}"/>
              </a:ext>
            </a:extLst>
          </p:cNvPr>
          <p:cNvSpPr>
            <a:spLocks noGrp="1"/>
          </p:cNvSpPr>
          <p:nvPr>
            <p:ph type="title"/>
          </p:nvPr>
        </p:nvSpPr>
        <p:spPr/>
        <p:txBody>
          <a:bodyPr/>
          <a:lstStyle/>
          <a:p>
            <a:r>
              <a:rPr lang="en-GB" sz="3600" b="1" dirty="0"/>
              <a:t>TYPES OF </a:t>
            </a:r>
            <a:r>
              <a:rPr lang="en-GB" sz="3600" b="1" dirty="0" err="1"/>
              <a:t>EHRs</a:t>
            </a:r>
            <a:r>
              <a:rPr lang="en-GB" sz="3600" b="1" dirty="0"/>
              <a:t>(CONT.)</a:t>
            </a:r>
          </a:p>
        </p:txBody>
      </p:sp>
      <p:sp>
        <p:nvSpPr>
          <p:cNvPr id="4" name="TextBox 3">
            <a:extLst>
              <a:ext uri="{FF2B5EF4-FFF2-40B4-BE49-F238E27FC236}">
                <a16:creationId xmlns:a16="http://schemas.microsoft.com/office/drawing/2014/main" id="{72A7507B-136C-22C3-317F-999EF1D96A06}"/>
              </a:ext>
            </a:extLst>
          </p:cNvPr>
          <p:cNvSpPr txBox="1"/>
          <p:nvPr/>
        </p:nvSpPr>
        <p:spPr>
          <a:xfrm>
            <a:off x="871536" y="1744087"/>
            <a:ext cx="5622133" cy="1600438"/>
          </a:xfrm>
          <a:prstGeom prst="rect">
            <a:avLst/>
          </a:prstGeom>
          <a:noFill/>
        </p:spPr>
        <p:txBody>
          <a:bodyPr wrap="square">
            <a:spAutoFit/>
          </a:bodyPr>
          <a:lstStyle/>
          <a:p>
            <a:r>
              <a:rPr lang="en-GB" sz="2600" b="1" i="0" dirty="0">
                <a:solidFill>
                  <a:srgbClr val="E4E6EB"/>
                </a:solidFill>
                <a:effectLst/>
                <a:latin typeface="Segoe UI Historic" panose="020B0502040204020203" pitchFamily="34" charset="0"/>
              </a:rPr>
              <a:t>Open Source </a:t>
            </a:r>
            <a:r>
              <a:rPr lang="en-GB" sz="2600" b="1" i="0" dirty="0" err="1">
                <a:solidFill>
                  <a:srgbClr val="E4E6EB"/>
                </a:solidFill>
                <a:effectLst/>
                <a:latin typeface="Segoe UI Historic" panose="020B0502040204020203" pitchFamily="34" charset="0"/>
              </a:rPr>
              <a:t>EHRs</a:t>
            </a:r>
            <a:r>
              <a:rPr lang="en-GB" sz="2400" b="1" i="0" dirty="0">
                <a:solidFill>
                  <a:srgbClr val="E4E6EB"/>
                </a:solidFill>
                <a:effectLst/>
                <a:latin typeface="Segoe UI Historic" panose="020B0502040204020203" pitchFamily="34" charset="0"/>
              </a:rPr>
              <a:t>:</a:t>
            </a:r>
            <a:r>
              <a:rPr lang="en-GB" sz="2400" b="0" i="0" dirty="0">
                <a:solidFill>
                  <a:srgbClr val="E4E6EB"/>
                </a:solidFill>
                <a:effectLst/>
                <a:latin typeface="Segoe UI Historic" panose="020B0502040204020203" pitchFamily="34" charset="0"/>
              </a:rPr>
              <a:t> These systems have their source code openly available, allowing users to modify and customize the software to suit their specific needs.</a:t>
            </a:r>
            <a:endParaRPr lang="en-GB" sz="2400" dirty="0"/>
          </a:p>
        </p:txBody>
      </p:sp>
    </p:spTree>
    <p:extLst>
      <p:ext uri="{BB962C8B-B14F-4D97-AF65-F5344CB8AC3E}">
        <p14:creationId xmlns:p14="http://schemas.microsoft.com/office/powerpoint/2010/main" val="162841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30"/>
        <p:cNvGrpSpPr/>
        <p:nvPr/>
      </p:nvGrpSpPr>
      <p:grpSpPr>
        <a:xfrm>
          <a:off x="0" y="0"/>
          <a:ext cx="0" cy="0"/>
          <a:chOff x="0" y="0"/>
          <a:chExt cx="0" cy="0"/>
        </a:xfrm>
      </p:grpSpPr>
      <p:pic>
        <p:nvPicPr>
          <p:cNvPr id="5122" name="Picture 2" descr="3 Best Free and Open Source EMR Software | Capterra">
            <a:extLst>
              <a:ext uri="{FF2B5EF4-FFF2-40B4-BE49-F238E27FC236}">
                <a16:creationId xmlns:a16="http://schemas.microsoft.com/office/drawing/2014/main" id="{24F93616-C3E7-5157-2C94-F86A58529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27EF-E9B3-1DEA-4912-08A7FCD1AFEB}"/>
              </a:ext>
            </a:extLst>
          </p:cNvPr>
          <p:cNvSpPr>
            <a:spLocks noGrp="1"/>
          </p:cNvSpPr>
          <p:nvPr>
            <p:ph type="title"/>
          </p:nvPr>
        </p:nvSpPr>
        <p:spPr/>
        <p:txBody>
          <a:bodyPr/>
          <a:lstStyle/>
          <a:p>
            <a:r>
              <a:rPr lang="en-GB" sz="3600" b="1" dirty="0"/>
              <a:t>TYPES OF </a:t>
            </a:r>
            <a:r>
              <a:rPr lang="en-GB" sz="3600" b="1" dirty="0" err="1"/>
              <a:t>EHRs</a:t>
            </a:r>
            <a:r>
              <a:rPr lang="en-GB" sz="3600" b="1" dirty="0"/>
              <a:t>(Cont.)</a:t>
            </a:r>
          </a:p>
        </p:txBody>
      </p:sp>
      <p:sp>
        <p:nvSpPr>
          <p:cNvPr id="3" name="TextBox 2">
            <a:extLst>
              <a:ext uri="{FF2B5EF4-FFF2-40B4-BE49-F238E27FC236}">
                <a16:creationId xmlns:a16="http://schemas.microsoft.com/office/drawing/2014/main" id="{68EF88A3-CAC2-6F3E-704C-AA6E9EFE0BFC}"/>
              </a:ext>
            </a:extLst>
          </p:cNvPr>
          <p:cNvSpPr txBox="1"/>
          <p:nvPr/>
        </p:nvSpPr>
        <p:spPr>
          <a:xfrm>
            <a:off x="1100136" y="1443038"/>
            <a:ext cx="5164933" cy="2708434"/>
          </a:xfrm>
          <a:prstGeom prst="rect">
            <a:avLst/>
          </a:prstGeom>
          <a:noFill/>
        </p:spPr>
        <p:txBody>
          <a:bodyPr wrap="square" rtlCol="0">
            <a:spAutoFit/>
          </a:bodyPr>
          <a:lstStyle/>
          <a:p>
            <a:r>
              <a:rPr lang="en-GB" sz="2600" b="1" i="0" dirty="0">
                <a:solidFill>
                  <a:srgbClr val="E4E6EB"/>
                </a:solidFill>
                <a:effectLst/>
                <a:latin typeface="Segoe UI Historic" panose="020B0502040204020203" pitchFamily="34" charset="0"/>
              </a:rPr>
              <a:t>Patient Portals</a:t>
            </a:r>
            <a:r>
              <a:rPr lang="en-GB" sz="2400" b="1" i="0" dirty="0">
                <a:solidFill>
                  <a:srgbClr val="E4E6EB"/>
                </a:solidFill>
                <a:effectLst/>
                <a:latin typeface="Segoe UI Historic" panose="020B0502040204020203" pitchFamily="34" charset="0"/>
              </a:rPr>
              <a:t>:</a:t>
            </a:r>
            <a:r>
              <a:rPr lang="en-GB" sz="2400" b="0" i="0" dirty="0">
                <a:solidFill>
                  <a:srgbClr val="E4E6EB"/>
                </a:solidFill>
                <a:effectLst/>
                <a:latin typeface="Segoe UI Historic" panose="020B0502040204020203" pitchFamily="34" charset="0"/>
              </a:rPr>
              <a:t> While not standalone </a:t>
            </a:r>
            <a:r>
              <a:rPr lang="en-GB" sz="2400" b="0" i="0" dirty="0" err="1">
                <a:solidFill>
                  <a:srgbClr val="E4E6EB"/>
                </a:solidFill>
                <a:effectLst/>
                <a:latin typeface="Segoe UI Historic" panose="020B0502040204020203" pitchFamily="34" charset="0"/>
              </a:rPr>
              <a:t>EHRs</a:t>
            </a:r>
            <a:r>
              <a:rPr lang="en-GB" sz="2400" b="0" i="0" dirty="0">
                <a:solidFill>
                  <a:srgbClr val="E4E6EB"/>
                </a:solidFill>
                <a:effectLst/>
                <a:latin typeface="Segoe UI Historic" panose="020B0502040204020203" pitchFamily="34" charset="0"/>
              </a:rPr>
              <a:t>, patient portals are interfaces that allow patients to access their health records, communicate with healthcare providers, schedule appointments, and view lab results securely.</a:t>
            </a:r>
            <a:endParaRPr lang="en-GB" sz="2400" dirty="0"/>
          </a:p>
        </p:txBody>
      </p:sp>
    </p:spTree>
    <p:extLst>
      <p:ext uri="{BB962C8B-B14F-4D97-AF65-F5344CB8AC3E}">
        <p14:creationId xmlns:p14="http://schemas.microsoft.com/office/powerpoint/2010/main" val="391523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B785D936-B215-4A97-6AAA-20361350D027}"/>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71984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F375-1A75-7E7B-8799-E6F169A61C47}"/>
              </a:ext>
            </a:extLst>
          </p:cNvPr>
          <p:cNvSpPr>
            <a:spLocks noGrp="1"/>
          </p:cNvSpPr>
          <p:nvPr>
            <p:ph type="title"/>
          </p:nvPr>
        </p:nvSpPr>
        <p:spPr/>
        <p:txBody>
          <a:bodyPr/>
          <a:lstStyle/>
          <a:p>
            <a:r>
              <a:rPr lang="en-US" sz="3600" b="1" dirty="0" err="1"/>
              <a:t>EHRs</a:t>
            </a:r>
            <a:r>
              <a:rPr lang="en-US" sz="3600" b="1" dirty="0"/>
              <a:t> INCLUDE</a:t>
            </a:r>
            <a:endParaRPr lang="en-GB" sz="3600" b="1" dirty="0"/>
          </a:p>
        </p:txBody>
      </p:sp>
      <p:sp>
        <p:nvSpPr>
          <p:cNvPr id="3" name="TextBox 2">
            <a:extLst>
              <a:ext uri="{FF2B5EF4-FFF2-40B4-BE49-F238E27FC236}">
                <a16:creationId xmlns:a16="http://schemas.microsoft.com/office/drawing/2014/main" id="{DCCB7918-BDA7-622A-A4B6-E636462207A1}"/>
              </a:ext>
            </a:extLst>
          </p:cNvPr>
          <p:cNvSpPr txBox="1"/>
          <p:nvPr/>
        </p:nvSpPr>
        <p:spPr>
          <a:xfrm>
            <a:off x="1064419" y="1435894"/>
            <a:ext cx="5715000" cy="2893100"/>
          </a:xfrm>
          <a:prstGeom prst="rect">
            <a:avLst/>
          </a:prstGeom>
          <a:noFill/>
        </p:spPr>
        <p:txBody>
          <a:bodyPr wrap="square" rtlCol="0">
            <a:spAutoFit/>
          </a:bodyPr>
          <a:lstStyle/>
          <a:p>
            <a:pPr marL="285750" indent="-285750">
              <a:buFont typeface="Arial" panose="020B0604020202020204" pitchFamily="34" charset="0"/>
              <a:buChar char="•"/>
            </a:pPr>
            <a:r>
              <a:rPr lang="en-US" sz="2600" dirty="0">
                <a:solidFill>
                  <a:schemeClr val="bg1"/>
                </a:solidFill>
              </a:rPr>
              <a:t>PATIENT INFORMATION.</a:t>
            </a:r>
          </a:p>
          <a:p>
            <a:pPr marL="285750" indent="-285750">
              <a:buFont typeface="Arial" panose="020B0604020202020204" pitchFamily="34" charset="0"/>
              <a:buChar char="•"/>
            </a:pPr>
            <a:r>
              <a:rPr lang="en-GB" sz="2600" b="0" i="0" dirty="0">
                <a:solidFill>
                  <a:srgbClr val="FFFFFF"/>
                </a:solidFill>
                <a:effectLst/>
                <a:latin typeface="Segoe UI Historic" panose="020B0502040204020203" pitchFamily="34" charset="0"/>
              </a:rPr>
              <a:t>INSURANCE INFORMATION.</a:t>
            </a:r>
          </a:p>
          <a:p>
            <a:pPr marL="285750" indent="-285750">
              <a:buFont typeface="Arial" panose="020B0604020202020204" pitchFamily="34" charset="0"/>
              <a:buChar char="•"/>
            </a:pPr>
            <a:r>
              <a:rPr lang="en-GB" sz="2600" dirty="0">
                <a:solidFill>
                  <a:srgbClr val="FFFFFF"/>
                </a:solidFill>
                <a:latin typeface="Segoe UI Historic" panose="020B0502040204020203" pitchFamily="34" charset="0"/>
              </a:rPr>
              <a:t>MEDICAL HISTORY.</a:t>
            </a:r>
          </a:p>
          <a:p>
            <a:pPr marL="285750" indent="-285750">
              <a:buFont typeface="Arial" panose="020B0604020202020204" pitchFamily="34" charset="0"/>
              <a:buChar char="•"/>
            </a:pPr>
            <a:r>
              <a:rPr lang="en-GB" sz="2600" dirty="0">
                <a:solidFill>
                  <a:srgbClr val="FFFFFF"/>
                </a:solidFill>
                <a:latin typeface="Segoe UI Historic" panose="020B0502040204020203" pitchFamily="34" charset="0"/>
              </a:rPr>
              <a:t>ENCOUNTER.</a:t>
            </a:r>
          </a:p>
          <a:p>
            <a:pPr marL="285750" indent="-285750">
              <a:buFont typeface="Arial" panose="020B0604020202020204" pitchFamily="34" charset="0"/>
              <a:buChar char="•"/>
            </a:pPr>
            <a:r>
              <a:rPr lang="en-GB" sz="2600" dirty="0">
                <a:solidFill>
                  <a:schemeClr val="bg1"/>
                </a:solidFill>
              </a:rPr>
              <a:t>LABORATORY COMPLETE.</a:t>
            </a:r>
          </a:p>
          <a:p>
            <a:pPr marL="285750" indent="-285750">
              <a:buFont typeface="Arial" panose="020B0604020202020204" pitchFamily="34" charset="0"/>
              <a:buChar char="•"/>
            </a:pPr>
            <a:r>
              <a:rPr lang="en-GB" sz="2600" dirty="0">
                <a:solidFill>
                  <a:schemeClr val="bg1"/>
                </a:solidFill>
              </a:rPr>
              <a:t>RESPIRATORY INFECTION.</a:t>
            </a:r>
          </a:p>
          <a:p>
            <a:pPr marL="285750" indent="-285750">
              <a:buFont typeface="Arial" panose="020B0604020202020204" pitchFamily="34" charset="0"/>
              <a:buChar char="•"/>
            </a:pPr>
            <a:r>
              <a:rPr lang="en-GB" sz="2600" dirty="0" err="1">
                <a:solidFill>
                  <a:srgbClr val="FFFFFF"/>
                </a:solidFill>
                <a:latin typeface="Segoe UI Historic" panose="020B0502040204020203" pitchFamily="34" charset="0"/>
              </a:rPr>
              <a:t>LMMUNIZATI</a:t>
            </a:r>
            <a:r>
              <a:rPr lang="en-GB" sz="2600" b="0" i="0" dirty="0" err="1">
                <a:solidFill>
                  <a:srgbClr val="FFFFFF"/>
                </a:solidFill>
                <a:effectLst/>
                <a:latin typeface="Segoe UI Historic" panose="020B0502040204020203" pitchFamily="34" charset="0"/>
              </a:rPr>
              <a:t>ONS</a:t>
            </a:r>
            <a:r>
              <a:rPr lang="en-GB" sz="2600" b="0" i="0" dirty="0">
                <a:solidFill>
                  <a:srgbClr val="FFFFFF"/>
                </a:solidFill>
                <a:effectLst/>
                <a:latin typeface="Segoe UI Historic" panose="020B0502040204020203" pitchFamily="34" charset="0"/>
              </a:rPr>
              <a:t>.</a:t>
            </a:r>
            <a:endParaRPr lang="en-GB" sz="2600" dirty="0">
              <a:solidFill>
                <a:schemeClr val="bg1"/>
              </a:solidFill>
            </a:endParaRPr>
          </a:p>
        </p:txBody>
      </p:sp>
    </p:spTree>
    <p:extLst>
      <p:ext uri="{BB962C8B-B14F-4D97-AF65-F5344CB8AC3E}">
        <p14:creationId xmlns:p14="http://schemas.microsoft.com/office/powerpoint/2010/main" val="2115000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AC4C-2A60-0012-002C-02144F8D01A0}"/>
              </a:ext>
            </a:extLst>
          </p:cNvPr>
          <p:cNvSpPr>
            <a:spLocks noGrp="1"/>
          </p:cNvSpPr>
          <p:nvPr>
            <p:ph type="title"/>
          </p:nvPr>
        </p:nvSpPr>
        <p:spPr/>
        <p:txBody>
          <a:bodyPr/>
          <a:lstStyle/>
          <a:p>
            <a:endParaRPr lang="en-GB"/>
          </a:p>
        </p:txBody>
      </p:sp>
      <p:pic>
        <p:nvPicPr>
          <p:cNvPr id="4" name="Picture 3" descr="A close-up of a medical report&#10;&#10;Description automatically generated">
            <a:extLst>
              <a:ext uri="{FF2B5EF4-FFF2-40B4-BE49-F238E27FC236}">
                <a16:creationId xmlns:a16="http://schemas.microsoft.com/office/drawing/2014/main" id="{D37734C3-F4B6-3E40-667D-906EC246E540}"/>
              </a:ext>
            </a:extLst>
          </p:cNvPr>
          <p:cNvPicPr>
            <a:picLocks noChangeAspect="1"/>
          </p:cNvPicPr>
          <p:nvPr/>
        </p:nvPicPr>
        <p:blipFill>
          <a:blip r:embed="rId2"/>
          <a:stretch>
            <a:fillRect/>
          </a:stretch>
        </p:blipFill>
        <p:spPr>
          <a:xfrm>
            <a:off x="2857" y="0"/>
            <a:ext cx="9138285" cy="5143500"/>
          </a:xfrm>
          <a:prstGeom prst="rect">
            <a:avLst/>
          </a:prstGeom>
        </p:spPr>
      </p:pic>
    </p:spTree>
    <p:extLst>
      <p:ext uri="{BB962C8B-B14F-4D97-AF65-F5344CB8AC3E}">
        <p14:creationId xmlns:p14="http://schemas.microsoft.com/office/powerpoint/2010/main" val="248739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7E11-A3A8-6B9B-52F6-748AD9659E4C}"/>
              </a:ext>
            </a:extLst>
          </p:cNvPr>
          <p:cNvSpPr>
            <a:spLocks noGrp="1"/>
          </p:cNvSpPr>
          <p:nvPr>
            <p:ph type="title"/>
          </p:nvPr>
        </p:nvSpPr>
        <p:spPr/>
        <p:txBody>
          <a:bodyPr/>
          <a:lstStyle/>
          <a:p>
            <a:r>
              <a:rPr lang="en-GB" sz="3600" b="1" dirty="0"/>
              <a:t>CONCLUSION</a:t>
            </a:r>
            <a:br>
              <a:rPr lang="en-GB" sz="3600" b="1" dirty="0"/>
            </a:br>
            <a:endParaRPr lang="en-GB" sz="3600" b="1" dirty="0"/>
          </a:p>
        </p:txBody>
      </p:sp>
      <p:sp>
        <p:nvSpPr>
          <p:cNvPr id="4" name="TextBox 3">
            <a:extLst>
              <a:ext uri="{FF2B5EF4-FFF2-40B4-BE49-F238E27FC236}">
                <a16:creationId xmlns:a16="http://schemas.microsoft.com/office/drawing/2014/main" id="{B20198A5-7642-451E-D1DC-CF0CD7AEA05C}"/>
              </a:ext>
            </a:extLst>
          </p:cNvPr>
          <p:cNvSpPr txBox="1"/>
          <p:nvPr/>
        </p:nvSpPr>
        <p:spPr>
          <a:xfrm>
            <a:off x="1350169" y="1464469"/>
            <a:ext cx="5029200" cy="2893100"/>
          </a:xfrm>
          <a:prstGeom prst="rect">
            <a:avLst/>
          </a:prstGeom>
          <a:noFill/>
        </p:spPr>
        <p:txBody>
          <a:bodyPr wrap="square" rtlCol="0">
            <a:spAutoFit/>
          </a:bodyPr>
          <a:lstStyle/>
          <a:p>
            <a:r>
              <a:rPr lang="en-GB" sz="2600" b="0" i="0" dirty="0">
                <a:solidFill>
                  <a:srgbClr val="FFFFFF"/>
                </a:solidFill>
                <a:effectLst/>
                <a:latin typeface="Segoe UI Historic" panose="020B0502040204020203" pitchFamily="34" charset="0"/>
              </a:rPr>
              <a:t>Real </a:t>
            </a:r>
            <a:r>
              <a:rPr lang="en-GB" sz="2600" b="0" i="0" dirty="0" err="1">
                <a:solidFill>
                  <a:srgbClr val="FFFFFF"/>
                </a:solidFill>
                <a:effectLst/>
                <a:latin typeface="Segoe UI Historic" panose="020B0502040204020203" pitchFamily="34" charset="0"/>
              </a:rPr>
              <a:t>EHR</a:t>
            </a:r>
            <a:r>
              <a:rPr lang="en-GB" sz="2600" b="0" i="0" dirty="0">
                <a:solidFill>
                  <a:srgbClr val="FFFFFF"/>
                </a:solidFill>
                <a:effectLst/>
                <a:latin typeface="Segoe UI Historic" panose="020B0502040204020203" pitchFamily="34" charset="0"/>
              </a:rPr>
              <a:t> data is highly sensitive and must be handled with the utmost care to protect patient privacy and comply with relevant regulations, such as the Health Insurance Portability and Accountability Act (HIPAA).</a:t>
            </a:r>
            <a:endParaRPr lang="en-GB" sz="2600" dirty="0"/>
          </a:p>
        </p:txBody>
      </p:sp>
    </p:spTree>
    <p:extLst>
      <p:ext uri="{BB962C8B-B14F-4D97-AF65-F5344CB8AC3E}">
        <p14:creationId xmlns:p14="http://schemas.microsoft.com/office/powerpoint/2010/main" val="4149218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56D3-6F50-7738-02F5-C4F3F858D162}"/>
              </a:ext>
            </a:extLst>
          </p:cNvPr>
          <p:cNvSpPr>
            <a:spLocks noGrp="1"/>
          </p:cNvSpPr>
          <p:nvPr>
            <p:ph type="title"/>
          </p:nvPr>
        </p:nvSpPr>
        <p:spPr>
          <a:xfrm>
            <a:off x="716700" y="496613"/>
            <a:ext cx="7710600" cy="482400"/>
          </a:xfrm>
        </p:spPr>
        <p:txBody>
          <a:bodyPr/>
          <a:lstStyle/>
          <a:p>
            <a:r>
              <a:rPr lang="en-GB" sz="3600" b="1" dirty="0"/>
              <a:t>THANK YOU FOR LISTENING</a:t>
            </a:r>
          </a:p>
        </p:txBody>
      </p:sp>
      <p:sp>
        <p:nvSpPr>
          <p:cNvPr id="3" name="TextBox 2">
            <a:extLst>
              <a:ext uri="{FF2B5EF4-FFF2-40B4-BE49-F238E27FC236}">
                <a16:creationId xmlns:a16="http://schemas.microsoft.com/office/drawing/2014/main" id="{9DBB91D4-B360-FAAD-6681-E0609D2144FC}"/>
              </a:ext>
            </a:extLst>
          </p:cNvPr>
          <p:cNvSpPr txBox="1"/>
          <p:nvPr/>
        </p:nvSpPr>
        <p:spPr>
          <a:xfrm>
            <a:off x="1328738" y="1928812"/>
            <a:ext cx="6765131" cy="1877437"/>
          </a:xfrm>
          <a:prstGeom prst="rect">
            <a:avLst/>
          </a:prstGeom>
          <a:noFill/>
        </p:spPr>
        <p:txBody>
          <a:bodyPr wrap="square" rtlCol="0">
            <a:spAutoFit/>
          </a:bodyPr>
          <a:lstStyle/>
          <a:p>
            <a:r>
              <a:rPr lang="en-GB" sz="3600" b="1" dirty="0">
                <a:solidFill>
                  <a:schemeClr val="bg1"/>
                </a:solidFill>
              </a:rPr>
              <a:t>AYMAN HANI ADAS</a:t>
            </a:r>
          </a:p>
          <a:p>
            <a:r>
              <a:rPr lang="en-GB" sz="3600" b="1" dirty="0">
                <a:solidFill>
                  <a:schemeClr val="bg1"/>
                </a:solidFill>
              </a:rPr>
              <a:t>RAMZI SULTAN </a:t>
            </a:r>
            <a:r>
              <a:rPr lang="en-GB" sz="3600" b="1" dirty="0" err="1">
                <a:solidFill>
                  <a:schemeClr val="bg1"/>
                </a:solidFill>
              </a:rPr>
              <a:t>HASSANEIN</a:t>
            </a:r>
            <a:br>
              <a:rPr lang="en-GB" sz="3600" b="1" dirty="0">
                <a:solidFill>
                  <a:schemeClr val="bg1"/>
                </a:solidFill>
              </a:rPr>
            </a:br>
            <a:r>
              <a:rPr lang="en-GB" sz="3600" b="1" dirty="0">
                <a:solidFill>
                  <a:schemeClr val="bg1"/>
                </a:solidFill>
              </a:rPr>
              <a:t>AHMAD YOUSEF </a:t>
            </a:r>
            <a:r>
              <a:rPr lang="en-GB" sz="3600" b="1" dirty="0" err="1">
                <a:solidFill>
                  <a:schemeClr val="bg1"/>
                </a:solidFill>
              </a:rPr>
              <a:t>A</a:t>
            </a:r>
            <a:r>
              <a:rPr lang="en-GB" sz="4400" dirty="0" err="1">
                <a:solidFill>
                  <a:srgbClr val="DBDEE1"/>
                </a:solidFill>
                <a:latin typeface="gg sans"/>
              </a:rPr>
              <a:t>LEQEILI</a:t>
            </a:r>
            <a:endParaRPr lang="en-GB" sz="3600" b="1" dirty="0">
              <a:solidFill>
                <a:schemeClr val="bg1"/>
              </a:solidFill>
            </a:endParaRPr>
          </a:p>
        </p:txBody>
      </p:sp>
    </p:spTree>
    <p:extLst>
      <p:ext uri="{BB962C8B-B14F-4D97-AF65-F5344CB8AC3E}">
        <p14:creationId xmlns:p14="http://schemas.microsoft.com/office/powerpoint/2010/main" val="2578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35"/>
        <p:cNvGrpSpPr/>
        <p:nvPr/>
      </p:nvGrpSpPr>
      <p:grpSpPr>
        <a:xfrm>
          <a:off x="0" y="0"/>
          <a:ext cx="0" cy="0"/>
          <a:chOff x="0" y="0"/>
          <a:chExt cx="0" cy="0"/>
        </a:xfrm>
      </p:grpSpPr>
      <p:sp>
        <p:nvSpPr>
          <p:cNvPr id="936" name="Google Shape;936;p51"/>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t>INTRODUCTION</a:t>
            </a:r>
            <a:endParaRPr sz="2800" b="1" dirty="0"/>
          </a:p>
        </p:txBody>
      </p:sp>
      <p:sp>
        <p:nvSpPr>
          <p:cNvPr id="937" name="Google Shape;937;p51"/>
          <p:cNvSpPr txBox="1"/>
          <p:nvPr/>
        </p:nvSpPr>
        <p:spPr>
          <a:xfrm>
            <a:off x="880486" y="1401852"/>
            <a:ext cx="7710600" cy="34446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rgbClr val="0E2A47"/>
              </a:buClr>
              <a:buSzPts val="1100"/>
              <a:buFont typeface="Arial" panose="020B0604020202020204" pitchFamily="34" charset="0"/>
              <a:buChar char="•"/>
            </a:pPr>
            <a:r>
              <a:rPr lang="en-GB" sz="2000" b="0" i="0" dirty="0">
                <a:solidFill>
                  <a:srgbClr val="FFFFFF"/>
                </a:solidFill>
                <a:effectLst/>
                <a:latin typeface="Segoe UI Historic" panose="020B0502040204020203" pitchFamily="34" charset="0"/>
              </a:rPr>
              <a:t>An Electronic Health Record (</a:t>
            </a:r>
            <a:r>
              <a:rPr lang="en-GB" sz="2000" b="0" i="0" dirty="0" err="1">
                <a:solidFill>
                  <a:srgbClr val="FFFFFF"/>
                </a:solidFill>
                <a:effectLst/>
                <a:latin typeface="Segoe UI Historic" panose="020B0502040204020203" pitchFamily="34" charset="0"/>
              </a:rPr>
              <a:t>EHR</a:t>
            </a:r>
            <a:r>
              <a:rPr lang="en-GB" sz="2000" b="0" i="0" dirty="0">
                <a:solidFill>
                  <a:srgbClr val="FFFFFF"/>
                </a:solidFill>
                <a:effectLst/>
                <a:latin typeface="Segoe UI Historic" panose="020B0502040204020203" pitchFamily="34" charset="0"/>
              </a:rPr>
              <a:t>) is a digital version of a patient's paper chart. It contains the patient's medical history, diagnoses, medications, treatment plans, immunization dates, allergies, radiology images, and laboratory test results, among other essential health information. The </a:t>
            </a:r>
            <a:r>
              <a:rPr lang="en-GB" sz="2000" b="0" i="0" dirty="0" err="1">
                <a:solidFill>
                  <a:srgbClr val="FFFFFF"/>
                </a:solidFill>
                <a:effectLst/>
                <a:latin typeface="Segoe UI Historic" panose="020B0502040204020203" pitchFamily="34" charset="0"/>
              </a:rPr>
              <a:t>EHR</a:t>
            </a:r>
            <a:r>
              <a:rPr lang="en-GB" sz="2000" b="0" i="0" dirty="0">
                <a:solidFill>
                  <a:srgbClr val="FFFFFF"/>
                </a:solidFill>
                <a:effectLst/>
                <a:latin typeface="Segoe UI Historic" panose="020B0502040204020203" pitchFamily="34" charset="0"/>
              </a:rPr>
              <a:t> automates and streamlines the clinician's workflow, ensuring quick access to critical patient data and supporting evidence-based decision-making. </a:t>
            </a:r>
          </a:p>
          <a:p>
            <a:pPr marL="0" lvl="0" indent="0" algn="l" rtl="0">
              <a:spcBef>
                <a:spcPts val="0"/>
              </a:spcBef>
              <a:spcAft>
                <a:spcPts val="0"/>
              </a:spcAft>
              <a:buClr>
                <a:srgbClr val="0E2A47"/>
              </a:buClr>
              <a:buSzPts val="1100"/>
              <a:buFont typeface="Arial"/>
              <a:buNone/>
            </a:pPr>
            <a:endParaRPr lang="en-GB" sz="2000" dirty="0">
              <a:solidFill>
                <a:srgbClr val="FFFFFF"/>
              </a:solidFill>
              <a:latin typeface="Segoe UI Historic" panose="020B0502040204020203" pitchFamily="34" charset="0"/>
            </a:endParaRPr>
          </a:p>
          <a:p>
            <a:pPr marL="0" lvl="0" indent="0" algn="l" rtl="0">
              <a:spcBef>
                <a:spcPts val="0"/>
              </a:spcBef>
              <a:spcAft>
                <a:spcPts val="0"/>
              </a:spcAft>
              <a:buClr>
                <a:srgbClr val="0E2A47"/>
              </a:buClr>
              <a:buSzPts val="1100"/>
              <a:buFont typeface="Arial"/>
              <a:buNone/>
            </a:pPr>
            <a:endParaRPr lang="en-GB" sz="1100" b="0" i="0" dirty="0">
              <a:solidFill>
                <a:srgbClr val="FFFFFF"/>
              </a:solidFill>
              <a:effectLst/>
              <a:latin typeface="Segoe UI Historic" panose="020B0502040204020203" pitchFamily="34" charset="0"/>
            </a:endParaRPr>
          </a:p>
          <a:p>
            <a:pPr marL="0" lvl="0" indent="0" algn="l" rtl="0">
              <a:spcBef>
                <a:spcPts val="0"/>
              </a:spcBef>
              <a:spcAft>
                <a:spcPts val="0"/>
              </a:spcAft>
              <a:buClr>
                <a:srgbClr val="0E2A47"/>
              </a:buClr>
              <a:buSzPts val="1100"/>
              <a:buFont typeface="Arial"/>
              <a:buNone/>
            </a:pPr>
            <a:endParaRPr lang="en-GB" sz="1100" dirty="0">
              <a:solidFill>
                <a:srgbClr val="FFFFFF"/>
              </a:solidFill>
              <a:latin typeface="Segoe UI Historic"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41"/>
        <p:cNvGrpSpPr/>
        <p:nvPr/>
      </p:nvGrpSpPr>
      <p:grpSpPr>
        <a:xfrm>
          <a:off x="0" y="0"/>
          <a:ext cx="0" cy="0"/>
          <a:chOff x="0" y="0"/>
          <a:chExt cx="0" cy="0"/>
        </a:xfrm>
      </p:grpSpPr>
      <p:sp>
        <p:nvSpPr>
          <p:cNvPr id="942" name="Google Shape;942;p52"/>
          <p:cNvSpPr txBox="1"/>
          <p:nvPr/>
        </p:nvSpPr>
        <p:spPr>
          <a:xfrm>
            <a:off x="812191" y="1698900"/>
            <a:ext cx="7710600" cy="3444600"/>
          </a:xfrm>
          <a:prstGeom prst="rect">
            <a:avLst/>
          </a:prstGeom>
          <a:noFill/>
          <a:ln>
            <a:noFill/>
          </a:ln>
        </p:spPr>
        <p:txBody>
          <a:bodyPr spcFirstLastPara="1" wrap="square" lIns="91425" tIns="91425" rIns="91425" bIns="91425" anchor="t" anchorCtr="0">
            <a:noAutofit/>
          </a:bodyPr>
          <a:lstStyle/>
          <a:p>
            <a:r>
              <a:rPr lang="en-GB" sz="2400" b="0" i="0" dirty="0">
                <a:solidFill>
                  <a:schemeClr val="bg1"/>
                </a:solidFill>
                <a:effectLst/>
                <a:latin typeface="inherit"/>
              </a:rPr>
              <a:t>Definition: An Electronic Health Record (</a:t>
            </a:r>
            <a:r>
              <a:rPr lang="en-GB" sz="2400" b="0" i="0" dirty="0" err="1">
                <a:solidFill>
                  <a:schemeClr val="bg1"/>
                </a:solidFill>
                <a:effectLst/>
                <a:latin typeface="inherit"/>
              </a:rPr>
              <a:t>EHR</a:t>
            </a:r>
            <a:r>
              <a:rPr lang="en-GB" sz="2400" b="0" i="0" dirty="0">
                <a:solidFill>
                  <a:schemeClr val="bg1"/>
                </a:solidFill>
                <a:effectLst/>
                <a:latin typeface="inherit"/>
              </a:rPr>
              <a:t>), also known as Electronic Medical Record (</a:t>
            </a:r>
            <a:r>
              <a:rPr lang="en-GB" sz="2400" b="0" i="0" dirty="0" err="1">
                <a:solidFill>
                  <a:schemeClr val="bg1"/>
                </a:solidFill>
                <a:effectLst/>
                <a:latin typeface="inherit"/>
              </a:rPr>
              <a:t>EMR</a:t>
            </a:r>
            <a:r>
              <a:rPr lang="en-GB" sz="2400" b="0" i="0" dirty="0">
                <a:solidFill>
                  <a:schemeClr val="bg1"/>
                </a:solidFill>
                <a:effectLst/>
                <a:latin typeface="inherit"/>
              </a:rPr>
              <a:t>), is a digital version of a patient's comprehensive health information. It is a real-time, patient-</a:t>
            </a:r>
            <a:r>
              <a:rPr lang="en-GB" sz="2400" b="0" i="0" dirty="0" err="1">
                <a:solidFill>
                  <a:schemeClr val="bg1"/>
                </a:solidFill>
                <a:effectLst/>
                <a:latin typeface="inherit"/>
              </a:rPr>
              <a:t>centered</a:t>
            </a:r>
            <a:r>
              <a:rPr lang="en-GB" sz="2400" b="0" i="0" dirty="0">
                <a:solidFill>
                  <a:schemeClr val="bg1"/>
                </a:solidFill>
                <a:effectLst/>
                <a:latin typeface="inherit"/>
              </a:rPr>
              <a:t> record that makes information available instantly and securely to authorized users.</a:t>
            </a:r>
          </a:p>
          <a:p>
            <a:br>
              <a:rPr lang="en-GB" sz="2400" b="0" i="0" dirty="0">
                <a:solidFill>
                  <a:srgbClr val="1C1E21"/>
                </a:solidFill>
                <a:effectLst/>
                <a:latin typeface="Segoe UI Historic" panose="020B0502040204020203" pitchFamily="34" charset="0"/>
              </a:rPr>
            </a:br>
            <a:endParaRPr lang="en-GB" sz="2400" dirty="0">
              <a:solidFill>
                <a:schemeClr val="lt1"/>
              </a:solidFill>
            </a:endParaRPr>
          </a:p>
        </p:txBody>
      </p:sp>
      <p:sp>
        <p:nvSpPr>
          <p:cNvPr id="943" name="Google Shape;943;p52"/>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INTRODUCTION</a:t>
            </a:r>
            <a:r>
              <a:rPr lang="en" dirty="0"/>
              <a:t> (CONT.)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47"/>
        <p:cNvGrpSpPr/>
        <p:nvPr/>
      </p:nvGrpSpPr>
      <p:grpSpPr>
        <a:xfrm>
          <a:off x="0" y="0"/>
          <a:ext cx="0" cy="0"/>
          <a:chOff x="0" y="0"/>
          <a:chExt cx="0" cy="0"/>
        </a:xfrm>
      </p:grpSpPr>
      <p:sp>
        <p:nvSpPr>
          <p:cNvPr id="954" name="Google Shape;954;p53"/>
          <p:cNvSpPr txBox="1"/>
          <p:nvPr/>
        </p:nvSpPr>
        <p:spPr>
          <a:xfrm>
            <a:off x="5102952" y="284250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#74e3ff</a:t>
            </a:r>
            <a:endParaRPr sz="1000">
              <a:solidFill>
                <a:schemeClr val="dk1"/>
              </a:solidFill>
            </a:endParaRPr>
          </a:p>
        </p:txBody>
      </p:sp>
      <p:sp>
        <p:nvSpPr>
          <p:cNvPr id="959" name="Google Shape;959;p53"/>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t>TYPES OF </a:t>
            </a:r>
            <a:r>
              <a:rPr lang="en-US" sz="3600" b="1" dirty="0" err="1"/>
              <a:t>EHRs</a:t>
            </a:r>
            <a:r>
              <a:rPr lang="en-US" sz="3600" b="1" dirty="0"/>
              <a:t> :</a:t>
            </a:r>
            <a:endParaRPr sz="3600" b="1" dirty="0"/>
          </a:p>
        </p:txBody>
      </p:sp>
      <p:sp>
        <p:nvSpPr>
          <p:cNvPr id="4" name="TextBox 3">
            <a:extLst>
              <a:ext uri="{FF2B5EF4-FFF2-40B4-BE49-F238E27FC236}">
                <a16:creationId xmlns:a16="http://schemas.microsoft.com/office/drawing/2014/main" id="{FEDB914B-3198-C6E4-934C-E57C6B48A68D}"/>
              </a:ext>
            </a:extLst>
          </p:cNvPr>
          <p:cNvSpPr txBox="1"/>
          <p:nvPr/>
        </p:nvSpPr>
        <p:spPr>
          <a:xfrm>
            <a:off x="1306333" y="1754499"/>
            <a:ext cx="5963478" cy="2616101"/>
          </a:xfrm>
          <a:prstGeom prst="rect">
            <a:avLst/>
          </a:prstGeom>
          <a:noFill/>
        </p:spPr>
        <p:txBody>
          <a:bodyPr wrap="square" rtlCol="0">
            <a:spAutoFit/>
          </a:bodyPr>
          <a:lstStyle/>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Basic </a:t>
            </a:r>
            <a:r>
              <a:rPr lang="en-GB" sz="2500" b="1" i="0" dirty="0" err="1">
                <a:solidFill>
                  <a:srgbClr val="E4E6EB"/>
                </a:solidFill>
                <a:effectLst/>
                <a:latin typeface="Segoe UI Historic" panose="020B0502040204020203" pitchFamily="34" charset="0"/>
              </a:rPr>
              <a:t>EHRs</a:t>
            </a:r>
            <a:r>
              <a:rPr lang="en-GB" sz="2500" b="1" dirty="0">
                <a:solidFill>
                  <a:srgbClr val="E4E6EB"/>
                </a:solidFill>
                <a:latin typeface="Segoe UI Historic" panose="020B0502040204020203" pitchFamily="34" charset="0"/>
              </a:rPr>
              <a:t>.</a:t>
            </a:r>
            <a:endParaRPr lang="en-GB" sz="2500" b="1" i="0" dirty="0">
              <a:solidFill>
                <a:srgbClr val="E4E6EB"/>
              </a:solidFill>
              <a:effectLst/>
              <a:latin typeface="Segoe UI Historic" panose="020B0502040204020203" pitchFamily="34" charset="0"/>
            </a:endParaRP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Specialized </a:t>
            </a:r>
            <a:r>
              <a:rPr lang="en-GB" sz="2500" b="1" i="0" dirty="0" err="1">
                <a:solidFill>
                  <a:srgbClr val="E4E6EB"/>
                </a:solidFill>
                <a:effectLst/>
                <a:latin typeface="Segoe UI Historic" panose="020B0502040204020203" pitchFamily="34" charset="0"/>
              </a:rPr>
              <a:t>EHRs</a:t>
            </a:r>
            <a:r>
              <a:rPr lang="en-GB" sz="2500" b="1" dirty="0">
                <a:solidFill>
                  <a:srgbClr val="E4E6EB"/>
                </a:solidFill>
                <a:latin typeface="Segoe UI Historic" panose="020B0502040204020203" pitchFamily="34" charset="0"/>
              </a:rPr>
              <a:t>.</a:t>
            </a: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Integrated </a:t>
            </a:r>
            <a:r>
              <a:rPr lang="en-GB" sz="2500" b="1" i="0" dirty="0" err="1">
                <a:solidFill>
                  <a:srgbClr val="E4E6EB"/>
                </a:solidFill>
                <a:effectLst/>
                <a:latin typeface="Segoe UI Historic" panose="020B0502040204020203" pitchFamily="34" charset="0"/>
              </a:rPr>
              <a:t>EHRs</a:t>
            </a:r>
            <a:r>
              <a:rPr lang="en-GB" sz="2500" b="1" i="0" dirty="0">
                <a:solidFill>
                  <a:srgbClr val="E4E6EB"/>
                </a:solidFill>
                <a:effectLst/>
                <a:latin typeface="Segoe UI Historic" panose="020B0502040204020203" pitchFamily="34" charset="0"/>
              </a:rPr>
              <a:t>.</a:t>
            </a: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Cloud-Based </a:t>
            </a:r>
            <a:r>
              <a:rPr lang="en-GB" sz="2500" b="1" i="0" dirty="0" err="1">
                <a:solidFill>
                  <a:srgbClr val="E4E6EB"/>
                </a:solidFill>
                <a:effectLst/>
                <a:latin typeface="Segoe UI Historic" panose="020B0502040204020203" pitchFamily="34" charset="0"/>
              </a:rPr>
              <a:t>EHRs</a:t>
            </a:r>
            <a:r>
              <a:rPr lang="en-GB" sz="2500" b="1" dirty="0">
                <a:solidFill>
                  <a:srgbClr val="E4E6EB"/>
                </a:solidFill>
                <a:latin typeface="Segoe UI Historic" panose="020B0502040204020203" pitchFamily="34" charset="0"/>
              </a:rPr>
              <a:t>.</a:t>
            </a: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Open Source </a:t>
            </a:r>
            <a:r>
              <a:rPr lang="en-GB" sz="2500" b="1" i="0" dirty="0" err="1">
                <a:solidFill>
                  <a:srgbClr val="E4E6EB"/>
                </a:solidFill>
                <a:effectLst/>
                <a:latin typeface="Segoe UI Historic" panose="020B0502040204020203" pitchFamily="34" charset="0"/>
              </a:rPr>
              <a:t>EHRs</a:t>
            </a:r>
            <a:r>
              <a:rPr lang="en-GB" sz="2500" b="1" i="0" dirty="0">
                <a:solidFill>
                  <a:srgbClr val="E4E6EB"/>
                </a:solidFill>
                <a:effectLst/>
                <a:latin typeface="Segoe UI Historic" panose="020B0502040204020203" pitchFamily="34" charset="0"/>
              </a:rPr>
              <a:t>.</a:t>
            </a: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Patient Portals.</a:t>
            </a:r>
            <a:endParaRPr lang="en-GB" sz="2500" b="1" dirty="0">
              <a:solidFill>
                <a:srgbClr val="E4E6EB"/>
              </a:solidFill>
              <a:latin typeface="Segoe UI Historic" panose="020B0502040204020203" pitchFamily="34" charset="0"/>
            </a:endParaRPr>
          </a:p>
          <a:p>
            <a:pPr marL="342900" indent="-342900">
              <a:buAutoNum type="arabicPeriod"/>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63"/>
        <p:cNvGrpSpPr/>
        <p:nvPr/>
      </p:nvGrpSpPr>
      <p:grpSpPr>
        <a:xfrm>
          <a:off x="0" y="0"/>
          <a:ext cx="0" cy="0"/>
          <a:chOff x="0" y="0"/>
          <a:chExt cx="0" cy="0"/>
        </a:xfrm>
      </p:grpSpPr>
      <p:sp>
        <p:nvSpPr>
          <p:cNvPr id="964" name="Google Shape;964;p54"/>
          <p:cNvSpPr txBox="1"/>
          <p:nvPr/>
        </p:nvSpPr>
        <p:spPr>
          <a:xfrm>
            <a:off x="574380" y="1126907"/>
            <a:ext cx="5998800" cy="8526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GB" sz="2600" i="0" dirty="0">
                <a:solidFill>
                  <a:srgbClr val="E4E6EB"/>
                </a:solidFill>
                <a:effectLst/>
                <a:latin typeface="Segoe UI Historic" panose="020B0502040204020203" pitchFamily="34" charset="0"/>
              </a:rPr>
              <a:t>Basic </a:t>
            </a:r>
            <a:r>
              <a:rPr lang="en-GB" sz="2600" i="0" dirty="0" err="1">
                <a:solidFill>
                  <a:srgbClr val="E4E6EB"/>
                </a:solidFill>
                <a:effectLst/>
                <a:latin typeface="Segoe UI Historic" panose="020B0502040204020203" pitchFamily="34" charset="0"/>
              </a:rPr>
              <a:t>EHRs</a:t>
            </a:r>
            <a:r>
              <a:rPr lang="en-GB" sz="2200" dirty="0">
                <a:solidFill>
                  <a:srgbClr val="E4E6EB"/>
                </a:solidFill>
                <a:latin typeface="Segoe UI Historic" panose="020B0502040204020203" pitchFamily="34" charset="0"/>
              </a:rPr>
              <a:t>:</a:t>
            </a:r>
            <a:r>
              <a:rPr lang="en-GB" sz="2200" i="0" dirty="0">
                <a:solidFill>
                  <a:srgbClr val="E4E6EB"/>
                </a:solidFill>
                <a:effectLst/>
                <a:latin typeface="Segoe UI Historic" panose="020B0502040204020203" pitchFamily="34" charset="0"/>
              </a:rPr>
              <a:t> </a:t>
            </a:r>
            <a:r>
              <a:rPr lang="en-GB" sz="2200" b="0" i="0" dirty="0">
                <a:solidFill>
                  <a:srgbClr val="E4E6EB"/>
                </a:solidFill>
                <a:effectLst/>
                <a:latin typeface="Segoe UI Historic" panose="020B0502040204020203" pitchFamily="34" charset="0"/>
              </a:rPr>
              <a:t>These are fundamental systems that contain patient information, medical histories, diagnoses, medications, and treatment plans.</a:t>
            </a:r>
            <a:endParaRPr sz="2200" dirty="0">
              <a:solidFill>
                <a:srgbClr val="869FB2"/>
              </a:solidFill>
            </a:endParaRPr>
          </a:p>
        </p:txBody>
      </p:sp>
      <p:sp>
        <p:nvSpPr>
          <p:cNvPr id="965" name="Google Shape;965;p54"/>
          <p:cNvSpPr txBox="1">
            <a:spLocks noGrp="1"/>
          </p:cNvSpPr>
          <p:nvPr>
            <p:ph type="title"/>
          </p:nvPr>
        </p:nvSpPr>
        <p:spPr>
          <a:xfrm>
            <a:off x="709999" y="330394"/>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600" dirty="0"/>
              <a:t>TYPES OF </a:t>
            </a:r>
            <a:r>
              <a:rPr lang="en-US" sz="3600" dirty="0" err="1"/>
              <a:t>EHRs</a:t>
            </a:r>
            <a:r>
              <a:rPr lang="en-US" sz="3600" dirty="0"/>
              <a:t> (CONT.)</a:t>
            </a:r>
            <a:endParaRPr sz="3600" dirty="0"/>
          </a:p>
        </p:txBody>
      </p:sp>
      <p:sp>
        <p:nvSpPr>
          <p:cNvPr id="2" name="TextBox 1">
            <a:extLst>
              <a:ext uri="{FF2B5EF4-FFF2-40B4-BE49-F238E27FC236}">
                <a16:creationId xmlns:a16="http://schemas.microsoft.com/office/drawing/2014/main" id="{A965C4B4-E0AB-884C-F4CD-B03C8619EC3F}"/>
              </a:ext>
            </a:extLst>
          </p:cNvPr>
          <p:cNvSpPr txBox="1"/>
          <p:nvPr/>
        </p:nvSpPr>
        <p:spPr>
          <a:xfrm>
            <a:off x="467700" y="2879948"/>
            <a:ext cx="5303520" cy="2185214"/>
          </a:xfrm>
          <a:prstGeom prst="rect">
            <a:avLst/>
          </a:prstGeom>
          <a:noFill/>
        </p:spPr>
        <p:txBody>
          <a:bodyPr wrap="square" rtlCol="0">
            <a:spAutoFit/>
          </a:bodyPr>
          <a:lstStyle/>
          <a:p>
            <a:r>
              <a:rPr lang="en-GB" sz="2600" i="0" dirty="0">
                <a:solidFill>
                  <a:srgbClr val="E4E6EB"/>
                </a:solidFill>
                <a:effectLst/>
                <a:latin typeface="Segoe UI Historic" panose="020B0502040204020203" pitchFamily="34" charset="0"/>
              </a:rPr>
              <a:t>Specialized </a:t>
            </a:r>
            <a:r>
              <a:rPr lang="en-GB" sz="2600" i="0" dirty="0" err="1">
                <a:solidFill>
                  <a:srgbClr val="E4E6EB"/>
                </a:solidFill>
                <a:effectLst/>
                <a:latin typeface="Segoe UI Historic" panose="020B0502040204020203" pitchFamily="34" charset="0"/>
              </a:rPr>
              <a:t>EHRs</a:t>
            </a:r>
            <a:r>
              <a:rPr lang="en-GB" sz="2600" i="0" dirty="0">
                <a:solidFill>
                  <a:srgbClr val="E4E6EB"/>
                </a:solidFill>
                <a:effectLst/>
                <a:latin typeface="Segoe UI Historic" panose="020B0502040204020203" pitchFamily="34" charset="0"/>
              </a:rPr>
              <a:t>: </a:t>
            </a:r>
            <a:r>
              <a:rPr lang="en-GB" sz="2200" b="0" i="0" dirty="0">
                <a:solidFill>
                  <a:srgbClr val="E4E6EB"/>
                </a:solidFill>
                <a:effectLst/>
                <a:latin typeface="Segoe UI Historic" panose="020B0502040204020203" pitchFamily="34" charset="0"/>
              </a:rPr>
              <a:t>These are tailored for specific medical specialties or areas of focus, such as systems designed for mental health, oncology, or </a:t>
            </a:r>
            <a:r>
              <a:rPr lang="en-GB" sz="2200" b="0" i="0" dirty="0" err="1">
                <a:solidFill>
                  <a:srgbClr val="E4E6EB"/>
                </a:solidFill>
                <a:effectLst/>
                <a:latin typeface="Segoe UI Historic" panose="020B0502040204020203" pitchFamily="34" charset="0"/>
              </a:rPr>
              <a:t>pediatrics</a:t>
            </a:r>
            <a:r>
              <a:rPr lang="en-GB" sz="2200" b="0" i="0" dirty="0">
                <a:solidFill>
                  <a:srgbClr val="E4E6EB"/>
                </a:solidFill>
                <a:effectLst/>
                <a:latin typeface="Segoe UI Historic" panose="020B0502040204020203" pitchFamily="34" charset="0"/>
              </a:rPr>
              <a:t>. They often include specialized templates and features relevant to those specialties.</a:t>
            </a:r>
            <a:endParaRPr lang="en-GB"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79"/>
        <p:cNvGrpSpPr/>
        <p:nvPr/>
      </p:nvGrpSpPr>
      <p:grpSpPr>
        <a:xfrm>
          <a:off x="0" y="0"/>
          <a:ext cx="0" cy="0"/>
          <a:chOff x="0" y="0"/>
          <a:chExt cx="0" cy="0"/>
        </a:xfrm>
      </p:grpSpPr>
      <p:sp>
        <p:nvSpPr>
          <p:cNvPr id="980" name="Google Shape;980;p55"/>
          <p:cNvSpPr txBox="1"/>
          <p:nvPr/>
        </p:nvSpPr>
        <p:spPr>
          <a:xfrm>
            <a:off x="716775" y="1864615"/>
            <a:ext cx="7710600" cy="772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GB" sz="2700" b="1" i="0" dirty="0">
                <a:solidFill>
                  <a:srgbClr val="E4E6EB"/>
                </a:solidFill>
                <a:effectLst/>
                <a:latin typeface="Segoe UI Historic" panose="020B0502040204020203" pitchFamily="34" charset="0"/>
              </a:rPr>
              <a:t>Integrated </a:t>
            </a:r>
            <a:r>
              <a:rPr lang="en-GB" sz="2700" b="1" i="0" dirty="0" err="1">
                <a:solidFill>
                  <a:srgbClr val="E4E6EB"/>
                </a:solidFill>
                <a:effectLst/>
                <a:latin typeface="Segoe UI Historic" panose="020B0502040204020203" pitchFamily="34" charset="0"/>
              </a:rPr>
              <a:t>EHRs</a:t>
            </a:r>
            <a:r>
              <a:rPr lang="en-GB" sz="2700" b="1" i="0" dirty="0">
                <a:solidFill>
                  <a:srgbClr val="E4E6EB"/>
                </a:solidFill>
                <a:effectLst/>
                <a:latin typeface="Segoe UI Historic" panose="020B0502040204020203" pitchFamily="34" charset="0"/>
              </a:rPr>
              <a:t>: </a:t>
            </a:r>
            <a:r>
              <a:rPr lang="en-GB" sz="2400" b="0" i="0" dirty="0">
                <a:solidFill>
                  <a:srgbClr val="E4E6EB"/>
                </a:solidFill>
                <a:effectLst/>
                <a:latin typeface="Segoe UI Historic" panose="020B0502040204020203" pitchFamily="34" charset="0"/>
              </a:rPr>
              <a:t>These connect with other systems such as pharmacy systems, laboratory systems, and imaging systems to facilitate streamlined data exchange and comprehensive patient care. </a:t>
            </a:r>
            <a:br>
              <a:rPr lang="en-GB" sz="2400" dirty="0"/>
            </a:br>
            <a:endParaRPr sz="2400" dirty="0">
              <a:solidFill>
                <a:srgbClr val="FFFFFF"/>
              </a:solidFill>
            </a:endParaRPr>
          </a:p>
        </p:txBody>
      </p:sp>
      <p:sp>
        <p:nvSpPr>
          <p:cNvPr id="1312" name="Google Shape;1312;p55"/>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solidFill>
                  <a:schemeClr val="lt1"/>
                </a:solidFill>
              </a:rPr>
              <a:t>TYPES OF EHRs (CONT.)</a:t>
            </a:r>
            <a:endParaRPr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iagram of an electronic health application&#10;&#10;Description automatically generated">
            <a:extLst>
              <a:ext uri="{FF2B5EF4-FFF2-40B4-BE49-F238E27FC236}">
                <a16:creationId xmlns:a16="http://schemas.microsoft.com/office/drawing/2014/main" id="{E3A53146-0E1B-FCA7-81C3-FCD5843D764F}"/>
              </a:ext>
            </a:extLst>
          </p:cNvPr>
          <p:cNvPicPr>
            <a:picLocks noChangeAspect="1"/>
          </p:cNvPicPr>
          <p:nvPr/>
        </p:nvPicPr>
        <p:blipFill>
          <a:blip r:embed="rId2"/>
          <a:stretch>
            <a:fillRect/>
          </a:stretch>
        </p:blipFill>
        <p:spPr>
          <a:xfrm>
            <a:off x="0" y="1166"/>
            <a:ext cx="9144000" cy="5141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631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2" name="TextBox 1">
            <a:extLst>
              <a:ext uri="{FF2B5EF4-FFF2-40B4-BE49-F238E27FC236}">
                <a16:creationId xmlns:a16="http://schemas.microsoft.com/office/drawing/2014/main" id="{5153BB99-0F8C-13E5-2F9B-E34069C16E10}"/>
              </a:ext>
            </a:extLst>
          </p:cNvPr>
          <p:cNvSpPr txBox="1"/>
          <p:nvPr/>
        </p:nvSpPr>
        <p:spPr>
          <a:xfrm>
            <a:off x="1435894" y="635794"/>
            <a:ext cx="5922169" cy="646331"/>
          </a:xfrm>
          <a:prstGeom prst="rect">
            <a:avLst/>
          </a:prstGeom>
          <a:noFill/>
        </p:spPr>
        <p:txBody>
          <a:bodyPr wrap="square" rtlCol="0">
            <a:spAutoFit/>
          </a:bodyPr>
          <a:lstStyle/>
          <a:p>
            <a:pPr algn="ctr"/>
            <a:r>
              <a:rPr lang="en-GB" sz="3600" b="1" dirty="0">
                <a:solidFill>
                  <a:schemeClr val="bg1"/>
                </a:solidFill>
              </a:rPr>
              <a:t>TYPES OF </a:t>
            </a:r>
            <a:r>
              <a:rPr lang="en-GB" sz="3600" b="1" dirty="0" err="1">
                <a:solidFill>
                  <a:schemeClr val="bg1"/>
                </a:solidFill>
              </a:rPr>
              <a:t>EHRs</a:t>
            </a:r>
            <a:r>
              <a:rPr lang="en-GB" sz="3600" b="1" dirty="0">
                <a:solidFill>
                  <a:schemeClr val="bg1"/>
                </a:solidFill>
              </a:rPr>
              <a:t>(CONT.)</a:t>
            </a:r>
          </a:p>
        </p:txBody>
      </p:sp>
      <p:sp>
        <p:nvSpPr>
          <p:cNvPr id="3" name="TextBox 2">
            <a:extLst>
              <a:ext uri="{FF2B5EF4-FFF2-40B4-BE49-F238E27FC236}">
                <a16:creationId xmlns:a16="http://schemas.microsoft.com/office/drawing/2014/main" id="{249705EF-883A-1F67-4C56-671E46560C7A}"/>
              </a:ext>
            </a:extLst>
          </p:cNvPr>
          <p:cNvSpPr txBox="1"/>
          <p:nvPr/>
        </p:nvSpPr>
        <p:spPr>
          <a:xfrm>
            <a:off x="1057276" y="2028826"/>
            <a:ext cx="6858000" cy="1969770"/>
          </a:xfrm>
          <a:prstGeom prst="rect">
            <a:avLst/>
          </a:prstGeom>
          <a:noFill/>
        </p:spPr>
        <p:txBody>
          <a:bodyPr wrap="square" rtlCol="0">
            <a:spAutoFit/>
          </a:bodyPr>
          <a:lstStyle/>
          <a:p>
            <a:r>
              <a:rPr lang="en-GB" sz="2600" b="1" i="0" dirty="0">
                <a:solidFill>
                  <a:srgbClr val="E4E6EB"/>
                </a:solidFill>
                <a:effectLst/>
                <a:latin typeface="Segoe UI Historic" panose="020B0502040204020203" pitchFamily="34" charset="0"/>
              </a:rPr>
              <a:t>Cloud-Based </a:t>
            </a:r>
            <a:r>
              <a:rPr lang="en-GB" sz="2600" b="1" i="0" dirty="0" err="1">
                <a:solidFill>
                  <a:srgbClr val="E4E6EB"/>
                </a:solidFill>
                <a:effectLst/>
                <a:latin typeface="Segoe UI Historic" panose="020B0502040204020203" pitchFamily="34" charset="0"/>
              </a:rPr>
              <a:t>EHRs</a:t>
            </a:r>
            <a:r>
              <a:rPr lang="en-GB" sz="2400" b="1" i="0" dirty="0">
                <a:solidFill>
                  <a:srgbClr val="E4E6EB"/>
                </a:solidFill>
                <a:effectLst/>
                <a:latin typeface="Segoe UI Historic" panose="020B0502040204020203" pitchFamily="34" charset="0"/>
              </a:rPr>
              <a:t>:</a:t>
            </a:r>
            <a:r>
              <a:rPr lang="en-GB" sz="2400" b="0" i="0" dirty="0">
                <a:solidFill>
                  <a:srgbClr val="E4E6EB"/>
                </a:solidFill>
                <a:effectLst/>
                <a:latin typeface="Segoe UI Historic" panose="020B0502040204020203" pitchFamily="34" charset="0"/>
              </a:rPr>
              <a:t> These are hosted on remote servers accessed via the internet, offering accessibility from various locations and devices, with the advantage of data backup and security provided by the service provider.</a:t>
            </a:r>
            <a:endParaRPr lang="en-GB"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oud-Based Architecture to Implement Electronic Health Record (EHR) System  in Pakistan | Semantic Scholar">
            <a:extLst>
              <a:ext uri="{FF2B5EF4-FFF2-40B4-BE49-F238E27FC236}">
                <a16:creationId xmlns:a16="http://schemas.microsoft.com/office/drawing/2014/main" id="{59EB747F-35B2-5EC8-DC8F-C78AF0EDF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32195"/>
      </p:ext>
    </p:extLst>
  </p:cSld>
  <p:clrMapOvr>
    <a:masterClrMapping/>
  </p:clrMapOvr>
</p:sld>
</file>

<file path=ppt/theme/theme1.xml><?xml version="1.0" encoding="utf-8"?>
<a:theme xmlns:a="http://schemas.openxmlformats.org/drawingml/2006/main" name="Remote Patient Monitoring System Pitch Deck by Slidesgo">
  <a:themeElements>
    <a:clrScheme name="Simple Light">
      <a:dk1>
        <a:srgbClr val="FFFFFF"/>
      </a:dk1>
      <a:lt1>
        <a:srgbClr val="0C033A"/>
      </a:lt1>
      <a:dk2>
        <a:srgbClr val="74E3FF"/>
      </a:dk2>
      <a:lt2>
        <a:srgbClr val="5F5BF8"/>
      </a:lt2>
      <a:accent1>
        <a:srgbClr val="16065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ff4c35d-dc87-43cc-97e3-e5f904b9685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6B96524772684C83205DFC7A965962" ma:contentTypeVersion="7" ma:contentTypeDescription="Create a new document." ma:contentTypeScope="" ma:versionID="cbf8b98c27e9545c318a37a6ff23bf41">
  <xsd:schema xmlns:xsd="http://www.w3.org/2001/XMLSchema" xmlns:xs="http://www.w3.org/2001/XMLSchema" xmlns:p="http://schemas.microsoft.com/office/2006/metadata/properties" xmlns:ns3="1ff4c35d-dc87-43cc-97e3-e5f904b9685a" xmlns:ns4="639bb8fc-87c5-4780-a6bc-73749e7de743" targetNamespace="http://schemas.microsoft.com/office/2006/metadata/properties" ma:root="true" ma:fieldsID="e0122070705598137bcaeef72bbba2a2" ns3:_="" ns4:_="">
    <xsd:import namespace="1ff4c35d-dc87-43cc-97e3-e5f904b9685a"/>
    <xsd:import namespace="639bb8fc-87c5-4780-a6bc-73749e7de743"/>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f4c35d-dc87-43cc-97e3-e5f904b9685a"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9bb8fc-87c5-4780-a6bc-73749e7de74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2BA373-168E-44BF-A3A8-0FD6B22AC071}">
  <ds:schemaRefs>
    <ds:schemaRef ds:uri="http://schemas.microsoft.com/sharepoint/v3/contenttype/forms"/>
  </ds:schemaRefs>
</ds:datastoreItem>
</file>

<file path=customXml/itemProps2.xml><?xml version="1.0" encoding="utf-8"?>
<ds:datastoreItem xmlns:ds="http://schemas.openxmlformats.org/officeDocument/2006/customXml" ds:itemID="{9EB49B71-7FBD-41D8-BDA6-562869C10AF0}">
  <ds:schemaRefs>
    <ds:schemaRef ds:uri="639bb8fc-87c5-4780-a6bc-73749e7de743"/>
    <ds:schemaRef ds:uri="http://schemas.microsoft.com/office/2006/metadata/properties"/>
    <ds:schemaRef ds:uri="http://purl.org/dc/dcmitype/"/>
    <ds:schemaRef ds:uri="http://schemas.openxmlformats.org/package/2006/metadata/core-properties"/>
    <ds:schemaRef ds:uri="http://purl.org/dc/terms/"/>
    <ds:schemaRef ds:uri="http://purl.org/dc/elements/1.1/"/>
    <ds:schemaRef ds:uri="http://schemas.microsoft.com/office/2006/documentManagement/types"/>
    <ds:schemaRef ds:uri="http://schemas.microsoft.com/office/infopath/2007/PartnerControls"/>
    <ds:schemaRef ds:uri="1ff4c35d-dc87-43cc-97e3-e5f904b9685a"/>
    <ds:schemaRef ds:uri="http://www.w3.org/XML/1998/namespace"/>
  </ds:schemaRefs>
</ds:datastoreItem>
</file>

<file path=customXml/itemProps3.xml><?xml version="1.0" encoding="utf-8"?>
<ds:datastoreItem xmlns:ds="http://schemas.openxmlformats.org/officeDocument/2006/customXml" ds:itemID="{FCC121C2-5141-4D30-8DC0-BD83D09FFE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f4c35d-dc87-43cc-97e3-e5f904b9685a"/>
    <ds:schemaRef ds:uri="639bb8fc-87c5-4780-a6bc-73749e7de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TotalTime>
  <Words>458</Words>
  <Application>Microsoft Office PowerPoint</Application>
  <PresentationFormat>On-screen Show (16:9)</PresentationFormat>
  <Paragraphs>42</Paragraphs>
  <Slides>17</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Segoe UI Historic</vt:lpstr>
      <vt:lpstr>Arial</vt:lpstr>
      <vt:lpstr>Share Tech</vt:lpstr>
      <vt:lpstr>Blinker</vt:lpstr>
      <vt:lpstr>inherit</vt:lpstr>
      <vt:lpstr>Proxima Nova</vt:lpstr>
      <vt:lpstr>gg sans</vt:lpstr>
      <vt:lpstr>Nunito Light</vt:lpstr>
      <vt:lpstr>Remote Patient Monitoring System Pitch Deck by Slidesgo</vt:lpstr>
      <vt:lpstr>Slidesgo Final Pages</vt:lpstr>
      <vt:lpstr>Electronic Health Records (EHRs)</vt:lpstr>
      <vt:lpstr>INTRODUCTION</vt:lpstr>
      <vt:lpstr>INTRODUCTION (CONT.)</vt:lpstr>
      <vt:lpstr>TYPES OF EHRs :</vt:lpstr>
      <vt:lpstr>TYPES OF EHRs (CONT.)</vt:lpstr>
      <vt:lpstr>TYPES OF EHRs (CONT.)</vt:lpstr>
      <vt:lpstr>PowerPoint Presentation</vt:lpstr>
      <vt:lpstr>PowerPoint Presentation</vt:lpstr>
      <vt:lpstr>PowerPoint Presentation</vt:lpstr>
      <vt:lpstr>TYPES OF EHRs(CONT.)</vt:lpstr>
      <vt:lpstr>PowerPoint Presentation</vt:lpstr>
      <vt:lpstr>TYPES OF EHRs(Cont.)</vt:lpstr>
      <vt:lpstr>PowerPoint Presentation</vt:lpstr>
      <vt:lpstr>EHRs INCLUDE</vt:lpstr>
      <vt:lpstr>PowerPoint Presentation</vt:lpstr>
      <vt:lpstr>CONCLUSION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Health Records (EHRs)</dc:title>
  <dc:creator>mohammad adas</dc:creator>
  <cp:lastModifiedBy>User</cp:lastModifiedBy>
  <cp:revision>5</cp:revision>
  <dcterms:modified xsi:type="dcterms:W3CDTF">2023-11-27T10:26:02Z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0x010100D16B96524772684C83205DFC7A965962</vt:lpwstr>
  </property>
</Properties>
</file>