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  <p:sldMasterId id="2147483674" r:id="rId5"/>
  </p:sldMasterIdLst>
  <p:notesMasterIdLst>
    <p:notesMasterId r:id="rId22"/>
  </p:notesMasterIdLst>
  <p:sldIdLst>
    <p:sldId id="259" r:id="rId6"/>
    <p:sldId id="279" r:id="rId7"/>
    <p:sldId id="280" r:id="rId8"/>
    <p:sldId id="281" r:id="rId9"/>
    <p:sldId id="282" r:id="rId10"/>
    <p:sldId id="283" r:id="rId11"/>
    <p:sldId id="297" r:id="rId12"/>
    <p:sldId id="284" r:id="rId13"/>
    <p:sldId id="298" r:id="rId14"/>
    <p:sldId id="299" r:id="rId15"/>
    <p:sldId id="285" r:id="rId16"/>
    <p:sldId id="300" r:id="rId17"/>
    <p:sldId id="301" r:id="rId18"/>
    <p:sldId id="304" r:id="rId19"/>
    <p:sldId id="305" r:id="rId20"/>
    <p:sldId id="302" r:id="rId21"/>
  </p:sldIdLst>
  <p:sldSz cx="9144000" cy="5143500" type="screen16x9"/>
  <p:notesSz cx="6858000" cy="9144000"/>
  <p:embeddedFontLst>
    <p:embeddedFont>
      <p:font typeface="Blinker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Segoe UI Historic" panose="020B0502040204020203" pitchFamily="34" charset="0"/>
      <p:regular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E90553-66BE-4D31-8A55-C5EAC1727E10}">
  <a:tblStyle styleId="{2BE90553-66BE-4D31-8A55-C5EAC1727E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DBFDC1-2275-403F-A37F-1DBC689F3D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e81c75ab53_0_14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e81c75ab53_0_14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81c75ab53_0_14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81c75ab53_0_14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e81c75ab53_0_14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e81c75ab53_0_14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e81c75ab53_0_14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e81c75ab53_0_14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e81c75ab53_0_14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e81c75ab53_0_14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e81c75ab53_0_15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e81c75ab53_0_15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8" name="Google Shape;7228;g1e81c75ab53_0_20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9" name="Google Shape;7229;g1e81c75ab53_0_20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 amt="66000"/>
          </a:blip>
          <a:srcRect/>
          <a:stretch/>
        </p:blipFill>
        <p:spPr>
          <a:xfrm rot="10800000" flipH="1">
            <a:off x="9120" y="0"/>
            <a:ext cx="912576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35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135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0"/>
            <a:ext cx="35268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5" name="Google Shape;45;p7"/>
          <p:cNvCxnSpPr/>
          <p:nvPr/>
        </p:nvCxnSpPr>
        <p:spPr>
          <a:xfrm rot="10800000">
            <a:off x="7765675" y="4762525"/>
            <a:ext cx="1333500" cy="22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 amt="60000"/>
          </a:blip>
          <a:srcRect t="29" b="39"/>
          <a:stretch/>
        </p:blipFill>
        <p:spPr>
          <a:xfrm rot="10800000">
            <a:off x="9120" y="0"/>
            <a:ext cx="91257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13225" y="2952600"/>
            <a:ext cx="77175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599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0" name="Google Shape;50;p8"/>
          <p:cNvCxnSpPr/>
          <p:nvPr/>
        </p:nvCxnSpPr>
        <p:spPr>
          <a:xfrm>
            <a:off x="11200" y="4852150"/>
            <a:ext cx="493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 amt="60000"/>
          </a:blip>
          <a:srcRect t="29" b="39"/>
          <a:stretch/>
        </p:blipFill>
        <p:spPr>
          <a:xfrm>
            <a:off x="9120" y="0"/>
            <a:ext cx="91257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135550" y="617941"/>
            <a:ext cx="4872900" cy="14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135550" y="2028541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0" y="2969550"/>
            <a:ext cx="9155100" cy="2173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6" name="Google Shape;56;p9"/>
          <p:cNvCxnSpPr/>
          <p:nvPr/>
        </p:nvCxnSpPr>
        <p:spPr>
          <a:xfrm rot="10800000" flipH="1">
            <a:off x="-12075" y="411050"/>
            <a:ext cx="1055100" cy="609000"/>
          </a:xfrm>
          <a:prstGeom prst="bentConnector3">
            <a:avLst>
              <a:gd name="adj1" fmla="val 5131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-53800" y="-11200"/>
            <a:ext cx="920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20000" y="3429000"/>
            <a:ext cx="3482100" cy="1158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 rotWithShape="1">
          <a:blip r:embed="rId2">
            <a:alphaModFix amt="60000"/>
          </a:blip>
          <a:srcRect t="29" b="39"/>
          <a:stretch/>
        </p:blipFill>
        <p:spPr>
          <a:xfrm flipH="1">
            <a:off x="9120" y="0"/>
            <a:ext cx="912576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3"/>
          <p:cNvCxnSpPr/>
          <p:nvPr/>
        </p:nvCxnSpPr>
        <p:spPr>
          <a:xfrm rot="5400000">
            <a:off x="-425800" y="616350"/>
            <a:ext cx="1490400" cy="257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9" name="Google Shape;169;p23"/>
          <p:cNvCxnSpPr/>
          <p:nvPr/>
        </p:nvCxnSpPr>
        <p:spPr>
          <a:xfrm rot="10800000">
            <a:off x="7183100" y="4863350"/>
            <a:ext cx="19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 rotWithShape="1">
          <a:blip r:embed="rId2">
            <a:alphaModFix amt="56000"/>
          </a:blip>
          <a:srcRect/>
          <a:stretch/>
        </p:blipFill>
        <p:spPr>
          <a:xfrm>
            <a:off x="9120" y="0"/>
            <a:ext cx="912576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4"/>
          <p:cNvCxnSpPr/>
          <p:nvPr/>
        </p:nvCxnSpPr>
        <p:spPr>
          <a:xfrm rot="-5400000" flipH="1">
            <a:off x="8225225" y="100750"/>
            <a:ext cx="773100" cy="526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24"/>
          <p:cNvCxnSpPr/>
          <p:nvPr/>
        </p:nvCxnSpPr>
        <p:spPr>
          <a:xfrm rot="10800000">
            <a:off x="392200" y="3919775"/>
            <a:ext cx="0" cy="126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hare Tech"/>
              <a:buNone/>
              <a:defRPr sz="33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hare Tech"/>
              <a:buNone/>
              <a:defRPr sz="33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hare Tech"/>
              <a:buNone/>
              <a:defRPr sz="33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hare Tech"/>
              <a:buNone/>
              <a:defRPr sz="33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hare Tech"/>
              <a:buNone/>
              <a:defRPr sz="33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hare Tech"/>
              <a:buNone/>
              <a:defRPr sz="33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hare Tech"/>
              <a:buNone/>
              <a:defRPr sz="33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hare Tech"/>
              <a:buNone/>
              <a:defRPr sz="33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Share Tech"/>
              <a:buNone/>
              <a:defRPr sz="3300" b="1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8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4135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Electronic Health Records </a:t>
            </a:r>
            <a:r>
              <a:rPr lang="en" sz="2000" dirty="0"/>
              <a:t>(EHR</a:t>
            </a:r>
            <a:r>
              <a:rPr lang="en" sz="1700" dirty="0"/>
              <a:t>s</a:t>
            </a:r>
            <a:r>
              <a:rPr lang="en" sz="2000" dirty="0"/>
              <a:t>)</a:t>
            </a:r>
            <a:endParaRPr dirty="0"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1"/>
          </p:nvPr>
        </p:nvSpPr>
        <p:spPr>
          <a:xfrm>
            <a:off x="3871452" y="1873399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2700" b="1" dirty="0" err="1"/>
              <a:t>EHRs</a:t>
            </a:r>
            <a:r>
              <a:rPr lang="en-US" sz="2700" b="1" dirty="0"/>
              <a:t> Introduction.</a:t>
            </a:r>
          </a:p>
          <a:p>
            <a:pPr marL="171450" indent="-171450"/>
            <a:r>
              <a:rPr lang="en-US" sz="2700" b="1" dirty="0" err="1"/>
              <a:t>EHRs</a:t>
            </a:r>
            <a:r>
              <a:rPr lang="en-US" sz="2700" b="1" dirty="0"/>
              <a:t> Types.</a:t>
            </a:r>
          </a:p>
          <a:p>
            <a:pPr marL="171450" indent="-171450"/>
            <a:r>
              <a:rPr lang="en-US" sz="2700" b="1" dirty="0" err="1"/>
              <a:t>EHRs</a:t>
            </a:r>
            <a:r>
              <a:rPr lang="en-US" sz="2700" b="1" dirty="0"/>
              <a:t> Example.</a:t>
            </a:r>
          </a:p>
          <a:p>
            <a:pPr marL="171450" indent="-171450"/>
            <a:r>
              <a:rPr lang="en-US" sz="2700" b="1" dirty="0" err="1"/>
              <a:t>EHRs</a:t>
            </a:r>
            <a:r>
              <a:rPr lang="en-US" sz="2700" b="1" dirty="0"/>
              <a:t> Summary.</a:t>
            </a:r>
          </a:p>
          <a:p>
            <a:pPr marL="171450" indent="-171450"/>
            <a:endParaRPr sz="2000" dirty="0"/>
          </a:p>
        </p:txBody>
      </p:sp>
      <p:pic>
        <p:nvPicPr>
          <p:cNvPr id="1028" name="Picture 4" descr="What is EHR? And Must-Have Features to Make EHR Software Successful">
            <a:extLst>
              <a:ext uri="{FF2B5EF4-FFF2-40B4-BE49-F238E27FC236}">
                <a16:creationId xmlns:a16="http://schemas.microsoft.com/office/drawing/2014/main" id="{36EBBEB0-CE33-9DFB-FE74-9259D971FD6E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17480" r="35201" b="2545"/>
          <a:stretch/>
        </p:blipFill>
        <p:spPr bwMode="auto">
          <a:xfrm>
            <a:off x="0" y="-1"/>
            <a:ext cx="3589593" cy="521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EED6-56FE-73CF-9112-8504153D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TYPES OF </a:t>
            </a:r>
            <a:r>
              <a:rPr lang="en-GB" sz="3600" b="1" dirty="0" err="1"/>
              <a:t>EHRs</a:t>
            </a:r>
            <a:r>
              <a:rPr lang="en-GB" sz="3600" b="1" dirty="0"/>
              <a:t>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7507B-136C-22C3-317F-999EF1D96A06}"/>
              </a:ext>
            </a:extLst>
          </p:cNvPr>
          <p:cNvSpPr txBox="1"/>
          <p:nvPr/>
        </p:nvSpPr>
        <p:spPr>
          <a:xfrm>
            <a:off x="871536" y="1744087"/>
            <a:ext cx="562213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Open Source </a:t>
            </a:r>
            <a:r>
              <a:rPr lang="en-GB" sz="2600" b="1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4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</a:t>
            </a:r>
            <a:r>
              <a:rPr lang="en-GB" sz="24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These systems have their source code openly available, allowing users to modify and customize the software to suit their specific needs.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841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 Best Free and Open Source EMR Software | Capterra">
            <a:extLst>
              <a:ext uri="{FF2B5EF4-FFF2-40B4-BE49-F238E27FC236}">
                <a16:creationId xmlns:a16="http://schemas.microsoft.com/office/drawing/2014/main" id="{24F93616-C3E7-5157-2C94-F86A5852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27EF-E9B3-1DEA-4912-08A7FCD1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TYPES OF </a:t>
            </a:r>
            <a:r>
              <a:rPr lang="en-GB" sz="3600" b="1" dirty="0" err="1"/>
              <a:t>EHRs</a:t>
            </a:r>
            <a:r>
              <a:rPr lang="en-GB" sz="3600" b="1" dirty="0"/>
              <a:t>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F88A3-CAC2-6F3E-704C-AA6E9EFE0BFC}"/>
              </a:ext>
            </a:extLst>
          </p:cNvPr>
          <p:cNvSpPr txBox="1"/>
          <p:nvPr/>
        </p:nvSpPr>
        <p:spPr>
          <a:xfrm>
            <a:off x="1100136" y="1443038"/>
            <a:ext cx="516493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Patient Portals</a:t>
            </a:r>
            <a:r>
              <a:rPr lang="en-GB" sz="24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</a:t>
            </a:r>
            <a:r>
              <a:rPr lang="en-GB" sz="24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While not standalone </a:t>
            </a:r>
            <a:r>
              <a:rPr lang="en-GB" sz="24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4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, patient portals are interfaces that allow patients to access their health records, communicate with healthcare providers, schedule appointments, and view lab results securely.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1523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785D936-B215-4A97-6AAA-20361350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F375-1A75-7E7B-8799-E6F169A6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/>
              <a:t>EHRs</a:t>
            </a:r>
            <a:r>
              <a:rPr lang="en-US" sz="3600" b="1" dirty="0"/>
              <a:t> INCLUDE</a:t>
            </a:r>
            <a:endParaRPr lang="en-GB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7918-BDA7-622A-A4B6-E636462207A1}"/>
              </a:ext>
            </a:extLst>
          </p:cNvPr>
          <p:cNvSpPr txBox="1"/>
          <p:nvPr/>
        </p:nvSpPr>
        <p:spPr>
          <a:xfrm>
            <a:off x="1064419" y="1435894"/>
            <a:ext cx="5715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PATIENT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INSURANCE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FFFFFF"/>
                </a:solidFill>
                <a:latin typeface="Segoe UI Historic" panose="020B0502040204020203" pitchFamily="34" charset="0"/>
              </a:rPr>
              <a:t>MEDICAL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FFFFFF"/>
                </a:solidFill>
                <a:latin typeface="Segoe UI Historic" panose="020B0502040204020203" pitchFamily="34" charset="0"/>
              </a:rPr>
              <a:t>ENCOUNTER.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</a:rPr>
              <a:t>LABORATORY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chemeClr val="bg1"/>
                </a:solidFill>
              </a:rPr>
              <a:t>RESPIRATORY INFECTION.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LMMUNIZATI</a:t>
            </a:r>
            <a:r>
              <a:rPr lang="en-GB" sz="26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ONS</a:t>
            </a:r>
            <a:r>
              <a:rPr lang="en-GB" sz="26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.</a:t>
            </a:r>
            <a:endParaRPr lang="en-GB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00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AC4C-2A60-0012-002C-02144F8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lose-up of a medical report&#10;&#10;Description automatically generated">
            <a:extLst>
              <a:ext uri="{FF2B5EF4-FFF2-40B4-BE49-F238E27FC236}">
                <a16:creationId xmlns:a16="http://schemas.microsoft.com/office/drawing/2014/main" id="{D37734C3-F4B6-3E40-667D-906EC246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" y="0"/>
            <a:ext cx="91382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9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56D3-6F50-7738-02F5-C4F3F858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00" y="496613"/>
            <a:ext cx="7710600" cy="482400"/>
          </a:xfrm>
        </p:spPr>
        <p:txBody>
          <a:bodyPr/>
          <a:lstStyle/>
          <a:p>
            <a:r>
              <a:rPr lang="en-GB" sz="3600" b="1" dirty="0"/>
              <a:t>THANK YOU FOR LISTENING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B91D4-B360-FAAD-6681-E0609D2144FC}"/>
              </a:ext>
            </a:extLst>
          </p:cNvPr>
          <p:cNvSpPr txBox="1"/>
          <p:nvPr/>
        </p:nvSpPr>
        <p:spPr>
          <a:xfrm>
            <a:off x="1328738" y="1928812"/>
            <a:ext cx="67651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AYMAN HANI ADAS</a:t>
            </a:r>
          </a:p>
          <a:p>
            <a:r>
              <a:rPr lang="en-GB" sz="3600" b="1" dirty="0">
                <a:solidFill>
                  <a:schemeClr val="bg1"/>
                </a:solidFill>
              </a:rPr>
              <a:t>RAMZI SULTAN </a:t>
            </a:r>
            <a:r>
              <a:rPr lang="en-GB" sz="3600" b="1" dirty="0" err="1">
                <a:solidFill>
                  <a:schemeClr val="bg1"/>
                </a:solidFill>
              </a:rPr>
              <a:t>HASSANEIN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AHMAD YOUSEF </a:t>
            </a:r>
            <a:r>
              <a:rPr lang="en-GB" sz="3600" b="1" dirty="0" err="1">
                <a:solidFill>
                  <a:schemeClr val="bg1"/>
                </a:solidFill>
              </a:rPr>
              <a:t>A</a:t>
            </a:r>
            <a:r>
              <a:rPr lang="en-GB" sz="4400" dirty="0" err="1">
                <a:solidFill>
                  <a:srgbClr val="DBDEE1"/>
                </a:solidFill>
                <a:latin typeface="gg sans"/>
              </a:rPr>
              <a:t>LEQEILI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</a:t>
            </a:r>
            <a:endParaRPr sz="2800" b="1" dirty="0"/>
          </a:p>
        </p:txBody>
      </p:sp>
      <p:sp>
        <p:nvSpPr>
          <p:cNvPr id="937" name="Google Shape;937;p51"/>
          <p:cNvSpPr txBox="1"/>
          <p:nvPr/>
        </p:nvSpPr>
        <p:spPr>
          <a:xfrm>
            <a:off x="880486" y="1401852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An Electronic Health Record (</a:t>
            </a:r>
            <a:r>
              <a:rPr lang="en-GB" sz="20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EHR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) is a digital version of a patient's paper chart. It contains the patient's medical history, diagnoses, medications, treatment plans, immunization dates, allergies, radiology images, and laboratory test results, among other essential health information. The </a:t>
            </a:r>
            <a:r>
              <a:rPr lang="en-GB" sz="2000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EHR</a:t>
            </a:r>
            <a:r>
              <a:rPr lang="en-GB" sz="2000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automates and streamlines the clinician's workflow, ensuring quick access to critical patient data and supporting evidence-based decision-making.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en-GB" sz="2000" dirty="0">
              <a:solidFill>
                <a:srgbClr val="FFFFFF"/>
              </a:solidFill>
              <a:latin typeface="Segoe UI Historic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en-GB" sz="1100" b="0" i="0" dirty="0">
              <a:solidFill>
                <a:srgbClr val="FFFFFF"/>
              </a:solidFill>
              <a:effectLst/>
              <a:latin typeface="Segoe UI Historic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en-GB" sz="1100" dirty="0">
              <a:solidFill>
                <a:srgbClr val="FFFFFF"/>
              </a:solidFill>
              <a:latin typeface="Segoe UI Historic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2"/>
          <p:cNvSpPr txBox="1"/>
          <p:nvPr/>
        </p:nvSpPr>
        <p:spPr>
          <a:xfrm>
            <a:off x="812191" y="1698900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b="0" i="0" dirty="0">
                <a:solidFill>
                  <a:schemeClr val="bg1"/>
                </a:solidFill>
                <a:effectLst/>
                <a:latin typeface="inherit"/>
              </a:rPr>
              <a:t>Definition: An Electronic Health Record (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inherit"/>
              </a:rPr>
              <a:t>EHR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inherit"/>
              </a:rPr>
              <a:t>), also known as Electronic Medical Record (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inherit"/>
              </a:rPr>
              <a:t>EMR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inherit"/>
              </a:rPr>
              <a:t>), is a digital version of a patient's comprehensive health information. It is a real-time, patient-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inherit"/>
              </a:rPr>
              <a:t>centered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inherit"/>
              </a:rPr>
              <a:t> record that makes information available instantly and securely to authorized users.</a:t>
            </a:r>
          </a:p>
          <a:p>
            <a:br>
              <a:rPr lang="en-GB" sz="2400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en-GB" sz="2400" dirty="0">
              <a:solidFill>
                <a:schemeClr val="lt1"/>
              </a:solidFill>
            </a:endParaRPr>
          </a:p>
        </p:txBody>
      </p:sp>
      <p:sp>
        <p:nvSpPr>
          <p:cNvPr id="943" name="Google Shape;943;p52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r>
              <a:rPr lang="en" dirty="0"/>
              <a:t> (CONT.)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3"/>
          <p:cNvSpPr txBox="1"/>
          <p:nvPr/>
        </p:nvSpPr>
        <p:spPr>
          <a:xfrm>
            <a:off x="5102952" y="284250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#74e3ff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59" name="Google Shape;959;p5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TYPES OF </a:t>
            </a:r>
            <a:r>
              <a:rPr lang="en-US" sz="3600" b="1" dirty="0" err="1"/>
              <a:t>EHRs</a:t>
            </a:r>
            <a:r>
              <a:rPr lang="en-US" sz="3600" b="1" dirty="0"/>
              <a:t> :</a:t>
            </a:r>
            <a:endParaRPr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B914B-3198-C6E4-934C-E57C6B48A68D}"/>
              </a:ext>
            </a:extLst>
          </p:cNvPr>
          <p:cNvSpPr txBox="1"/>
          <p:nvPr/>
        </p:nvSpPr>
        <p:spPr>
          <a:xfrm>
            <a:off x="1306333" y="1754499"/>
            <a:ext cx="596347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Basic </a:t>
            </a:r>
            <a:r>
              <a:rPr lang="en-GB" sz="2500" b="1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500" b="1" dirty="0">
                <a:solidFill>
                  <a:srgbClr val="E4E6EB"/>
                </a:solidFill>
                <a:latin typeface="Segoe UI Historic" panose="020B0502040204020203" pitchFamily="34" charset="0"/>
              </a:rPr>
              <a:t>.</a:t>
            </a:r>
            <a:endParaRPr lang="en-GB" sz="2500" b="1" i="0" dirty="0">
              <a:solidFill>
                <a:srgbClr val="E4E6EB"/>
              </a:solidFill>
              <a:effectLst/>
              <a:latin typeface="Segoe UI Historic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Specialized </a:t>
            </a:r>
            <a:r>
              <a:rPr lang="en-GB" sz="2500" b="1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500" b="1" dirty="0">
                <a:solidFill>
                  <a:srgbClr val="E4E6EB"/>
                </a:solidFill>
                <a:latin typeface="Segoe UI Historic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Integrated </a:t>
            </a:r>
            <a:r>
              <a:rPr lang="en-GB" sz="2500" b="1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5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Cloud-Based </a:t>
            </a:r>
            <a:r>
              <a:rPr lang="en-GB" sz="2500" b="1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500" b="1" dirty="0">
                <a:solidFill>
                  <a:srgbClr val="E4E6EB"/>
                </a:solidFill>
                <a:latin typeface="Segoe UI Historic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Open Source </a:t>
            </a:r>
            <a:r>
              <a:rPr lang="en-GB" sz="2500" b="1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5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Patient Portals.</a:t>
            </a:r>
            <a:endParaRPr lang="en-GB" sz="2500" b="1" dirty="0">
              <a:solidFill>
                <a:srgbClr val="E4E6EB"/>
              </a:solidFill>
              <a:latin typeface="Segoe UI Historic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4"/>
          <p:cNvSpPr txBox="1"/>
          <p:nvPr/>
        </p:nvSpPr>
        <p:spPr>
          <a:xfrm>
            <a:off x="574380" y="1126907"/>
            <a:ext cx="5998800" cy="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Basic </a:t>
            </a:r>
            <a:r>
              <a:rPr lang="en-GB" sz="260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200" dirty="0">
                <a:solidFill>
                  <a:srgbClr val="E4E6EB"/>
                </a:solidFill>
                <a:latin typeface="Segoe UI Historic" panose="020B0502040204020203" pitchFamily="34" charset="0"/>
              </a:rPr>
              <a:t>:</a:t>
            </a:r>
            <a:r>
              <a:rPr lang="en-GB" sz="220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GB" sz="22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These are fundamental systems that contain patient information, medical histories, diagnoses, medications, and treatment plans.</a:t>
            </a:r>
            <a:endParaRPr sz="2200" dirty="0">
              <a:solidFill>
                <a:srgbClr val="869FB2"/>
              </a:solidFill>
            </a:endParaRPr>
          </a:p>
        </p:txBody>
      </p:sp>
      <p:sp>
        <p:nvSpPr>
          <p:cNvPr id="965" name="Google Shape;965;p54"/>
          <p:cNvSpPr txBox="1">
            <a:spLocks noGrp="1"/>
          </p:cNvSpPr>
          <p:nvPr>
            <p:ph type="title"/>
          </p:nvPr>
        </p:nvSpPr>
        <p:spPr>
          <a:xfrm>
            <a:off x="709999" y="330394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TYPES OF </a:t>
            </a:r>
            <a:r>
              <a:rPr lang="en-US" sz="3600" dirty="0" err="1"/>
              <a:t>EHRs</a:t>
            </a:r>
            <a:r>
              <a:rPr lang="en-US" sz="3600" dirty="0"/>
              <a:t> (CONT.)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5C4B4-E0AB-884C-F4CD-B03C8619EC3F}"/>
              </a:ext>
            </a:extLst>
          </p:cNvPr>
          <p:cNvSpPr txBox="1"/>
          <p:nvPr/>
        </p:nvSpPr>
        <p:spPr>
          <a:xfrm>
            <a:off x="467700" y="2879948"/>
            <a:ext cx="53035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Specialized </a:t>
            </a:r>
            <a:r>
              <a:rPr lang="en-GB" sz="260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60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 </a:t>
            </a:r>
            <a:r>
              <a:rPr lang="en-GB" sz="22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These are tailored for specific medical specialties or areas of focus, such as systems designed for mental health, oncology, or </a:t>
            </a:r>
            <a:r>
              <a:rPr lang="en-GB" sz="2200" b="0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pediatrics</a:t>
            </a:r>
            <a:r>
              <a:rPr lang="en-GB" sz="22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. They often include specialized templates and features relevant to those specialties.</a:t>
            </a:r>
            <a:endParaRPr lang="en-GB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5"/>
          <p:cNvSpPr txBox="1"/>
          <p:nvPr/>
        </p:nvSpPr>
        <p:spPr>
          <a:xfrm>
            <a:off x="716775" y="1864615"/>
            <a:ext cx="77106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Integrated </a:t>
            </a:r>
            <a:r>
              <a:rPr lang="en-GB" sz="2700" b="1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7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 </a:t>
            </a:r>
            <a:r>
              <a:rPr lang="en-GB" sz="24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These connect with other systems such as pharmacy systems, laboratory systems, and imaging systems to facilitate streamlined data exchange and comprehensive patient care. </a:t>
            </a:r>
            <a:br>
              <a:rPr lang="en-GB" sz="2400" dirty="0"/>
            </a:b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312" name="Google Shape;1312;p5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TYPES OF EHRs (CONT.)</a:t>
            </a:r>
            <a:endParaRPr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n electronic health application&#10;&#10;Description automatically generated">
            <a:extLst>
              <a:ext uri="{FF2B5EF4-FFF2-40B4-BE49-F238E27FC236}">
                <a16:creationId xmlns:a16="http://schemas.microsoft.com/office/drawing/2014/main" id="{E3A53146-0E1B-FCA7-81C3-FCD5843D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"/>
            <a:ext cx="9144000" cy="514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631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3BB99-0F8C-13E5-2F9B-E34069C16E10}"/>
              </a:ext>
            </a:extLst>
          </p:cNvPr>
          <p:cNvSpPr txBox="1"/>
          <p:nvPr/>
        </p:nvSpPr>
        <p:spPr>
          <a:xfrm>
            <a:off x="1435894" y="635794"/>
            <a:ext cx="5922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TYPES OF </a:t>
            </a:r>
            <a:r>
              <a:rPr lang="en-GB" sz="3600" b="1" dirty="0" err="1">
                <a:solidFill>
                  <a:schemeClr val="bg1"/>
                </a:solidFill>
              </a:rPr>
              <a:t>EHRs</a:t>
            </a:r>
            <a:r>
              <a:rPr lang="en-GB" sz="3600" b="1" dirty="0">
                <a:solidFill>
                  <a:schemeClr val="bg1"/>
                </a:solidFill>
              </a:rPr>
              <a:t>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705EF-883A-1F67-4C56-671E46560C7A}"/>
              </a:ext>
            </a:extLst>
          </p:cNvPr>
          <p:cNvSpPr txBox="1"/>
          <p:nvPr/>
        </p:nvSpPr>
        <p:spPr>
          <a:xfrm>
            <a:off x="1057276" y="2028826"/>
            <a:ext cx="6858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Cloud-Based </a:t>
            </a:r>
            <a:r>
              <a:rPr lang="en-GB" sz="2600" b="1" i="0" dirty="0" err="1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EHRs</a:t>
            </a:r>
            <a:r>
              <a:rPr lang="en-GB" sz="2400" b="1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:</a:t>
            </a:r>
            <a:r>
              <a:rPr lang="en-GB" sz="24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 These are hosted on remote servers accessed via the internet, offering accessibility from various locations and devices, with the advantage of data backup and security provided by the service provider.</a:t>
            </a:r>
            <a:endParaRPr lang="en-GB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loud-Based Architecture to Implement Electronic Health Record (EHR) System  in Pakistan | Semantic Scholar">
            <a:extLst>
              <a:ext uri="{FF2B5EF4-FFF2-40B4-BE49-F238E27FC236}">
                <a16:creationId xmlns:a16="http://schemas.microsoft.com/office/drawing/2014/main" id="{59EB747F-35B2-5EC8-DC8F-C78AF0EDF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32195"/>
      </p:ext>
    </p:extLst>
  </p:cSld>
  <p:clrMapOvr>
    <a:masterClrMapping/>
  </p:clrMapOvr>
</p:sld>
</file>

<file path=ppt/theme/theme1.xml><?xml version="1.0" encoding="utf-8"?>
<a:theme xmlns:a="http://schemas.openxmlformats.org/drawingml/2006/main" name="Remote Patient Monitoring System Pitch Deck by Slidesgo">
  <a:themeElements>
    <a:clrScheme name="Simple Light">
      <a:dk1>
        <a:srgbClr val="FFFFFF"/>
      </a:dk1>
      <a:lt1>
        <a:srgbClr val="0C033A"/>
      </a:lt1>
      <a:dk2>
        <a:srgbClr val="74E3FF"/>
      </a:dk2>
      <a:lt2>
        <a:srgbClr val="5F5BF8"/>
      </a:lt2>
      <a:accent1>
        <a:srgbClr val="1606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6B96524772684C83205DFC7A965962" ma:contentTypeVersion="7" ma:contentTypeDescription="Create a new document." ma:contentTypeScope="" ma:versionID="cbf8b98c27e9545c318a37a6ff23bf41">
  <xsd:schema xmlns:xsd="http://www.w3.org/2001/XMLSchema" xmlns:xs="http://www.w3.org/2001/XMLSchema" xmlns:p="http://schemas.microsoft.com/office/2006/metadata/properties" xmlns:ns3="1ff4c35d-dc87-43cc-97e3-e5f904b9685a" xmlns:ns4="639bb8fc-87c5-4780-a6bc-73749e7de743" targetNamespace="http://schemas.microsoft.com/office/2006/metadata/properties" ma:root="true" ma:fieldsID="e0122070705598137bcaeef72bbba2a2" ns3:_="" ns4:_="">
    <xsd:import namespace="1ff4c35d-dc87-43cc-97e3-e5f904b9685a"/>
    <xsd:import namespace="639bb8fc-87c5-4780-a6bc-73749e7de74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4c35d-dc87-43cc-97e3-e5f904b9685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bb8fc-87c5-4780-a6bc-73749e7de74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f4c35d-dc87-43cc-97e3-e5f904b9685a" xsi:nil="true"/>
  </documentManagement>
</p:properties>
</file>

<file path=customXml/itemProps1.xml><?xml version="1.0" encoding="utf-8"?>
<ds:datastoreItem xmlns:ds="http://schemas.openxmlformats.org/officeDocument/2006/customXml" ds:itemID="{FCC121C2-5141-4D30-8DC0-BD83D09FF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4c35d-dc87-43cc-97e3-e5f904b9685a"/>
    <ds:schemaRef ds:uri="639bb8fc-87c5-4780-a6bc-73749e7de7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2BA373-168E-44BF-A3A8-0FD6B22AC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B49B71-7FBD-41D8-BDA6-562869C10AF0}">
  <ds:schemaRefs>
    <ds:schemaRef ds:uri="639bb8fc-87c5-4780-a6bc-73749e7de743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ff4c35d-dc87-43cc-97e3-e5f904b9685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423</Words>
  <Application>Microsoft Office PowerPoint</Application>
  <PresentationFormat>On-screen Show (16:9)</PresentationFormat>
  <Paragraphs>41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Proxima Nova</vt:lpstr>
      <vt:lpstr>Share Tech</vt:lpstr>
      <vt:lpstr>gg sans</vt:lpstr>
      <vt:lpstr>inherit</vt:lpstr>
      <vt:lpstr>Segoe UI Historic</vt:lpstr>
      <vt:lpstr>Blinker</vt:lpstr>
      <vt:lpstr>Nunito Light</vt:lpstr>
      <vt:lpstr>Arial</vt:lpstr>
      <vt:lpstr>Remote Patient Monitoring System Pitch Deck by Slidesgo</vt:lpstr>
      <vt:lpstr>Slidesgo Final Pages</vt:lpstr>
      <vt:lpstr>Electronic Health Records (EHRs)</vt:lpstr>
      <vt:lpstr>INTRODUCTION</vt:lpstr>
      <vt:lpstr>INTRODUCTION (CONT.)</vt:lpstr>
      <vt:lpstr>TYPES OF EHRs :</vt:lpstr>
      <vt:lpstr>TYPES OF EHRs (CONT.)</vt:lpstr>
      <vt:lpstr>TYPES OF EHRs (CONT.)</vt:lpstr>
      <vt:lpstr>PowerPoint Presentation</vt:lpstr>
      <vt:lpstr>PowerPoint Presentation</vt:lpstr>
      <vt:lpstr>PowerPoint Presentation</vt:lpstr>
      <vt:lpstr>TYPES OF EHRs(CONT.)</vt:lpstr>
      <vt:lpstr>PowerPoint Presentation</vt:lpstr>
      <vt:lpstr>TYPES OF EHRs(Cont.)</vt:lpstr>
      <vt:lpstr>PowerPoint Presentation</vt:lpstr>
      <vt:lpstr>EHRs INCLUDE</vt:lpstr>
      <vt:lpstr>PowerPoint Presentation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Health Records (EHRs)</dc:title>
  <dc:creator>mohammad adas</dc:creator>
  <cp:lastModifiedBy>User</cp:lastModifiedBy>
  <cp:revision>3</cp:revision>
  <dcterms:modified xsi:type="dcterms:W3CDTF">2023-11-23T18:31:36Z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0x010100D16B96524772684C83205DFC7A965962</vt:lpwstr>
  </property>
</Properties>
</file>