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C039B1-5346-4320-8C91-937AC1BA34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37A42FE-983F-426D-9371-3C5D551D1274}">
      <dgm:prSet/>
      <dgm:spPr/>
      <dgm:t>
        <a:bodyPr/>
        <a:lstStyle/>
        <a:p>
          <a:r>
            <a:rPr lang="en-GB" b="0" i="0"/>
            <a:t>The objective of this project is to develop a predictive model that can accurately classify individuals into</a:t>
          </a:r>
          <a:endParaRPr lang="en-US"/>
        </a:p>
      </dgm:t>
    </dgm:pt>
    <dgm:pt modelId="{5AA8A08F-FAFE-4B9A-8CA2-28517C9AED65}" type="parTrans" cxnId="{1140340A-E13B-47AA-9413-718F29E2A319}">
      <dgm:prSet/>
      <dgm:spPr/>
      <dgm:t>
        <a:bodyPr/>
        <a:lstStyle/>
        <a:p>
          <a:endParaRPr lang="en-US"/>
        </a:p>
      </dgm:t>
    </dgm:pt>
    <dgm:pt modelId="{EBCD13FA-8CA0-4183-8C8D-137FEDF16F4C}" type="sibTrans" cxnId="{1140340A-E13B-47AA-9413-718F29E2A319}">
      <dgm:prSet/>
      <dgm:spPr/>
      <dgm:t>
        <a:bodyPr/>
        <a:lstStyle/>
        <a:p>
          <a:endParaRPr lang="en-US"/>
        </a:p>
      </dgm:t>
    </dgm:pt>
    <dgm:pt modelId="{4D390EE1-BD3A-4DD4-8477-4D7B1396E3A8}">
      <dgm:prSet/>
      <dgm:spPr/>
      <dgm:t>
        <a:bodyPr/>
        <a:lstStyle/>
        <a:p>
          <a:r>
            <a:rPr lang="en-GB" b="0" i="0"/>
            <a:t>diseased or non-diseased categories based on their health attributes. By leveraging machine learning</a:t>
          </a:r>
          <a:endParaRPr lang="en-US"/>
        </a:p>
      </dgm:t>
    </dgm:pt>
    <dgm:pt modelId="{F743C865-BA09-411C-949E-0FEBB61781B6}" type="parTrans" cxnId="{953A6BAD-10F3-433E-990C-17CB1495E63C}">
      <dgm:prSet/>
      <dgm:spPr/>
      <dgm:t>
        <a:bodyPr/>
        <a:lstStyle/>
        <a:p>
          <a:endParaRPr lang="en-US"/>
        </a:p>
      </dgm:t>
    </dgm:pt>
    <dgm:pt modelId="{0D273D5E-F743-41CE-9618-FAC2F65E3F51}" type="sibTrans" cxnId="{953A6BAD-10F3-433E-990C-17CB1495E63C}">
      <dgm:prSet/>
      <dgm:spPr/>
      <dgm:t>
        <a:bodyPr/>
        <a:lstStyle/>
        <a:p>
          <a:endParaRPr lang="en-US"/>
        </a:p>
      </dgm:t>
    </dgm:pt>
    <dgm:pt modelId="{FC410087-198B-442E-9F7B-52DF7E75735B}">
      <dgm:prSet/>
      <dgm:spPr/>
      <dgm:t>
        <a:bodyPr/>
        <a:lstStyle/>
        <a:p>
          <a:r>
            <a:rPr lang="en-GB" b="0" i="0"/>
            <a:t>algorithms, we aim to create a reliable tool that healthcare providers can use to assist in disease</a:t>
          </a:r>
          <a:endParaRPr lang="en-US"/>
        </a:p>
      </dgm:t>
    </dgm:pt>
    <dgm:pt modelId="{1F1E066B-1CB2-45DA-8BFF-0C6D50686B22}" type="parTrans" cxnId="{D1EB5640-8D79-49B1-AEB5-D87A86E9C0CF}">
      <dgm:prSet/>
      <dgm:spPr/>
      <dgm:t>
        <a:bodyPr/>
        <a:lstStyle/>
        <a:p>
          <a:endParaRPr lang="en-US"/>
        </a:p>
      </dgm:t>
    </dgm:pt>
    <dgm:pt modelId="{47C3D5DB-8850-4947-902B-9D41AB2075E4}" type="sibTrans" cxnId="{D1EB5640-8D79-49B1-AEB5-D87A86E9C0CF}">
      <dgm:prSet/>
      <dgm:spPr/>
      <dgm:t>
        <a:bodyPr/>
        <a:lstStyle/>
        <a:p>
          <a:endParaRPr lang="en-US"/>
        </a:p>
      </dgm:t>
    </dgm:pt>
    <dgm:pt modelId="{344E4351-D878-4274-884D-5DDE467E22AD}">
      <dgm:prSet/>
      <dgm:spPr/>
      <dgm:t>
        <a:bodyPr/>
        <a:lstStyle/>
        <a:p>
          <a:r>
            <a:rPr lang="en-GB" b="0" i="0"/>
            <a:t>diagnosis and prognosis.</a:t>
          </a:r>
          <a:endParaRPr lang="en-US"/>
        </a:p>
      </dgm:t>
    </dgm:pt>
    <dgm:pt modelId="{14F35C2D-0826-4CD7-8BF3-E3F3B1AC7B89}" type="parTrans" cxnId="{4474DFFE-D47F-4591-8923-392B214D4BEE}">
      <dgm:prSet/>
      <dgm:spPr/>
      <dgm:t>
        <a:bodyPr/>
        <a:lstStyle/>
        <a:p>
          <a:endParaRPr lang="en-US"/>
        </a:p>
      </dgm:t>
    </dgm:pt>
    <dgm:pt modelId="{E50A89B3-8666-409F-BD6C-FFCA9B1B6AB4}" type="sibTrans" cxnId="{4474DFFE-D47F-4591-8923-392B214D4BEE}">
      <dgm:prSet/>
      <dgm:spPr/>
      <dgm:t>
        <a:bodyPr/>
        <a:lstStyle/>
        <a:p>
          <a:endParaRPr lang="en-US"/>
        </a:p>
      </dgm:t>
    </dgm:pt>
    <dgm:pt modelId="{86ECA20C-38EC-467D-851C-1F8D89900C20}" type="pres">
      <dgm:prSet presAssocID="{36C039B1-5346-4320-8C91-937AC1BA34BF}" presName="root" presStyleCnt="0">
        <dgm:presLayoutVars>
          <dgm:dir/>
          <dgm:resizeHandles val="exact"/>
        </dgm:presLayoutVars>
      </dgm:prSet>
      <dgm:spPr/>
    </dgm:pt>
    <dgm:pt modelId="{F61E4C7E-FCBB-4337-B6AF-B8838DF6E63F}" type="pres">
      <dgm:prSet presAssocID="{637A42FE-983F-426D-9371-3C5D551D1274}" presName="compNode" presStyleCnt="0"/>
      <dgm:spPr/>
    </dgm:pt>
    <dgm:pt modelId="{C0F26AE3-C37C-41C8-BFD6-E3D5282603C0}" type="pres">
      <dgm:prSet presAssocID="{637A42FE-983F-426D-9371-3C5D551D1274}" presName="bgRect" presStyleLbl="bgShp" presStyleIdx="0" presStyleCnt="4"/>
      <dgm:spPr/>
    </dgm:pt>
    <dgm:pt modelId="{61D7206E-89A1-4A63-9CFA-D45BEBB85458}" type="pres">
      <dgm:prSet presAssocID="{637A42FE-983F-426D-9371-3C5D551D12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F624CAA-99FB-4B57-8F41-F3BCCCE1DB15}" type="pres">
      <dgm:prSet presAssocID="{637A42FE-983F-426D-9371-3C5D551D1274}" presName="spaceRect" presStyleCnt="0"/>
      <dgm:spPr/>
    </dgm:pt>
    <dgm:pt modelId="{80879D62-C7E5-4C0C-BC88-4E5ADDA5A601}" type="pres">
      <dgm:prSet presAssocID="{637A42FE-983F-426D-9371-3C5D551D1274}" presName="parTx" presStyleLbl="revTx" presStyleIdx="0" presStyleCnt="4">
        <dgm:presLayoutVars>
          <dgm:chMax val="0"/>
          <dgm:chPref val="0"/>
        </dgm:presLayoutVars>
      </dgm:prSet>
      <dgm:spPr/>
    </dgm:pt>
    <dgm:pt modelId="{04352F32-06B5-4D21-B4B8-B35C5BFE70E0}" type="pres">
      <dgm:prSet presAssocID="{EBCD13FA-8CA0-4183-8C8D-137FEDF16F4C}" presName="sibTrans" presStyleCnt="0"/>
      <dgm:spPr/>
    </dgm:pt>
    <dgm:pt modelId="{11CA5B08-1F7D-40DA-9043-F58BDDCE6174}" type="pres">
      <dgm:prSet presAssocID="{4D390EE1-BD3A-4DD4-8477-4D7B1396E3A8}" presName="compNode" presStyleCnt="0"/>
      <dgm:spPr/>
    </dgm:pt>
    <dgm:pt modelId="{D8CD0E92-81F2-4361-83E2-125E069F2FFF}" type="pres">
      <dgm:prSet presAssocID="{4D390EE1-BD3A-4DD4-8477-4D7B1396E3A8}" presName="bgRect" presStyleLbl="bgShp" presStyleIdx="1" presStyleCnt="4"/>
      <dgm:spPr/>
    </dgm:pt>
    <dgm:pt modelId="{F4CE0CD3-A7CA-46D0-BA95-80253CA4E78A}" type="pres">
      <dgm:prSet presAssocID="{4D390EE1-BD3A-4DD4-8477-4D7B1396E3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441FBAF-0BA3-4950-BC8C-3AECBAC7FBE9}" type="pres">
      <dgm:prSet presAssocID="{4D390EE1-BD3A-4DD4-8477-4D7B1396E3A8}" presName="spaceRect" presStyleCnt="0"/>
      <dgm:spPr/>
    </dgm:pt>
    <dgm:pt modelId="{708556EA-74E9-4BB6-9EAA-DBFE6CE6E4BF}" type="pres">
      <dgm:prSet presAssocID="{4D390EE1-BD3A-4DD4-8477-4D7B1396E3A8}" presName="parTx" presStyleLbl="revTx" presStyleIdx="1" presStyleCnt="4">
        <dgm:presLayoutVars>
          <dgm:chMax val="0"/>
          <dgm:chPref val="0"/>
        </dgm:presLayoutVars>
      </dgm:prSet>
      <dgm:spPr/>
    </dgm:pt>
    <dgm:pt modelId="{9BB22761-029E-444E-93E1-FC278A965C11}" type="pres">
      <dgm:prSet presAssocID="{0D273D5E-F743-41CE-9618-FAC2F65E3F51}" presName="sibTrans" presStyleCnt="0"/>
      <dgm:spPr/>
    </dgm:pt>
    <dgm:pt modelId="{C742DCB6-0F1B-4072-B11B-63E265D843B2}" type="pres">
      <dgm:prSet presAssocID="{FC410087-198B-442E-9F7B-52DF7E75735B}" presName="compNode" presStyleCnt="0"/>
      <dgm:spPr/>
    </dgm:pt>
    <dgm:pt modelId="{0CFA964D-F179-4819-8280-7FA5474C4A31}" type="pres">
      <dgm:prSet presAssocID="{FC410087-198B-442E-9F7B-52DF7E75735B}" presName="bgRect" presStyleLbl="bgShp" presStyleIdx="2" presStyleCnt="4"/>
      <dgm:spPr/>
    </dgm:pt>
    <dgm:pt modelId="{7949557D-3C3F-4D94-81A9-1480F63B98A8}" type="pres">
      <dgm:prSet presAssocID="{FC410087-198B-442E-9F7B-52DF7E7573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97040DBA-1927-47F1-9D93-51AE033AED66}" type="pres">
      <dgm:prSet presAssocID="{FC410087-198B-442E-9F7B-52DF7E75735B}" presName="spaceRect" presStyleCnt="0"/>
      <dgm:spPr/>
    </dgm:pt>
    <dgm:pt modelId="{B129876B-F161-4EFC-9F91-327D1335E2D1}" type="pres">
      <dgm:prSet presAssocID="{FC410087-198B-442E-9F7B-52DF7E75735B}" presName="parTx" presStyleLbl="revTx" presStyleIdx="2" presStyleCnt="4">
        <dgm:presLayoutVars>
          <dgm:chMax val="0"/>
          <dgm:chPref val="0"/>
        </dgm:presLayoutVars>
      </dgm:prSet>
      <dgm:spPr/>
    </dgm:pt>
    <dgm:pt modelId="{923E4174-76A7-450D-A4F4-D12593BD2A62}" type="pres">
      <dgm:prSet presAssocID="{47C3D5DB-8850-4947-902B-9D41AB2075E4}" presName="sibTrans" presStyleCnt="0"/>
      <dgm:spPr/>
    </dgm:pt>
    <dgm:pt modelId="{40A6DC8B-7C48-4A71-8DAA-AA92BBE2D80F}" type="pres">
      <dgm:prSet presAssocID="{344E4351-D878-4274-884D-5DDE467E22AD}" presName="compNode" presStyleCnt="0"/>
      <dgm:spPr/>
    </dgm:pt>
    <dgm:pt modelId="{2B30E9AD-BA23-4A32-B06C-DE063F062498}" type="pres">
      <dgm:prSet presAssocID="{344E4351-D878-4274-884D-5DDE467E22AD}" presName="bgRect" presStyleLbl="bgShp" presStyleIdx="3" presStyleCnt="4"/>
      <dgm:spPr/>
    </dgm:pt>
    <dgm:pt modelId="{F62081BA-EE71-42A9-928F-C4571CCAC946}" type="pres">
      <dgm:prSet presAssocID="{344E4351-D878-4274-884D-5DDE467E22A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51D5C621-0F79-4A07-AA26-A9E3151C678E}" type="pres">
      <dgm:prSet presAssocID="{344E4351-D878-4274-884D-5DDE467E22AD}" presName="spaceRect" presStyleCnt="0"/>
      <dgm:spPr/>
    </dgm:pt>
    <dgm:pt modelId="{CC2D6FEB-9C99-44F3-8A9C-837CC57AA312}" type="pres">
      <dgm:prSet presAssocID="{344E4351-D878-4274-884D-5DDE467E22A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140340A-E13B-47AA-9413-718F29E2A319}" srcId="{36C039B1-5346-4320-8C91-937AC1BA34BF}" destId="{637A42FE-983F-426D-9371-3C5D551D1274}" srcOrd="0" destOrd="0" parTransId="{5AA8A08F-FAFE-4B9A-8CA2-28517C9AED65}" sibTransId="{EBCD13FA-8CA0-4183-8C8D-137FEDF16F4C}"/>
    <dgm:cxn modelId="{C0619017-6CCC-42BB-9963-128D57AED517}" type="presOf" srcId="{36C039B1-5346-4320-8C91-937AC1BA34BF}" destId="{86ECA20C-38EC-467D-851C-1F8D89900C20}" srcOrd="0" destOrd="0" presId="urn:microsoft.com/office/officeart/2018/2/layout/IconVerticalSolidList"/>
    <dgm:cxn modelId="{D1EB5640-8D79-49B1-AEB5-D87A86E9C0CF}" srcId="{36C039B1-5346-4320-8C91-937AC1BA34BF}" destId="{FC410087-198B-442E-9F7B-52DF7E75735B}" srcOrd="2" destOrd="0" parTransId="{1F1E066B-1CB2-45DA-8BFF-0C6D50686B22}" sibTransId="{47C3D5DB-8850-4947-902B-9D41AB2075E4}"/>
    <dgm:cxn modelId="{CFE56068-7C4C-40D1-BE64-31D5B1D42A4E}" type="presOf" srcId="{FC410087-198B-442E-9F7B-52DF7E75735B}" destId="{B129876B-F161-4EFC-9F91-327D1335E2D1}" srcOrd="0" destOrd="0" presId="urn:microsoft.com/office/officeart/2018/2/layout/IconVerticalSolidList"/>
    <dgm:cxn modelId="{CB2A8475-F97F-40A9-9B90-25AC4A0428B9}" type="presOf" srcId="{4D390EE1-BD3A-4DD4-8477-4D7B1396E3A8}" destId="{708556EA-74E9-4BB6-9EAA-DBFE6CE6E4BF}" srcOrd="0" destOrd="0" presId="urn:microsoft.com/office/officeart/2018/2/layout/IconVerticalSolidList"/>
    <dgm:cxn modelId="{953A6BAD-10F3-433E-990C-17CB1495E63C}" srcId="{36C039B1-5346-4320-8C91-937AC1BA34BF}" destId="{4D390EE1-BD3A-4DD4-8477-4D7B1396E3A8}" srcOrd="1" destOrd="0" parTransId="{F743C865-BA09-411C-949E-0FEBB61781B6}" sibTransId="{0D273D5E-F743-41CE-9618-FAC2F65E3F51}"/>
    <dgm:cxn modelId="{644F5FC4-629C-4D69-8524-73631AC688B7}" type="presOf" srcId="{344E4351-D878-4274-884D-5DDE467E22AD}" destId="{CC2D6FEB-9C99-44F3-8A9C-837CC57AA312}" srcOrd="0" destOrd="0" presId="urn:microsoft.com/office/officeart/2018/2/layout/IconVerticalSolidList"/>
    <dgm:cxn modelId="{A8D213EC-6598-4F7A-9533-BE447E9777C7}" type="presOf" srcId="{637A42FE-983F-426D-9371-3C5D551D1274}" destId="{80879D62-C7E5-4C0C-BC88-4E5ADDA5A601}" srcOrd="0" destOrd="0" presId="urn:microsoft.com/office/officeart/2018/2/layout/IconVerticalSolidList"/>
    <dgm:cxn modelId="{4474DFFE-D47F-4591-8923-392B214D4BEE}" srcId="{36C039B1-5346-4320-8C91-937AC1BA34BF}" destId="{344E4351-D878-4274-884D-5DDE467E22AD}" srcOrd="3" destOrd="0" parTransId="{14F35C2D-0826-4CD7-8BF3-E3F3B1AC7B89}" sibTransId="{E50A89B3-8666-409F-BD6C-FFCA9B1B6AB4}"/>
    <dgm:cxn modelId="{39649E00-5DE5-4BCB-8AA1-67A50FB7D185}" type="presParOf" srcId="{86ECA20C-38EC-467D-851C-1F8D89900C20}" destId="{F61E4C7E-FCBB-4337-B6AF-B8838DF6E63F}" srcOrd="0" destOrd="0" presId="urn:microsoft.com/office/officeart/2018/2/layout/IconVerticalSolidList"/>
    <dgm:cxn modelId="{FC809DB0-8761-4FFC-8D47-4EB60D131520}" type="presParOf" srcId="{F61E4C7E-FCBB-4337-B6AF-B8838DF6E63F}" destId="{C0F26AE3-C37C-41C8-BFD6-E3D5282603C0}" srcOrd="0" destOrd="0" presId="urn:microsoft.com/office/officeart/2018/2/layout/IconVerticalSolidList"/>
    <dgm:cxn modelId="{94F82B38-E6D0-40DF-93C6-ADC2B7E77DA1}" type="presParOf" srcId="{F61E4C7E-FCBB-4337-B6AF-B8838DF6E63F}" destId="{61D7206E-89A1-4A63-9CFA-D45BEBB85458}" srcOrd="1" destOrd="0" presId="urn:microsoft.com/office/officeart/2018/2/layout/IconVerticalSolidList"/>
    <dgm:cxn modelId="{4A56986E-8287-45C6-9E06-9A061833D526}" type="presParOf" srcId="{F61E4C7E-FCBB-4337-B6AF-B8838DF6E63F}" destId="{AF624CAA-99FB-4B57-8F41-F3BCCCE1DB15}" srcOrd="2" destOrd="0" presId="urn:microsoft.com/office/officeart/2018/2/layout/IconVerticalSolidList"/>
    <dgm:cxn modelId="{00F4D1EF-1C5E-41EA-A990-2EE9126FBBA8}" type="presParOf" srcId="{F61E4C7E-FCBB-4337-B6AF-B8838DF6E63F}" destId="{80879D62-C7E5-4C0C-BC88-4E5ADDA5A601}" srcOrd="3" destOrd="0" presId="urn:microsoft.com/office/officeart/2018/2/layout/IconVerticalSolidList"/>
    <dgm:cxn modelId="{C8CEB2FF-3E91-4EE4-A347-B3CED25FA0A3}" type="presParOf" srcId="{86ECA20C-38EC-467D-851C-1F8D89900C20}" destId="{04352F32-06B5-4D21-B4B8-B35C5BFE70E0}" srcOrd="1" destOrd="0" presId="urn:microsoft.com/office/officeart/2018/2/layout/IconVerticalSolidList"/>
    <dgm:cxn modelId="{297D3C21-BDE5-42BB-AF89-AC8808390B2D}" type="presParOf" srcId="{86ECA20C-38EC-467D-851C-1F8D89900C20}" destId="{11CA5B08-1F7D-40DA-9043-F58BDDCE6174}" srcOrd="2" destOrd="0" presId="urn:microsoft.com/office/officeart/2018/2/layout/IconVerticalSolidList"/>
    <dgm:cxn modelId="{7C296272-100F-4DBB-A920-CD7CEADB2976}" type="presParOf" srcId="{11CA5B08-1F7D-40DA-9043-F58BDDCE6174}" destId="{D8CD0E92-81F2-4361-83E2-125E069F2FFF}" srcOrd="0" destOrd="0" presId="urn:microsoft.com/office/officeart/2018/2/layout/IconVerticalSolidList"/>
    <dgm:cxn modelId="{D279FD73-667F-4EEB-93C3-6F92056CA505}" type="presParOf" srcId="{11CA5B08-1F7D-40DA-9043-F58BDDCE6174}" destId="{F4CE0CD3-A7CA-46D0-BA95-80253CA4E78A}" srcOrd="1" destOrd="0" presId="urn:microsoft.com/office/officeart/2018/2/layout/IconVerticalSolidList"/>
    <dgm:cxn modelId="{F427E141-97E8-4938-B527-A877D2814415}" type="presParOf" srcId="{11CA5B08-1F7D-40DA-9043-F58BDDCE6174}" destId="{D441FBAF-0BA3-4950-BC8C-3AECBAC7FBE9}" srcOrd="2" destOrd="0" presId="urn:microsoft.com/office/officeart/2018/2/layout/IconVerticalSolidList"/>
    <dgm:cxn modelId="{627ABC0C-6770-4DB7-A816-7DFBAC532AB4}" type="presParOf" srcId="{11CA5B08-1F7D-40DA-9043-F58BDDCE6174}" destId="{708556EA-74E9-4BB6-9EAA-DBFE6CE6E4BF}" srcOrd="3" destOrd="0" presId="urn:microsoft.com/office/officeart/2018/2/layout/IconVerticalSolidList"/>
    <dgm:cxn modelId="{5AA3BBCF-AA14-4AFA-9831-2AE596986E7C}" type="presParOf" srcId="{86ECA20C-38EC-467D-851C-1F8D89900C20}" destId="{9BB22761-029E-444E-93E1-FC278A965C11}" srcOrd="3" destOrd="0" presId="urn:microsoft.com/office/officeart/2018/2/layout/IconVerticalSolidList"/>
    <dgm:cxn modelId="{515450C9-1983-4D9E-9DA6-A124DA320142}" type="presParOf" srcId="{86ECA20C-38EC-467D-851C-1F8D89900C20}" destId="{C742DCB6-0F1B-4072-B11B-63E265D843B2}" srcOrd="4" destOrd="0" presId="urn:microsoft.com/office/officeart/2018/2/layout/IconVerticalSolidList"/>
    <dgm:cxn modelId="{09A4D2F0-9679-4EBC-BF39-DC194E320EEF}" type="presParOf" srcId="{C742DCB6-0F1B-4072-B11B-63E265D843B2}" destId="{0CFA964D-F179-4819-8280-7FA5474C4A31}" srcOrd="0" destOrd="0" presId="urn:microsoft.com/office/officeart/2018/2/layout/IconVerticalSolidList"/>
    <dgm:cxn modelId="{03273577-DDD7-476F-8143-CBDB7CC97F3D}" type="presParOf" srcId="{C742DCB6-0F1B-4072-B11B-63E265D843B2}" destId="{7949557D-3C3F-4D94-81A9-1480F63B98A8}" srcOrd="1" destOrd="0" presId="urn:microsoft.com/office/officeart/2018/2/layout/IconVerticalSolidList"/>
    <dgm:cxn modelId="{6CD912CC-F333-40AD-92BD-43EB1E567B2B}" type="presParOf" srcId="{C742DCB6-0F1B-4072-B11B-63E265D843B2}" destId="{97040DBA-1927-47F1-9D93-51AE033AED66}" srcOrd="2" destOrd="0" presId="urn:microsoft.com/office/officeart/2018/2/layout/IconVerticalSolidList"/>
    <dgm:cxn modelId="{022805A3-4E74-4807-9962-4C400C63773E}" type="presParOf" srcId="{C742DCB6-0F1B-4072-B11B-63E265D843B2}" destId="{B129876B-F161-4EFC-9F91-327D1335E2D1}" srcOrd="3" destOrd="0" presId="urn:microsoft.com/office/officeart/2018/2/layout/IconVerticalSolidList"/>
    <dgm:cxn modelId="{CA084C69-490C-4BB1-99C6-9375F8D4BAD2}" type="presParOf" srcId="{86ECA20C-38EC-467D-851C-1F8D89900C20}" destId="{923E4174-76A7-450D-A4F4-D12593BD2A62}" srcOrd="5" destOrd="0" presId="urn:microsoft.com/office/officeart/2018/2/layout/IconVerticalSolidList"/>
    <dgm:cxn modelId="{9811CC90-59B3-40E1-A373-8844244E328B}" type="presParOf" srcId="{86ECA20C-38EC-467D-851C-1F8D89900C20}" destId="{40A6DC8B-7C48-4A71-8DAA-AA92BBE2D80F}" srcOrd="6" destOrd="0" presId="urn:microsoft.com/office/officeart/2018/2/layout/IconVerticalSolidList"/>
    <dgm:cxn modelId="{E3014586-4DC6-41E8-8547-0A14E7DAC84B}" type="presParOf" srcId="{40A6DC8B-7C48-4A71-8DAA-AA92BBE2D80F}" destId="{2B30E9AD-BA23-4A32-B06C-DE063F062498}" srcOrd="0" destOrd="0" presId="urn:microsoft.com/office/officeart/2018/2/layout/IconVerticalSolidList"/>
    <dgm:cxn modelId="{131A4FAF-838B-4647-B64B-613AB45E2BB5}" type="presParOf" srcId="{40A6DC8B-7C48-4A71-8DAA-AA92BBE2D80F}" destId="{F62081BA-EE71-42A9-928F-C4571CCAC946}" srcOrd="1" destOrd="0" presId="urn:microsoft.com/office/officeart/2018/2/layout/IconVerticalSolidList"/>
    <dgm:cxn modelId="{C888D742-0903-411A-B11A-4D8116B3172C}" type="presParOf" srcId="{40A6DC8B-7C48-4A71-8DAA-AA92BBE2D80F}" destId="{51D5C621-0F79-4A07-AA26-A9E3151C678E}" srcOrd="2" destOrd="0" presId="urn:microsoft.com/office/officeart/2018/2/layout/IconVerticalSolidList"/>
    <dgm:cxn modelId="{4C64150F-C102-4D3C-B251-4F9F8B349FEC}" type="presParOf" srcId="{40A6DC8B-7C48-4A71-8DAA-AA92BBE2D80F}" destId="{CC2D6FEB-9C99-44F3-8A9C-837CC57AA3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26AE3-C37C-41C8-BFD6-E3D5282603C0}">
      <dsp:nvSpPr>
        <dsp:cNvPr id="0" name=""/>
        <dsp:cNvSpPr/>
      </dsp:nvSpPr>
      <dsp:spPr>
        <a:xfrm>
          <a:off x="0" y="1683"/>
          <a:ext cx="9404352" cy="8532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7206E-89A1-4A63-9CFA-D45BEBB85458}">
      <dsp:nvSpPr>
        <dsp:cNvPr id="0" name=""/>
        <dsp:cNvSpPr/>
      </dsp:nvSpPr>
      <dsp:spPr>
        <a:xfrm>
          <a:off x="258116" y="193670"/>
          <a:ext cx="469302" cy="4693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79D62-C7E5-4C0C-BC88-4E5ADDA5A601}">
      <dsp:nvSpPr>
        <dsp:cNvPr id="0" name=""/>
        <dsp:cNvSpPr/>
      </dsp:nvSpPr>
      <dsp:spPr>
        <a:xfrm>
          <a:off x="985535" y="1683"/>
          <a:ext cx="8418816" cy="853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05" tIns="90305" rIns="90305" bIns="9030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The objective of this project is to develop a predictive model that can accurately classify individuals into</a:t>
          </a:r>
          <a:endParaRPr lang="en-US" sz="2200" kern="1200"/>
        </a:p>
      </dsp:txBody>
      <dsp:txXfrm>
        <a:off x="985535" y="1683"/>
        <a:ext cx="8418816" cy="853277"/>
      </dsp:txXfrm>
    </dsp:sp>
    <dsp:sp modelId="{D8CD0E92-81F2-4361-83E2-125E069F2FFF}">
      <dsp:nvSpPr>
        <dsp:cNvPr id="0" name=""/>
        <dsp:cNvSpPr/>
      </dsp:nvSpPr>
      <dsp:spPr>
        <a:xfrm>
          <a:off x="0" y="1068280"/>
          <a:ext cx="9404352" cy="8532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E0CD3-A7CA-46D0-BA95-80253CA4E78A}">
      <dsp:nvSpPr>
        <dsp:cNvPr id="0" name=""/>
        <dsp:cNvSpPr/>
      </dsp:nvSpPr>
      <dsp:spPr>
        <a:xfrm>
          <a:off x="258116" y="1260267"/>
          <a:ext cx="469302" cy="4693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556EA-74E9-4BB6-9EAA-DBFE6CE6E4BF}">
      <dsp:nvSpPr>
        <dsp:cNvPr id="0" name=""/>
        <dsp:cNvSpPr/>
      </dsp:nvSpPr>
      <dsp:spPr>
        <a:xfrm>
          <a:off x="985535" y="1068280"/>
          <a:ext cx="8418816" cy="853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05" tIns="90305" rIns="90305" bIns="9030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diseased or non-diseased categories based on their health attributes. By leveraging machine learning</a:t>
          </a:r>
          <a:endParaRPr lang="en-US" sz="2200" kern="1200"/>
        </a:p>
      </dsp:txBody>
      <dsp:txXfrm>
        <a:off x="985535" y="1068280"/>
        <a:ext cx="8418816" cy="853277"/>
      </dsp:txXfrm>
    </dsp:sp>
    <dsp:sp modelId="{0CFA964D-F179-4819-8280-7FA5474C4A31}">
      <dsp:nvSpPr>
        <dsp:cNvPr id="0" name=""/>
        <dsp:cNvSpPr/>
      </dsp:nvSpPr>
      <dsp:spPr>
        <a:xfrm>
          <a:off x="0" y="2134876"/>
          <a:ext cx="9404352" cy="8532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9557D-3C3F-4D94-81A9-1480F63B98A8}">
      <dsp:nvSpPr>
        <dsp:cNvPr id="0" name=""/>
        <dsp:cNvSpPr/>
      </dsp:nvSpPr>
      <dsp:spPr>
        <a:xfrm>
          <a:off x="258116" y="2326864"/>
          <a:ext cx="469302" cy="4693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9876B-F161-4EFC-9F91-327D1335E2D1}">
      <dsp:nvSpPr>
        <dsp:cNvPr id="0" name=""/>
        <dsp:cNvSpPr/>
      </dsp:nvSpPr>
      <dsp:spPr>
        <a:xfrm>
          <a:off x="985535" y="2134876"/>
          <a:ext cx="8418816" cy="853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05" tIns="90305" rIns="90305" bIns="9030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algorithms, we aim to create a reliable tool that healthcare providers can use to assist in disease</a:t>
          </a:r>
          <a:endParaRPr lang="en-US" sz="2200" kern="1200"/>
        </a:p>
      </dsp:txBody>
      <dsp:txXfrm>
        <a:off x="985535" y="2134876"/>
        <a:ext cx="8418816" cy="853277"/>
      </dsp:txXfrm>
    </dsp:sp>
    <dsp:sp modelId="{2B30E9AD-BA23-4A32-B06C-DE063F062498}">
      <dsp:nvSpPr>
        <dsp:cNvPr id="0" name=""/>
        <dsp:cNvSpPr/>
      </dsp:nvSpPr>
      <dsp:spPr>
        <a:xfrm>
          <a:off x="0" y="3201473"/>
          <a:ext cx="9404352" cy="8532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081BA-EE71-42A9-928F-C4571CCAC946}">
      <dsp:nvSpPr>
        <dsp:cNvPr id="0" name=""/>
        <dsp:cNvSpPr/>
      </dsp:nvSpPr>
      <dsp:spPr>
        <a:xfrm>
          <a:off x="258116" y="3393460"/>
          <a:ext cx="469302" cy="4693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D6FEB-9C99-44F3-8A9C-837CC57AA312}">
      <dsp:nvSpPr>
        <dsp:cNvPr id="0" name=""/>
        <dsp:cNvSpPr/>
      </dsp:nvSpPr>
      <dsp:spPr>
        <a:xfrm>
          <a:off x="985535" y="3201473"/>
          <a:ext cx="8418816" cy="853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05" tIns="90305" rIns="90305" bIns="9030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diagnosis and prognosis.</a:t>
          </a:r>
          <a:endParaRPr lang="en-US" sz="2200" kern="1200"/>
        </a:p>
      </dsp:txBody>
      <dsp:txXfrm>
        <a:off x="985535" y="3201473"/>
        <a:ext cx="8418816" cy="853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40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27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679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6347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808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722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69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233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53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40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93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34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46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39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60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973236-0F4D-4B99-ABD0-53CAFD5B1B5C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07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BAE5B-D9B6-AEB4-E9A1-3981EE08A4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B80D6F-7213-F381-C59B-056AEA658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Predictive </a:t>
            </a:r>
            <a:r>
              <a:rPr lang="en-GB" dirty="0" err="1">
                <a:solidFill>
                  <a:schemeClr val="tx1"/>
                </a:solidFill>
              </a:rPr>
              <a:t>Modeling</a:t>
            </a:r>
            <a:r>
              <a:rPr lang="en-GB" dirty="0">
                <a:solidFill>
                  <a:schemeClr val="tx1"/>
                </a:solidFill>
              </a:rPr>
              <a:t> for Disease Diagnosis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76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A92C-8C4C-65AA-D928-4BA550C7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GB" dirty="0"/>
              <a:t>INTRODUCTION</a:t>
            </a:r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F9A5C8-D4D9-509E-8640-E0F8F058C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161150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28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830C-7F21-33CD-82C2-DCE08C4A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n-GB" sz="2900"/>
              <a:t>PREPROCESSING</a:t>
            </a: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9761804E-0BE5-5488-11D0-89E094D76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" r="40227" b="-1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BA8F50-9315-77CE-DEC0-A8C52A44F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1 : Data Cleaning: Check if there null and  remove it</a:t>
            </a:r>
          </a:p>
          <a:p>
            <a:pPr>
              <a:lnSpc>
                <a:spcPct val="90000"/>
              </a:lnSpc>
            </a:pPr>
            <a:r>
              <a:rPr lang="en-GB" dirty="0"/>
              <a:t>2 : Data Scaling: Min Max Scalar for Data</a:t>
            </a:r>
          </a:p>
          <a:p>
            <a:pPr>
              <a:lnSpc>
                <a:spcPct val="90000"/>
              </a:lnSpc>
            </a:pPr>
            <a:r>
              <a:rPr lang="en-GB" dirty="0"/>
              <a:t>3 : Divide To Dependant And Independent Variables</a:t>
            </a:r>
          </a:p>
          <a:p>
            <a:pPr>
              <a:lnSpc>
                <a:spcPct val="90000"/>
              </a:lnSpc>
            </a:pPr>
            <a:r>
              <a:rPr lang="en-GB" dirty="0"/>
              <a:t>4 : Divide data to train data and test data</a:t>
            </a:r>
          </a:p>
        </p:txBody>
      </p:sp>
    </p:spTree>
    <p:extLst>
      <p:ext uri="{BB962C8B-B14F-4D97-AF65-F5344CB8AC3E}">
        <p14:creationId xmlns:p14="http://schemas.microsoft.com/office/powerpoint/2010/main" val="31485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225B-181B-D942-2CF3-3ABE0DDD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n-GB" dirty="0"/>
              <a:t>MODEL</a:t>
            </a:r>
            <a:endParaRPr lang="en-GB"/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17DEC4FD-A0F4-B692-B441-432E590262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01" r="10071" b="-1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EC16B-BBBB-79FD-F21B-14A3D6B2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/>
          </a:bodyPr>
          <a:lstStyle/>
          <a:p>
            <a:r>
              <a:rPr lang="en-GB" dirty="0"/>
              <a:t> Built a </a:t>
            </a:r>
            <a:r>
              <a:rPr lang="en-GB" dirty="0" err="1"/>
              <a:t>Knn</a:t>
            </a:r>
            <a:r>
              <a:rPr lang="en-GB" dirty="0"/>
              <a:t> Model With 23 K</a:t>
            </a:r>
          </a:p>
          <a:p>
            <a:r>
              <a:rPr lang="en-GB" dirty="0"/>
              <a:t> Fit Training data to model</a:t>
            </a:r>
          </a:p>
          <a:p>
            <a:r>
              <a:rPr lang="en-GB" dirty="0"/>
              <a:t> Prediction Model with test data</a:t>
            </a:r>
          </a:p>
        </p:txBody>
      </p:sp>
    </p:spTree>
    <p:extLst>
      <p:ext uri="{BB962C8B-B14F-4D97-AF65-F5344CB8AC3E}">
        <p14:creationId xmlns:p14="http://schemas.microsoft.com/office/powerpoint/2010/main" val="50177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4E9E-10CE-7C7E-1464-9BC05A12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n-GB"/>
              <a:t>Metrics</a:t>
            </a:r>
          </a:p>
        </p:txBody>
      </p:sp>
      <p:pic>
        <p:nvPicPr>
          <p:cNvPr id="7" name="Picture 6" descr="Periodic table of elements">
            <a:extLst>
              <a:ext uri="{FF2B5EF4-FFF2-40B4-BE49-F238E27FC236}">
                <a16:creationId xmlns:a16="http://schemas.microsoft.com/office/drawing/2014/main" id="{3F9DFBE6-6A0A-7F4D-4116-7282EB0ADC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42" r="19362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58D8-74AF-F7CF-21CA-29DDA14F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/>
          </a:bodyPr>
          <a:lstStyle/>
          <a:p>
            <a:r>
              <a:rPr lang="en-GB" dirty="0"/>
              <a:t> Accuracy score 1.0</a:t>
            </a:r>
          </a:p>
          <a:p>
            <a:r>
              <a:rPr lang="en-GB" dirty="0"/>
              <a:t> Precision score 1.0</a:t>
            </a:r>
          </a:p>
          <a:p>
            <a:r>
              <a:rPr lang="en-GB" dirty="0"/>
              <a:t> Recall Score 1.0</a:t>
            </a:r>
          </a:p>
          <a:p>
            <a:r>
              <a:rPr lang="en-GB" dirty="0"/>
              <a:t> </a:t>
            </a:r>
            <a:r>
              <a:rPr lang="en-GB" dirty="0" err="1"/>
              <a:t>Ft1</a:t>
            </a:r>
            <a:r>
              <a:rPr lang="en-GB" dirty="0"/>
              <a:t> Score 1.0</a:t>
            </a:r>
          </a:p>
        </p:txBody>
      </p:sp>
    </p:spTree>
    <p:extLst>
      <p:ext uri="{BB962C8B-B14F-4D97-AF65-F5344CB8AC3E}">
        <p14:creationId xmlns:p14="http://schemas.microsoft.com/office/powerpoint/2010/main" val="78132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4497FA2D-B03C-C802-F2E8-814C1C6EB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grayscl/>
          </a:blip>
          <a:srcRect t="7865" b="7865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1ED3EC-F71E-C471-CBEC-D06E380A0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OUTCOMES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184B-3D45-DDD7-F36E-9A3905A7E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GB"/>
              <a:t>The ultimate goal is to develop a robust predictive model that can assist healthcare professionals in</a:t>
            </a:r>
          </a:p>
          <a:p>
            <a:r>
              <a:rPr lang="en-GB"/>
              <a:t>early disease detection and patient management. By accurately identifying individuals at risk of certain</a:t>
            </a:r>
          </a:p>
          <a:p>
            <a:r>
              <a:rPr lang="en-GB"/>
              <a:t>diseases, interventions can be initiated promptly, potentially improving patient outcomes and reducing</a:t>
            </a:r>
          </a:p>
          <a:p>
            <a:r>
              <a:rPr lang="en-GB"/>
              <a:t>healthcare costs.</a:t>
            </a:r>
          </a:p>
        </p:txBody>
      </p:sp>
    </p:spTree>
    <p:extLst>
      <p:ext uri="{BB962C8B-B14F-4D97-AF65-F5344CB8AC3E}">
        <p14:creationId xmlns:p14="http://schemas.microsoft.com/office/powerpoint/2010/main" val="651197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187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Predictive Modeling for Disease Diagnosis</vt:lpstr>
      <vt:lpstr>INTRODUCTION</vt:lpstr>
      <vt:lpstr>PREPROCESSING</vt:lpstr>
      <vt:lpstr>MODEL</vt:lpstr>
      <vt:lpstr>Metrics</vt:lpstr>
      <vt:lpstr>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 for Disease Diagnosis</dc:title>
  <dc:creator>User</dc:creator>
  <cp:lastModifiedBy>User</cp:lastModifiedBy>
  <cp:revision>1</cp:revision>
  <dcterms:created xsi:type="dcterms:W3CDTF">2024-05-20T10:41:17Z</dcterms:created>
  <dcterms:modified xsi:type="dcterms:W3CDTF">2024-05-20T11:13:48Z</dcterms:modified>
</cp:coreProperties>
</file>