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77" r:id="rId10"/>
    <p:sldId id="282" r:id="rId11"/>
    <p:sldId id="278" r:id="rId12"/>
    <p:sldId id="279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85" r:id="rId22"/>
    <p:sldId id="271" r:id="rId23"/>
    <p:sldId id="272" r:id="rId24"/>
    <p:sldId id="283" r:id="rId25"/>
    <p:sldId id="284" r:id="rId26"/>
    <p:sldId id="273" r:id="rId27"/>
    <p:sldId id="276" r:id="rId28"/>
    <p:sldId id="286" r:id="rId29"/>
    <p:sldId id="280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F745E-E081-44DA-B0D9-CC43CD05FCC8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2E0F9-06F8-4FC5-887E-4EF8C49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2E0F9-06F8-4FC5-887E-4EF8C49B6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9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9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8A8-0299-44F7-BCC3-7C4148B5C51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B2C1-53A2-4342-8C38-DE35D425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isplay/JENKINS/Jenkins+Artifactory+Plugin+-+Release+Managemen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Vodafone</a:t>
            </a:r>
            <a:r>
              <a:rPr lang="en-GB" b="1" dirty="0" smtClean="0"/>
              <a:t> </a:t>
            </a:r>
            <a:r>
              <a:rPr lang="en-US" dirty="0" smtClean="0"/>
              <a:t>portal Continues Integration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5334000" cy="1600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Vodafone Portal CI Environment</a:t>
            </a:r>
          </a:p>
          <a:p>
            <a:r>
              <a:rPr lang="en-US" sz="2400" b="1" dirty="0" smtClean="0"/>
              <a:t>Ayman </a:t>
            </a:r>
            <a:r>
              <a:rPr lang="en-US" sz="2400" b="1" dirty="0" err="1" smtClean="0"/>
              <a:t>Elgharabawy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           Vodafone Sr. System Analyst</a:t>
            </a:r>
            <a:endParaRPr lang="en-US" sz="24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28585"/>
            <a:ext cx="7810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152775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Admin\Desktop\h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39558"/>
            <a:ext cx="3700374" cy="17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38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portal\CI.dia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43400"/>
            <a:ext cx="2624138" cy="230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8080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Vodafone</a:t>
            </a:r>
            <a:r>
              <a:rPr lang="en-US" dirty="0" smtClean="0"/>
              <a:t> Portal Development </a:t>
            </a:r>
            <a:br>
              <a:rPr lang="en-US" dirty="0" smtClean="0"/>
            </a:br>
            <a:r>
              <a:rPr lang="en-US" dirty="0" smtClean="0"/>
              <a:t>Heart beat Concept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b="1" dirty="0" smtClean="0"/>
              <a:t>Automated release management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38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dirty="0" smtClean="0"/>
              <a:t>What is the Execution Heart beat.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Execution Heartbeat is (Development , build , deploy) Periodically in a fixed period of time.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-When number of projects increases , the heartbeat becomes small (4-6 days).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 descr="C:\Users\Admin\Desktop\A heartbe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12" y="152400"/>
            <a:ext cx="197268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Vodafone</a:t>
            </a:r>
            <a:r>
              <a:rPr lang="en-US" dirty="0"/>
              <a:t> Portal </a:t>
            </a:r>
            <a:r>
              <a:rPr lang="en-US" dirty="0" smtClean="0"/>
              <a:t>Execution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Heartbeat</a:t>
            </a:r>
            <a:endParaRPr lang="en-US" dirty="0"/>
          </a:p>
        </p:txBody>
      </p:sp>
      <p:pic>
        <p:nvPicPr>
          <p:cNvPr id="3077" name="Picture 5" descr="D:\portal\heartBeat.jpe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840" y="1600200"/>
            <a:ext cx="776831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portal\overall_.jpe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-1219200"/>
            <a:ext cx="9066692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4815840" cy="10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– The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Repositories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SVN, Mercurial, </a:t>
            </a:r>
            <a:r>
              <a:rPr lang="en-US" b="1" dirty="0" err="1"/>
              <a:t>Git</a:t>
            </a:r>
            <a:endParaRPr lang="en-US" b="1" dirty="0"/>
          </a:p>
          <a:p>
            <a:r>
              <a:rPr lang="en-US" dirty="0" smtClean="0"/>
              <a:t>Continuous </a:t>
            </a:r>
            <a:r>
              <a:rPr lang="en-US" dirty="0"/>
              <a:t>Build Systems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Jenkins</a:t>
            </a:r>
            <a:r>
              <a:rPr lang="en-US" dirty="0"/>
              <a:t>, Bamboo, Cruise Control</a:t>
            </a:r>
          </a:p>
          <a:p>
            <a:r>
              <a:rPr lang="en-US" dirty="0" smtClean="0"/>
              <a:t>Test </a:t>
            </a:r>
            <a:r>
              <a:rPr lang="en-US" dirty="0"/>
              <a:t>Frameworks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JUnit</a:t>
            </a:r>
            <a:r>
              <a:rPr lang="en-US" dirty="0" err="1" smtClean="0"/>
              <a:t>,Cucumber</a:t>
            </a:r>
            <a:r>
              <a:rPr lang="en-US" dirty="0"/>
              <a:t>, </a:t>
            </a:r>
            <a:r>
              <a:rPr lang="en-US" dirty="0" err="1"/>
              <a:t>CppUnit</a:t>
            </a:r>
            <a:endParaRPr lang="en-US" dirty="0"/>
          </a:p>
          <a:p>
            <a:r>
              <a:rPr lang="en-US" dirty="0" smtClean="0"/>
              <a:t>Artifact </a:t>
            </a:r>
            <a:r>
              <a:rPr lang="en-US" dirty="0"/>
              <a:t>Repositories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Nexus</a:t>
            </a:r>
            <a:r>
              <a:rPr lang="en-US" dirty="0"/>
              <a:t>, </a:t>
            </a:r>
            <a:r>
              <a:rPr lang="en-US" dirty="0" err="1"/>
              <a:t>Artifactory</a:t>
            </a:r>
            <a:r>
              <a:rPr lang="en-US" dirty="0"/>
              <a:t>, </a:t>
            </a:r>
            <a:r>
              <a:rPr lang="en-US" dirty="0" err="1"/>
              <a:t>Archiva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Branched from Hudson</a:t>
            </a:r>
          </a:p>
          <a:p>
            <a:r>
              <a:rPr lang="en-US" dirty="0" smtClean="0"/>
              <a:t>Java </a:t>
            </a:r>
            <a:r>
              <a:rPr lang="en-US" dirty="0"/>
              <a:t>based Continuous Build System</a:t>
            </a:r>
          </a:p>
          <a:p>
            <a:r>
              <a:rPr lang="en-US" dirty="0" smtClean="0"/>
              <a:t>Runs </a:t>
            </a:r>
            <a:r>
              <a:rPr lang="en-US" dirty="0"/>
              <a:t>in servlet container</a:t>
            </a:r>
          </a:p>
          <a:p>
            <a:r>
              <a:rPr lang="en-US" dirty="0" smtClean="0"/>
              <a:t>Glassfish</a:t>
            </a:r>
            <a:r>
              <a:rPr lang="en-US" dirty="0"/>
              <a:t>, Tomcat</a:t>
            </a:r>
          </a:p>
          <a:p>
            <a:r>
              <a:rPr lang="en-US" dirty="0" smtClean="0"/>
              <a:t>Supported </a:t>
            </a:r>
            <a:r>
              <a:rPr lang="en-US" dirty="0"/>
              <a:t>by over 400 plugins</a:t>
            </a:r>
          </a:p>
          <a:p>
            <a:r>
              <a:rPr lang="en-US" dirty="0" smtClean="0"/>
              <a:t>SCM</a:t>
            </a:r>
            <a:r>
              <a:rPr lang="en-US" dirty="0"/>
              <a:t>, Testing, Notifications, Reporting,</a:t>
            </a:r>
          </a:p>
          <a:p>
            <a:r>
              <a:rPr lang="en-US" dirty="0"/>
              <a:t>Artifact Saving, Triggers, External</a:t>
            </a:r>
          </a:p>
          <a:p>
            <a:r>
              <a:rPr lang="en-US" dirty="0"/>
              <a:t>Integration</a:t>
            </a:r>
          </a:p>
          <a:p>
            <a:r>
              <a:rPr lang="en-US" dirty="0" smtClean="0"/>
              <a:t>Under </a:t>
            </a:r>
            <a:r>
              <a:rPr lang="en-US" dirty="0"/>
              <a:t>development since 2005</a:t>
            </a:r>
          </a:p>
          <a:p>
            <a:r>
              <a:rPr lang="en-US" dirty="0" smtClean="0"/>
              <a:t>http</a:t>
            </a:r>
            <a:r>
              <a:rPr lang="en-US" dirty="0"/>
              <a:t>://jenkins-ci.org/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"/>
            <a:ext cx="20383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2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-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2005 - Hudson was first release by </a:t>
            </a:r>
            <a:r>
              <a:rPr lang="en-US" dirty="0" err="1"/>
              <a:t>Kohsuke</a:t>
            </a:r>
            <a:r>
              <a:rPr lang="en-US" dirty="0"/>
              <a:t> Kawaguchi </a:t>
            </a:r>
            <a:r>
              <a:rPr lang="en-US" dirty="0" smtClean="0"/>
              <a:t>of Sun </a:t>
            </a:r>
            <a:r>
              <a:rPr lang="en-US" dirty="0"/>
              <a:t>Microsystems</a:t>
            </a:r>
          </a:p>
          <a:p>
            <a:r>
              <a:rPr lang="en-US" dirty="0" smtClean="0"/>
              <a:t>2010 </a:t>
            </a:r>
            <a:r>
              <a:rPr lang="en-US" dirty="0"/>
              <a:t>– Oracle bought Sun Microsystems</a:t>
            </a:r>
          </a:p>
          <a:p>
            <a:r>
              <a:rPr lang="en-US" dirty="0" smtClean="0"/>
              <a:t>Hudson </a:t>
            </a:r>
            <a:r>
              <a:rPr lang="en-US" dirty="0"/>
              <a:t>was renamed to Jenkins</a:t>
            </a:r>
          </a:p>
          <a:p>
            <a:r>
              <a:rPr lang="en-US" dirty="0" smtClean="0"/>
              <a:t>Oracle </a:t>
            </a:r>
            <a:r>
              <a:rPr lang="en-US" dirty="0"/>
              <a:t>continued development of Hudson (as a branch of </a:t>
            </a:r>
            <a:r>
              <a:rPr lang="en-US" dirty="0" smtClean="0"/>
              <a:t>the original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88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– Fitting 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57213"/>
            <a:ext cx="800100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4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Jenkins? Flexibility!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is a highly configurable system by itself</a:t>
            </a:r>
          </a:p>
          <a:p>
            <a:r>
              <a:rPr lang="en-US" dirty="0" smtClean="0"/>
              <a:t>The </a:t>
            </a:r>
            <a:r>
              <a:rPr lang="en-US" dirty="0"/>
              <a:t>additional community developed plugins provide </a:t>
            </a:r>
            <a:r>
              <a:rPr lang="en-US" dirty="0" smtClean="0"/>
              <a:t>even more </a:t>
            </a:r>
            <a:r>
              <a:rPr lang="en-US" dirty="0"/>
              <a:t>flexibility</a:t>
            </a:r>
          </a:p>
          <a:p>
            <a:r>
              <a:rPr lang="en-US" dirty="0" smtClean="0"/>
              <a:t>By </a:t>
            </a:r>
            <a:r>
              <a:rPr lang="en-US" dirty="0"/>
              <a:t>combining Jenkins with Ant, </a:t>
            </a:r>
            <a:r>
              <a:rPr lang="en-US" dirty="0" err="1"/>
              <a:t>Gradle</a:t>
            </a:r>
            <a:r>
              <a:rPr lang="en-US" dirty="0"/>
              <a:t>, or other Build</a:t>
            </a:r>
          </a:p>
          <a:p>
            <a:pPr marL="0" indent="0">
              <a:buNone/>
            </a:pPr>
            <a:r>
              <a:rPr lang="en-US" dirty="0" smtClean="0"/>
              <a:t>   Automation </a:t>
            </a:r>
            <a:r>
              <a:rPr lang="en-US" dirty="0"/>
              <a:t>tools, the possibilities are limitless</a:t>
            </a:r>
          </a:p>
        </p:txBody>
      </p:sp>
    </p:spTree>
    <p:extLst>
      <p:ext uri="{BB962C8B-B14F-4D97-AF65-F5344CB8AC3E}">
        <p14:creationId xmlns:p14="http://schemas.microsoft.com/office/powerpoint/2010/main" val="28336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Jenkins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test reports</a:t>
            </a:r>
          </a:p>
          <a:p>
            <a:r>
              <a:rPr lang="en-US" dirty="0" smtClean="0"/>
              <a:t>Integrate </a:t>
            </a:r>
            <a:r>
              <a:rPr lang="en-US" dirty="0"/>
              <a:t>with many different Version Control Systems</a:t>
            </a:r>
          </a:p>
          <a:p>
            <a:r>
              <a:rPr lang="en-US" dirty="0" smtClean="0"/>
              <a:t>Push </a:t>
            </a:r>
            <a:r>
              <a:rPr lang="en-US" dirty="0"/>
              <a:t>to various artifact repositories</a:t>
            </a:r>
          </a:p>
          <a:p>
            <a:r>
              <a:rPr lang="en-US" dirty="0" smtClean="0"/>
              <a:t>Deploys </a:t>
            </a:r>
            <a:r>
              <a:rPr lang="en-US" dirty="0"/>
              <a:t>directly to production or test environments</a:t>
            </a:r>
          </a:p>
          <a:p>
            <a:r>
              <a:rPr lang="en-US" dirty="0" smtClean="0"/>
              <a:t>Notify </a:t>
            </a:r>
            <a:r>
              <a:rPr lang="en-US" dirty="0"/>
              <a:t>stakeholders of build status</a:t>
            </a:r>
          </a:p>
          <a:p>
            <a:r>
              <a:rPr lang="en-US" dirty="0" smtClean="0"/>
              <a:t>…</a:t>
            </a:r>
            <a:r>
              <a:rPr lang="en-US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5860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/>
              <a:t>How Jenkins works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When setting up a project in Jenkins, out of the box you have</a:t>
            </a:r>
          </a:p>
          <a:p>
            <a:pPr marL="0" indent="0">
              <a:buNone/>
            </a:pPr>
            <a:r>
              <a:rPr lang="en-US" dirty="0"/>
              <a:t>the following general options: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Associating </a:t>
            </a:r>
            <a:r>
              <a:rPr lang="en-US" dirty="0"/>
              <a:t>with a version control server</a:t>
            </a:r>
          </a:p>
          <a:p>
            <a:r>
              <a:rPr lang="en-US" dirty="0" smtClean="0"/>
              <a:t>   Triggering </a:t>
            </a:r>
            <a:r>
              <a:rPr lang="en-US" dirty="0"/>
              <a:t>builds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b="1" dirty="0" smtClean="0"/>
              <a:t>Polling</a:t>
            </a:r>
            <a:r>
              <a:rPr lang="en-US" dirty="0"/>
              <a:t>, </a:t>
            </a:r>
            <a:r>
              <a:rPr lang="en-US" b="1" dirty="0" smtClean="0"/>
              <a:t>Periodic </a:t>
            </a:r>
            <a:r>
              <a:rPr lang="en-US" b="1" dirty="0"/>
              <a:t>Building </a:t>
            </a:r>
            <a:r>
              <a:rPr lang="en-US" dirty="0"/>
              <a:t>based on other projects</a:t>
            </a:r>
          </a:p>
          <a:p>
            <a:r>
              <a:rPr lang="en-US" dirty="0"/>
              <a:t> </a:t>
            </a:r>
            <a:r>
              <a:rPr lang="en-US" dirty="0" smtClean="0"/>
              <a:t>  Execution </a:t>
            </a:r>
            <a:r>
              <a:rPr lang="en-US" dirty="0"/>
              <a:t>of shell scripts, bash scripts, Ant targets, and Maven</a:t>
            </a:r>
          </a:p>
          <a:p>
            <a:pPr marL="0" indent="0">
              <a:buNone/>
            </a:pPr>
            <a:r>
              <a:rPr lang="en-US" dirty="0" smtClean="0"/>
              <a:t>        targets</a:t>
            </a:r>
            <a:endParaRPr lang="en-US" dirty="0"/>
          </a:p>
          <a:p>
            <a:r>
              <a:rPr lang="en-US" dirty="0" smtClean="0"/>
              <a:t>Artifact </a:t>
            </a:r>
            <a:r>
              <a:rPr lang="en-US" dirty="0"/>
              <a:t>archival</a:t>
            </a:r>
          </a:p>
          <a:p>
            <a:r>
              <a:rPr lang="en-US" dirty="0" smtClean="0"/>
              <a:t>Publish </a:t>
            </a:r>
            <a:r>
              <a:rPr lang="en-US" dirty="0" err="1"/>
              <a:t>JUnit</a:t>
            </a:r>
            <a:r>
              <a:rPr lang="en-US" dirty="0"/>
              <a:t> test results and </a:t>
            </a:r>
            <a:r>
              <a:rPr lang="en-US" dirty="0" err="1"/>
              <a:t>Javadocs</a:t>
            </a:r>
            <a:endParaRPr lang="en-US" dirty="0"/>
          </a:p>
          <a:p>
            <a:r>
              <a:rPr lang="en-US" dirty="0" smtClean="0"/>
              <a:t>Email </a:t>
            </a:r>
            <a:r>
              <a:rPr lang="en-US" dirty="0"/>
              <a:t>notifications</a:t>
            </a:r>
          </a:p>
          <a:p>
            <a:r>
              <a:rPr lang="en-US" dirty="0" smtClean="0"/>
              <a:t>As </a:t>
            </a:r>
            <a:r>
              <a:rPr lang="en-US" dirty="0"/>
              <a:t>stated earlier, plugins expand the functionality </a:t>
            </a:r>
            <a:r>
              <a:rPr lang="en-US" dirty="0" smtClean="0"/>
              <a:t>even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Continuous </a:t>
            </a:r>
            <a:r>
              <a:rPr lang="en-US" dirty="0"/>
              <a:t>integration systems are a vital part of any Agile</a:t>
            </a:r>
          </a:p>
          <a:p>
            <a:pPr marL="0" indent="0">
              <a:buNone/>
            </a:pPr>
            <a:r>
              <a:rPr lang="en-US" dirty="0" smtClean="0"/>
              <a:t> team </a:t>
            </a:r>
            <a:r>
              <a:rPr lang="en-US" dirty="0"/>
              <a:t>because they help enforce the ideals of </a:t>
            </a:r>
            <a:r>
              <a:rPr lang="en-US" dirty="0" smtClean="0"/>
              <a:t>Agile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Jenkins</a:t>
            </a:r>
            <a:r>
              <a:rPr lang="en-US" dirty="0"/>
              <a:t>, a continuous build tool, enables teams to focus on</a:t>
            </a:r>
          </a:p>
          <a:p>
            <a:pPr marL="0" indent="0">
              <a:buNone/>
            </a:pPr>
            <a:r>
              <a:rPr lang="en-US" dirty="0"/>
              <a:t>their work by automating the build, artifact management,</a:t>
            </a:r>
          </a:p>
          <a:p>
            <a:pPr marL="0" indent="0">
              <a:buNone/>
            </a:pPr>
            <a:r>
              <a:rPr lang="en-US" dirty="0"/>
              <a:t>and deployment </a:t>
            </a:r>
            <a:r>
              <a:rPr lang="en-US" dirty="0" smtClean="0"/>
              <a:t>processes.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Jenkins</a:t>
            </a:r>
            <a:r>
              <a:rPr lang="en-US" dirty="0"/>
              <a:t>’ core functionality and flexibility allow it to fit in a</a:t>
            </a:r>
          </a:p>
          <a:p>
            <a:pPr marL="0" indent="0">
              <a:buNone/>
            </a:pPr>
            <a:r>
              <a:rPr lang="en-US" dirty="0"/>
              <a:t>variety of environments and can help streamline the</a:t>
            </a:r>
          </a:p>
          <a:p>
            <a:pPr marL="0" indent="0">
              <a:buNone/>
            </a:pPr>
            <a:r>
              <a:rPr lang="en-US" dirty="0"/>
              <a:t>development process for all stakeholders involved</a:t>
            </a:r>
          </a:p>
        </p:txBody>
      </p:sp>
    </p:spTree>
    <p:extLst>
      <p:ext uri="{BB962C8B-B14F-4D97-AF65-F5344CB8AC3E}">
        <p14:creationId xmlns:p14="http://schemas.microsoft.com/office/powerpoint/2010/main" val="7373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Jenkins works -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Once a project is successfully created in Jenkins, all future</a:t>
            </a:r>
          </a:p>
          <a:p>
            <a:pPr marL="0" indent="0">
              <a:buNone/>
            </a:pPr>
            <a:r>
              <a:rPr lang="en-US" dirty="0"/>
              <a:t>builds are automatic</a:t>
            </a:r>
          </a:p>
          <a:p>
            <a:r>
              <a:rPr lang="en-US" dirty="0" smtClean="0"/>
              <a:t>Building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Jenkins </a:t>
            </a:r>
            <a:r>
              <a:rPr lang="en-US" dirty="0"/>
              <a:t>executes the build in an executer</a:t>
            </a:r>
          </a:p>
          <a:p>
            <a:pPr marL="0" indent="0">
              <a:buNone/>
            </a:pPr>
            <a:r>
              <a:rPr lang="en-US" dirty="0" smtClean="0"/>
              <a:t>- By </a:t>
            </a:r>
            <a:r>
              <a:rPr lang="en-US" dirty="0"/>
              <a:t>default, Jenkins gives one executer per core on the build server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Jenkins </a:t>
            </a:r>
            <a:r>
              <a:rPr lang="en-US" dirty="0"/>
              <a:t>also has the concept of slave build servers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Useful </a:t>
            </a:r>
            <a:r>
              <a:rPr lang="en-US" dirty="0"/>
              <a:t>for building on different architectures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Distribution </a:t>
            </a:r>
            <a:r>
              <a:rPr lang="en-US" dirty="0"/>
              <a:t>of load</a:t>
            </a:r>
          </a:p>
        </p:txBody>
      </p:sp>
    </p:spTree>
    <p:extLst>
      <p:ext uri="{BB962C8B-B14F-4D97-AF65-F5344CB8AC3E}">
        <p14:creationId xmlns:p14="http://schemas.microsoft.com/office/powerpoint/2010/main" val="42795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Jenkins works </a:t>
            </a:r>
            <a:r>
              <a:rPr lang="en-US" dirty="0" smtClean="0"/>
              <a:t>– Automated Release Management  (Heart Beat)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  <a:ea typeface="+mj-ea"/>
                <a:cs typeface="+mj-cs"/>
                <a:hlinkClick r:id="rId3"/>
              </a:rPr>
              <a:t>Jenkins </a:t>
            </a:r>
            <a:r>
              <a:rPr lang="en-US" sz="2000" dirty="0" err="1">
                <a:latin typeface="+mj-lt"/>
                <a:ea typeface="+mj-ea"/>
                <a:cs typeface="+mj-cs"/>
                <a:hlinkClick r:id="rId3"/>
              </a:rPr>
              <a:t>Artifactory</a:t>
            </a:r>
            <a:r>
              <a:rPr lang="en-US" sz="2000" dirty="0">
                <a:latin typeface="+mj-lt"/>
                <a:ea typeface="+mj-ea"/>
                <a:cs typeface="+mj-cs"/>
                <a:hlinkClick r:id="rId3"/>
              </a:rPr>
              <a:t> Plugin - Release Management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891154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dmin\Desktop\overall_release1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5795"/>
            <a:ext cx="8458200" cy="19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How Jenkins works -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Jenkins comes with basic reporting features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Keeping </a:t>
            </a:r>
            <a:r>
              <a:rPr lang="en-US" dirty="0"/>
              <a:t>track of build </a:t>
            </a:r>
            <a:r>
              <a:rPr lang="en-US" dirty="0" smtClean="0"/>
              <a:t>status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. Last </a:t>
            </a:r>
            <a:r>
              <a:rPr lang="en-US" dirty="0"/>
              <a:t>success and failure</a:t>
            </a:r>
          </a:p>
          <a:p>
            <a:pPr marL="0" indent="0">
              <a:buNone/>
            </a:pPr>
            <a:r>
              <a:rPr lang="en-US" dirty="0" smtClean="0"/>
              <a:t>       .“</a:t>
            </a:r>
            <a:r>
              <a:rPr lang="en-US" dirty="0"/>
              <a:t>Weather” – Build trend</a:t>
            </a:r>
          </a:p>
          <a:p>
            <a:r>
              <a:rPr lang="en-US" dirty="0" smtClean="0"/>
              <a:t>These </a:t>
            </a:r>
            <a:r>
              <a:rPr lang="en-US" dirty="0"/>
              <a:t>can be greatly enhanced with the use of pre-build</a:t>
            </a:r>
          </a:p>
          <a:p>
            <a:pPr marL="0" indent="0">
              <a:buNone/>
            </a:pPr>
            <a:r>
              <a:rPr lang="en-US" dirty="0"/>
              <a:t>plugins</a:t>
            </a:r>
          </a:p>
          <a:p>
            <a:r>
              <a:rPr lang="en-US" dirty="0" smtClean="0"/>
              <a:t>Unit </a:t>
            </a:r>
            <a:r>
              <a:rPr lang="en-US" dirty="0"/>
              <a:t>test coverage</a:t>
            </a:r>
          </a:p>
          <a:p>
            <a:r>
              <a:rPr lang="en-US" dirty="0" smtClean="0"/>
              <a:t>Test </a:t>
            </a:r>
            <a:r>
              <a:rPr lang="en-US" dirty="0"/>
              <a:t>result trending</a:t>
            </a:r>
          </a:p>
          <a:p>
            <a:r>
              <a:rPr lang="en-US" dirty="0" err="1" smtClean="0"/>
              <a:t>Findbugs</a:t>
            </a:r>
            <a:r>
              <a:rPr lang="en-US" dirty="0"/>
              <a:t>, </a:t>
            </a:r>
            <a:r>
              <a:rPr lang="en-US" dirty="0" err="1"/>
              <a:t>Checkstyle</a:t>
            </a:r>
            <a:r>
              <a:rPr lang="en-US" dirty="0"/>
              <a:t>, PMD</a:t>
            </a:r>
          </a:p>
        </p:txBody>
      </p:sp>
    </p:spTree>
    <p:extLst>
      <p:ext uri="{BB962C8B-B14F-4D97-AF65-F5344CB8AC3E}">
        <p14:creationId xmlns:p14="http://schemas.microsoft.com/office/powerpoint/2010/main" val="30482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by example – Main Page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79971" cy="214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3430564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main page provides a summary of the projects</a:t>
            </a:r>
          </a:p>
          <a:p>
            <a:r>
              <a:rPr lang="en-US" sz="3200" dirty="0" smtClean="0"/>
              <a:t>.Quick </a:t>
            </a:r>
            <a:r>
              <a:rPr lang="en-US" sz="3200" dirty="0"/>
              <a:t>view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What’s </a:t>
            </a:r>
            <a:r>
              <a:rPr lang="en-US" sz="3200" dirty="0"/>
              <a:t>building (“No builds in the queue”)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Build </a:t>
            </a:r>
            <a:r>
              <a:rPr lang="en-US" sz="3200" dirty="0"/>
              <a:t>Executor Status (both “Idle”)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Status </a:t>
            </a:r>
            <a:r>
              <a:rPr lang="en-US" sz="3200" dirty="0"/>
              <a:t>of the projects</a:t>
            </a:r>
          </a:p>
        </p:txBody>
      </p:sp>
    </p:spTree>
    <p:extLst>
      <p:ext uri="{BB962C8B-B14F-4D97-AF65-F5344CB8AC3E}">
        <p14:creationId xmlns:p14="http://schemas.microsoft.com/office/powerpoint/2010/main" val="7109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Liquibase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Liquibase</a:t>
            </a:r>
            <a:r>
              <a:rPr lang="en-US" dirty="0"/>
              <a:t> is an open source (Apache 2.0 Licensed), database-independent library for tracking, managing and applying database changes. </a:t>
            </a:r>
            <a:endParaRPr lang="en-US" dirty="0" smtClean="0"/>
          </a:p>
          <a:p>
            <a:r>
              <a:rPr lang="en-US" dirty="0" smtClean="0"/>
              <a:t>LIQUIBASE </a:t>
            </a:r>
            <a:r>
              <a:rPr lang="en-US" dirty="0"/>
              <a:t>is used by developers in locating and making amendments in the database. The track of all these changes are maintained in an XML file (database </a:t>
            </a:r>
            <a:r>
              <a:rPr lang="en-US" dirty="0" err="1"/>
              <a:t>changelog</a:t>
            </a:r>
            <a:r>
              <a:rPr lang="en-US" dirty="0"/>
              <a:t> file) which serves to overview the list of changes made. It is compatible with any database which java can easily connect to. </a:t>
            </a:r>
          </a:p>
        </p:txBody>
      </p:sp>
    </p:spTree>
    <p:extLst>
      <p:ext uri="{BB962C8B-B14F-4D97-AF65-F5344CB8AC3E}">
        <p14:creationId xmlns:p14="http://schemas.microsoft.com/office/powerpoint/2010/main" val="3489429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Liquibase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/>
              <a:t>Key Features</a:t>
            </a:r>
          </a:p>
          <a:p>
            <a:r>
              <a:rPr lang="en-US" dirty="0"/>
              <a:t>Efficiently manage multiple databases </a:t>
            </a:r>
          </a:p>
          <a:p>
            <a:r>
              <a:rPr lang="en-US" dirty="0"/>
              <a:t>Extensible to make changes </a:t>
            </a:r>
          </a:p>
          <a:p>
            <a:r>
              <a:rPr lang="en-US" dirty="0"/>
              <a:t>Able to keep a track record of database changes</a:t>
            </a:r>
          </a:p>
          <a:p>
            <a:r>
              <a:rPr lang="en-US" dirty="0"/>
              <a:t>Execution can take place through Maven, command line, Ant etc. </a:t>
            </a:r>
          </a:p>
        </p:txBody>
      </p:sp>
    </p:spTree>
    <p:extLst>
      <p:ext uri="{BB962C8B-B14F-4D97-AF65-F5344CB8AC3E}">
        <p14:creationId xmlns:p14="http://schemas.microsoft.com/office/powerpoint/2010/main" val="150823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Continuous integration is a necessity on complex projects</a:t>
            </a:r>
          </a:p>
          <a:p>
            <a:pPr marL="0" indent="0">
              <a:buNone/>
            </a:pPr>
            <a:r>
              <a:rPr lang="en-US" dirty="0"/>
              <a:t>due to the benefits it provides regarding early detection </a:t>
            </a:r>
            <a:r>
              <a:rPr lang="en-US" dirty="0" smtClean="0"/>
              <a:t>of problems.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good continuous build system should be flexible enough to</a:t>
            </a:r>
          </a:p>
          <a:p>
            <a:pPr marL="0" indent="0">
              <a:buNone/>
            </a:pPr>
            <a:r>
              <a:rPr lang="en-US" dirty="0" smtClean="0"/>
              <a:t>   fit </a:t>
            </a:r>
            <a:r>
              <a:rPr lang="en-US" dirty="0"/>
              <a:t>into pre-existing development environments and </a:t>
            </a:r>
            <a:r>
              <a:rPr lang="en-US" dirty="0" smtClean="0"/>
              <a:t>provide all </a:t>
            </a:r>
            <a:r>
              <a:rPr lang="en-US" dirty="0"/>
              <a:t>the features a team expects from such a </a:t>
            </a:r>
            <a:r>
              <a:rPr lang="en-US" dirty="0" smtClean="0"/>
              <a:t>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Jenkins</a:t>
            </a:r>
            <a:r>
              <a:rPr lang="en-US" dirty="0"/>
              <a:t>, a continuous build system, can be an integral part of</a:t>
            </a:r>
          </a:p>
          <a:p>
            <a:pPr marL="0" indent="0">
              <a:buNone/>
            </a:pPr>
            <a:r>
              <a:rPr lang="en-US" dirty="0" smtClean="0"/>
              <a:t> any </a:t>
            </a:r>
            <a:r>
              <a:rPr lang="en-US" dirty="0"/>
              <a:t>continuous integration system due to it’s core feature set</a:t>
            </a:r>
          </a:p>
          <a:p>
            <a:pPr marL="0" indent="0">
              <a:buNone/>
            </a:pPr>
            <a:r>
              <a:rPr lang="en-US" dirty="0" smtClean="0"/>
              <a:t>  and </a:t>
            </a:r>
            <a:r>
              <a:rPr lang="en-US" dirty="0"/>
              <a:t>extensibility through a plugin system</a:t>
            </a:r>
          </a:p>
        </p:txBody>
      </p:sp>
    </p:spTree>
    <p:extLst>
      <p:ext uri="{BB962C8B-B14F-4D97-AF65-F5344CB8AC3E}">
        <p14:creationId xmlns:p14="http://schemas.microsoft.com/office/powerpoint/2010/main" val="11100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3238"/>
            <a:ext cx="8305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Maven Repository ,Nexus Server and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Vodafone </a:t>
            </a:r>
            <a:r>
              <a:rPr lang="en-US" dirty="0" smtClean="0"/>
              <a:t> </a:t>
            </a:r>
            <a:r>
              <a:rPr lang="en-US" dirty="0" smtClean="0"/>
              <a:t>maven repository that have all the java library that will be used in portal development.</a:t>
            </a:r>
          </a:p>
          <a:p>
            <a:r>
              <a:rPr lang="en-US" dirty="0" smtClean="0"/>
              <a:t>Nexus server is a jetty server that serve for the java library to be downloaded throw maven build  to local developer user.</a:t>
            </a:r>
          </a:p>
          <a:p>
            <a:r>
              <a:rPr lang="en-US" dirty="0" smtClean="0"/>
              <a:t>Wiki will be used for code review and bug tracing </a:t>
            </a:r>
          </a:p>
          <a:p>
            <a:r>
              <a:rPr lang="en-US" dirty="0" smtClean="0"/>
              <a:t>We will use TRAC free open source for wiki bug reporting.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Mavenize</a:t>
            </a:r>
            <a:r>
              <a:rPr lang="en-US" dirty="0" smtClean="0"/>
              <a:t> Existing Portal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POM file produce One EAR</a:t>
            </a:r>
          </a:p>
          <a:p>
            <a:r>
              <a:rPr lang="en-US" dirty="0" smtClean="0"/>
              <a:t>Sub modules POMs (</a:t>
            </a:r>
            <a:r>
              <a:rPr lang="en-US" dirty="0" err="1" smtClean="0"/>
              <a:t>SelfServices</a:t>
            </a:r>
            <a:r>
              <a:rPr lang="en-US" dirty="0" smtClean="0"/>
              <a:t>, MI ,etc..) generate multiple WARs </a:t>
            </a:r>
          </a:p>
          <a:p>
            <a:r>
              <a:rPr lang="en-US" dirty="0" smtClean="0"/>
              <a:t>POM file contains Deploy script to Dev. Application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9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6705600" cy="1143000"/>
          </a:xfrm>
        </p:spPr>
        <p:txBody>
          <a:bodyPr/>
          <a:lstStyle/>
          <a:p>
            <a:r>
              <a:rPr lang="en-US" dirty="0" smtClean="0"/>
              <a:t>Thank you……….</a:t>
            </a:r>
            <a:endParaRPr lang="en-US" dirty="0"/>
          </a:p>
        </p:txBody>
      </p:sp>
      <p:pic>
        <p:nvPicPr>
          <p:cNvPr id="2050" name="Picture 2" descr="C:\Users\Admin\Desktop\3monkeys_carto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2730500"/>
            <a:ext cx="3429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Cartoon Goril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01725"/>
            <a:ext cx="316045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Continuous </a:t>
            </a:r>
            <a:r>
              <a:rPr lang="en-US" dirty="0"/>
              <a:t>Integration (CI)</a:t>
            </a:r>
          </a:p>
          <a:p>
            <a:r>
              <a:rPr lang="en-US" dirty="0" smtClean="0"/>
              <a:t>What </a:t>
            </a:r>
            <a:r>
              <a:rPr lang="en-US" dirty="0"/>
              <a:t>is it?</a:t>
            </a:r>
          </a:p>
          <a:p>
            <a:r>
              <a:rPr lang="en-US" dirty="0" smtClean="0"/>
              <a:t>What </a:t>
            </a:r>
            <a:r>
              <a:rPr lang="en-US" dirty="0"/>
              <a:t>are the benefits?</a:t>
            </a:r>
          </a:p>
          <a:p>
            <a:r>
              <a:rPr lang="en-US" dirty="0" smtClean="0"/>
              <a:t>Continuous </a:t>
            </a:r>
            <a:r>
              <a:rPr lang="en-US" dirty="0"/>
              <a:t>Build Systems</a:t>
            </a:r>
          </a:p>
          <a:p>
            <a:r>
              <a:rPr lang="en-US" dirty="0" smtClean="0"/>
              <a:t>Jenkins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it?</a:t>
            </a:r>
          </a:p>
          <a:p>
            <a:r>
              <a:rPr lang="en-US" dirty="0" smtClean="0"/>
              <a:t>Where </a:t>
            </a:r>
            <a:r>
              <a:rPr lang="en-US" dirty="0"/>
              <a:t>does it fit in?</a:t>
            </a:r>
          </a:p>
          <a:p>
            <a:r>
              <a:rPr lang="en-US" dirty="0" smtClean="0"/>
              <a:t>Why </a:t>
            </a:r>
            <a:r>
              <a:rPr lang="en-US" dirty="0"/>
              <a:t>should I use it?</a:t>
            </a:r>
          </a:p>
          <a:p>
            <a:r>
              <a:rPr lang="en-US" dirty="0" smtClean="0"/>
              <a:t>What </a:t>
            </a:r>
            <a:r>
              <a:rPr lang="en-US" dirty="0"/>
              <a:t>can it do?</a:t>
            </a:r>
          </a:p>
          <a:p>
            <a:r>
              <a:rPr lang="en-US" dirty="0" smtClean="0"/>
              <a:t>How </a:t>
            </a:r>
            <a:r>
              <a:rPr lang="en-US" dirty="0"/>
              <a:t>does it work?</a:t>
            </a:r>
          </a:p>
          <a:p>
            <a:r>
              <a:rPr lang="en-US" dirty="0" smtClean="0"/>
              <a:t>Where </a:t>
            </a:r>
            <a:r>
              <a:rPr lang="en-US" dirty="0"/>
              <a:t>is it used?</a:t>
            </a:r>
          </a:p>
          <a:p>
            <a:r>
              <a:rPr lang="en-US" dirty="0" smtClean="0"/>
              <a:t>How </a:t>
            </a:r>
            <a:r>
              <a:rPr lang="en-US" dirty="0"/>
              <a:t>can I get started?</a:t>
            </a:r>
          </a:p>
          <a:p>
            <a:r>
              <a:rPr lang="en-US" dirty="0" smtClean="0"/>
              <a:t>Putting </a:t>
            </a:r>
            <a:r>
              <a:rPr lang="en-US" dirty="0"/>
              <a:t>it all together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Continuous Integration – Martin Fowler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http</a:t>
            </a:r>
            <a:r>
              <a:rPr lang="en-US" dirty="0"/>
              <a:t>://www.martinfowler.com/articles/continuousIntegration.html</a:t>
            </a:r>
          </a:p>
          <a:p>
            <a:r>
              <a:rPr lang="en-US" dirty="0" smtClean="0"/>
              <a:t>Hudson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http</a:t>
            </a:r>
            <a:r>
              <a:rPr lang="en-US" dirty="0"/>
              <a:t>://hudson-ci.org/</a:t>
            </a:r>
          </a:p>
          <a:p>
            <a:r>
              <a:rPr lang="en-US" dirty="0" smtClean="0"/>
              <a:t>Hudson </a:t>
            </a:r>
            <a:r>
              <a:rPr lang="en-US" dirty="0"/>
              <a:t>Continuous Integration Server</a:t>
            </a:r>
          </a:p>
          <a:p>
            <a:pPr marL="0" indent="0">
              <a:buNone/>
            </a:pPr>
            <a:r>
              <a:rPr lang="en-US" dirty="0" smtClean="0"/>
              <a:t>   http</a:t>
            </a:r>
            <a:r>
              <a:rPr lang="en-US" dirty="0"/>
              <a:t>://www.code-magazine.com/articleprint.aspx?quickid=0906071&amp;printmode=true</a:t>
            </a:r>
          </a:p>
          <a:p>
            <a:r>
              <a:rPr lang="en-US" dirty="0" smtClean="0"/>
              <a:t>The </a:t>
            </a:r>
            <a:r>
              <a:rPr lang="en-US" dirty="0"/>
              <a:t>Hudson Book</a:t>
            </a:r>
          </a:p>
          <a:p>
            <a:pPr marL="0" indent="0">
              <a:buNone/>
            </a:pPr>
            <a:r>
              <a:rPr lang="en-US" dirty="0" smtClean="0"/>
              <a:t>    http</a:t>
            </a:r>
            <a:r>
              <a:rPr lang="en-US" dirty="0"/>
              <a:t>://www.eclipse.org/hudson/the-hudson-book/book-hudson.pdf</a:t>
            </a:r>
          </a:p>
          <a:p>
            <a:r>
              <a:rPr lang="en-US" dirty="0" smtClean="0"/>
              <a:t>Jenkins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https</a:t>
            </a:r>
            <a:r>
              <a:rPr lang="en-US" dirty="0"/>
              <a:t>://wiki.jenkins-ci.org</a:t>
            </a:r>
          </a:p>
          <a:p>
            <a:pPr marL="0" indent="0">
              <a:buNone/>
            </a:pPr>
            <a:r>
              <a:rPr lang="en-US" dirty="0" smtClean="0"/>
              <a:t>    http</a:t>
            </a:r>
            <a:r>
              <a:rPr lang="en-US" dirty="0"/>
              <a:t>://corrines-corner2006.blogspot.com/2011/09/freebie-monday_26.html</a:t>
            </a:r>
          </a:p>
          <a:p>
            <a:r>
              <a:rPr lang="en-US" dirty="0" smtClean="0"/>
              <a:t>What </a:t>
            </a:r>
            <a:r>
              <a:rPr lang="en-US" dirty="0"/>
              <a:t>is Continuous Integration</a:t>
            </a:r>
          </a:p>
          <a:p>
            <a:pPr marL="0" indent="0">
              <a:buNone/>
            </a:pPr>
            <a:r>
              <a:rPr lang="en-US" dirty="0" smtClean="0"/>
              <a:t>   http</a:t>
            </a:r>
            <a:r>
              <a:rPr lang="en-US" dirty="0"/>
              <a:t>://confluence.public.thoughtworks.org/display/CCNET/What+is+Continuous</a:t>
            </a:r>
          </a:p>
          <a:p>
            <a:pPr marL="0" indent="0">
              <a:buNone/>
            </a:pPr>
            <a:r>
              <a:rPr lang="en-US" dirty="0"/>
              <a:t>+Integration</a:t>
            </a:r>
          </a:p>
        </p:txBody>
      </p:sp>
    </p:spTree>
    <p:extLst>
      <p:ext uri="{BB962C8B-B14F-4D97-AF65-F5344CB8AC3E}">
        <p14:creationId xmlns:p14="http://schemas.microsoft.com/office/powerpoint/2010/main" val="5382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/>
              <a:t>CI -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“Continuous Integration is a software development practice</a:t>
            </a:r>
          </a:p>
          <a:p>
            <a:pPr marL="0" indent="0">
              <a:buNone/>
            </a:pPr>
            <a:r>
              <a:rPr lang="en-US" sz="2800" dirty="0"/>
              <a:t>where members of a team integrate their work frequently,</a:t>
            </a:r>
          </a:p>
          <a:p>
            <a:pPr marL="0" indent="0">
              <a:buNone/>
            </a:pPr>
            <a:r>
              <a:rPr lang="en-US" sz="2800" dirty="0"/>
              <a:t>usually each person integrates at least daily - leading to</a:t>
            </a:r>
          </a:p>
          <a:p>
            <a:pPr marL="0" indent="0">
              <a:buNone/>
            </a:pPr>
            <a:r>
              <a:rPr lang="en-US" sz="2800" dirty="0"/>
              <a:t>multiple integrations per day. Each integration is verified by</a:t>
            </a:r>
          </a:p>
          <a:p>
            <a:pPr marL="0" indent="0">
              <a:buNone/>
            </a:pPr>
            <a:r>
              <a:rPr lang="en-US" sz="2800" dirty="0"/>
              <a:t>an automated build (including test) to detect integration</a:t>
            </a:r>
          </a:p>
          <a:p>
            <a:pPr marL="0" indent="0">
              <a:buNone/>
            </a:pPr>
            <a:r>
              <a:rPr lang="en-US" sz="2800" dirty="0"/>
              <a:t>errors as quickly as possible” – Martin Fowler</a:t>
            </a:r>
          </a:p>
        </p:txBody>
      </p:sp>
    </p:spTree>
    <p:extLst>
      <p:ext uri="{BB962C8B-B14F-4D97-AF65-F5344CB8AC3E}">
        <p14:creationId xmlns:p14="http://schemas.microsoft.com/office/powerpoint/2010/main" val="35490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/>
              <a:t>CI – What does it really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At a regular frequency (ideally at every commit), the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is</a:t>
            </a:r>
            <a:r>
              <a:rPr lang="en-US" dirty="0"/>
              <a:t>:</a:t>
            </a:r>
          </a:p>
          <a:p>
            <a:r>
              <a:rPr lang="en-US" dirty="0" smtClean="0"/>
              <a:t>Integrated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All </a:t>
            </a:r>
            <a:r>
              <a:rPr lang="en-US" dirty="0"/>
              <a:t>changes up until that point are combined into the project</a:t>
            </a:r>
          </a:p>
          <a:p>
            <a:r>
              <a:rPr lang="en-US" dirty="0" smtClean="0"/>
              <a:t>Built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code is compiled into an executable or package</a:t>
            </a:r>
          </a:p>
          <a:p>
            <a:r>
              <a:rPr lang="en-US" dirty="0" smtClean="0"/>
              <a:t>Tested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Automated </a:t>
            </a:r>
            <a:r>
              <a:rPr lang="en-US" dirty="0"/>
              <a:t>test suites are run</a:t>
            </a:r>
          </a:p>
          <a:p>
            <a:r>
              <a:rPr lang="en-US" dirty="0" smtClean="0"/>
              <a:t>Archived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Versioned </a:t>
            </a:r>
            <a:r>
              <a:rPr lang="en-US" dirty="0"/>
              <a:t>and stored so it can be distributed as is, if desired</a:t>
            </a:r>
          </a:p>
          <a:p>
            <a:r>
              <a:rPr lang="en-US" dirty="0" smtClean="0"/>
              <a:t>Deployed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Loaded </a:t>
            </a:r>
            <a:r>
              <a:rPr lang="en-US" dirty="0"/>
              <a:t>onto a system where the developers can interact with it</a:t>
            </a:r>
          </a:p>
        </p:txBody>
      </p:sp>
    </p:spTree>
    <p:extLst>
      <p:ext uri="{BB962C8B-B14F-4D97-AF65-F5344CB8AC3E}">
        <p14:creationId xmlns:p14="http://schemas.microsoft.com/office/powerpoint/2010/main" val="5129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Vodafone</a:t>
            </a:r>
            <a:r>
              <a:rPr lang="en-US" dirty="0" smtClean="0"/>
              <a:t> Portal CI Proposed Architecture</a:t>
            </a:r>
            <a:endParaRPr lang="en-US" dirty="0"/>
          </a:p>
        </p:txBody>
      </p:sp>
      <p:pic>
        <p:nvPicPr>
          <p:cNvPr id="4" name="Picture 2" descr="D:\portal\CI.di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7958138" cy="671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80962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2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–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bug detection</a:t>
            </a:r>
          </a:p>
          <a:p>
            <a:r>
              <a:rPr lang="en-US" dirty="0" smtClean="0"/>
              <a:t>No </a:t>
            </a:r>
            <a:r>
              <a:rPr lang="en-US" dirty="0"/>
              <a:t>integration step in the lifecycle</a:t>
            </a:r>
          </a:p>
          <a:p>
            <a:r>
              <a:rPr lang="en-US" dirty="0" smtClean="0"/>
              <a:t>A </a:t>
            </a:r>
            <a:r>
              <a:rPr lang="en-US" dirty="0"/>
              <a:t>deployable system at any given point</a:t>
            </a:r>
          </a:p>
          <a:p>
            <a:r>
              <a:rPr lang="en-US" dirty="0" smtClean="0"/>
              <a:t>Record </a:t>
            </a:r>
            <a:r>
              <a:rPr lang="en-US" dirty="0"/>
              <a:t>of evolution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5332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" y="0"/>
            <a:ext cx="4815840" cy="1026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609600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Vodafone</a:t>
            </a:r>
            <a:r>
              <a:rPr lang="en-US" dirty="0" smtClean="0"/>
              <a:t> Portal Development </a:t>
            </a:r>
            <a:br>
              <a:rPr lang="en-US" dirty="0" smtClean="0"/>
            </a:br>
            <a:r>
              <a:rPr lang="en-US" dirty="0" smtClean="0"/>
              <a:t>Heart beat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7825"/>
            <a:ext cx="8382000" cy="47529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Vodafone Portal Projects Type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1-Small project (Done within 1 Week)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No need to have Branch for development.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2-Medium Projects (2-3 Weeks) Could be also committed on </a:t>
            </a:r>
            <a:r>
              <a:rPr lang="en-US" b="1" dirty="0" smtClean="0"/>
              <a:t>Head.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3-Large </a:t>
            </a:r>
            <a:r>
              <a:rPr lang="en-US" b="1" dirty="0" smtClean="0"/>
              <a:t>projects </a:t>
            </a:r>
            <a:r>
              <a:rPr lang="en-US" b="1" dirty="0" smtClean="0"/>
              <a:t>(Migration , Revamping)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Need branch if the changes in code affect </a:t>
            </a:r>
            <a:r>
              <a:rPr lang="en-US" b="1" dirty="0" smtClean="0"/>
              <a:t>&gt;25 </a:t>
            </a:r>
            <a:r>
              <a:rPr lang="en-US" b="1" dirty="0" smtClean="0"/>
              <a:t>% source code.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 descr="C:\Users\Admin\Desktop\A heartbe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12" y="152400"/>
            <a:ext cx="197268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1223</Words>
  <Application>Microsoft Office PowerPoint</Application>
  <PresentationFormat>On-screen Show (4:3)</PresentationFormat>
  <Paragraphs>194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Vodafone portal Continues Integration Environment</vt:lpstr>
      <vt:lpstr>Executive summary</vt:lpstr>
      <vt:lpstr>Agenda</vt:lpstr>
      <vt:lpstr>CI - Defined</vt:lpstr>
      <vt:lpstr>CI – What does it really mean?</vt:lpstr>
      <vt:lpstr>Vodafone Portal CI Proposed Architecture</vt:lpstr>
      <vt:lpstr>PowerPoint Presentation</vt:lpstr>
      <vt:lpstr>CI – Benefits</vt:lpstr>
      <vt:lpstr>Vodafone Portal Development  Heart beat Concept</vt:lpstr>
      <vt:lpstr>Vodafone Portal Development  Heart beat Concept (Automated release management)</vt:lpstr>
      <vt:lpstr>Vodafone Portal Execution Heartbeat</vt:lpstr>
      <vt:lpstr>PowerPoint Presentation</vt:lpstr>
      <vt:lpstr>CI – The tools</vt:lpstr>
      <vt:lpstr>Jenkins</vt:lpstr>
      <vt:lpstr>Jenkins - History</vt:lpstr>
      <vt:lpstr>Jenkins – Fitting in</vt:lpstr>
      <vt:lpstr>Why Jenkins? Flexibility!</vt:lpstr>
      <vt:lpstr>What can Jenkins do?</vt:lpstr>
      <vt:lpstr>How Jenkins works - Setup</vt:lpstr>
      <vt:lpstr>How Jenkins works - Building</vt:lpstr>
      <vt:lpstr>How Jenkins works – Automated Release Management  (Heart Beat)</vt:lpstr>
      <vt:lpstr>How Jenkins works - Reporting</vt:lpstr>
      <vt:lpstr>Jenkins by example – Main Page</vt:lpstr>
      <vt:lpstr>Liquibase</vt:lpstr>
      <vt:lpstr>Liquibase</vt:lpstr>
      <vt:lpstr>Conclusion</vt:lpstr>
      <vt:lpstr>Maven Repository ,Nexus Server and wiki</vt:lpstr>
      <vt:lpstr>Mavenize Existing Portal Code</vt:lpstr>
      <vt:lpstr>Thank you……….</vt:lpstr>
      <vt:lpstr>References</vt:lpstr>
    </vt:vector>
  </TitlesOfParts>
  <Company>Vodafone Egypt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Vodafone portal Continues Integration Environment</dc:title>
  <dc:creator>Ayman ElGharabawy, Vodafone Egypt</dc:creator>
  <cp:lastModifiedBy>Ayman</cp:lastModifiedBy>
  <cp:revision>97</cp:revision>
  <dcterms:created xsi:type="dcterms:W3CDTF">2015-12-31T10:58:13Z</dcterms:created>
  <dcterms:modified xsi:type="dcterms:W3CDTF">2016-01-31T09:05:09Z</dcterms:modified>
</cp:coreProperties>
</file>