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30"/>
  </p:notesMasterIdLst>
  <p:sldIdLst>
    <p:sldId id="256" r:id="rId2"/>
    <p:sldId id="274" r:id="rId3"/>
    <p:sldId id="271" r:id="rId4"/>
    <p:sldId id="272" r:id="rId5"/>
    <p:sldId id="273" r:id="rId6"/>
    <p:sldId id="275" r:id="rId7"/>
    <p:sldId id="257" r:id="rId8"/>
    <p:sldId id="259" r:id="rId9"/>
    <p:sldId id="260" r:id="rId10"/>
    <p:sldId id="262" r:id="rId11"/>
    <p:sldId id="263" r:id="rId12"/>
    <p:sldId id="261" r:id="rId13"/>
    <p:sldId id="264" r:id="rId14"/>
    <p:sldId id="265" r:id="rId15"/>
    <p:sldId id="266" r:id="rId16"/>
    <p:sldId id="278" r:id="rId17"/>
    <p:sldId id="276" r:id="rId18"/>
    <p:sldId id="279" r:id="rId19"/>
    <p:sldId id="283" r:id="rId20"/>
    <p:sldId id="277" r:id="rId21"/>
    <p:sldId id="284" r:id="rId22"/>
    <p:sldId id="280" r:id="rId23"/>
    <p:sldId id="281" r:id="rId24"/>
    <p:sldId id="282" r:id="rId25"/>
    <p:sldId id="267" r:id="rId26"/>
    <p:sldId id="268" r:id="rId27"/>
    <p:sldId id="269" r:id="rId28"/>
    <p:sldId id="27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8996" autoAdjust="0"/>
  </p:normalViewPr>
  <p:slideViewPr>
    <p:cSldViewPr>
      <p:cViewPr>
        <p:scale>
          <a:sx n="75" d="100"/>
          <a:sy n="75" d="100"/>
        </p:scale>
        <p:origin x="-1666" y="-14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06221-B344-4B2D-AB4A-4208274990AB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FF135-294A-4594-9F15-192B94E2D2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74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FF135-294A-4594-9F15-192B94E2D20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FF135-294A-4594-9F15-192B94E2D20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FF135-294A-4594-9F15-192B94E2D20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FF135-294A-4594-9F15-192B94E2D20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FF135-294A-4594-9F15-192B94E2D20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FF135-294A-4594-9F15-192B94E2D20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68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FF135-294A-4594-9F15-192B94E2D20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FF135-294A-4594-9F15-192B94E2D20D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magit.fr/definition/Cloud-public" TargetMode="External"/><Relationship Id="rId2" Type="http://schemas.openxmlformats.org/officeDocument/2006/relationships/hyperlink" Target="https://www.lemagit.fr/definition/Conteneur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emagit.fr/definition/Cluster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magit.fr/definition/API" TargetMode="External"/><Relationship Id="rId2" Type="http://schemas.openxmlformats.org/officeDocument/2006/relationships/hyperlink" Target="https://www.lemagit.fr/definition/Docker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3600" b="1" dirty="0" smtClean="0">
                <a:latin typeface="Calibri" pitchFamily="34" charset="0"/>
                <a:cs typeface="Calibri" pitchFamily="34" charset="0"/>
              </a:rPr>
              <a:t>Google </a:t>
            </a:r>
            <a:r>
              <a:rPr lang="fr-FR" sz="3600" b="1" dirty="0" err="1" smtClean="0">
                <a:latin typeface="Calibri" pitchFamily="34" charset="0"/>
                <a:cs typeface="Calibri" pitchFamily="34" charset="0"/>
              </a:rPr>
              <a:t>cloud</a:t>
            </a:r>
            <a:r>
              <a:rPr lang="fr-FR" sz="36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fr-FR" sz="3600" b="1" dirty="0" err="1" smtClean="0">
                <a:latin typeface="Calibri" pitchFamily="34" charset="0"/>
                <a:cs typeface="Calibri" pitchFamily="34" charset="0"/>
              </a:rPr>
              <a:t>compute</a:t>
            </a:r>
            <a:endParaRPr lang="fr-FR" sz="3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FR" sz="2000" b="1" dirty="0" smtClean="0">
                <a:latin typeface="Calibri" pitchFamily="34" charset="0"/>
                <a:cs typeface="Calibri" pitchFamily="34" charset="0"/>
              </a:rPr>
              <a:t>Smb-214</a:t>
            </a:r>
            <a:endParaRPr lang="fr-FR" sz="2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92168" y="6150114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000" b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Ayman Kouzayha</a:t>
            </a:r>
            <a:endParaRPr lang="fr-FR" sz="4000" b="1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43400" cy="938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800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latin typeface="Calibri" pitchFamily="34" charset="0"/>
                <a:cs typeface="Calibri" pitchFamily="34" charset="0"/>
              </a:rPr>
              <a:t>Instances de machine </a:t>
            </a:r>
            <a:r>
              <a:rPr lang="fr-FR" b="1" dirty="0" smtClean="0">
                <a:latin typeface="Calibri" pitchFamily="34" charset="0"/>
                <a:cs typeface="Calibri" pitchFamily="34" charset="0"/>
              </a:rPr>
              <a:t>virtuelle (2)</a:t>
            </a:r>
            <a:r>
              <a:rPr lang="fr-FR" b="1" dirty="0">
                <a:latin typeface="Calibri" pitchFamily="34" charset="0"/>
                <a:cs typeface="Calibri" pitchFamily="34" charset="0"/>
              </a:rPr>
              <a:t> 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22959" y="1100628"/>
            <a:ext cx="6982777" cy="3579849"/>
          </a:xfrm>
        </p:spPr>
        <p:txBody>
          <a:bodyPr>
            <a:normAutofit/>
          </a:bodyPr>
          <a:lstStyle/>
          <a:p>
            <a:pPr lvl="0">
              <a:buFont typeface="Courier New" pitchFamily="49" charset="0"/>
              <a:buChar char="o"/>
            </a:pPr>
            <a:r>
              <a:rPr lang="fr-FR" sz="2400" b="0" dirty="0" smtClean="0">
                <a:latin typeface="Calibri" pitchFamily="34" charset="0"/>
                <a:cs typeface="Calibri" pitchFamily="34" charset="0"/>
              </a:rPr>
              <a:t>L'emplacement </a:t>
            </a:r>
            <a:r>
              <a:rPr lang="fr-FR" sz="2400" b="0" dirty="0">
                <a:latin typeface="Calibri" pitchFamily="34" charset="0"/>
                <a:cs typeface="Calibri" pitchFamily="34" charset="0"/>
              </a:rPr>
              <a:t>du serveur d'instance peut également être sélectionné en fonction des besoins de l'utilisateur (exemple: US central, US West, Europe Ouest, etc.)</a:t>
            </a:r>
            <a:endParaRPr lang="en-US" sz="2400" b="0" dirty="0">
              <a:latin typeface="Calibri" pitchFamily="34" charset="0"/>
              <a:cs typeface="Calibri" pitchFamily="34" charset="0"/>
            </a:endParaRPr>
          </a:p>
          <a:p>
            <a:pPr lvl="0">
              <a:buFont typeface="Courier New" pitchFamily="49" charset="0"/>
              <a:buChar char="o"/>
            </a:pPr>
            <a:r>
              <a:rPr lang="fr-FR" sz="2400" b="0" dirty="0">
                <a:latin typeface="Calibri" pitchFamily="34" charset="0"/>
                <a:cs typeface="Calibri" pitchFamily="34" charset="0"/>
              </a:rPr>
              <a:t>Le coût par mois pour chaque machine est calculé en fonction de la configuration sélectionnée</a:t>
            </a:r>
            <a:endParaRPr lang="en-US" sz="2400" b="0" dirty="0">
              <a:latin typeface="Calibri" pitchFamily="34" charset="0"/>
              <a:cs typeface="Calibri" pitchFamily="34" charset="0"/>
            </a:endParaRPr>
          </a:p>
          <a:p>
            <a:pPr>
              <a:buFont typeface="Courier New" pitchFamily="49" charset="0"/>
              <a:buChar char="o"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990600"/>
            <a:ext cx="1362075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805737" y="5121604"/>
            <a:ext cx="114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>
                <a:solidFill>
                  <a:schemeClr val="bg1"/>
                </a:solidFill>
              </a:rPr>
              <a:t>Exemples</a:t>
            </a:r>
            <a:r>
              <a:rPr lang="en-US" sz="1100" b="1" dirty="0" smtClean="0">
                <a:solidFill>
                  <a:schemeClr val="bg1"/>
                </a:solidFill>
              </a:rPr>
              <a:t> des zones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7" name="Shape 979"/>
          <p:cNvCxnSpPr/>
          <p:nvPr/>
        </p:nvCxnSpPr>
        <p:spPr>
          <a:xfrm>
            <a:off x="8229600" y="4902592"/>
            <a:ext cx="0" cy="21901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415280"/>
            <a:ext cx="1981200" cy="1614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440741"/>
            <a:ext cx="4816260" cy="1464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hape 979"/>
          <p:cNvCxnSpPr/>
          <p:nvPr/>
        </p:nvCxnSpPr>
        <p:spPr>
          <a:xfrm>
            <a:off x="2941530" y="4811152"/>
            <a:ext cx="0" cy="31045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TextBox 11"/>
          <p:cNvSpPr txBox="1"/>
          <p:nvPr/>
        </p:nvSpPr>
        <p:spPr>
          <a:xfrm>
            <a:off x="2590800" y="5121604"/>
            <a:ext cx="2667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</a:rPr>
              <a:t>300$ </a:t>
            </a:r>
            <a:r>
              <a:rPr lang="en-US" sz="1100" b="1" dirty="0">
                <a:solidFill>
                  <a:schemeClr val="bg1"/>
                </a:solidFill>
              </a:rPr>
              <a:t>credits </a:t>
            </a:r>
            <a:r>
              <a:rPr lang="en-US" sz="1100" b="1" dirty="0" err="1" smtClean="0">
                <a:solidFill>
                  <a:schemeClr val="bg1"/>
                </a:solidFill>
              </a:rPr>
              <a:t>gratuits</a:t>
            </a:r>
            <a:r>
              <a:rPr lang="en-US" sz="1100" b="1" dirty="0" smtClean="0">
                <a:solidFill>
                  <a:schemeClr val="bg1"/>
                </a:solidFill>
              </a:rPr>
              <a:t> pour 1ere </a:t>
            </a:r>
            <a:r>
              <a:rPr lang="en-US" sz="1100" b="1" dirty="0" err="1" smtClean="0">
                <a:solidFill>
                  <a:schemeClr val="bg1"/>
                </a:solidFill>
              </a:rPr>
              <a:t>enregistrement</a:t>
            </a:r>
            <a:endParaRPr lang="en-US" sz="1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61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latin typeface="Calibri" pitchFamily="34" charset="0"/>
                <a:cs typeface="Calibri" pitchFamily="34" charset="0"/>
              </a:rPr>
              <a:t>Groupes </a:t>
            </a:r>
            <a:r>
              <a:rPr lang="fr-FR" b="1" dirty="0" smtClean="0">
                <a:latin typeface="Calibri" pitchFamily="34" charset="0"/>
                <a:cs typeface="Calibri" pitchFamily="34" charset="0"/>
              </a:rPr>
              <a:t>d'instances </a:t>
            </a:r>
            <a:r>
              <a:rPr lang="fr-FR" b="1" dirty="0">
                <a:latin typeface="Calibri" pitchFamily="34" charset="0"/>
                <a:cs typeface="Calibri" pitchFamily="34" charset="0"/>
              </a:rPr>
              <a:t>gérés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22959" y="1100628"/>
            <a:ext cx="2758441" cy="3579849"/>
          </a:xfrm>
        </p:spPr>
        <p:txBody>
          <a:bodyPr>
            <a:normAutofit fontScale="92500" lnSpcReduction="20000"/>
          </a:bodyPr>
          <a:lstStyle/>
          <a:p>
            <a:pPr>
              <a:buFont typeface="Courier New" pitchFamily="49" charset="0"/>
              <a:buChar char="o"/>
            </a:pPr>
            <a:r>
              <a:rPr lang="fr-FR" sz="2400" b="0" dirty="0">
                <a:latin typeface="Calibri" pitchFamily="34" charset="0"/>
                <a:cs typeface="Calibri" pitchFamily="34" charset="0"/>
              </a:rPr>
              <a:t>les instances sont identiques et </a:t>
            </a:r>
            <a:r>
              <a:rPr lang="fr-FR" sz="2400" b="0" dirty="0" smtClean="0">
                <a:latin typeface="Calibri" pitchFamily="34" charset="0"/>
                <a:cs typeface="Calibri" pitchFamily="34" charset="0"/>
              </a:rPr>
              <a:t>créées </a:t>
            </a:r>
            <a:r>
              <a:rPr lang="fr-FR" sz="2400" b="0" dirty="0">
                <a:latin typeface="Calibri" pitchFamily="34" charset="0"/>
                <a:cs typeface="Calibri" pitchFamily="34" charset="0"/>
              </a:rPr>
              <a:t>avec le même </a:t>
            </a:r>
            <a:r>
              <a:rPr lang="fr-FR" sz="2400" b="0" dirty="0" smtClean="0">
                <a:latin typeface="Calibri" pitchFamily="34" charset="0"/>
                <a:cs typeface="Calibri" pitchFamily="34" charset="0"/>
              </a:rPr>
              <a:t>m</a:t>
            </a:r>
          </a:p>
          <a:p>
            <a:pPr>
              <a:buFont typeface="Courier New" pitchFamily="49" charset="0"/>
              <a:buChar char="o"/>
            </a:pPr>
            <a:r>
              <a:rPr lang="fr-FR" sz="2400" b="0" dirty="0">
                <a:latin typeface="Calibri" pitchFamily="34" charset="0"/>
                <a:cs typeface="Calibri" pitchFamily="34" charset="0"/>
              </a:rPr>
              <a:t>Utilisé dans le cas d'une application nécessitant des ressources de calcul supplémentaires ou du trafic </a:t>
            </a:r>
            <a:r>
              <a:rPr lang="fr-FR" sz="2400" b="0" dirty="0" smtClean="0">
                <a:latin typeface="Calibri" pitchFamily="34" charset="0"/>
                <a:cs typeface="Calibri" pitchFamily="34" charset="0"/>
              </a:rPr>
              <a:t>réseaux</a:t>
            </a:r>
            <a:endParaRPr lang="en-US" b="0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59" name="Shape 4446"/>
          <p:cNvGrpSpPr/>
          <p:nvPr/>
        </p:nvGrpSpPr>
        <p:grpSpPr>
          <a:xfrm>
            <a:off x="3810000" y="1008655"/>
            <a:ext cx="5069400" cy="3441000"/>
            <a:chOff x="5192881" y="667350"/>
            <a:chExt cx="5069400" cy="3441000"/>
          </a:xfrm>
        </p:grpSpPr>
        <p:sp>
          <p:nvSpPr>
            <p:cNvPr id="60" name="Shape 4447"/>
            <p:cNvSpPr/>
            <p:nvPr/>
          </p:nvSpPr>
          <p:spPr>
            <a:xfrm>
              <a:off x="5192881" y="667350"/>
              <a:ext cx="5069400" cy="34410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1" name="Shape 4448"/>
            <p:cNvPicPr preferRelativeResize="0"/>
            <p:nvPr/>
          </p:nvPicPr>
          <p:blipFill rotWithShape="1">
            <a:blip r:embed="rId3" cstate="print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2" name="Shape 4450"/>
          <p:cNvGrpSpPr/>
          <p:nvPr/>
        </p:nvGrpSpPr>
        <p:grpSpPr>
          <a:xfrm>
            <a:off x="5143018" y="1391389"/>
            <a:ext cx="3063320" cy="1234434"/>
            <a:chOff x="2178035" y="1054763"/>
            <a:chExt cx="1762757" cy="555251"/>
          </a:xfrm>
        </p:grpSpPr>
        <p:sp>
          <p:nvSpPr>
            <p:cNvPr id="63" name="Shape 4451"/>
            <p:cNvSpPr/>
            <p:nvPr/>
          </p:nvSpPr>
          <p:spPr>
            <a:xfrm>
              <a:off x="2178035" y="1054763"/>
              <a:ext cx="1762757" cy="555251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Shape 4452"/>
            <p:cNvSpPr txBox="1"/>
            <p:nvPr/>
          </p:nvSpPr>
          <p:spPr>
            <a:xfrm>
              <a:off x="2178036" y="1054763"/>
              <a:ext cx="222865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Zone 1</a:t>
              </a:r>
            </a:p>
          </p:txBody>
        </p:sp>
      </p:grpSp>
      <p:grpSp>
        <p:nvGrpSpPr>
          <p:cNvPr id="65" name="Shape 4453"/>
          <p:cNvGrpSpPr/>
          <p:nvPr/>
        </p:nvGrpSpPr>
        <p:grpSpPr>
          <a:xfrm>
            <a:off x="5184961" y="1604067"/>
            <a:ext cx="2971810" cy="978389"/>
            <a:chOff x="2178035" y="1054762"/>
            <a:chExt cx="1881368" cy="682136"/>
          </a:xfrm>
        </p:grpSpPr>
        <p:sp>
          <p:nvSpPr>
            <p:cNvPr id="66" name="Shape 4454"/>
            <p:cNvSpPr/>
            <p:nvPr/>
          </p:nvSpPr>
          <p:spPr>
            <a:xfrm>
              <a:off x="2178035" y="1054762"/>
              <a:ext cx="1881368" cy="682136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Shape 4455"/>
            <p:cNvSpPr txBox="1"/>
            <p:nvPr/>
          </p:nvSpPr>
          <p:spPr>
            <a:xfrm>
              <a:off x="2178036" y="1054763"/>
              <a:ext cx="432923" cy="12888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us-central 1-a</a:t>
              </a:r>
            </a:p>
          </p:txBody>
        </p:sp>
      </p:grpSp>
      <p:grpSp>
        <p:nvGrpSpPr>
          <p:cNvPr id="68" name="Shape 4456"/>
          <p:cNvGrpSpPr/>
          <p:nvPr/>
        </p:nvGrpSpPr>
        <p:grpSpPr>
          <a:xfrm>
            <a:off x="5295291" y="1874088"/>
            <a:ext cx="1236775" cy="618060"/>
            <a:chOff x="2281541" y="1929185"/>
            <a:chExt cx="1236775" cy="618060"/>
          </a:xfrm>
        </p:grpSpPr>
        <p:sp>
          <p:nvSpPr>
            <p:cNvPr id="69" name="Shape 4457"/>
            <p:cNvSpPr/>
            <p:nvPr/>
          </p:nvSpPr>
          <p:spPr>
            <a:xfrm>
              <a:off x="2329597" y="1979999"/>
              <a:ext cx="1188719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70" name="Shape 4458"/>
            <p:cNvGrpSpPr/>
            <p:nvPr/>
          </p:nvGrpSpPr>
          <p:grpSpPr>
            <a:xfrm>
              <a:off x="2281541" y="1929185"/>
              <a:ext cx="1188719" cy="568678"/>
              <a:chOff x="2281541" y="1929185"/>
              <a:chExt cx="1188719" cy="568678"/>
            </a:xfrm>
          </p:grpSpPr>
          <p:sp>
            <p:nvSpPr>
              <p:cNvPr id="71" name="Shape 4459"/>
              <p:cNvSpPr/>
              <p:nvPr/>
            </p:nvSpPr>
            <p:spPr>
              <a:xfrm>
                <a:off x="2281541" y="1929185"/>
                <a:ext cx="1188719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 dirty="0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Instance Group</a:t>
                </a:r>
                <a:r>
                  <a:rPr lang="en-US" sz="700" b="0" i="0" u="none" strike="noStrike" cap="none" dirty="0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 dirty="0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 dirty="0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72" name="Shape 4460" descr="Compute-Engine.png"/>
              <p:cNvPicPr preferRelativeResize="0"/>
              <p:nvPr/>
            </p:nvPicPr>
            <p:blipFill rotWithShape="1">
              <a:blip r:embed="rId4" cstate="print">
                <a:alphaModFix/>
              </a:blip>
              <a:srcRect t="5076" b="5076"/>
              <a:stretch/>
            </p:blipFill>
            <p:spPr>
              <a:xfrm>
                <a:off x="2326248" y="1997069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3" name="Shape 4461"/>
              <p:cNvSpPr txBox="1"/>
              <p:nvPr/>
            </p:nvSpPr>
            <p:spPr>
              <a:xfrm>
                <a:off x="2707133" y="2326275"/>
                <a:ext cx="658365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Web Applications</a:t>
                </a:r>
              </a:p>
            </p:txBody>
          </p:sp>
          <p:cxnSp>
            <p:nvCxnSpPr>
              <p:cNvPr id="74" name="Shape 4462"/>
              <p:cNvCxnSpPr/>
              <p:nvPr/>
            </p:nvCxnSpPr>
            <p:spPr>
              <a:xfrm>
                <a:off x="2701914" y="2288463"/>
                <a:ext cx="768095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5" name="Shape 4463"/>
          <p:cNvGrpSpPr/>
          <p:nvPr/>
        </p:nvGrpSpPr>
        <p:grpSpPr>
          <a:xfrm>
            <a:off x="7003341" y="1968666"/>
            <a:ext cx="1051560" cy="382226"/>
            <a:chOff x="3989591" y="2023763"/>
            <a:chExt cx="1051560" cy="382226"/>
          </a:xfrm>
        </p:grpSpPr>
        <p:sp>
          <p:nvSpPr>
            <p:cNvPr id="76" name="Shape 4464"/>
            <p:cNvSpPr/>
            <p:nvPr/>
          </p:nvSpPr>
          <p:spPr>
            <a:xfrm>
              <a:off x="3989591" y="2023763"/>
              <a:ext cx="105156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Master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id="77" name="Shape 4465" descr="Cloud-SQL.png"/>
            <p:cNvPicPr preferRelativeResize="0"/>
            <p:nvPr/>
          </p:nvPicPr>
          <p:blipFill rotWithShape="1">
            <a:blip r:embed="rId5" cstate="print">
              <a:alphaModFix/>
            </a:blip>
            <a:srcRect t="5076" b="5076"/>
            <a:stretch/>
          </p:blipFill>
          <p:spPr>
            <a:xfrm>
              <a:off x="4036397" y="209105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8" name="Shape 4466"/>
          <p:cNvGrpSpPr/>
          <p:nvPr/>
        </p:nvGrpSpPr>
        <p:grpSpPr>
          <a:xfrm>
            <a:off x="5143018" y="2877289"/>
            <a:ext cx="3063320" cy="1234434"/>
            <a:chOff x="2178035" y="1054763"/>
            <a:chExt cx="1762757" cy="555251"/>
          </a:xfrm>
        </p:grpSpPr>
        <p:sp>
          <p:nvSpPr>
            <p:cNvPr id="79" name="Shape 4467"/>
            <p:cNvSpPr/>
            <p:nvPr/>
          </p:nvSpPr>
          <p:spPr>
            <a:xfrm>
              <a:off x="2178035" y="1054763"/>
              <a:ext cx="1762757" cy="555251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Shape 4468"/>
            <p:cNvSpPr txBox="1"/>
            <p:nvPr/>
          </p:nvSpPr>
          <p:spPr>
            <a:xfrm>
              <a:off x="2178036" y="1054763"/>
              <a:ext cx="222865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Zone 2</a:t>
              </a:r>
            </a:p>
          </p:txBody>
        </p:sp>
      </p:grpSp>
      <p:grpSp>
        <p:nvGrpSpPr>
          <p:cNvPr id="81" name="Shape 4469"/>
          <p:cNvGrpSpPr/>
          <p:nvPr/>
        </p:nvGrpSpPr>
        <p:grpSpPr>
          <a:xfrm>
            <a:off x="5184961" y="3089967"/>
            <a:ext cx="2971810" cy="978389"/>
            <a:chOff x="2178035" y="1054762"/>
            <a:chExt cx="1881368" cy="682136"/>
          </a:xfrm>
        </p:grpSpPr>
        <p:sp>
          <p:nvSpPr>
            <p:cNvPr id="82" name="Shape 4470"/>
            <p:cNvSpPr/>
            <p:nvPr/>
          </p:nvSpPr>
          <p:spPr>
            <a:xfrm>
              <a:off x="2178035" y="1054762"/>
              <a:ext cx="1881368" cy="682136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Shape 4471"/>
            <p:cNvSpPr txBox="1"/>
            <p:nvPr/>
          </p:nvSpPr>
          <p:spPr>
            <a:xfrm>
              <a:off x="2178036" y="1054763"/>
              <a:ext cx="432923" cy="12888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us-central 1-f</a:t>
              </a:r>
            </a:p>
          </p:txBody>
        </p:sp>
      </p:grpSp>
      <p:grpSp>
        <p:nvGrpSpPr>
          <p:cNvPr id="84" name="Shape 4472"/>
          <p:cNvGrpSpPr/>
          <p:nvPr/>
        </p:nvGrpSpPr>
        <p:grpSpPr>
          <a:xfrm>
            <a:off x="5295291" y="3359988"/>
            <a:ext cx="1236775" cy="618060"/>
            <a:chOff x="2281541" y="3415085"/>
            <a:chExt cx="1236775" cy="618060"/>
          </a:xfrm>
        </p:grpSpPr>
        <p:sp>
          <p:nvSpPr>
            <p:cNvPr id="85" name="Shape 4473"/>
            <p:cNvSpPr/>
            <p:nvPr/>
          </p:nvSpPr>
          <p:spPr>
            <a:xfrm>
              <a:off x="2329597" y="3465899"/>
              <a:ext cx="1188719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86" name="Shape 4474"/>
            <p:cNvGrpSpPr/>
            <p:nvPr/>
          </p:nvGrpSpPr>
          <p:grpSpPr>
            <a:xfrm>
              <a:off x="2281541" y="3415085"/>
              <a:ext cx="1188719" cy="568678"/>
              <a:chOff x="2281541" y="3415085"/>
              <a:chExt cx="1188719" cy="568678"/>
            </a:xfrm>
          </p:grpSpPr>
          <p:sp>
            <p:nvSpPr>
              <p:cNvPr id="87" name="Shape 4475"/>
              <p:cNvSpPr/>
              <p:nvPr/>
            </p:nvSpPr>
            <p:spPr>
              <a:xfrm>
                <a:off x="2281541" y="3415085"/>
                <a:ext cx="1188719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Instance Group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88" name="Shape 4476" descr="Compute-Engine.png"/>
              <p:cNvPicPr preferRelativeResize="0"/>
              <p:nvPr/>
            </p:nvPicPr>
            <p:blipFill rotWithShape="1">
              <a:blip r:embed="rId4" cstate="print">
                <a:alphaModFix/>
              </a:blip>
              <a:srcRect t="5076" b="5076"/>
              <a:stretch/>
            </p:blipFill>
            <p:spPr>
              <a:xfrm>
                <a:off x="2326248" y="3482969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9" name="Shape 4477"/>
              <p:cNvSpPr txBox="1"/>
              <p:nvPr/>
            </p:nvSpPr>
            <p:spPr>
              <a:xfrm>
                <a:off x="2707133" y="3812176"/>
                <a:ext cx="658365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Web Applications</a:t>
                </a:r>
              </a:p>
            </p:txBody>
          </p:sp>
          <p:cxnSp>
            <p:nvCxnSpPr>
              <p:cNvPr id="90" name="Shape 4478"/>
              <p:cNvCxnSpPr/>
              <p:nvPr/>
            </p:nvCxnSpPr>
            <p:spPr>
              <a:xfrm>
                <a:off x="2701914" y="3774364"/>
                <a:ext cx="768095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91" name="Shape 4479"/>
          <p:cNvGrpSpPr/>
          <p:nvPr/>
        </p:nvGrpSpPr>
        <p:grpSpPr>
          <a:xfrm>
            <a:off x="7003341" y="3454566"/>
            <a:ext cx="1051560" cy="382226"/>
            <a:chOff x="3989591" y="3509663"/>
            <a:chExt cx="1051560" cy="382226"/>
          </a:xfrm>
        </p:grpSpPr>
        <p:sp>
          <p:nvSpPr>
            <p:cNvPr id="92" name="Shape 4480"/>
            <p:cNvSpPr/>
            <p:nvPr/>
          </p:nvSpPr>
          <p:spPr>
            <a:xfrm>
              <a:off x="3989591" y="3509663"/>
              <a:ext cx="105156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Read Replica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id="93" name="Shape 4481" descr="Cloud-SQL.png"/>
            <p:cNvPicPr preferRelativeResize="0"/>
            <p:nvPr/>
          </p:nvPicPr>
          <p:blipFill rotWithShape="1">
            <a:blip r:embed="rId5" cstate="print">
              <a:alphaModFix/>
            </a:blip>
            <a:srcRect t="5076" b="5076"/>
            <a:stretch/>
          </p:blipFill>
          <p:spPr>
            <a:xfrm>
              <a:off x="4036397" y="357695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4" name="Shape 4482"/>
          <p:cNvSpPr txBox="1"/>
          <p:nvPr/>
        </p:nvSpPr>
        <p:spPr>
          <a:xfrm>
            <a:off x="8351487" y="2852905"/>
            <a:ext cx="381600" cy="89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Replication</a:t>
            </a:r>
          </a:p>
        </p:txBody>
      </p:sp>
      <p:cxnSp>
        <p:nvCxnSpPr>
          <p:cNvPr id="95" name="Shape 4483"/>
          <p:cNvCxnSpPr>
            <a:stCxn id="76" idx="3"/>
            <a:endCxn id="92" idx="3"/>
          </p:cNvCxnSpPr>
          <p:nvPr/>
        </p:nvCxnSpPr>
        <p:spPr>
          <a:xfrm>
            <a:off x="8054902" y="2159779"/>
            <a:ext cx="600" cy="1485900"/>
          </a:xfrm>
          <a:prstGeom prst="bentConnector3">
            <a:avLst>
              <a:gd name="adj1" fmla="val 38100000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96" name="Shape 4484"/>
          <p:cNvCxnSpPr>
            <a:stCxn id="101" idx="3"/>
            <a:endCxn id="71" idx="1"/>
          </p:cNvCxnSpPr>
          <p:nvPr/>
        </p:nvCxnSpPr>
        <p:spPr>
          <a:xfrm rot="10800000" flipH="1">
            <a:off x="4852111" y="2158470"/>
            <a:ext cx="443100" cy="765600"/>
          </a:xfrm>
          <a:prstGeom prst="bentConnector3">
            <a:avLst>
              <a:gd name="adj1" fmla="val 50009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97" name="Shape 4486"/>
          <p:cNvCxnSpPr>
            <a:stCxn id="101" idx="3"/>
            <a:endCxn id="87" idx="1"/>
          </p:cNvCxnSpPr>
          <p:nvPr/>
        </p:nvCxnSpPr>
        <p:spPr>
          <a:xfrm>
            <a:off x="4852111" y="2924070"/>
            <a:ext cx="443100" cy="720300"/>
          </a:xfrm>
          <a:prstGeom prst="bentConnector3">
            <a:avLst>
              <a:gd name="adj1" fmla="val 50009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98" name="Shape 4487"/>
          <p:cNvCxnSpPr>
            <a:stCxn id="87" idx="3"/>
            <a:endCxn id="71" idx="3"/>
          </p:cNvCxnSpPr>
          <p:nvPr/>
        </p:nvCxnSpPr>
        <p:spPr>
          <a:xfrm rot="10800000" flipH="1">
            <a:off x="6484011" y="2158427"/>
            <a:ext cx="600" cy="1485900"/>
          </a:xfrm>
          <a:prstGeom prst="bentConnector3">
            <a:avLst>
              <a:gd name="adj1" fmla="val 43391667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99" name="Shape 4488"/>
          <p:cNvCxnSpPr>
            <a:stCxn id="87" idx="3"/>
            <a:endCxn id="76" idx="1"/>
          </p:cNvCxnSpPr>
          <p:nvPr/>
        </p:nvCxnSpPr>
        <p:spPr>
          <a:xfrm rot="10800000" flipH="1">
            <a:off x="6484011" y="2159927"/>
            <a:ext cx="519300" cy="1484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lg" len="lg"/>
            <a:tailEnd type="triangle" w="lg" len="lg"/>
          </a:ln>
        </p:spPr>
      </p:cxnSp>
      <p:grpSp>
        <p:nvGrpSpPr>
          <p:cNvPr id="100" name="Shape 4490"/>
          <p:cNvGrpSpPr/>
          <p:nvPr/>
        </p:nvGrpSpPr>
        <p:grpSpPr>
          <a:xfrm>
            <a:off x="3918211" y="2732970"/>
            <a:ext cx="933900" cy="382200"/>
            <a:chOff x="904461" y="2788067"/>
            <a:chExt cx="933900" cy="382200"/>
          </a:xfrm>
        </p:grpSpPr>
        <p:sp>
          <p:nvSpPr>
            <p:cNvPr id="101" name="Shape 4485"/>
            <p:cNvSpPr/>
            <p:nvPr/>
          </p:nvSpPr>
          <p:spPr>
            <a:xfrm>
              <a:off x="904461" y="2788067"/>
              <a:ext cx="93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id="102" name="Shape 4491" descr="Cloud-Load-Balancing.png"/>
            <p:cNvPicPr preferRelativeResize="0"/>
            <p:nvPr/>
          </p:nvPicPr>
          <p:blipFill rotWithShape="1">
            <a:blip r:embed="rId6" cstate="print">
              <a:alphaModFix/>
            </a:blip>
            <a:srcRect t="5036" b="5027"/>
            <a:stretch/>
          </p:blipFill>
          <p:spPr>
            <a:xfrm>
              <a:off x="949165" y="285514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38233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latin typeface="Calibri" pitchFamily="34" charset="0"/>
                <a:cs typeface="Calibri" pitchFamily="34" charset="0"/>
              </a:rPr>
              <a:t>Modèles d'instance 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Courier New" pitchFamily="49" charset="0"/>
              <a:buChar char="o"/>
            </a:pPr>
            <a:r>
              <a:rPr lang="fr-FR" sz="2400" b="0" dirty="0">
                <a:latin typeface="Calibri" pitchFamily="34" charset="0"/>
                <a:cs typeface="Calibri" pitchFamily="34" charset="0"/>
              </a:rPr>
              <a:t>Ressource API pouvant être utilisée pour créer des instances de MV et des groupes d'instances gérés</a:t>
            </a:r>
            <a:endParaRPr lang="en-US" sz="2400" b="0" dirty="0">
              <a:latin typeface="Calibri" pitchFamily="34" charset="0"/>
              <a:cs typeface="Calibri" pitchFamily="34" charset="0"/>
            </a:endParaRPr>
          </a:p>
          <a:p>
            <a:pPr lvl="0">
              <a:buFont typeface="Courier New" pitchFamily="49" charset="0"/>
              <a:buChar char="o"/>
            </a:pPr>
            <a:r>
              <a:rPr lang="fr-FR" sz="2400" b="0" dirty="0">
                <a:latin typeface="Calibri" pitchFamily="34" charset="0"/>
                <a:cs typeface="Calibri" pitchFamily="34" charset="0"/>
              </a:rPr>
              <a:t>le modèle définit le type de machine, l'image, la zone, les étiquettes et d'autres propriétés d'instance</a:t>
            </a:r>
            <a:endParaRPr lang="en-US" sz="2400" b="0" dirty="0">
              <a:latin typeface="Calibri" pitchFamily="34" charset="0"/>
              <a:cs typeface="Calibri" pitchFamily="34" charset="0"/>
            </a:endParaRPr>
          </a:p>
          <a:p>
            <a:pPr marL="0" indent="0"/>
            <a:endParaRPr lang="en-US" sz="2400" b="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146" name="Picture 2" descr="Image result for Compute Engine Instance templat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895600"/>
            <a:ext cx="3752850" cy="204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07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latin typeface="Calibri" pitchFamily="34" charset="0"/>
                <a:cs typeface="Calibri" pitchFamily="34" charset="0"/>
              </a:rPr>
              <a:t>Disques </a:t>
            </a:r>
            <a:r>
              <a:rPr lang="fr-FR" b="1" dirty="0" smtClean="0">
                <a:latin typeface="Calibri" pitchFamily="34" charset="0"/>
                <a:cs typeface="Calibri" pitchFamily="34" charset="0"/>
              </a:rPr>
              <a:t>persistants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Courier New" pitchFamily="49" charset="0"/>
              <a:buChar char="o"/>
            </a:pPr>
            <a:r>
              <a:rPr lang="fr-FR" sz="2400" b="0" dirty="0">
                <a:latin typeface="Calibri" pitchFamily="34" charset="0"/>
                <a:cs typeface="Calibri" pitchFamily="34" charset="0"/>
              </a:rPr>
              <a:t>L'instance GCE est créée sur une ressource disque appelée disque persistant</a:t>
            </a:r>
            <a:endParaRPr lang="en-US" sz="2400" b="0" dirty="0">
              <a:latin typeface="Calibri" pitchFamily="34" charset="0"/>
              <a:cs typeface="Calibri" pitchFamily="34" charset="0"/>
            </a:endParaRPr>
          </a:p>
          <a:p>
            <a:pPr lvl="0">
              <a:buFont typeface="Courier New" pitchFamily="49" charset="0"/>
              <a:buChar char="o"/>
            </a:pPr>
            <a:r>
              <a:rPr lang="fr-FR" sz="2400" b="0" dirty="0">
                <a:latin typeface="Calibri" pitchFamily="34" charset="0"/>
                <a:cs typeface="Calibri" pitchFamily="34" charset="0"/>
              </a:rPr>
              <a:t>Disque persistant fournit l'espace disque et contient les fichiers du système d'exploitation</a:t>
            </a:r>
            <a:endParaRPr lang="en-US" sz="2400" b="0" dirty="0">
              <a:latin typeface="Calibri" pitchFamily="34" charset="0"/>
              <a:cs typeface="Calibri" pitchFamily="34" charset="0"/>
            </a:endParaRPr>
          </a:p>
          <a:p>
            <a:pPr lvl="0">
              <a:buFont typeface="Courier New" pitchFamily="49" charset="0"/>
              <a:buChar char="o"/>
            </a:pPr>
            <a:r>
              <a:rPr lang="fr-FR" sz="2400" b="0" dirty="0">
                <a:latin typeface="Calibri" pitchFamily="34" charset="0"/>
                <a:cs typeface="Calibri" pitchFamily="34" charset="0"/>
              </a:rPr>
              <a:t>En 2014, Google </a:t>
            </a:r>
            <a:r>
              <a:rPr lang="fr-FR" sz="2400" b="0" dirty="0" smtClean="0">
                <a:latin typeface="Calibri" pitchFamily="34" charset="0"/>
                <a:cs typeface="Calibri" pitchFamily="34" charset="0"/>
              </a:rPr>
              <a:t>a ajouté </a:t>
            </a:r>
            <a:r>
              <a:rPr lang="fr-FR" sz="2400" b="0" dirty="0">
                <a:latin typeface="Calibri" pitchFamily="34" charset="0"/>
                <a:cs typeface="Calibri" pitchFamily="34" charset="0"/>
              </a:rPr>
              <a:t>le support des disques persistants SSD (20 fois plus d'IOPS en écriture et 100 fois plus d'IOPS en lecture</a:t>
            </a:r>
            <a:r>
              <a:rPr lang="fr-FR" sz="2400" b="0" dirty="0" smtClean="0">
                <a:latin typeface="Calibri" pitchFamily="34" charset="0"/>
                <a:cs typeface="Calibri" pitchFamily="34" charset="0"/>
              </a:rPr>
              <a:t>)</a:t>
            </a:r>
            <a:endParaRPr lang="en-US" sz="2400" b="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8196" name="Picture 4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824" y="342900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42900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79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>
                <a:latin typeface="Calibri" pitchFamily="34" charset="0"/>
                <a:cs typeface="Calibri" pitchFamily="34" charset="0"/>
              </a:rPr>
              <a:t>Snapshots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Courier New" pitchFamily="49" charset="0"/>
              <a:buChar char="o"/>
            </a:pPr>
            <a:r>
              <a:rPr lang="fr-FR" sz="2400" b="0" dirty="0" err="1">
                <a:latin typeface="Calibri" pitchFamily="34" charset="0"/>
                <a:cs typeface="Calibri" pitchFamily="34" charset="0"/>
              </a:rPr>
              <a:t>Snapshots</a:t>
            </a:r>
            <a:r>
              <a:rPr lang="fr-FR" sz="2400" b="0" dirty="0">
                <a:latin typeface="Calibri" pitchFamily="34" charset="0"/>
                <a:cs typeface="Calibri" pitchFamily="34" charset="0"/>
              </a:rPr>
              <a:t> sont </a:t>
            </a:r>
            <a:r>
              <a:rPr lang="fr-FR" sz="2400" b="0" dirty="0" smtClean="0">
                <a:latin typeface="Calibri" pitchFamily="34" charset="0"/>
                <a:cs typeface="Calibri" pitchFamily="34" charset="0"/>
              </a:rPr>
              <a:t>utilisés </a:t>
            </a:r>
            <a:r>
              <a:rPr lang="fr-FR" sz="2400" b="0" dirty="0">
                <a:latin typeface="Calibri" pitchFamily="34" charset="0"/>
                <a:cs typeface="Calibri" pitchFamily="34" charset="0"/>
              </a:rPr>
              <a:t>pour créer des Backups à partir de vos disques persistants</a:t>
            </a:r>
            <a:endParaRPr lang="en-US" sz="2400" b="0" dirty="0">
              <a:latin typeface="Calibri" pitchFamily="34" charset="0"/>
              <a:cs typeface="Calibri" pitchFamily="34" charset="0"/>
            </a:endParaRPr>
          </a:p>
          <a:p>
            <a:pPr lvl="0">
              <a:buFont typeface="Courier New" pitchFamily="49" charset="0"/>
              <a:buChar char="o"/>
            </a:pPr>
            <a:r>
              <a:rPr lang="fr-FR" sz="2400" b="0" dirty="0" err="1">
                <a:latin typeface="Calibri" pitchFamily="34" charset="0"/>
                <a:cs typeface="Calibri" pitchFamily="34" charset="0"/>
              </a:rPr>
              <a:t>Snapshots</a:t>
            </a:r>
            <a:r>
              <a:rPr lang="fr-FR" sz="2400" b="0" dirty="0">
                <a:latin typeface="Calibri" pitchFamily="34" charset="0"/>
                <a:cs typeface="Calibri" pitchFamily="34" charset="0"/>
              </a:rPr>
              <a:t> sont incrémentiels et automatiquement compressés</a:t>
            </a:r>
            <a:endParaRPr lang="en-US" sz="2400" b="0" dirty="0">
              <a:latin typeface="Calibri" pitchFamily="34" charset="0"/>
              <a:cs typeface="Calibri" pitchFamily="34" charset="0"/>
            </a:endParaRPr>
          </a:p>
          <a:p>
            <a:pPr lvl="0">
              <a:buFont typeface="Courier New" pitchFamily="49" charset="0"/>
              <a:buChar char="o"/>
            </a:pPr>
            <a:r>
              <a:rPr lang="fr-FR" sz="2400" b="0" dirty="0">
                <a:latin typeface="Calibri" pitchFamily="34" charset="0"/>
                <a:cs typeface="Calibri" pitchFamily="34" charset="0"/>
              </a:rPr>
              <a:t>Le premier </a:t>
            </a:r>
            <a:r>
              <a:rPr lang="fr-FR" sz="2400" b="0" dirty="0" err="1">
                <a:latin typeface="Calibri" pitchFamily="34" charset="0"/>
                <a:cs typeface="Calibri" pitchFamily="34" charset="0"/>
              </a:rPr>
              <a:t>Snapshot</a:t>
            </a:r>
            <a:r>
              <a:rPr lang="fr-FR" sz="2400" b="0" dirty="0">
                <a:latin typeface="Calibri" pitchFamily="34" charset="0"/>
                <a:cs typeface="Calibri" pitchFamily="34" charset="0"/>
              </a:rPr>
              <a:t> contient toutes les données, le deuxième </a:t>
            </a:r>
            <a:r>
              <a:rPr lang="fr-FR" sz="2400" b="0" dirty="0" err="1">
                <a:latin typeface="Calibri" pitchFamily="34" charset="0"/>
                <a:cs typeface="Calibri" pitchFamily="34" charset="0"/>
              </a:rPr>
              <a:t>Snapshot</a:t>
            </a:r>
            <a:r>
              <a:rPr lang="fr-FR" sz="2400" b="0" dirty="0">
                <a:latin typeface="Calibri" pitchFamily="34" charset="0"/>
                <a:cs typeface="Calibri" pitchFamily="34" charset="0"/>
              </a:rPr>
              <a:t> contient seulement les différents blocs par rapport au premier </a:t>
            </a:r>
            <a:r>
              <a:rPr lang="fr-FR" sz="2400" b="0" dirty="0" smtClean="0">
                <a:latin typeface="Calibri" pitchFamily="34" charset="0"/>
                <a:cs typeface="Calibri" pitchFamily="34" charset="0"/>
              </a:rPr>
              <a:t>instantané</a:t>
            </a:r>
            <a:endParaRPr lang="en-US" sz="2400" b="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9218" name="Picture 2" descr="Image result for google backup icon blu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432" y="3941826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Image result for zip file icon blu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432" y="3941826"/>
            <a:ext cx="1115568" cy="111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604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latin typeface="Calibri" pitchFamily="34" charset="0"/>
                <a:cs typeface="Calibri" pitchFamily="34" charset="0"/>
              </a:rPr>
              <a:t>Images</a:t>
            </a:r>
            <a:r>
              <a:rPr lang="fr-FR" dirty="0"/>
              <a:t>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066800"/>
            <a:ext cx="6477000" cy="3579849"/>
          </a:xfrm>
        </p:spPr>
        <p:txBody>
          <a:bodyPr>
            <a:noAutofit/>
          </a:bodyPr>
          <a:lstStyle/>
          <a:p>
            <a:pPr lvl="0">
              <a:buFont typeface="Courier New" pitchFamily="49" charset="0"/>
              <a:buChar char="o"/>
            </a:pPr>
            <a:r>
              <a:rPr lang="fr-FR" sz="2400" b="0" dirty="0" smtClean="0">
                <a:latin typeface="Calibri" pitchFamily="34" charset="0"/>
                <a:cs typeface="Calibri" pitchFamily="34" charset="0"/>
              </a:rPr>
              <a:t>L'image </a:t>
            </a:r>
            <a:r>
              <a:rPr lang="fr-FR" sz="2400" b="0" dirty="0">
                <a:latin typeface="Calibri" pitchFamily="34" charset="0"/>
                <a:cs typeface="Calibri" pitchFamily="34" charset="0"/>
              </a:rPr>
              <a:t>peut être utilisée pour créer des disques de démarrage pour vos instances</a:t>
            </a:r>
            <a:endParaRPr lang="en-US" sz="2400" b="0" dirty="0">
              <a:latin typeface="Calibri" pitchFamily="34" charset="0"/>
              <a:cs typeface="Calibri" pitchFamily="34" charset="0"/>
            </a:endParaRPr>
          </a:p>
          <a:p>
            <a:pPr lvl="0">
              <a:buFont typeface="Courier New" pitchFamily="49" charset="0"/>
              <a:buChar char="o"/>
            </a:pPr>
            <a:r>
              <a:rPr lang="fr-FR" sz="2400" b="0" dirty="0">
                <a:latin typeface="Calibri" pitchFamily="34" charset="0"/>
                <a:cs typeface="Calibri" pitchFamily="34" charset="0"/>
              </a:rPr>
              <a:t>Les images publiques sont fournies et gérées par Google, les communautés Open Source et les fournisseurs tiers</a:t>
            </a:r>
            <a:endParaRPr lang="en-US" sz="2400" b="0" dirty="0">
              <a:latin typeface="Calibri" pitchFamily="34" charset="0"/>
              <a:cs typeface="Calibri" pitchFamily="34" charset="0"/>
            </a:endParaRPr>
          </a:p>
          <a:p>
            <a:pPr lvl="0">
              <a:buFont typeface="Courier New" pitchFamily="49" charset="0"/>
              <a:buChar char="o"/>
            </a:pPr>
            <a:r>
              <a:rPr lang="fr-FR" sz="2400" b="0" dirty="0">
                <a:latin typeface="Calibri" pitchFamily="34" charset="0"/>
                <a:cs typeface="Calibri" pitchFamily="34" charset="0"/>
              </a:rPr>
              <a:t>Les images personnalisées ne sont disponibles que pour le projet de l'utilisateur. L'utilisateur peut créer une image personnalisée à partir de disques de démarrage et d'autres images</a:t>
            </a:r>
            <a:endParaRPr lang="en-US" sz="2400" b="0" dirty="0">
              <a:latin typeface="Calibri" pitchFamily="34" charset="0"/>
              <a:cs typeface="Calibri" pitchFamily="34" charset="0"/>
            </a:endParaRPr>
          </a:p>
          <a:p>
            <a:pPr>
              <a:buFont typeface="Courier New" pitchFamily="49" charset="0"/>
              <a:buChar char="o"/>
            </a:pPr>
            <a:endParaRPr lang="en-US" sz="2400" b="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981200"/>
            <a:ext cx="2111375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215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 rot="19140000">
            <a:off x="1034991" y="1973741"/>
            <a:ext cx="5658387" cy="1089427"/>
          </a:xfrm>
        </p:spPr>
        <p:txBody>
          <a:bodyPr/>
          <a:lstStyle/>
          <a:p>
            <a:r>
              <a:rPr lang="fr-FR" sz="3600" b="1" dirty="0" smtClean="0">
                <a:latin typeface="Calibri" pitchFamily="34" charset="0"/>
                <a:cs typeface="Calibri" pitchFamily="34" charset="0"/>
              </a:rPr>
              <a:t>Google CLOUD: App </a:t>
            </a:r>
            <a:r>
              <a:rPr lang="fr-FR" sz="3600" b="1" dirty="0" err="1" smtClean="0">
                <a:latin typeface="Calibri" pitchFamily="34" charset="0"/>
                <a:cs typeface="Calibri" pitchFamily="34" charset="0"/>
              </a:rPr>
              <a:t>engine</a:t>
            </a:r>
            <a:endParaRPr lang="fr-FR" sz="36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8" name="Content Placeholder 7" descr="cp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36494"/>
          <a:stretch>
            <a:fillRect/>
          </a:stretch>
        </p:blipFill>
        <p:spPr>
          <a:xfrm>
            <a:off x="4114800" y="3447424"/>
            <a:ext cx="4043572" cy="2015328"/>
          </a:xfrm>
        </p:spPr>
      </p:pic>
    </p:spTree>
    <p:extLst>
      <p:ext uri="{BB962C8B-B14F-4D97-AF65-F5344CB8AC3E}">
        <p14:creationId xmlns:p14="http://schemas.microsoft.com/office/powerpoint/2010/main" val="3999361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>
                <a:latin typeface="Calibri" pitchFamily="34" charset="0"/>
                <a:cs typeface="Calibri" pitchFamily="34" charset="0"/>
              </a:rPr>
              <a:t>App</a:t>
            </a:r>
            <a:r>
              <a:rPr lang="fr-FR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fr-FR" b="1" dirty="0" err="1">
                <a:latin typeface="Calibri" pitchFamily="34" charset="0"/>
                <a:cs typeface="Calibri" pitchFamily="34" charset="0"/>
              </a:rPr>
              <a:t>Engine</a:t>
            </a:r>
            <a:endParaRPr lang="fr-FR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Courier New" pitchFamily="49" charset="0"/>
              <a:buChar char="o"/>
            </a:pPr>
            <a:r>
              <a:rPr lang="fr-FR" sz="1700" b="0" dirty="0">
                <a:latin typeface="Calibri" pitchFamily="34" charset="0"/>
                <a:cs typeface="Calibri" pitchFamily="34" charset="0"/>
              </a:rPr>
              <a:t>U</a:t>
            </a:r>
            <a:r>
              <a:rPr lang="fr-FR" sz="1700" b="0" dirty="0" smtClean="0">
                <a:latin typeface="Calibri" pitchFamily="34" charset="0"/>
                <a:cs typeface="Calibri" pitchFamily="34" charset="0"/>
              </a:rPr>
              <a:t>ne </a:t>
            </a:r>
            <a:r>
              <a:rPr lang="fr-FR" sz="1700" b="0" dirty="0">
                <a:latin typeface="Calibri" pitchFamily="34" charset="0"/>
                <a:cs typeface="Calibri" pitchFamily="34" charset="0"/>
              </a:rPr>
              <a:t>plate-forme entièrement gérée et totalement indépendante de l'infrastructure.</a:t>
            </a:r>
          </a:p>
          <a:p>
            <a:pPr>
              <a:buFont typeface="Courier New" pitchFamily="49" charset="0"/>
              <a:buChar char="o"/>
            </a:pPr>
            <a:r>
              <a:rPr lang="fr-FR" sz="1700" b="0" dirty="0">
                <a:latin typeface="Calibri" pitchFamily="34" charset="0"/>
                <a:cs typeface="Calibri" pitchFamily="34" charset="0"/>
              </a:rPr>
              <a:t>Permet d'exécuter les</a:t>
            </a:r>
            <a:r>
              <a:rPr lang="ar-LB" sz="1700" b="0" dirty="0">
                <a:latin typeface="Calibri" pitchFamily="34" charset="0"/>
                <a:cs typeface="Calibri" pitchFamily="34" charset="0"/>
              </a:rPr>
              <a:t> </a:t>
            </a:r>
            <a:r>
              <a:rPr lang="fr-FR" sz="1700" b="0" dirty="0">
                <a:latin typeface="Calibri" pitchFamily="34" charset="0"/>
                <a:cs typeface="Calibri" pitchFamily="34" charset="0"/>
              </a:rPr>
              <a:t>applications web sur l'infrastructure de Google.</a:t>
            </a:r>
          </a:p>
          <a:p>
            <a:pPr>
              <a:buFont typeface="Courier New" pitchFamily="49" charset="0"/>
              <a:buChar char="o"/>
            </a:pPr>
            <a:r>
              <a:rPr lang="fr-FR" sz="1700" b="0" dirty="0" smtClean="0">
                <a:latin typeface="Calibri" pitchFamily="34" charset="0"/>
                <a:cs typeface="Calibri" pitchFamily="34" charset="0"/>
              </a:rPr>
              <a:t>Compatible </a:t>
            </a:r>
            <a:r>
              <a:rPr lang="fr-FR" sz="1700" b="0" dirty="0">
                <a:latin typeface="Calibri" pitchFamily="34" charset="0"/>
                <a:cs typeface="Calibri" pitchFamily="34" charset="0"/>
              </a:rPr>
              <a:t>par défaut avec Node.js, Java, Ruby, C#, Go, Python et PHP..</a:t>
            </a:r>
          </a:p>
          <a:p>
            <a:pPr>
              <a:buFont typeface="Courier New" pitchFamily="49" charset="0"/>
              <a:buChar char="o"/>
            </a:pPr>
            <a:r>
              <a:rPr lang="fr-FR" sz="1700" dirty="0" smtClean="0">
                <a:latin typeface="Calibri" pitchFamily="34" charset="0"/>
                <a:cs typeface="Calibri" pitchFamily="34" charset="0"/>
              </a:rPr>
              <a:t>Avantages</a:t>
            </a:r>
            <a:r>
              <a:rPr lang="fr-FR" sz="1700" b="0" dirty="0" smtClean="0">
                <a:latin typeface="Calibri" pitchFamily="34" charset="0"/>
                <a:cs typeface="Calibri" pitchFamily="34" charset="0"/>
              </a:rPr>
              <a:t>: </a:t>
            </a:r>
          </a:p>
          <a:p>
            <a:r>
              <a:rPr lang="fr-FR" sz="1700" b="0" dirty="0" smtClean="0">
                <a:latin typeface="Calibri" pitchFamily="34" charset="0"/>
                <a:cs typeface="Calibri" pitchFamily="34" charset="0"/>
              </a:rPr>
              <a:t>        - Facile de </a:t>
            </a:r>
            <a:r>
              <a:rPr lang="fr-FR" sz="1700" b="0" dirty="0" smtClean="0">
                <a:latin typeface="Calibri" pitchFamily="34" charset="0"/>
                <a:cs typeface="Calibri" pitchFamily="34" charset="0"/>
              </a:rPr>
              <a:t>construction </a:t>
            </a:r>
            <a:r>
              <a:rPr lang="fr-FR" sz="1700" b="0" dirty="0" smtClean="0">
                <a:latin typeface="Calibri" pitchFamily="34" charset="0"/>
                <a:cs typeface="Calibri" pitchFamily="34" charset="0"/>
              </a:rPr>
              <a:t>les applications App </a:t>
            </a:r>
            <a:r>
              <a:rPr lang="fr-FR" sz="1700" b="0" dirty="0" err="1" smtClean="0">
                <a:latin typeface="Calibri" pitchFamily="34" charset="0"/>
                <a:cs typeface="Calibri" pitchFamily="34" charset="0"/>
              </a:rPr>
              <a:t>Engine</a:t>
            </a:r>
            <a:r>
              <a:rPr lang="fr-FR" sz="1700" b="0" dirty="0" smtClean="0">
                <a:latin typeface="Calibri" pitchFamily="34" charset="0"/>
                <a:cs typeface="Calibri" pitchFamily="34" charset="0"/>
              </a:rPr>
              <a:t> .</a:t>
            </a:r>
          </a:p>
          <a:p>
            <a:r>
              <a:rPr lang="fr-FR" sz="1700" b="0" dirty="0" smtClean="0">
                <a:latin typeface="Calibri" pitchFamily="34" charset="0"/>
                <a:cs typeface="Calibri" pitchFamily="34" charset="0"/>
              </a:rPr>
              <a:t>	 - Facilites de maintenance</a:t>
            </a:r>
          </a:p>
          <a:p>
            <a:r>
              <a:rPr lang="fr-FR" sz="1700" b="0" dirty="0" smtClean="0">
                <a:latin typeface="Calibri" pitchFamily="34" charset="0"/>
                <a:cs typeface="Calibri" pitchFamily="34" charset="0"/>
              </a:rPr>
              <a:t>        - Support de la </a:t>
            </a:r>
            <a:r>
              <a:rPr lang="fr-FR" sz="1700" b="0" dirty="0">
                <a:latin typeface="Calibri" pitchFamily="34" charset="0"/>
                <a:cs typeface="Calibri" pitchFamily="34" charset="0"/>
              </a:rPr>
              <a:t>montée en charge de </a:t>
            </a:r>
            <a:r>
              <a:rPr lang="fr-FR" sz="1700" b="0" dirty="0" smtClean="0">
                <a:latin typeface="Calibri" pitchFamily="34" charset="0"/>
                <a:cs typeface="Calibri" pitchFamily="34" charset="0"/>
              </a:rPr>
              <a:t>trafic </a:t>
            </a:r>
            <a:r>
              <a:rPr lang="fr-FR" sz="1700" b="0" dirty="0">
                <a:latin typeface="Calibri" pitchFamily="34" charset="0"/>
                <a:cs typeface="Calibri" pitchFamily="34" charset="0"/>
              </a:rPr>
              <a:t>et de </a:t>
            </a:r>
            <a:r>
              <a:rPr lang="fr-FR" sz="1700" b="0" dirty="0" smtClean="0">
                <a:latin typeface="Calibri" pitchFamily="34" charset="0"/>
                <a:cs typeface="Calibri" pitchFamily="34" charset="0"/>
              </a:rPr>
              <a:t>besoins </a:t>
            </a:r>
            <a:r>
              <a:rPr lang="fr-FR" sz="1700" b="0" dirty="0">
                <a:latin typeface="Calibri" pitchFamily="34" charset="0"/>
                <a:cs typeface="Calibri" pitchFamily="34" charset="0"/>
              </a:rPr>
              <a:t>croissants de stockage de données</a:t>
            </a:r>
            <a:r>
              <a:rPr lang="fr-FR" sz="1700" b="0" dirty="0" smtClean="0">
                <a:latin typeface="Calibri" pitchFamily="34" charset="0"/>
                <a:cs typeface="Calibri" pitchFamily="34" charset="0"/>
              </a:rPr>
              <a:t>. </a:t>
            </a:r>
          </a:p>
          <a:p>
            <a:r>
              <a:rPr lang="fr-FR" sz="1700" b="0" dirty="0" smtClean="0">
                <a:latin typeface="Calibri" pitchFamily="34" charset="0"/>
                <a:cs typeface="Calibri" pitchFamily="34" charset="0"/>
              </a:rPr>
              <a:t>        - Avec </a:t>
            </a:r>
            <a:r>
              <a:rPr lang="fr-FR" sz="1700" b="0" dirty="0" err="1" smtClean="0">
                <a:latin typeface="Calibri" pitchFamily="34" charset="0"/>
                <a:cs typeface="Calibri" pitchFamily="34" charset="0"/>
              </a:rPr>
              <a:t>App</a:t>
            </a:r>
            <a:r>
              <a:rPr lang="fr-FR" sz="1700" b="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fr-FR" sz="1700" b="0" dirty="0" err="1" smtClean="0">
                <a:latin typeface="Calibri" pitchFamily="34" charset="0"/>
                <a:cs typeface="Calibri" pitchFamily="34" charset="0"/>
              </a:rPr>
              <a:t>Engine</a:t>
            </a:r>
            <a:r>
              <a:rPr lang="fr-FR" sz="1700" b="0" dirty="0" smtClean="0">
                <a:latin typeface="Calibri" pitchFamily="34" charset="0"/>
                <a:cs typeface="Calibri" pitchFamily="34" charset="0"/>
              </a:rPr>
              <a:t>, il n'y a pas de serveurs à maintenir: les clients chargent juste leurs applications, et elles sont aussitôt disponibles pour leurs utilisateurs. </a:t>
            </a:r>
            <a:endParaRPr lang="fr-FR" sz="1700" b="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Calibri" pitchFamily="34" charset="0"/>
                <a:cs typeface="Calibri" pitchFamily="34" charset="0"/>
              </a:rPr>
              <a:t>Environnement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Applicatif</a:t>
            </a:r>
            <a:r>
              <a:rPr lang="fr-FR" b="1" dirty="0" smtClean="0">
                <a:latin typeface="Calibri" pitchFamily="34" charset="0"/>
                <a:cs typeface="Calibri" pitchFamily="34" charset="0"/>
              </a:rPr>
              <a:t>:</a:t>
            </a:r>
            <a:endParaRPr lang="fr-FR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fr-FR" sz="1800" b="0" dirty="0" smtClean="0">
                <a:latin typeface="Calibri" pitchFamily="34" charset="0"/>
              </a:rPr>
              <a:t>Mise à disposition d'applications web dynamiques, avec support complet des technologies communes du web</a:t>
            </a:r>
          </a:p>
          <a:p>
            <a:pPr>
              <a:buFont typeface="Arial" pitchFamily="34" charset="0"/>
              <a:buChar char="•"/>
            </a:pPr>
            <a:r>
              <a:rPr lang="fr-FR" sz="1800" b="0" dirty="0">
                <a:latin typeface="Calibri" pitchFamily="34" charset="0"/>
              </a:rPr>
              <a:t>Stockage persistant avec recherches, tris et transactions </a:t>
            </a:r>
            <a:endParaRPr lang="fr-FR" sz="1800" b="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fr-FR" sz="1800" b="0" dirty="0"/>
              <a:t>Dimensionnement automatique selon la montée en charge et </a:t>
            </a:r>
            <a:r>
              <a:rPr lang="fr-FR" sz="1800" b="0" dirty="0" err="1"/>
              <a:t>load-balancing</a:t>
            </a:r>
            <a:endParaRPr lang="fr-FR" sz="1800" b="0" dirty="0"/>
          </a:p>
          <a:p>
            <a:pPr>
              <a:buFont typeface="Arial" pitchFamily="34" charset="0"/>
              <a:buChar char="•"/>
            </a:pPr>
            <a:r>
              <a:rPr lang="fr-FR" sz="1800" b="0" dirty="0"/>
              <a:t>APIs pour l'authentification des utilisateurs et envoie de courriers électroniques en utilisant les comptes </a:t>
            </a:r>
            <a:r>
              <a:rPr lang="fr-FR" sz="1800" b="0" dirty="0" smtClean="0"/>
              <a:t>Google</a:t>
            </a:r>
          </a:p>
          <a:p>
            <a:pPr>
              <a:buFont typeface="Arial" pitchFamily="34" charset="0"/>
              <a:buChar char="•"/>
            </a:pPr>
            <a:r>
              <a:rPr lang="fr-FR" sz="1800" b="0" dirty="0" smtClean="0"/>
              <a:t>Un </a:t>
            </a:r>
            <a:r>
              <a:rPr lang="fr-FR" sz="1800" b="0" dirty="0"/>
              <a:t>environnement de développement local complet qui simule Google App </a:t>
            </a:r>
            <a:r>
              <a:rPr lang="fr-FR" sz="1800" b="0" dirty="0" err="1"/>
              <a:t>Engine</a:t>
            </a:r>
            <a:r>
              <a:rPr lang="fr-FR" sz="1800" b="0" dirty="0"/>
              <a:t> sur votre ordinateur</a:t>
            </a:r>
          </a:p>
          <a:p>
            <a:pPr>
              <a:buFont typeface="Arial" pitchFamily="34" charset="0"/>
              <a:buChar char="•"/>
            </a:pPr>
            <a:r>
              <a:rPr lang="fr-FR" sz="1800" b="0" dirty="0" smtClean="0"/>
              <a:t>Tâches </a:t>
            </a:r>
            <a:r>
              <a:rPr lang="fr-FR" sz="1800" b="0" dirty="0"/>
              <a:t>planifiées pour déclencher des évènements à des horaires spécifiés et à des intervalles réguliers.</a:t>
            </a:r>
          </a:p>
          <a:p>
            <a:pPr>
              <a:buFont typeface="Arial" pitchFamily="34" charset="0"/>
              <a:buChar char="•"/>
            </a:pPr>
            <a:endParaRPr lang="fr-FR" sz="1800" b="0" dirty="0">
              <a:latin typeface="Calibri" pitchFamily="34" charset="0"/>
            </a:endParaRPr>
          </a:p>
          <a:p>
            <a:endParaRPr lang="fr-FR" sz="1800" b="0" dirty="0"/>
          </a:p>
        </p:txBody>
      </p:sp>
    </p:spTree>
    <p:extLst>
      <p:ext uri="{BB962C8B-B14F-4D97-AF65-F5344CB8AC3E}">
        <p14:creationId xmlns:p14="http://schemas.microsoft.com/office/powerpoint/2010/main" val="2582298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b="1" dirty="0" smtClean="0">
                <a:latin typeface="Calibri" pitchFamily="34" charset="0"/>
                <a:cs typeface="Calibri" pitchFamily="34" charset="0"/>
              </a:rPr>
              <a:t>Google container </a:t>
            </a:r>
            <a:r>
              <a:rPr lang="fr-FR" sz="3600" b="1" dirty="0" err="1" smtClean="0">
                <a:latin typeface="Calibri" pitchFamily="34" charset="0"/>
                <a:cs typeface="Calibri" pitchFamily="34" charset="0"/>
              </a:rPr>
              <a:t>engine</a:t>
            </a:r>
            <a:endParaRPr lang="fr-FR" sz="3600" b="1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b="1" dirty="0" smtClean="0">
                <a:latin typeface="Calibri" pitchFamily="34" charset="0"/>
                <a:cs typeface="Calibri" pitchFamily="34" charset="0"/>
              </a:rPr>
              <a:t>Introduction</a:t>
            </a:r>
            <a:endParaRPr lang="fr-FR" sz="3600" b="1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latin typeface="Calibri" pitchFamily="34" charset="0"/>
                <a:cs typeface="Calibri" pitchFamily="34" charset="0"/>
              </a:rPr>
              <a:t>Google </a:t>
            </a:r>
            <a:r>
              <a:rPr lang="fr-FR" b="1" dirty="0">
                <a:latin typeface="Calibri" pitchFamily="34" charset="0"/>
                <a:cs typeface="Calibri" pitchFamily="34" charset="0"/>
              </a:rPr>
              <a:t>Container </a:t>
            </a:r>
            <a:r>
              <a:rPr lang="fr-FR" b="1" dirty="0" err="1">
                <a:latin typeface="Calibri" pitchFamily="34" charset="0"/>
                <a:cs typeface="Calibri" pitchFamily="34" charset="0"/>
              </a:rPr>
              <a:t>Engine</a:t>
            </a:r>
            <a:r>
              <a:rPr lang="fr-FR" b="1" dirty="0">
                <a:latin typeface="Calibri" pitchFamily="34" charset="0"/>
                <a:cs typeface="Calibri" pitchFamily="34" charset="0"/>
              </a:rPr>
              <a:t> (GKE)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fr-FR" sz="2400" b="0" dirty="0">
                <a:latin typeface="Calibri" pitchFamily="34" charset="0"/>
                <a:cs typeface="Calibri" pitchFamily="34" charset="0"/>
              </a:rPr>
              <a:t>Google Container </a:t>
            </a:r>
            <a:r>
              <a:rPr lang="fr-FR" sz="2400" b="0" dirty="0" err="1">
                <a:latin typeface="Calibri" pitchFamily="34" charset="0"/>
                <a:cs typeface="Calibri" pitchFamily="34" charset="0"/>
              </a:rPr>
              <a:t>Engine</a:t>
            </a:r>
            <a:r>
              <a:rPr lang="fr-FR" sz="2400" b="0" dirty="0">
                <a:latin typeface="Calibri" pitchFamily="34" charset="0"/>
                <a:cs typeface="Calibri" pitchFamily="34" charset="0"/>
              </a:rPr>
              <a:t> (GKE) est un système de gestion et d'orchestration pour les </a:t>
            </a:r>
            <a:r>
              <a:rPr lang="fr-FR" sz="2400" b="0" dirty="0">
                <a:latin typeface="Calibri" pitchFamily="34" charset="0"/>
                <a:cs typeface="Calibri" pitchFamily="34" charset="0"/>
                <a:hlinkClick r:id="rId2"/>
              </a:rPr>
              <a:t>conteneurs</a:t>
            </a:r>
            <a:r>
              <a:rPr lang="fr-FR" sz="2400" b="0" dirty="0">
                <a:latin typeface="Calibri" pitchFamily="34" charset="0"/>
                <a:cs typeface="Calibri" pitchFamily="34" charset="0"/>
              </a:rPr>
              <a:t> Docker exécutés dans les services de </a:t>
            </a:r>
            <a:r>
              <a:rPr lang="fr-FR" sz="2400" b="0" dirty="0">
                <a:latin typeface="Calibri" pitchFamily="34" charset="0"/>
                <a:cs typeface="Calibri" pitchFamily="34" charset="0"/>
                <a:hlinkClick r:id="rId3"/>
              </a:rPr>
              <a:t>Cloud public</a:t>
            </a:r>
            <a:r>
              <a:rPr lang="fr-FR" sz="2400" b="0" dirty="0">
                <a:latin typeface="Calibri" pitchFamily="34" charset="0"/>
                <a:cs typeface="Calibri" pitchFamily="34" charset="0"/>
              </a:rPr>
              <a:t> de Google</a:t>
            </a:r>
            <a:r>
              <a:rPr lang="fr-FR" sz="2400" b="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>
              <a:buFont typeface="Courier New" pitchFamily="49" charset="0"/>
              <a:buChar char="o"/>
            </a:pPr>
            <a:r>
              <a:rPr lang="fr-FR" sz="2400" b="0" dirty="0" smtClean="0">
                <a:latin typeface="Calibri" pitchFamily="34" charset="0"/>
                <a:cs typeface="Calibri" pitchFamily="34" charset="0"/>
              </a:rPr>
              <a:t> Fondé </a:t>
            </a:r>
            <a:r>
              <a:rPr lang="fr-FR" sz="2400" b="0" dirty="0">
                <a:latin typeface="Calibri" pitchFamily="34" charset="0"/>
                <a:cs typeface="Calibri" pitchFamily="34" charset="0"/>
              </a:rPr>
              <a:t>sur </a:t>
            </a:r>
            <a:r>
              <a:rPr lang="fr-FR" sz="2400" b="0" dirty="0" err="1">
                <a:latin typeface="Calibri" pitchFamily="34" charset="0"/>
                <a:cs typeface="Calibri" pitchFamily="34" charset="0"/>
              </a:rPr>
              <a:t>Kubernetes</a:t>
            </a:r>
            <a:r>
              <a:rPr lang="fr-FR" sz="2400" b="0" dirty="0">
                <a:latin typeface="Calibri" pitchFamily="34" charset="0"/>
                <a:cs typeface="Calibri" pitchFamily="34" charset="0"/>
              </a:rPr>
              <a:t>, le système de gestion de conteneurs open source de Google.</a:t>
            </a:r>
          </a:p>
          <a:p>
            <a:pPr>
              <a:buFontTx/>
              <a:buChar char="-"/>
            </a:pPr>
            <a:endParaRPr lang="fr-FR" sz="2400" b="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2" descr="Image result for google container engin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3429000"/>
            <a:ext cx="4162425" cy="15335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latin typeface="Calibri" pitchFamily="34" charset="0"/>
                <a:cs typeface="Calibri" pitchFamily="34" charset="0"/>
              </a:rPr>
              <a:t>Application</a:t>
            </a:r>
            <a:endParaRPr lang="fr-FR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sz="2200" b="0" dirty="0" smtClean="0">
                <a:latin typeface="Calibri" pitchFamily="34" charset="0"/>
                <a:cs typeface="Calibri" pitchFamily="34" charset="0"/>
              </a:rPr>
              <a:t>Les entreprises utilisent généralement Google Container </a:t>
            </a:r>
            <a:r>
              <a:rPr lang="fr-FR" sz="2200" b="0" dirty="0" err="1" smtClean="0">
                <a:latin typeface="Calibri" pitchFamily="34" charset="0"/>
                <a:cs typeface="Calibri" pitchFamily="34" charset="0"/>
              </a:rPr>
              <a:t>Engine</a:t>
            </a:r>
            <a:r>
              <a:rPr lang="fr-FR" sz="2200" b="0" dirty="0" smtClean="0">
                <a:latin typeface="Calibri" pitchFamily="34" charset="0"/>
                <a:cs typeface="Calibri" pitchFamily="34" charset="0"/>
              </a:rPr>
              <a:t> pour effectuer les opérations suivantes :</a:t>
            </a:r>
          </a:p>
          <a:p>
            <a:pPr>
              <a:buFont typeface="Arial" pitchFamily="34" charset="0"/>
              <a:buChar char="•"/>
            </a:pPr>
            <a:r>
              <a:rPr lang="fr-FR" sz="2200" b="0" dirty="0" smtClean="0">
                <a:latin typeface="Calibri" pitchFamily="34" charset="0"/>
                <a:cs typeface="Calibri" pitchFamily="34" charset="0"/>
              </a:rPr>
              <a:t>Créer ou redimensionner des </a:t>
            </a:r>
            <a:r>
              <a:rPr lang="fr-FR" sz="2200" b="0" dirty="0" smtClean="0">
                <a:latin typeface="Calibri" pitchFamily="34" charset="0"/>
                <a:cs typeface="Calibri" pitchFamily="34" charset="0"/>
                <a:hlinkClick r:id="rId2"/>
              </a:rPr>
              <a:t>clusters</a:t>
            </a:r>
            <a:r>
              <a:rPr lang="fr-FR" sz="2200" b="0" dirty="0" smtClean="0">
                <a:latin typeface="Calibri" pitchFamily="34" charset="0"/>
                <a:cs typeface="Calibri" pitchFamily="34" charset="0"/>
              </a:rPr>
              <a:t> de conteneurs Docker</a:t>
            </a:r>
          </a:p>
          <a:p>
            <a:pPr>
              <a:buFont typeface="Arial" pitchFamily="34" charset="0"/>
              <a:buChar char="•"/>
            </a:pPr>
            <a:r>
              <a:rPr lang="fr-FR" sz="2200" b="0" dirty="0" smtClean="0">
                <a:latin typeface="Calibri" pitchFamily="34" charset="0"/>
                <a:cs typeface="Calibri" pitchFamily="34" charset="0"/>
              </a:rPr>
              <a:t>Créer des </a:t>
            </a:r>
            <a:r>
              <a:rPr lang="fr-FR" sz="2200" b="0" dirty="0" err="1" smtClean="0">
                <a:latin typeface="Calibri" pitchFamily="34" charset="0"/>
                <a:cs typeface="Calibri" pitchFamily="34" charset="0"/>
              </a:rPr>
              <a:t>pods</a:t>
            </a:r>
            <a:r>
              <a:rPr lang="fr-FR" sz="2200" b="0" dirty="0" smtClean="0">
                <a:latin typeface="Calibri" pitchFamily="34" charset="0"/>
                <a:cs typeface="Calibri" pitchFamily="34" charset="0"/>
              </a:rPr>
              <a:t> de conteneurs, des contrôleurs de réplication, des travaux, des services ou des équilibreurs de charge</a:t>
            </a:r>
          </a:p>
          <a:p>
            <a:pPr>
              <a:buFont typeface="Arial" pitchFamily="34" charset="0"/>
              <a:buChar char="•"/>
            </a:pPr>
            <a:r>
              <a:rPr lang="fr-FR" sz="2200" b="0" dirty="0" smtClean="0">
                <a:latin typeface="Calibri" pitchFamily="34" charset="0"/>
                <a:cs typeface="Calibri" pitchFamily="34" charset="0"/>
              </a:rPr>
              <a:t>Redimensionner des contrôleurs d'application</a:t>
            </a:r>
          </a:p>
          <a:p>
            <a:pPr>
              <a:buFont typeface="Arial" pitchFamily="34" charset="0"/>
              <a:buChar char="•"/>
            </a:pPr>
            <a:r>
              <a:rPr lang="fr-FR" sz="2200" b="0" dirty="0" smtClean="0">
                <a:latin typeface="Calibri" pitchFamily="34" charset="0"/>
                <a:cs typeface="Calibri" pitchFamily="34" charset="0"/>
              </a:rPr>
              <a:t>Mettre à jour et mettre à niveau des clusters de conteneurs</a:t>
            </a:r>
          </a:p>
          <a:p>
            <a:pPr>
              <a:buFont typeface="Arial" pitchFamily="34" charset="0"/>
              <a:buChar char="•"/>
            </a:pPr>
            <a:r>
              <a:rPr lang="fr-FR" sz="2200" b="0" dirty="0" smtClean="0">
                <a:latin typeface="Calibri" pitchFamily="34" charset="0"/>
                <a:cs typeface="Calibri" pitchFamily="34" charset="0"/>
              </a:rPr>
              <a:t>Déboguer des clusters de conteneurs</a:t>
            </a:r>
            <a:endParaRPr lang="fr-FR" sz="2200" b="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 smtClean="0">
                <a:latin typeface="Calibri" pitchFamily="34" charset="0"/>
                <a:cs typeface="Calibri" pitchFamily="34" charset="0"/>
              </a:rPr>
              <a:t>DOCKer</a:t>
            </a:r>
            <a:r>
              <a:rPr lang="fr-FR" b="1" dirty="0" smtClean="0">
                <a:latin typeface="Calibri" pitchFamily="34" charset="0"/>
                <a:cs typeface="Calibri" pitchFamily="34" charset="0"/>
              </a:rPr>
              <a:t>? </a:t>
            </a:r>
            <a:endParaRPr lang="fr-FR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b="0" dirty="0" smtClean="0">
                <a:latin typeface="Calibri" pitchFamily="34" charset="0"/>
                <a:cs typeface="Calibri" pitchFamily="34" charset="0"/>
              </a:rPr>
              <a:t>Les docker effectuent les taches suivantes: </a:t>
            </a:r>
          </a:p>
          <a:p>
            <a:pPr>
              <a:buFontTx/>
              <a:buChar char="-"/>
            </a:pPr>
            <a:r>
              <a:rPr lang="fr-FR" sz="2000" b="0" dirty="0" smtClean="0">
                <a:latin typeface="Calibri" pitchFamily="34" charset="0"/>
                <a:cs typeface="Calibri" pitchFamily="34" charset="0"/>
              </a:rPr>
              <a:t>Orchestration: Où doivent les conteneurs fonctionner? </a:t>
            </a:r>
          </a:p>
          <a:p>
            <a:pPr>
              <a:buFontTx/>
              <a:buChar char="-"/>
            </a:pPr>
            <a:r>
              <a:rPr lang="fr-FR" sz="2000" b="0" dirty="0" smtClean="0">
                <a:latin typeface="Calibri" pitchFamily="34" charset="0"/>
                <a:cs typeface="Calibri" pitchFamily="34" charset="0"/>
              </a:rPr>
              <a:t>Maintenance des conteneurs en état de fonctionnement malgré les pannes</a:t>
            </a:r>
          </a:p>
          <a:p>
            <a:pPr>
              <a:buFontTx/>
              <a:buChar char="-"/>
            </a:pPr>
            <a:r>
              <a:rPr lang="fr-FR" sz="2000" b="0" dirty="0" smtClean="0">
                <a:latin typeface="Calibri" pitchFamily="34" charset="0"/>
                <a:cs typeface="Calibri" pitchFamily="34" charset="0"/>
              </a:rPr>
              <a:t>Découverte: Où sont mes conteneurs maintenant?</a:t>
            </a:r>
          </a:p>
          <a:p>
            <a:pPr>
              <a:buFontTx/>
              <a:buChar char="-"/>
            </a:pPr>
            <a:r>
              <a:rPr lang="fr-FR" sz="2000" b="0" dirty="0" smtClean="0">
                <a:latin typeface="Calibri" pitchFamily="34" charset="0"/>
                <a:cs typeface="Calibri" pitchFamily="34" charset="0"/>
              </a:rPr>
              <a:t>Surveillance: Que se passe-t-il avec mes conteneurs?</a:t>
            </a:r>
          </a:p>
          <a:p>
            <a:pPr>
              <a:buFontTx/>
              <a:buChar char="-"/>
            </a:pPr>
            <a:r>
              <a:rPr lang="fr-FR" sz="2000" b="0" dirty="0" smtClean="0">
                <a:latin typeface="Calibri" pitchFamily="34" charset="0"/>
                <a:cs typeface="Calibri" pitchFamily="34" charset="0"/>
              </a:rPr>
              <a:t>Contrôle qui peut faire des choses à mes conteneurs?</a:t>
            </a:r>
          </a:p>
          <a:p>
            <a:pPr>
              <a:buFontTx/>
              <a:buChar char="-"/>
            </a:pPr>
            <a:r>
              <a:rPr lang="fr-FR" sz="2000" b="0" dirty="0" smtClean="0">
                <a:latin typeface="Calibri" pitchFamily="34" charset="0"/>
                <a:cs typeface="Calibri" pitchFamily="34" charset="0"/>
              </a:rPr>
              <a:t>Agrégats: Composer des ensembles de conteneurs en emplois</a:t>
            </a:r>
          </a:p>
          <a:p>
            <a:pPr>
              <a:buFontTx/>
              <a:buChar char="-"/>
            </a:pPr>
            <a:r>
              <a:rPr lang="fr-FR" sz="2000" b="0" dirty="0" smtClean="0">
                <a:latin typeface="Calibri" pitchFamily="34" charset="0"/>
                <a:cs typeface="Calibri" pitchFamily="34" charset="0"/>
              </a:rPr>
              <a:t>Mise à l'échelle: rendre les emplois plus grands ou plus petits</a:t>
            </a:r>
          </a:p>
          <a:p>
            <a:endParaRPr lang="fr-FR" sz="2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 smtClean="0">
                <a:latin typeface="Calibri" pitchFamily="34" charset="0"/>
                <a:cs typeface="Calibri" pitchFamily="34" charset="0"/>
              </a:rPr>
              <a:t>Kubernetes</a:t>
            </a:r>
            <a:endParaRPr lang="fr-FR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fr-FR" sz="2200" b="0" dirty="0" smtClean="0">
                <a:latin typeface="Calibri" pitchFamily="34" charset="0"/>
                <a:cs typeface="Calibri" pitchFamily="34" charset="0"/>
              </a:rPr>
              <a:t>Google Container </a:t>
            </a:r>
            <a:r>
              <a:rPr lang="fr-FR" sz="2200" b="0" dirty="0" err="1" smtClean="0">
                <a:latin typeface="Calibri" pitchFamily="34" charset="0"/>
                <a:cs typeface="Calibri" pitchFamily="34" charset="0"/>
              </a:rPr>
              <a:t>Engine</a:t>
            </a:r>
            <a:r>
              <a:rPr lang="fr-FR" sz="2200" b="0" dirty="0" smtClean="0">
                <a:latin typeface="Calibri" pitchFamily="34" charset="0"/>
                <a:cs typeface="Calibri" pitchFamily="34" charset="0"/>
              </a:rPr>
              <a:t> se compose d'un groupe d'instances Google </a:t>
            </a:r>
            <a:r>
              <a:rPr lang="fr-FR" sz="2200" b="0" dirty="0" err="1" smtClean="0">
                <a:latin typeface="Calibri" pitchFamily="34" charset="0"/>
                <a:cs typeface="Calibri" pitchFamily="34" charset="0"/>
              </a:rPr>
              <a:t>Compute</a:t>
            </a:r>
            <a:r>
              <a:rPr lang="fr-FR" sz="2200" b="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fr-FR" sz="2200" b="0" dirty="0" err="1" smtClean="0">
                <a:latin typeface="Calibri" pitchFamily="34" charset="0"/>
                <a:cs typeface="Calibri" pitchFamily="34" charset="0"/>
              </a:rPr>
              <a:t>Engine</a:t>
            </a:r>
            <a:r>
              <a:rPr lang="fr-FR" sz="2200" b="0" dirty="0" smtClean="0">
                <a:latin typeface="Calibri" pitchFamily="34" charset="0"/>
                <a:cs typeface="Calibri" pitchFamily="34" charset="0"/>
              </a:rPr>
              <a:t> qui exécutent </a:t>
            </a:r>
            <a:r>
              <a:rPr lang="fr-FR" sz="2200" b="0" dirty="0" err="1" smtClean="0">
                <a:latin typeface="Calibri" pitchFamily="34" charset="0"/>
                <a:cs typeface="Calibri" pitchFamily="34" charset="0"/>
              </a:rPr>
              <a:t>Kubernetes</a:t>
            </a:r>
            <a:r>
              <a:rPr lang="fr-FR" sz="2200" b="0" dirty="0" smtClean="0">
                <a:latin typeface="Calibri" pitchFamily="34" charset="0"/>
                <a:cs typeface="Calibri" pitchFamily="34" charset="0"/>
              </a:rPr>
              <a:t>. </a:t>
            </a:r>
          </a:p>
          <a:p>
            <a:pPr>
              <a:buFont typeface="Arial" pitchFamily="34" charset="0"/>
              <a:buChar char="•"/>
            </a:pPr>
            <a:r>
              <a:rPr lang="fr-FR" sz="2200" b="0" dirty="0" smtClean="0">
                <a:latin typeface="Calibri" pitchFamily="34" charset="0"/>
                <a:cs typeface="Calibri" pitchFamily="34" charset="0"/>
              </a:rPr>
              <a:t> Un </a:t>
            </a:r>
            <a:r>
              <a:rPr lang="fr-FR" sz="2200" b="0" dirty="0" err="1" smtClean="0">
                <a:latin typeface="Calibri" pitchFamily="34" charset="0"/>
                <a:cs typeface="Calibri" pitchFamily="34" charset="0"/>
              </a:rPr>
              <a:t>noeud</a:t>
            </a:r>
            <a:r>
              <a:rPr lang="fr-FR" sz="2200" b="0" dirty="0" smtClean="0">
                <a:latin typeface="Calibri" pitchFamily="34" charset="0"/>
                <a:cs typeface="Calibri" pitchFamily="34" charset="0"/>
              </a:rPr>
              <a:t> maître gère un cluster de conteneurs </a:t>
            </a:r>
            <a:r>
              <a:rPr lang="fr-FR" sz="2200" b="0" u="sng" dirty="0" smtClean="0">
                <a:latin typeface="Calibri" pitchFamily="34" charset="0"/>
                <a:cs typeface="Calibri" pitchFamily="34" charset="0"/>
                <a:hlinkClick r:id="rId2"/>
              </a:rPr>
              <a:t>Docker</a:t>
            </a:r>
            <a:r>
              <a:rPr lang="fr-FR" sz="2200" b="0" dirty="0" smtClean="0">
                <a:latin typeface="Calibri" pitchFamily="34" charset="0"/>
                <a:cs typeface="Calibri" pitchFamily="34" charset="0"/>
              </a:rPr>
              <a:t>. </a:t>
            </a:r>
          </a:p>
          <a:p>
            <a:pPr>
              <a:buFont typeface="Arial" pitchFamily="34" charset="0"/>
              <a:buChar char="•"/>
            </a:pPr>
            <a:r>
              <a:rPr lang="fr-FR" sz="2200" b="0" dirty="0" smtClean="0">
                <a:latin typeface="Calibri" pitchFamily="34" charset="0"/>
                <a:cs typeface="Calibri" pitchFamily="34" charset="0"/>
              </a:rPr>
              <a:t>Exécute également un serveur d'API </a:t>
            </a:r>
            <a:r>
              <a:rPr lang="fr-FR" sz="2200" b="0" dirty="0" err="1" smtClean="0">
                <a:latin typeface="Calibri" pitchFamily="34" charset="0"/>
                <a:cs typeface="Calibri" pitchFamily="34" charset="0"/>
              </a:rPr>
              <a:t>Kubernetes</a:t>
            </a:r>
            <a:r>
              <a:rPr lang="fr-FR" sz="2200" b="0" dirty="0" smtClean="0">
                <a:latin typeface="Calibri" pitchFamily="34" charset="0"/>
                <a:cs typeface="Calibri" pitchFamily="34" charset="0"/>
              </a:rPr>
              <a:t> pour interagir avec le cluster et effectuer des tâches telles que la satisfaction des demandes </a:t>
            </a:r>
            <a:r>
              <a:rPr lang="fr-FR" sz="2200" b="0" u="sng" dirty="0" smtClean="0">
                <a:latin typeface="Calibri" pitchFamily="34" charset="0"/>
                <a:cs typeface="Calibri" pitchFamily="34" charset="0"/>
                <a:hlinkClick r:id="rId3"/>
              </a:rPr>
              <a:t>d'API</a:t>
            </a:r>
            <a:r>
              <a:rPr lang="fr-FR" sz="2200" b="0" dirty="0" smtClean="0">
                <a:latin typeface="Calibri" pitchFamily="34" charset="0"/>
                <a:cs typeface="Calibri" pitchFamily="34" charset="0"/>
              </a:rPr>
              <a:t> et la planification des conteneurs.</a:t>
            </a:r>
          </a:p>
          <a:p>
            <a:pPr>
              <a:buFont typeface="Arial" pitchFamily="34" charset="0"/>
              <a:buChar char="•"/>
            </a:pPr>
            <a:r>
              <a:rPr lang="fr-FR" sz="2200" b="0" dirty="0" smtClean="0">
                <a:latin typeface="Calibri" pitchFamily="34" charset="0"/>
                <a:cs typeface="Calibri" pitchFamily="34" charset="0"/>
              </a:rPr>
              <a:t>Un cluster peut également inclure un ou plusieurs </a:t>
            </a:r>
            <a:r>
              <a:rPr lang="fr-FR" sz="2200" b="0" dirty="0" err="1" smtClean="0">
                <a:latin typeface="Calibri" pitchFamily="34" charset="0"/>
                <a:cs typeface="Calibri" pitchFamily="34" charset="0"/>
              </a:rPr>
              <a:t>noeuds</a:t>
            </a:r>
            <a:r>
              <a:rPr lang="fr-FR" sz="2200" b="0" dirty="0" smtClean="0">
                <a:latin typeface="Calibri" pitchFamily="34" charset="0"/>
                <a:cs typeface="Calibri" pitchFamily="34" charset="0"/>
              </a:rPr>
              <a:t>, exécutant chacun un </a:t>
            </a:r>
            <a:r>
              <a:rPr lang="fr-FR" sz="2200" b="0" dirty="0" err="1" smtClean="0">
                <a:latin typeface="Calibri" pitchFamily="34" charset="0"/>
                <a:cs typeface="Calibri" pitchFamily="34" charset="0"/>
              </a:rPr>
              <a:t>runtime</a:t>
            </a:r>
            <a:r>
              <a:rPr lang="fr-FR" sz="2200" b="0" dirty="0" smtClean="0">
                <a:latin typeface="Calibri" pitchFamily="34" charset="0"/>
                <a:cs typeface="Calibri" pitchFamily="34" charset="0"/>
              </a:rPr>
              <a:t> Docker et un agent nécessaires à la gestion des conteneurs Docker.</a:t>
            </a:r>
            <a:endParaRPr lang="fr-FR" sz="22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kuberne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06675" y="1523999"/>
            <a:ext cx="6837225" cy="3035963"/>
          </a:xfrm>
          <a:prstGeom prst="rect">
            <a:avLst/>
          </a:prstGeom>
        </p:spPr>
      </p:pic>
      <p:sp>
        <p:nvSpPr>
          <p:cNvPr id="5" name="Smiley Face 4"/>
          <p:cNvSpPr/>
          <p:nvPr/>
        </p:nvSpPr>
        <p:spPr>
          <a:xfrm>
            <a:off x="457200" y="26670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user</a:t>
            </a:r>
            <a:endParaRPr lang="fr-F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12972">
            <a:off x="975274" y="1682187"/>
            <a:ext cx="6733344" cy="1089427"/>
          </a:xfrm>
        </p:spPr>
        <p:txBody>
          <a:bodyPr/>
          <a:lstStyle/>
          <a:p>
            <a:r>
              <a:rPr lang="fr-FR" sz="3600" b="1" dirty="0" smtClean="0">
                <a:latin typeface="Calibri" pitchFamily="34" charset="0"/>
                <a:cs typeface="Calibri" pitchFamily="34" charset="0"/>
              </a:rPr>
              <a:t>Exemples: </a:t>
            </a:r>
            <a:r>
              <a:rPr lang="fr-FR" sz="3600" b="1" dirty="0" err="1" smtClean="0">
                <a:latin typeface="Calibri" pitchFamily="34" charset="0"/>
                <a:cs typeface="Calibri" pitchFamily="34" charset="0"/>
              </a:rPr>
              <a:t>Compute</a:t>
            </a:r>
            <a:r>
              <a:rPr lang="fr-FR" sz="36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fr-FR" sz="3600" b="1" dirty="0" err="1" smtClean="0">
                <a:latin typeface="Calibri" pitchFamily="34" charset="0"/>
                <a:cs typeface="Calibri" pitchFamily="34" charset="0"/>
              </a:rPr>
              <a:t>Engine</a:t>
            </a:r>
            <a:endParaRPr lang="fr-FR" sz="36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20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EXEMPLE 1: </a:t>
            </a:r>
            <a:r>
              <a:rPr lang="en-US" b="1" dirty="0" err="1">
                <a:latin typeface="Calibri" pitchFamily="34" charset="0"/>
                <a:cs typeface="Calibri" pitchFamily="34" charset="0"/>
              </a:rPr>
              <a:t>Serveur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web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fr-FR" sz="2400" b="0" dirty="0">
                <a:latin typeface="Calibri" pitchFamily="34" charset="0"/>
                <a:cs typeface="Calibri" pitchFamily="34" charset="0"/>
              </a:rPr>
              <a:t>Machine virtuelle créée sur </a:t>
            </a:r>
            <a:r>
              <a:rPr lang="fr-FR" sz="2400" b="0" dirty="0" err="1">
                <a:latin typeface="Calibri" pitchFamily="34" charset="0"/>
                <a:cs typeface="Calibri" pitchFamily="34" charset="0"/>
              </a:rPr>
              <a:t>Ubuntu</a:t>
            </a:r>
            <a:r>
              <a:rPr lang="fr-FR" sz="2400" b="0" dirty="0">
                <a:latin typeface="Calibri" pitchFamily="34" charset="0"/>
                <a:cs typeface="Calibri" pitchFamily="34" charset="0"/>
              </a:rPr>
              <a:t> 14</a:t>
            </a:r>
          </a:p>
          <a:p>
            <a:pPr>
              <a:buFont typeface="Courier New" pitchFamily="49" charset="0"/>
              <a:buChar char="o"/>
            </a:pPr>
            <a:r>
              <a:rPr lang="fr-FR" sz="2400" b="0" dirty="0">
                <a:latin typeface="Calibri" pitchFamily="34" charset="0"/>
                <a:cs typeface="Calibri" pitchFamily="34" charset="0"/>
              </a:rPr>
              <a:t>Machine virtuelle configurée pour avoir une connexion http ouverte</a:t>
            </a:r>
          </a:p>
          <a:p>
            <a:pPr>
              <a:buFont typeface="Courier New" pitchFamily="49" charset="0"/>
              <a:buChar char="o"/>
            </a:pPr>
            <a:r>
              <a:rPr lang="fr-FR" sz="2400" b="0" dirty="0">
                <a:latin typeface="Calibri" pitchFamily="34" charset="0"/>
                <a:cs typeface="Calibri" pitchFamily="34" charset="0"/>
              </a:rPr>
              <a:t>Installation du serveur </a:t>
            </a:r>
            <a:r>
              <a:rPr lang="fr-FR" sz="2400" b="0" dirty="0" smtClean="0">
                <a:latin typeface="Calibri" pitchFamily="34" charset="0"/>
                <a:cs typeface="Calibri" pitchFamily="34" charset="0"/>
              </a:rPr>
              <a:t>Apache2 </a:t>
            </a:r>
            <a:r>
              <a:rPr lang="fr-FR" sz="2400" b="0" dirty="0">
                <a:latin typeface="Calibri" pitchFamily="34" charset="0"/>
                <a:cs typeface="Calibri" pitchFamily="34" charset="0"/>
              </a:rPr>
              <a:t>sur la </a:t>
            </a:r>
            <a:r>
              <a:rPr lang="fr-FR" sz="2400" b="0" dirty="0" smtClean="0">
                <a:latin typeface="Calibri" pitchFamily="34" charset="0"/>
                <a:cs typeface="Calibri" pitchFamily="34" charset="0"/>
              </a:rPr>
              <a:t>machine</a:t>
            </a:r>
          </a:p>
          <a:p>
            <a:pPr>
              <a:buFont typeface="Courier New" pitchFamily="49" charset="0"/>
              <a:buChar char="o"/>
            </a:pPr>
            <a:r>
              <a:rPr lang="fr-FR" sz="2400" b="0" dirty="0" smtClean="0">
                <a:latin typeface="Calibri" pitchFamily="34" charset="0"/>
                <a:cs typeface="Calibri" pitchFamily="34" charset="0"/>
              </a:rPr>
              <a:t>Ajout de </a:t>
            </a:r>
            <a:r>
              <a:rPr lang="fr-FR" sz="2400" b="0" dirty="0">
                <a:latin typeface="Calibri" pitchFamily="34" charset="0"/>
                <a:cs typeface="Calibri" pitchFamily="34" charset="0"/>
              </a:rPr>
              <a:t>modèle </a:t>
            </a:r>
            <a:r>
              <a:rPr lang="fr-FR" sz="2400" b="0" dirty="0" smtClean="0">
                <a:latin typeface="Calibri" pitchFamily="34" charset="0"/>
                <a:cs typeface="Calibri" pitchFamily="34" charset="0"/>
              </a:rPr>
              <a:t>page </a:t>
            </a:r>
            <a:r>
              <a:rPr lang="fr-FR" sz="2400" b="0" dirty="0">
                <a:latin typeface="Calibri" pitchFamily="34" charset="0"/>
                <a:cs typeface="Calibri" pitchFamily="34" charset="0"/>
              </a:rPr>
              <a:t>Web dans le répertoire </a:t>
            </a:r>
            <a:r>
              <a:rPr lang="fr-FR" sz="2400" b="0" dirty="0" smtClean="0">
                <a:latin typeface="Calibri" pitchFamily="34" charset="0"/>
                <a:cs typeface="Calibri" pitchFamily="34" charset="0"/>
              </a:rPr>
              <a:t>défaut  d’apache</a:t>
            </a:r>
          </a:p>
          <a:p>
            <a:pPr>
              <a:buFont typeface="Courier New" pitchFamily="49" charset="0"/>
              <a:buChar char="o"/>
            </a:pPr>
            <a:r>
              <a:rPr lang="fr-FR" sz="2400" b="0" dirty="0">
                <a:latin typeface="Calibri" pitchFamily="34" charset="0"/>
                <a:cs typeface="Calibri" pitchFamily="34" charset="0"/>
              </a:rPr>
              <a:t>La page Web peut être accédée en utilisant </a:t>
            </a:r>
            <a:r>
              <a:rPr lang="fr-FR" sz="2400" b="0" dirty="0" smtClean="0">
                <a:latin typeface="Calibri" pitchFamily="34" charset="0"/>
                <a:cs typeface="Calibri" pitchFamily="34" charset="0"/>
              </a:rPr>
              <a:t>l'identifiant </a:t>
            </a:r>
            <a:r>
              <a:rPr lang="fr-FR" sz="2400" b="0" dirty="0">
                <a:latin typeface="Calibri" pitchFamily="34" charset="0"/>
                <a:cs typeface="Calibri" pitchFamily="34" charset="0"/>
              </a:rPr>
              <a:t>externe de la machine</a:t>
            </a:r>
            <a:endParaRPr lang="en-US" sz="2400" b="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88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EXEMPLE 2: Multi Threading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fr-FR" sz="2400" b="0" dirty="0">
                <a:latin typeface="Calibri" pitchFamily="34" charset="0"/>
                <a:cs typeface="Calibri" pitchFamily="34" charset="0"/>
              </a:rPr>
              <a:t>Machine virtuelle créée sur </a:t>
            </a:r>
            <a:r>
              <a:rPr lang="fr-FR" sz="2400" b="0" dirty="0" err="1">
                <a:latin typeface="Calibri" pitchFamily="34" charset="0"/>
                <a:cs typeface="Calibri" pitchFamily="34" charset="0"/>
              </a:rPr>
              <a:t>Ubuntu</a:t>
            </a:r>
            <a:r>
              <a:rPr lang="fr-FR" sz="2400" b="0" dirty="0">
                <a:latin typeface="Calibri" pitchFamily="34" charset="0"/>
                <a:cs typeface="Calibri" pitchFamily="34" charset="0"/>
              </a:rPr>
              <a:t> </a:t>
            </a:r>
            <a:r>
              <a:rPr lang="fr-FR" sz="2400" b="0" dirty="0" smtClean="0">
                <a:latin typeface="Calibri" pitchFamily="34" charset="0"/>
                <a:cs typeface="Calibri" pitchFamily="34" charset="0"/>
              </a:rPr>
              <a:t>14</a:t>
            </a:r>
          </a:p>
          <a:p>
            <a:pPr>
              <a:buFont typeface="Courier New" pitchFamily="49" charset="0"/>
              <a:buChar char="o"/>
            </a:pPr>
            <a:r>
              <a:rPr lang="fr-FR" sz="2400" b="0" dirty="0" smtClean="0">
                <a:latin typeface="Calibri" pitchFamily="34" charset="0"/>
                <a:cs typeface="Calibri" pitchFamily="34" charset="0"/>
              </a:rPr>
              <a:t>La </a:t>
            </a:r>
            <a:r>
              <a:rPr lang="fr-FR" sz="2400" b="0" dirty="0">
                <a:latin typeface="Calibri" pitchFamily="34" charset="0"/>
                <a:cs typeface="Calibri" pitchFamily="34" charset="0"/>
              </a:rPr>
              <a:t>machine a 8 </a:t>
            </a:r>
            <a:r>
              <a:rPr lang="fr-FR" sz="2400" b="0" dirty="0" err="1" smtClean="0">
                <a:latin typeface="Calibri" pitchFamily="34" charset="0"/>
                <a:cs typeface="Calibri" pitchFamily="34" charset="0"/>
              </a:rPr>
              <a:t>cores</a:t>
            </a:r>
            <a:r>
              <a:rPr lang="fr-FR" sz="2400" b="0" dirty="0" smtClean="0">
                <a:latin typeface="Calibri" pitchFamily="34" charset="0"/>
                <a:cs typeface="Calibri" pitchFamily="34" charset="0"/>
              </a:rPr>
              <a:t> de </a:t>
            </a:r>
            <a:r>
              <a:rPr lang="fr-FR" sz="2400" b="0" dirty="0">
                <a:latin typeface="Calibri" pitchFamily="34" charset="0"/>
                <a:cs typeface="Calibri" pitchFamily="34" charset="0"/>
              </a:rPr>
              <a:t>traitement définis dans la configuration</a:t>
            </a:r>
          </a:p>
          <a:p>
            <a:pPr>
              <a:buFont typeface="Courier New" pitchFamily="49" charset="0"/>
              <a:buChar char="o"/>
            </a:pPr>
            <a:r>
              <a:rPr lang="fr-FR" sz="2400" b="0" dirty="0" smtClean="0">
                <a:latin typeface="Calibri" pitchFamily="34" charset="0"/>
                <a:cs typeface="Calibri" pitchFamily="34" charset="0"/>
              </a:rPr>
              <a:t>Installation de JDK, JRE et Nano</a:t>
            </a:r>
          </a:p>
          <a:p>
            <a:pPr>
              <a:buFont typeface="Courier New" pitchFamily="49" charset="0"/>
              <a:buChar char="o"/>
            </a:pPr>
            <a:r>
              <a:rPr lang="fr-FR" sz="2400" b="0" dirty="0">
                <a:latin typeface="Calibri" pitchFamily="34" charset="0"/>
                <a:cs typeface="Calibri" pitchFamily="34" charset="0"/>
              </a:rPr>
              <a:t>Un programme java a été écrit pour simuler une charge de clivage répartie avec 8 threads</a:t>
            </a:r>
            <a:endParaRPr lang="fr-FR" sz="2400" b="0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Courier New" pitchFamily="49" charset="0"/>
              <a:buChar char="o"/>
            </a:pPr>
            <a:endParaRPr lang="fr-FR" sz="2400" b="0" dirty="0">
              <a:latin typeface="Calibri" pitchFamily="34" charset="0"/>
              <a:cs typeface="Calibri" pitchFamily="34" charset="0"/>
            </a:endParaRPr>
          </a:p>
          <a:p>
            <a:pPr>
              <a:buFont typeface="Courier New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49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 rot="19140000">
            <a:off x="1073872" y="2010012"/>
            <a:ext cx="5648623" cy="1204306"/>
          </a:xfrm>
        </p:spPr>
        <p:txBody>
          <a:bodyPr/>
          <a:lstStyle/>
          <a:p>
            <a:r>
              <a:rPr lang="en-US" sz="3600" b="1" dirty="0" smtClean="0">
                <a:latin typeface="Calibri" pitchFamily="34" charset="0"/>
                <a:cs typeface="Calibri" pitchFamily="34" charset="0"/>
              </a:rPr>
              <a:t>MERCI</a:t>
            </a:r>
            <a:endParaRPr lang="en-US" sz="36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80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latin typeface="Calibri" pitchFamily="34" charset="0"/>
                <a:cs typeface="Calibri" pitchFamily="34" charset="0"/>
              </a:rPr>
              <a:t>Le </a:t>
            </a:r>
            <a:r>
              <a:rPr lang="fr-FR" b="1" dirty="0" err="1" smtClean="0">
                <a:latin typeface="Calibri" pitchFamily="34" charset="0"/>
                <a:cs typeface="Calibri" pitchFamily="34" charset="0"/>
              </a:rPr>
              <a:t>cloud</a:t>
            </a:r>
            <a:r>
              <a:rPr lang="fr-FR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fr-FR" b="1" dirty="0" err="1" smtClean="0">
                <a:latin typeface="Calibri" pitchFamily="34" charset="0"/>
                <a:cs typeface="Calibri" pitchFamily="34" charset="0"/>
              </a:rPr>
              <a:t>computing</a:t>
            </a:r>
            <a:r>
              <a:rPr lang="fr-FR" b="1" dirty="0" smtClean="0">
                <a:latin typeface="Calibri" pitchFamily="34" charset="0"/>
                <a:cs typeface="Calibri" pitchFamily="34" charset="0"/>
              </a:rPr>
              <a:t> ? </a:t>
            </a:r>
            <a:endParaRPr lang="fr-FR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fr-FR" sz="2400" b="0" dirty="0" smtClean="0">
                <a:latin typeface="Calibri" pitchFamily="34" charset="0"/>
              </a:rPr>
              <a:t>Le </a:t>
            </a:r>
            <a:r>
              <a:rPr lang="fr-FR" sz="2400" b="0" dirty="0" err="1" smtClean="0">
                <a:latin typeface="Calibri" pitchFamily="34" charset="0"/>
              </a:rPr>
              <a:t>cloud</a:t>
            </a:r>
            <a:r>
              <a:rPr lang="fr-FR" sz="2400" b="0" dirty="0" smtClean="0">
                <a:latin typeface="Calibri" pitchFamily="34" charset="0"/>
              </a:rPr>
              <a:t> </a:t>
            </a:r>
            <a:r>
              <a:rPr lang="fr-FR" sz="2400" b="0" dirty="0" err="1" smtClean="0">
                <a:latin typeface="Calibri" pitchFamily="34" charset="0"/>
              </a:rPr>
              <a:t>computing</a:t>
            </a:r>
            <a:r>
              <a:rPr lang="fr-FR" sz="2400" b="0" dirty="0" smtClean="0">
                <a:latin typeface="Calibri" pitchFamily="34" charset="0"/>
              </a:rPr>
              <a:t>  offre aux utilisateurs des services sophistiqués  fournis par des machines puissantes via connexion internet sans avoir besoin d’acheter ces machines. </a:t>
            </a:r>
          </a:p>
          <a:p>
            <a:pPr>
              <a:buFont typeface="Arial" pitchFamily="34" charset="0"/>
              <a:buChar char="•"/>
            </a:pPr>
            <a:r>
              <a:rPr lang="fr-FR" sz="2400" b="0" dirty="0" smtClean="0">
                <a:latin typeface="Calibri" pitchFamily="34" charset="0"/>
              </a:rPr>
              <a:t>Utilise les capacités de calcul et de stockage de plusieurs ordinateurs distants et reliés entre eux sur un même  réseau.</a:t>
            </a:r>
          </a:p>
          <a:p>
            <a:pPr>
              <a:buFont typeface="Arial" pitchFamily="34" charset="0"/>
              <a:buChar char="•"/>
            </a:pPr>
            <a:r>
              <a:rPr lang="fr-FR" sz="2400" b="0" dirty="0" smtClean="0">
                <a:latin typeface="Calibri" pitchFamily="34" charset="0"/>
              </a:rPr>
              <a:t>Les fournisseurs les plus renommés sur le marché: </a:t>
            </a:r>
            <a:r>
              <a:rPr lang="fr-FR" sz="2400" dirty="0" smtClean="0">
                <a:latin typeface="Calibri" pitchFamily="34" charset="0"/>
              </a:rPr>
              <a:t>Google </a:t>
            </a:r>
            <a:r>
              <a:rPr lang="fr-FR" sz="2400" dirty="0" err="1" smtClean="0">
                <a:latin typeface="Calibri" pitchFamily="34" charset="0"/>
              </a:rPr>
              <a:t>cloud</a:t>
            </a:r>
            <a:r>
              <a:rPr lang="fr-FR" sz="2400" dirty="0" smtClean="0">
                <a:latin typeface="Calibri" pitchFamily="34" charset="0"/>
              </a:rPr>
              <a:t> </a:t>
            </a:r>
            <a:r>
              <a:rPr lang="fr-FR" sz="2400" dirty="0" err="1" smtClean="0">
                <a:latin typeface="Calibri" pitchFamily="34" charset="0"/>
              </a:rPr>
              <a:t>plattform</a:t>
            </a:r>
            <a:r>
              <a:rPr lang="fr-FR" sz="2400" b="0" dirty="0" smtClean="0">
                <a:latin typeface="Calibri" pitchFamily="34" charset="0"/>
              </a:rPr>
              <a:t>, </a:t>
            </a:r>
            <a:r>
              <a:rPr lang="fr-FR" sz="2400" dirty="0" smtClean="0">
                <a:latin typeface="Calibri" pitchFamily="34" charset="0"/>
              </a:rPr>
              <a:t>Amazon web services et Microsoft Azure</a:t>
            </a:r>
          </a:p>
          <a:p>
            <a:endParaRPr lang="fr-FR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7520940" cy="548640"/>
          </a:xfrm>
        </p:spPr>
        <p:txBody>
          <a:bodyPr/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Google Cloud 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Plateform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 (GCP)</a:t>
            </a:r>
            <a:endParaRPr lang="fr-F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fr-FR" sz="2400" b="0" dirty="0" smtClean="0">
                <a:latin typeface="Calibri" pitchFamily="34" charset="0"/>
                <a:cs typeface="Calibri" pitchFamily="34" charset="0"/>
              </a:rPr>
              <a:t>Plateforme qui regroupe les différents services </a:t>
            </a:r>
            <a:r>
              <a:rPr lang="fr-FR" sz="2400" b="0" dirty="0" err="1" smtClean="0">
                <a:latin typeface="Calibri" pitchFamily="34" charset="0"/>
                <a:cs typeface="Calibri" pitchFamily="34" charset="0"/>
              </a:rPr>
              <a:t>cloud</a:t>
            </a:r>
            <a:r>
              <a:rPr lang="fr-FR" sz="2400" b="0" dirty="0" smtClean="0">
                <a:latin typeface="Calibri" pitchFamily="34" charset="0"/>
                <a:cs typeface="Calibri" pitchFamily="34" charset="0"/>
              </a:rPr>
              <a:t> de Google et lancés directement sur les serveurs de Google.</a:t>
            </a:r>
          </a:p>
          <a:p>
            <a:pPr>
              <a:buFont typeface="Arial" pitchFamily="34" charset="0"/>
              <a:buChar char="•"/>
            </a:pPr>
            <a:r>
              <a:rPr lang="fr-FR" sz="2400" b="0" dirty="0" smtClean="0">
                <a:latin typeface="Calibri" pitchFamily="34" charset="0"/>
                <a:cs typeface="Calibri" pitchFamily="34" charset="0"/>
              </a:rPr>
              <a:t>Cloud de calcul, stockage, networking, </a:t>
            </a:r>
            <a:r>
              <a:rPr lang="fr-FR" sz="2400" b="0" dirty="0" err="1" smtClean="0">
                <a:latin typeface="Calibri" pitchFamily="34" charset="0"/>
                <a:cs typeface="Calibri" pitchFamily="34" charset="0"/>
              </a:rPr>
              <a:t>Big</a:t>
            </a:r>
            <a:r>
              <a:rPr lang="fr-FR" sz="2400" b="0" dirty="0" smtClean="0">
                <a:latin typeface="Calibri" pitchFamily="34" charset="0"/>
                <a:cs typeface="Calibri" pitchFamily="34" charset="0"/>
              </a:rPr>
              <a:t> Data, machine </a:t>
            </a:r>
            <a:r>
              <a:rPr lang="fr-FR" sz="2400" b="0" dirty="0" err="1" smtClean="0">
                <a:latin typeface="Calibri" pitchFamily="34" charset="0"/>
                <a:cs typeface="Calibri" pitchFamily="34" charset="0"/>
              </a:rPr>
              <a:t>learning</a:t>
            </a:r>
            <a:r>
              <a:rPr lang="fr-FR" sz="2400" b="0" dirty="0" smtClean="0">
                <a:latin typeface="Calibri" pitchFamily="34" charset="0"/>
                <a:cs typeface="Calibri" pitchFamily="34" charset="0"/>
              </a:rPr>
              <a:t>, internet des objets, de sécurité, de gestion </a:t>
            </a:r>
            <a:r>
              <a:rPr lang="fr-FR" sz="2400" b="0" dirty="0" err="1" smtClean="0">
                <a:latin typeface="Calibri" pitchFamily="34" charset="0"/>
                <a:cs typeface="Calibri" pitchFamily="34" charset="0"/>
              </a:rPr>
              <a:t>cloud</a:t>
            </a:r>
            <a:r>
              <a:rPr lang="fr-FR" sz="2400" b="0" dirty="0" smtClean="0">
                <a:latin typeface="Calibri" pitchFamily="34" charset="0"/>
                <a:cs typeface="Calibri" pitchFamily="34" charset="0"/>
              </a:rPr>
              <a:t> et développement des applications.</a:t>
            </a:r>
          </a:p>
          <a:p>
            <a:pPr>
              <a:buFont typeface="Arial" pitchFamily="34" charset="0"/>
              <a:buChar char="•"/>
            </a:pPr>
            <a:r>
              <a:rPr lang="fr-FR" sz="2400" b="0" dirty="0" smtClean="0">
                <a:latin typeface="Calibri" pitchFamily="34" charset="0"/>
                <a:cs typeface="Calibri" pitchFamily="34" charset="0"/>
              </a:rPr>
              <a:t>Peuvent être utilisés sur internet ou par le biais d’une connexion réseau dédiée. </a:t>
            </a:r>
          </a:p>
          <a:p>
            <a:endParaRPr lang="fr-FR" sz="24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latin typeface="Calibri" pitchFamily="34" charset="0"/>
                <a:cs typeface="Calibri" pitchFamily="34" charset="0"/>
              </a:rPr>
              <a:t>Avantages:</a:t>
            </a:r>
            <a:endParaRPr lang="fr-FR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fr-FR" sz="3400" b="0" dirty="0" smtClean="0">
                <a:latin typeface="Calibri" pitchFamily="34" charset="0"/>
              </a:rPr>
              <a:t>Epargner </a:t>
            </a:r>
            <a:r>
              <a:rPr lang="fr-FR" sz="3400" b="0" dirty="0" smtClean="0">
                <a:latin typeface="Calibri" pitchFamily="34" charset="0"/>
              </a:rPr>
              <a:t>aux entreprises: </a:t>
            </a:r>
          </a:p>
          <a:p>
            <a:r>
              <a:rPr lang="fr-FR" sz="3400" b="0" dirty="0" smtClean="0">
                <a:latin typeface="Calibri" pitchFamily="34" charset="0"/>
              </a:rPr>
              <a:t>     - L’achat des serveurs a haut performance</a:t>
            </a:r>
          </a:p>
          <a:p>
            <a:r>
              <a:rPr lang="fr-FR" sz="3400" b="0" dirty="0" smtClean="0">
                <a:latin typeface="Calibri" pitchFamily="34" charset="0"/>
              </a:rPr>
              <a:t>     - La configuration </a:t>
            </a:r>
            <a:r>
              <a:rPr lang="en-US" sz="3400" b="0" dirty="0" smtClean="0">
                <a:latin typeface="Calibri" pitchFamily="34" charset="0"/>
              </a:rPr>
              <a:t> des </a:t>
            </a:r>
            <a:r>
              <a:rPr lang="en-US" sz="3400" b="0" dirty="0" err="1" smtClean="0">
                <a:latin typeface="Calibri" pitchFamily="34" charset="0"/>
              </a:rPr>
              <a:t>réseaux</a:t>
            </a:r>
            <a:endParaRPr lang="fr-FR" sz="3400" b="0" dirty="0" err="1" smtClean="0">
              <a:latin typeface="Calibri" pitchFamily="34" charset="0"/>
            </a:endParaRPr>
          </a:p>
          <a:p>
            <a:r>
              <a:rPr lang="fr-FR" sz="3400" b="0" dirty="0" err="1" smtClean="0">
                <a:latin typeface="Calibri" pitchFamily="34" charset="0"/>
              </a:rPr>
              <a:t>     </a:t>
            </a:r>
            <a:r>
              <a:rPr lang="fr-FR" sz="3400" b="0" dirty="0" smtClean="0">
                <a:latin typeface="Calibri" pitchFamily="34" charset="0"/>
              </a:rPr>
              <a:t>-  La gestion d’une infrastructure</a:t>
            </a:r>
          </a:p>
          <a:p>
            <a:pPr>
              <a:buFont typeface="Arial" pitchFamily="34" charset="0"/>
              <a:buChar char="•"/>
            </a:pPr>
            <a:r>
              <a:rPr lang="fr-FR" sz="3400" b="0" dirty="0" smtClean="0">
                <a:latin typeface="Calibri" pitchFamily="34" charset="0"/>
              </a:rPr>
              <a:t>Evolution continu: mise a jour et </a:t>
            </a:r>
            <a:r>
              <a:rPr lang="fr-FR" sz="3400" b="0" dirty="0" err="1" smtClean="0">
                <a:latin typeface="Calibri" pitchFamily="34" charset="0"/>
              </a:rPr>
              <a:t>optimization</a:t>
            </a:r>
            <a:r>
              <a:rPr lang="fr-FR" sz="3400" b="0" dirty="0" smtClean="0">
                <a:latin typeface="Calibri" pitchFamily="34" charset="0"/>
              </a:rPr>
              <a:t> par Google.</a:t>
            </a:r>
          </a:p>
          <a:p>
            <a:pPr>
              <a:buFont typeface="Arial" pitchFamily="34" charset="0"/>
              <a:buChar char="•"/>
            </a:pPr>
            <a:r>
              <a:rPr lang="fr-FR" sz="3400" b="0" dirty="0" smtClean="0">
                <a:latin typeface="Calibri" pitchFamily="34" charset="0"/>
              </a:rPr>
              <a:t>Performante, économique et sécurisée.</a:t>
            </a:r>
          </a:p>
          <a:p>
            <a:pPr>
              <a:buFont typeface="Arial" pitchFamily="34" charset="0"/>
              <a:buChar char="•"/>
            </a:pPr>
            <a:r>
              <a:rPr lang="fr-FR" sz="3400" b="0" dirty="0" smtClean="0">
                <a:latin typeface="Calibri" pitchFamily="34" charset="0"/>
              </a:rPr>
              <a:t>Réseaux de centres de données composés de milliers de kilomètres de câbles à fibre optique combinés à une solution de mise en réseau avancée et à des services de cache en périphérie pour offrir des performances extrêmes. </a:t>
            </a:r>
          </a:p>
          <a:p>
            <a:endParaRPr lang="fr-FR" b="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 rot="19115917">
            <a:off x="1034451" y="2055446"/>
            <a:ext cx="5651405" cy="1089427"/>
          </a:xfrm>
        </p:spPr>
        <p:txBody>
          <a:bodyPr/>
          <a:lstStyle/>
          <a:p>
            <a:r>
              <a:rPr lang="fr-FR" sz="3600" b="1" dirty="0" smtClean="0"/>
              <a:t>Google CLOUD: </a:t>
            </a:r>
            <a:r>
              <a:rPr lang="fr-FR" sz="3600" b="1" dirty="0" err="1" smtClean="0"/>
              <a:t>compute</a:t>
            </a:r>
            <a:r>
              <a:rPr lang="fr-FR" sz="3600" b="1" dirty="0" smtClean="0"/>
              <a:t> </a:t>
            </a:r>
            <a:r>
              <a:rPr lang="fr-FR" sz="3600" b="1" dirty="0" err="1" smtClean="0"/>
              <a:t>engine</a:t>
            </a:r>
            <a:endParaRPr lang="fr-FR" sz="3600" b="1" dirty="0"/>
          </a:p>
        </p:txBody>
      </p:sp>
      <p:pic>
        <p:nvPicPr>
          <p:cNvPr id="8" name="Content Placeholder 7" descr="cp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36494"/>
          <a:stretch>
            <a:fillRect/>
          </a:stretch>
        </p:blipFill>
        <p:spPr>
          <a:xfrm>
            <a:off x="4114800" y="3447424"/>
            <a:ext cx="4043572" cy="2015328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Google Compute engine (GCE)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fr-FR" sz="2400" b="0" dirty="0" smtClean="0">
                <a:latin typeface="Calibri" pitchFamily="34" charset="0"/>
                <a:cs typeface="Calibri" pitchFamily="34" charset="0"/>
              </a:rPr>
              <a:t>Le </a:t>
            </a:r>
            <a:r>
              <a:rPr lang="fr-FR" sz="2400" b="0" dirty="0">
                <a:latin typeface="Calibri" pitchFamily="34" charset="0"/>
                <a:cs typeface="Calibri" pitchFamily="34" charset="0"/>
              </a:rPr>
              <a:t>composant "Infrastructure as a Service (</a:t>
            </a:r>
            <a:r>
              <a:rPr lang="fr-FR" sz="2400" b="0" dirty="0" err="1">
                <a:latin typeface="Calibri" pitchFamily="34" charset="0"/>
                <a:cs typeface="Calibri" pitchFamily="34" charset="0"/>
              </a:rPr>
              <a:t>IaaS</a:t>
            </a:r>
            <a:r>
              <a:rPr lang="fr-FR" sz="2400" b="0" dirty="0">
                <a:latin typeface="Calibri" pitchFamily="34" charset="0"/>
                <a:cs typeface="Calibri" pitchFamily="34" charset="0"/>
              </a:rPr>
              <a:t>)" de Google Cloud </a:t>
            </a:r>
            <a:r>
              <a:rPr lang="fr-FR" sz="2400" b="0" dirty="0" smtClean="0">
                <a:latin typeface="Calibri" pitchFamily="34" charset="0"/>
                <a:cs typeface="Calibri" pitchFamily="34" charset="0"/>
              </a:rPr>
              <a:t>Platform</a:t>
            </a:r>
          </a:p>
          <a:p>
            <a:pPr lvl="0">
              <a:lnSpc>
                <a:spcPct val="150000"/>
              </a:lnSpc>
              <a:buFont typeface="Courier New" pitchFamily="49" charset="0"/>
              <a:buChar char="o"/>
            </a:pPr>
            <a:r>
              <a:rPr lang="fr-FR" sz="2400" b="0" dirty="0" smtClean="0">
                <a:latin typeface="Calibri" pitchFamily="34" charset="0"/>
                <a:cs typeface="Calibri" pitchFamily="34" charset="0"/>
              </a:rPr>
              <a:t>Permet </a:t>
            </a:r>
            <a:r>
              <a:rPr lang="fr-FR" sz="2400" b="0" dirty="0">
                <a:latin typeface="Calibri" pitchFamily="34" charset="0"/>
                <a:cs typeface="Calibri" pitchFamily="34" charset="0"/>
              </a:rPr>
              <a:t>aux utilisateurs de lancer des machines virtuelles (VM) à la </a:t>
            </a:r>
            <a:r>
              <a:rPr lang="fr-FR" sz="2400" b="0" dirty="0" smtClean="0">
                <a:latin typeface="Calibri" pitchFamily="34" charset="0"/>
                <a:cs typeface="Calibri" pitchFamily="34" charset="0"/>
              </a:rPr>
              <a:t>demande.</a:t>
            </a:r>
          </a:p>
          <a:p>
            <a:pPr lvl="0">
              <a:lnSpc>
                <a:spcPct val="150000"/>
              </a:lnSpc>
              <a:buFont typeface="Courier New" pitchFamily="49" charset="0"/>
              <a:buChar char="o"/>
            </a:pPr>
            <a:r>
              <a:rPr lang="fr-FR" sz="2400" b="0" dirty="0" smtClean="0">
                <a:latin typeface="Calibri" pitchFamily="34" charset="0"/>
                <a:cs typeface="Calibri" pitchFamily="34" charset="0"/>
              </a:rPr>
              <a:t>Les </a:t>
            </a:r>
            <a:r>
              <a:rPr lang="fr-FR" sz="2400" b="0" dirty="0" err="1" smtClean="0">
                <a:latin typeface="Calibri" pitchFamily="34" charset="0"/>
                <a:cs typeface="Calibri" pitchFamily="34" charset="0"/>
              </a:rPr>
              <a:t>workloads</a:t>
            </a:r>
            <a:r>
              <a:rPr lang="fr-FR" sz="2400" b="0" dirty="0" smtClean="0">
                <a:latin typeface="Calibri" pitchFamily="34" charset="0"/>
                <a:cs typeface="Calibri" pitchFamily="34" charset="0"/>
              </a:rPr>
              <a:t> de clients sont exécutés sur le </a:t>
            </a:r>
            <a:r>
              <a:rPr lang="fr-FR" sz="2400" b="0" dirty="0" err="1" smtClean="0">
                <a:latin typeface="Calibri" pitchFamily="34" charset="0"/>
                <a:cs typeface="Calibri" pitchFamily="34" charset="0"/>
              </a:rPr>
              <a:t>cloud</a:t>
            </a:r>
            <a:r>
              <a:rPr lang="fr-FR" sz="2400" b="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lvl="0">
              <a:lnSpc>
                <a:spcPct val="150000"/>
              </a:lnSpc>
              <a:buFont typeface="Courier New" pitchFamily="49" charset="0"/>
              <a:buChar char="o"/>
            </a:pPr>
            <a:r>
              <a:rPr lang="fr-FR" sz="2400" b="0" dirty="0" smtClean="0">
                <a:latin typeface="Calibri" pitchFamily="34" charset="0"/>
                <a:cs typeface="Calibri" pitchFamily="34" charset="0"/>
              </a:rPr>
              <a:t>Passer d'instances individuelles à un </a:t>
            </a:r>
            <a:r>
              <a:rPr lang="fr-FR" sz="2400" b="0" dirty="0" err="1" smtClean="0">
                <a:latin typeface="Calibri" pitchFamily="34" charset="0"/>
                <a:cs typeface="Calibri" pitchFamily="34" charset="0"/>
              </a:rPr>
              <a:t>cloud</a:t>
            </a:r>
            <a:r>
              <a:rPr lang="fr-FR" sz="2400" b="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fr-FR" sz="2400" b="0" dirty="0" err="1" smtClean="0">
                <a:latin typeface="Calibri" pitchFamily="34" charset="0"/>
                <a:cs typeface="Calibri" pitchFamily="34" charset="0"/>
              </a:rPr>
              <a:t>computing</a:t>
            </a:r>
            <a:r>
              <a:rPr lang="fr-FR" sz="2400" b="0" dirty="0" smtClean="0">
                <a:latin typeface="Calibri" pitchFamily="34" charset="0"/>
                <a:cs typeface="Calibri" pitchFamily="34" charset="0"/>
              </a:rPr>
              <a:t> global avec équilibrage des charges</a:t>
            </a:r>
            <a:endParaRPr lang="en-US" sz="2400" b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hape 315"/>
          <p:cNvSpPr txBox="1"/>
          <p:nvPr/>
        </p:nvSpPr>
        <p:spPr>
          <a:xfrm>
            <a:off x="7707240" y="6212280"/>
            <a:ext cx="1142999" cy="410278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400" b="1" i="0" u="none" strike="noStrike" cap="none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Compute Engine</a:t>
            </a:r>
          </a:p>
        </p:txBody>
      </p:sp>
      <p:pic>
        <p:nvPicPr>
          <p:cNvPr id="5" name="Shape 338" descr="Compute-Engine_256px.png"/>
          <p:cNvPicPr preferRelativeResize="0"/>
          <p:nvPr/>
        </p:nvPicPr>
        <p:blipFill rotWithShape="1">
          <a:blip r:embed="rId2" cstate="print">
            <a:alphaModFix/>
          </a:blip>
          <a:srcRect t="5092" b="5092"/>
          <a:stretch/>
        </p:blipFill>
        <p:spPr>
          <a:xfrm>
            <a:off x="7848600" y="5410200"/>
            <a:ext cx="860280" cy="78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142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 rot="19140000">
            <a:off x="1242128" y="2033303"/>
            <a:ext cx="5212080" cy="1089427"/>
          </a:xfrm>
        </p:spPr>
        <p:txBody>
          <a:bodyPr/>
          <a:lstStyle/>
          <a:p>
            <a:r>
              <a:rPr lang="en-US" sz="3600" b="1" dirty="0" err="1" smtClean="0">
                <a:solidFill>
                  <a:schemeClr val="bg1"/>
                </a:solidFill>
                <a:latin typeface="Calibri" pitchFamily="34" charset="0"/>
                <a:ea typeface="+mn-ea"/>
                <a:cs typeface="Calibri" pitchFamily="34" charset="0"/>
              </a:rPr>
              <a:t>Composants</a:t>
            </a:r>
            <a:endParaRPr lang="en-US" sz="3600" b="1" dirty="0">
              <a:solidFill>
                <a:schemeClr val="bg1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pic>
        <p:nvPicPr>
          <p:cNvPr id="3074" name="Picture 2" descr="Image result for Google Compute Eng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962400"/>
            <a:ext cx="5562599" cy="259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50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latin typeface="Calibri" pitchFamily="34" charset="0"/>
                <a:cs typeface="Calibri" pitchFamily="34" charset="0"/>
              </a:rPr>
              <a:t>Instances </a:t>
            </a:r>
            <a:r>
              <a:rPr lang="fr-FR" b="1" dirty="0">
                <a:latin typeface="Calibri" pitchFamily="34" charset="0"/>
                <a:cs typeface="Calibri" pitchFamily="34" charset="0"/>
              </a:rPr>
              <a:t>de machine </a:t>
            </a:r>
            <a:r>
              <a:rPr lang="fr-FR" b="1" dirty="0" smtClean="0">
                <a:latin typeface="Calibri" pitchFamily="34" charset="0"/>
                <a:cs typeface="Calibri" pitchFamily="34" charset="0"/>
              </a:rPr>
              <a:t>virtuelle (1)</a:t>
            </a:r>
            <a:r>
              <a:rPr lang="fr-FR" b="1" dirty="0">
                <a:latin typeface="Calibri" pitchFamily="34" charset="0"/>
                <a:cs typeface="Calibri" pitchFamily="34" charset="0"/>
              </a:rPr>
              <a:t> 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Courier New" pitchFamily="49" charset="0"/>
              <a:buChar char="o"/>
            </a:pPr>
            <a:r>
              <a:rPr lang="fr-FR" sz="2400" b="0" dirty="0">
                <a:latin typeface="Calibri" pitchFamily="34" charset="0"/>
                <a:cs typeface="Calibri" pitchFamily="34" charset="0"/>
              </a:rPr>
              <a:t>Peut exécuter des images publiques pour Linux et Windows Server ainsi que des images personnalisées privées</a:t>
            </a:r>
            <a:endParaRPr lang="en-US" sz="2400" b="0" dirty="0">
              <a:latin typeface="Calibri" pitchFamily="34" charset="0"/>
              <a:cs typeface="Calibri" pitchFamily="34" charset="0"/>
            </a:endParaRPr>
          </a:p>
          <a:p>
            <a:pPr lvl="0">
              <a:buFont typeface="Courier New" pitchFamily="49" charset="0"/>
              <a:buChar char="o"/>
            </a:pPr>
            <a:r>
              <a:rPr lang="fr-FR" sz="2400" b="0" dirty="0" smtClean="0">
                <a:latin typeface="Calibri" pitchFamily="34" charset="0"/>
                <a:cs typeface="Calibri" pitchFamily="34" charset="0"/>
              </a:rPr>
              <a:t>Aptitude de modification des </a:t>
            </a:r>
            <a:r>
              <a:rPr lang="fr-FR" sz="2400" b="0" dirty="0">
                <a:latin typeface="Calibri" pitchFamily="34" charset="0"/>
                <a:cs typeface="Calibri" pitchFamily="34" charset="0"/>
              </a:rPr>
              <a:t>propriétés de l'instance telles que le nombre de processeurs virtuels et la quantité de mémoire, etc.</a:t>
            </a:r>
            <a:endParaRPr lang="en-US" sz="2400" b="0" dirty="0">
              <a:latin typeface="Calibri" pitchFamily="34" charset="0"/>
              <a:cs typeface="Calibri" pitchFamily="34" charset="0"/>
            </a:endParaRPr>
          </a:p>
          <a:p>
            <a:pPr>
              <a:buFont typeface="Courier New" pitchFamily="49" charset="0"/>
              <a:buChar char="o"/>
            </a:pPr>
            <a:endParaRPr lang="en-US" dirty="0"/>
          </a:p>
        </p:txBody>
      </p:sp>
      <p:sp>
        <p:nvSpPr>
          <p:cNvPr id="7" name="Shape 972"/>
          <p:cNvSpPr txBox="1"/>
          <p:nvPr/>
        </p:nvSpPr>
        <p:spPr>
          <a:xfrm>
            <a:off x="6674690" y="5089804"/>
            <a:ext cx="835509" cy="23935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1" i="0" u="none" strike="noStrike" cap="none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Machine type</a:t>
            </a:r>
          </a:p>
        </p:txBody>
      </p:sp>
      <p:pic>
        <p:nvPicPr>
          <p:cNvPr id="8" name="Shape 974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6138405" y="3048000"/>
            <a:ext cx="2725300" cy="198208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975"/>
          <p:cNvSpPr txBox="1"/>
          <p:nvPr/>
        </p:nvSpPr>
        <p:spPr>
          <a:xfrm>
            <a:off x="5285038" y="5089804"/>
            <a:ext cx="853367" cy="23935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900" b="1" i="0" u="none" strike="noStrike" cap="none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" name="Shape 976"/>
          <p:cNvCxnSpPr/>
          <p:nvPr/>
        </p:nvCxnSpPr>
        <p:spPr>
          <a:xfrm>
            <a:off x="7786392" y="4781047"/>
            <a:ext cx="0" cy="24387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977"/>
          <p:cNvSpPr txBox="1"/>
          <p:nvPr/>
        </p:nvSpPr>
        <p:spPr>
          <a:xfrm>
            <a:off x="7405392" y="5049398"/>
            <a:ext cx="762000" cy="481914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 b="1" i="0" u="none" strike="noStrike" cap="none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GB of RAM per core</a:t>
            </a:r>
          </a:p>
        </p:txBody>
      </p:sp>
      <p:cxnSp>
        <p:nvCxnSpPr>
          <p:cNvPr id="12" name="Shape 978"/>
          <p:cNvCxnSpPr/>
          <p:nvPr/>
        </p:nvCxnSpPr>
        <p:spPr>
          <a:xfrm>
            <a:off x="7086600" y="4741734"/>
            <a:ext cx="0" cy="34807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Shape 979"/>
          <p:cNvCxnSpPr/>
          <p:nvPr/>
        </p:nvCxnSpPr>
        <p:spPr>
          <a:xfrm>
            <a:off x="6674690" y="4759692"/>
            <a:ext cx="0" cy="33011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Rectangle 25"/>
          <p:cNvSpPr/>
          <p:nvPr/>
        </p:nvSpPr>
        <p:spPr>
          <a:xfrm>
            <a:off x="6248400" y="5104474"/>
            <a:ext cx="685800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buClr>
                <a:srgbClr val="000000"/>
              </a:buClr>
              <a:buSzPct val="25000"/>
            </a:pPr>
            <a:r>
              <a:rPr lang="en-US" sz="9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Number of cores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429000"/>
            <a:ext cx="2900870" cy="185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997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22400</TotalTime>
  <Words>925</Words>
  <Application>Microsoft Office PowerPoint</Application>
  <PresentationFormat>On-screen Show (4:3)</PresentationFormat>
  <Paragraphs>133</Paragraphs>
  <Slides>28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Angles</vt:lpstr>
      <vt:lpstr>Google cloud compute</vt:lpstr>
      <vt:lpstr>Introduction</vt:lpstr>
      <vt:lpstr>Le cloud computing ? </vt:lpstr>
      <vt:lpstr>Google Cloud Plateform (GCP)</vt:lpstr>
      <vt:lpstr>Avantages:</vt:lpstr>
      <vt:lpstr>Google CLOUD: compute engine</vt:lpstr>
      <vt:lpstr>Google Compute engine (GCE)</vt:lpstr>
      <vt:lpstr>Composants</vt:lpstr>
      <vt:lpstr>Instances de machine virtuelle (1) </vt:lpstr>
      <vt:lpstr>Instances de machine virtuelle (2) </vt:lpstr>
      <vt:lpstr>Groupes d'instances gérés</vt:lpstr>
      <vt:lpstr>Modèles d'instance </vt:lpstr>
      <vt:lpstr>Disques persistants</vt:lpstr>
      <vt:lpstr>Snapshots</vt:lpstr>
      <vt:lpstr>Images </vt:lpstr>
      <vt:lpstr>Google CLOUD: App engine</vt:lpstr>
      <vt:lpstr>App Engine</vt:lpstr>
      <vt:lpstr>Environnement Applicatif:</vt:lpstr>
      <vt:lpstr>Google container engine</vt:lpstr>
      <vt:lpstr>Google Container Engine (GKE)</vt:lpstr>
      <vt:lpstr>Application</vt:lpstr>
      <vt:lpstr>DOCKer? </vt:lpstr>
      <vt:lpstr>Kubernetes</vt:lpstr>
      <vt:lpstr>PowerPoint Presentation</vt:lpstr>
      <vt:lpstr>Exemples: Compute Engine</vt:lpstr>
      <vt:lpstr>EXEMPLE 1: Serveur web</vt:lpstr>
      <vt:lpstr>EXEMPLE 2: Multi Threading</vt:lpstr>
      <vt:lpstr>MERCI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Ayman</dc:creator>
  <cp:lastModifiedBy>Ayman</cp:lastModifiedBy>
  <cp:revision>100</cp:revision>
  <dcterms:created xsi:type="dcterms:W3CDTF">2006-08-16T00:00:00Z</dcterms:created>
  <dcterms:modified xsi:type="dcterms:W3CDTF">2018-05-23T23:04:37Z</dcterms:modified>
</cp:coreProperties>
</file>