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0"/>
  </p:notesMasterIdLst>
  <p:sldIdLst>
    <p:sldId id="256" r:id="rId2"/>
    <p:sldId id="274" r:id="rId3"/>
    <p:sldId id="271" r:id="rId4"/>
    <p:sldId id="272" r:id="rId5"/>
    <p:sldId id="273" r:id="rId6"/>
    <p:sldId id="275" r:id="rId7"/>
    <p:sldId id="257" r:id="rId8"/>
    <p:sldId id="259" r:id="rId9"/>
    <p:sldId id="260" r:id="rId10"/>
    <p:sldId id="262" r:id="rId11"/>
    <p:sldId id="263" r:id="rId12"/>
    <p:sldId id="261" r:id="rId13"/>
    <p:sldId id="264" r:id="rId14"/>
    <p:sldId id="265" r:id="rId15"/>
    <p:sldId id="266" r:id="rId16"/>
    <p:sldId id="278" r:id="rId17"/>
    <p:sldId id="276" r:id="rId18"/>
    <p:sldId id="279" r:id="rId19"/>
    <p:sldId id="283" r:id="rId20"/>
    <p:sldId id="277" r:id="rId21"/>
    <p:sldId id="284" r:id="rId22"/>
    <p:sldId id="280" r:id="rId23"/>
    <p:sldId id="281" r:id="rId24"/>
    <p:sldId id="282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996" autoAdjust="0"/>
  </p:normalViewPr>
  <p:slideViewPr>
    <p:cSldViewPr>
      <p:cViewPr>
        <p:scale>
          <a:sx n="75" d="100"/>
          <a:sy n="75" d="100"/>
        </p:scale>
        <p:origin x="-1666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221-B344-4B2D-AB4A-4208274990AB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F135-294A-4594-9F15-192B94E2D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Cloud-public" TargetMode="External"/><Relationship Id="rId2" Type="http://schemas.openxmlformats.org/officeDocument/2006/relationships/hyperlink" Target="https://www.lemagit.fr/definition/Conteneu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agit.fr/definition/Clu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API" TargetMode="External"/><Relationship Id="rId2" Type="http://schemas.openxmlformats.org/officeDocument/2006/relationships/hyperlink" Target="https://www.lemagit.fr/definition/Doc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compute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Smb-214</a:t>
            </a:r>
            <a:endParaRPr lang="fr-FR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168" y="615011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Ayman Kouzayha</a:t>
            </a:r>
            <a:endParaRPr lang="fr-FR" sz="4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43400" cy="93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0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Instances de machine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virtuelle (2)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100628"/>
            <a:ext cx="6982777" cy="3579849"/>
          </a:xfrm>
        </p:spPr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L'emplacement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du serveur d'instance peut également être sélectionné en fonction des besoins de l'utilisateur (exemple: US central, US West, Europe Ouest, etc.)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coût par mois pour chaque machine est calculé en fonction de la configuration sélectionnée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90600"/>
            <a:ext cx="1362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05737" y="5121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</a:rPr>
              <a:t>Exemples</a:t>
            </a:r>
            <a:r>
              <a:rPr lang="en-US" sz="1100" b="1" dirty="0" smtClean="0">
                <a:solidFill>
                  <a:schemeClr val="bg1"/>
                </a:solidFill>
              </a:rPr>
              <a:t> des zones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" name="Shape 979"/>
          <p:cNvCxnSpPr/>
          <p:nvPr/>
        </p:nvCxnSpPr>
        <p:spPr>
          <a:xfrm>
            <a:off x="8229600" y="4902592"/>
            <a:ext cx="0" cy="2190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15280"/>
            <a:ext cx="1981200" cy="161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0741"/>
            <a:ext cx="4816260" cy="146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hape 979"/>
          <p:cNvCxnSpPr/>
          <p:nvPr/>
        </p:nvCxnSpPr>
        <p:spPr>
          <a:xfrm>
            <a:off x="2941530" y="4811152"/>
            <a:ext cx="0" cy="310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2590800" y="5121604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300$ </a:t>
            </a:r>
            <a:r>
              <a:rPr lang="en-US" sz="1100" b="1" dirty="0">
                <a:solidFill>
                  <a:schemeClr val="bg1"/>
                </a:solidFill>
              </a:rPr>
              <a:t>credits </a:t>
            </a:r>
            <a:r>
              <a:rPr lang="en-US" sz="1100" b="1" dirty="0" err="1" smtClean="0">
                <a:solidFill>
                  <a:schemeClr val="bg1"/>
                </a:solidFill>
              </a:rPr>
              <a:t>gratuits</a:t>
            </a:r>
            <a:r>
              <a:rPr lang="en-US" sz="1100" b="1" dirty="0" smtClean="0">
                <a:solidFill>
                  <a:schemeClr val="bg1"/>
                </a:solidFill>
              </a:rPr>
              <a:t> pour 1ere </a:t>
            </a:r>
            <a:r>
              <a:rPr lang="en-US" sz="1100" b="1" dirty="0" err="1" smtClean="0">
                <a:solidFill>
                  <a:schemeClr val="bg1"/>
                </a:solidFill>
              </a:rPr>
              <a:t>enregistrement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Groupes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d'instances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gérés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100628"/>
            <a:ext cx="2758441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instances sont identiques et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créées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avec le même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m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Utilisé dans le cas d'une application nécessitant des ressources de calcul supplémentaires ou du trafic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réseaux</a:t>
            </a: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Shape 4446"/>
          <p:cNvGrpSpPr/>
          <p:nvPr/>
        </p:nvGrpSpPr>
        <p:grpSpPr>
          <a:xfrm>
            <a:off x="3810000" y="1008655"/>
            <a:ext cx="5069400" cy="3441000"/>
            <a:chOff x="5192881" y="667350"/>
            <a:chExt cx="5069400" cy="3441000"/>
          </a:xfrm>
        </p:grpSpPr>
        <p:sp>
          <p:nvSpPr>
            <p:cNvPr id="60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Shape 4448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Shape 4450"/>
          <p:cNvGrpSpPr/>
          <p:nvPr/>
        </p:nvGrpSpPr>
        <p:grpSpPr>
          <a:xfrm>
            <a:off x="5143018" y="1391389"/>
            <a:ext cx="3063320" cy="1234434"/>
            <a:chOff x="2178035" y="1054763"/>
            <a:chExt cx="1762757" cy="555251"/>
          </a:xfrm>
        </p:grpSpPr>
        <p:sp>
          <p:nvSpPr>
            <p:cNvPr id="63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65" name="Shape 4453"/>
          <p:cNvGrpSpPr/>
          <p:nvPr/>
        </p:nvGrpSpPr>
        <p:grpSpPr>
          <a:xfrm>
            <a:off x="5184961" y="1604067"/>
            <a:ext cx="2971810" cy="978389"/>
            <a:chOff x="2178035" y="1054762"/>
            <a:chExt cx="1881368" cy="682136"/>
          </a:xfrm>
        </p:grpSpPr>
        <p:sp>
          <p:nvSpPr>
            <p:cNvPr id="66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68" name="Shape 4456"/>
          <p:cNvGrpSpPr/>
          <p:nvPr/>
        </p:nvGrpSpPr>
        <p:grpSpPr>
          <a:xfrm>
            <a:off x="5295291" y="1874088"/>
            <a:ext cx="1236775" cy="618060"/>
            <a:chOff x="2281541" y="1929185"/>
            <a:chExt cx="1236775" cy="618060"/>
          </a:xfrm>
        </p:grpSpPr>
        <p:sp>
          <p:nvSpPr>
            <p:cNvPr id="69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0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71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72" name="Shape 4460" descr="Compute-Engine.png"/>
              <p:cNvPicPr preferRelativeResize="0"/>
              <p:nvPr/>
            </p:nvPicPr>
            <p:blipFill rotWithShape="1">
              <a:blip r:embed="rId4" cstate="print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74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Shape 4463"/>
          <p:cNvGrpSpPr/>
          <p:nvPr/>
        </p:nvGrpSpPr>
        <p:grpSpPr>
          <a:xfrm>
            <a:off x="7003341" y="1968666"/>
            <a:ext cx="1051560" cy="382226"/>
            <a:chOff x="3989591" y="2023763"/>
            <a:chExt cx="1051560" cy="382226"/>
          </a:xfrm>
        </p:grpSpPr>
        <p:sp>
          <p:nvSpPr>
            <p:cNvPr id="76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77" name="Shape 4465" descr="Cloud-SQL.png"/>
            <p:cNvPicPr preferRelativeResize="0"/>
            <p:nvPr/>
          </p:nvPicPr>
          <p:blipFill rotWithShape="1">
            <a:blip r:embed="rId5" cstate="print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Shape 4466"/>
          <p:cNvGrpSpPr/>
          <p:nvPr/>
        </p:nvGrpSpPr>
        <p:grpSpPr>
          <a:xfrm>
            <a:off x="5143018" y="2877289"/>
            <a:ext cx="3063320" cy="1234434"/>
            <a:chOff x="2178035" y="1054763"/>
            <a:chExt cx="1762757" cy="555251"/>
          </a:xfrm>
        </p:grpSpPr>
        <p:sp>
          <p:nvSpPr>
            <p:cNvPr id="79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81" name="Shape 4469"/>
          <p:cNvGrpSpPr/>
          <p:nvPr/>
        </p:nvGrpSpPr>
        <p:grpSpPr>
          <a:xfrm>
            <a:off x="5184961" y="3089967"/>
            <a:ext cx="2971810" cy="978389"/>
            <a:chOff x="2178035" y="1054762"/>
            <a:chExt cx="1881368" cy="682136"/>
          </a:xfrm>
        </p:grpSpPr>
        <p:sp>
          <p:nvSpPr>
            <p:cNvPr id="82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84" name="Shape 4472"/>
          <p:cNvGrpSpPr/>
          <p:nvPr/>
        </p:nvGrpSpPr>
        <p:grpSpPr>
          <a:xfrm>
            <a:off x="5295291" y="3359988"/>
            <a:ext cx="1236775" cy="618060"/>
            <a:chOff x="2281541" y="3415085"/>
            <a:chExt cx="1236775" cy="618060"/>
          </a:xfrm>
        </p:grpSpPr>
        <p:sp>
          <p:nvSpPr>
            <p:cNvPr id="85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6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87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88" name="Shape 4476" descr="Compute-Engine.png"/>
              <p:cNvPicPr preferRelativeResize="0"/>
              <p:nvPr/>
            </p:nvPicPr>
            <p:blipFill rotWithShape="1">
              <a:blip r:embed="rId4" cstate="print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90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Shape 4479"/>
          <p:cNvGrpSpPr/>
          <p:nvPr/>
        </p:nvGrpSpPr>
        <p:grpSpPr>
          <a:xfrm>
            <a:off x="7003341" y="3454566"/>
            <a:ext cx="1051560" cy="382226"/>
            <a:chOff x="3989591" y="3509663"/>
            <a:chExt cx="1051560" cy="382226"/>
          </a:xfrm>
        </p:grpSpPr>
        <p:sp>
          <p:nvSpPr>
            <p:cNvPr id="92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93" name="Shape 4481" descr="Cloud-SQL.png"/>
            <p:cNvPicPr preferRelativeResize="0"/>
            <p:nvPr/>
          </p:nvPicPr>
          <p:blipFill rotWithShape="1">
            <a:blip r:embed="rId5" cstate="print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4482"/>
          <p:cNvSpPr txBox="1"/>
          <p:nvPr/>
        </p:nvSpPr>
        <p:spPr>
          <a:xfrm>
            <a:off x="8351487" y="2852905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95" name="Shape 4483"/>
          <p:cNvCxnSpPr>
            <a:stCxn id="76" idx="3"/>
            <a:endCxn id="92" idx="3"/>
          </p:cNvCxnSpPr>
          <p:nvPr/>
        </p:nvCxnSpPr>
        <p:spPr>
          <a:xfrm>
            <a:off x="8054902" y="2159779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6" name="Shape 4484"/>
          <p:cNvCxnSpPr>
            <a:stCxn id="101" idx="3"/>
            <a:endCxn id="71" idx="1"/>
          </p:cNvCxnSpPr>
          <p:nvPr/>
        </p:nvCxnSpPr>
        <p:spPr>
          <a:xfrm rot="10800000" flipH="1">
            <a:off x="4852111" y="2158470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4486"/>
          <p:cNvCxnSpPr>
            <a:stCxn id="101" idx="3"/>
            <a:endCxn id="87" idx="1"/>
          </p:cNvCxnSpPr>
          <p:nvPr/>
        </p:nvCxnSpPr>
        <p:spPr>
          <a:xfrm>
            <a:off x="4852111" y="2924070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4487"/>
          <p:cNvCxnSpPr>
            <a:stCxn id="87" idx="3"/>
            <a:endCxn id="71" idx="3"/>
          </p:cNvCxnSpPr>
          <p:nvPr/>
        </p:nvCxnSpPr>
        <p:spPr>
          <a:xfrm rot="10800000" flipH="1">
            <a:off x="6484011" y="2158427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9" name="Shape 4488"/>
          <p:cNvCxnSpPr>
            <a:stCxn id="87" idx="3"/>
            <a:endCxn id="76" idx="1"/>
          </p:cNvCxnSpPr>
          <p:nvPr/>
        </p:nvCxnSpPr>
        <p:spPr>
          <a:xfrm rot="10800000" flipH="1">
            <a:off x="6484011" y="2159927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00" name="Shape 4490"/>
          <p:cNvGrpSpPr/>
          <p:nvPr/>
        </p:nvGrpSpPr>
        <p:grpSpPr>
          <a:xfrm>
            <a:off x="3918211" y="2732970"/>
            <a:ext cx="933900" cy="382200"/>
            <a:chOff x="904461" y="2788067"/>
            <a:chExt cx="933900" cy="382200"/>
          </a:xfrm>
        </p:grpSpPr>
        <p:sp>
          <p:nvSpPr>
            <p:cNvPr id="101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02" name="Shape 4491" descr="Cloud-Load-Balancing.png"/>
            <p:cNvPicPr preferRelativeResize="0"/>
            <p:nvPr/>
          </p:nvPicPr>
          <p:blipFill rotWithShape="1">
            <a:blip r:embed="rId6" cstate="print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823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Modèles d'instance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Ressource API pouvant être utilisée pour créer des instances de MV et des groupes d'instances gérés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modèle définit le type de machine, l'image, la zone, les étiquettes et d'autres propriétés d'instance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marL="0" indent="0"/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Image result for Compute Engine Instance tem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0"/>
            <a:ext cx="3752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Disques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persistants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L'instance GCE est créée sur une ressource disque appelée disque persistant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Disque persistant fournit l'espace disque et contient les fichiers du système d'exploitation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En 2014, Google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 ajouté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le support des disques persistants SSD (20 fois plus d'IOPS en écriture et 100 fois plus d'IOPS en lecture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4" y="3429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Calibri" pitchFamily="34" charset="0"/>
                <a:cs typeface="Calibri" pitchFamily="34" charset="0"/>
              </a:rPr>
              <a:t>Snapshots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sont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utilisés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pour créer des Backups à partir de vos disques persistants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sont incrémentiels et automatiquement compressés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premier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contient toutes les données, le deuxième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contient seulement les différents blocs par rapport au premier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instantané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Image result for google backup icon 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432" y="394182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zip file icon 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2" y="3941826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Images</a:t>
            </a:r>
            <a:r>
              <a:rPr lang="fr-FR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6477000" cy="3579849"/>
          </a:xfrm>
        </p:spPr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L'image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peut être utilisée pour créer des disques de démarrage pour vos instances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images publiques sont fournies et gérées par Google, les communautés Open Source et les fournisseurs tiers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images personnalisées ne sont disponibles que pour le projet de l'utilisateur. L'utilisateur peut créer une image personnalisée à partir de disques de démarrage et d'autres images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2111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40000">
            <a:off x="1034991" y="1973741"/>
            <a:ext cx="5658387" cy="1089427"/>
          </a:xfrm>
        </p:spPr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CLOUD: App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Content Placeholder 7" descr="cp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6494"/>
          <a:stretch>
            <a:fillRect/>
          </a:stretch>
        </p:blipFill>
        <p:spPr>
          <a:xfrm>
            <a:off x="4114800" y="3447424"/>
            <a:ext cx="4043572" cy="2015328"/>
          </a:xfrm>
        </p:spPr>
      </p:pic>
    </p:spTree>
    <p:extLst>
      <p:ext uri="{BB962C8B-B14F-4D97-AF65-F5344CB8AC3E}">
        <p14:creationId xmlns:p14="http://schemas.microsoft.com/office/powerpoint/2010/main" val="399936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Calibri" pitchFamily="34" charset="0"/>
                <a:cs typeface="Calibri" pitchFamily="34" charset="0"/>
              </a:rPr>
              <a:t>App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err="1">
                <a:latin typeface="Calibri" pitchFamily="34" charset="0"/>
                <a:cs typeface="Calibri" pitchFamily="34" charset="0"/>
              </a:rPr>
              <a:t>Engine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700" b="0" dirty="0">
                <a:latin typeface="Calibri" pitchFamily="34" charset="0"/>
                <a:cs typeface="Calibri" pitchFamily="34" charset="0"/>
              </a:rPr>
              <a:t>U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ne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plate-forme entièrement gérée et totalement indépendante de l'infrastructure.</a:t>
            </a:r>
          </a:p>
          <a:p>
            <a:pPr>
              <a:buFont typeface="Courier New" pitchFamily="49" charset="0"/>
              <a:buChar char="o"/>
            </a:pPr>
            <a:r>
              <a:rPr lang="fr-FR" sz="1700" b="0" dirty="0">
                <a:latin typeface="Calibri" pitchFamily="34" charset="0"/>
                <a:cs typeface="Calibri" pitchFamily="34" charset="0"/>
              </a:rPr>
              <a:t>Permet d'exécuter les</a:t>
            </a:r>
            <a:r>
              <a:rPr lang="ar-LB" sz="17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applications web sur l'infrastructure de Google.</a:t>
            </a:r>
          </a:p>
          <a:p>
            <a:pPr>
              <a:buFont typeface="Courier New" pitchFamily="49" charset="0"/>
              <a:buChar char="o"/>
            </a:pP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Compatible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par défaut avec Node.js, Java, Ruby, C#, Go, Python et PHP..</a:t>
            </a:r>
          </a:p>
          <a:p>
            <a:pPr>
              <a:buFont typeface="Courier New" pitchFamily="49" charset="0"/>
              <a:buChar char="o"/>
            </a:pPr>
            <a:r>
              <a:rPr lang="fr-FR" sz="1700" dirty="0" smtClean="0">
                <a:latin typeface="Calibri" pitchFamily="34" charset="0"/>
                <a:cs typeface="Calibri" pitchFamily="34" charset="0"/>
              </a:rPr>
              <a:t>Avantages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Facile de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constuction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les applications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.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	 - Facilites de maintenance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Support de la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montée en charge de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trafic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et de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besoins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croissants de stockage de données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Avec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, il n'y a pas de serveurs à maintenir: les clients chargent juste leurs applications, et elles sont aussitôt disponibles pour leurs utilisateurs. </a:t>
            </a:r>
            <a:endParaRPr lang="fr-FR" sz="17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Environnement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Applicatif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1800" b="0" dirty="0" smtClean="0">
                <a:latin typeface="Calibri" pitchFamily="34" charset="0"/>
              </a:rPr>
              <a:t>Mise à disposition d'applications web dynamiques, avec support complet des technologies communes du web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>
                <a:latin typeface="Calibri" pitchFamily="34" charset="0"/>
              </a:rPr>
              <a:t>Stockage persistant avec recherches, tris et transactions </a:t>
            </a:r>
            <a:endParaRPr lang="fr-FR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800" b="0" dirty="0"/>
              <a:t>Dimensionnement automatique selon la montée en charge et </a:t>
            </a:r>
            <a:r>
              <a:rPr lang="fr-FR" sz="1800" b="0" dirty="0" err="1"/>
              <a:t>load-balancing</a:t>
            </a:r>
            <a:endParaRPr lang="fr-FR" sz="1800" b="0" dirty="0"/>
          </a:p>
          <a:p>
            <a:pPr>
              <a:buFont typeface="Arial" pitchFamily="34" charset="0"/>
              <a:buChar char="•"/>
            </a:pPr>
            <a:r>
              <a:rPr lang="fr-FR" sz="1800" b="0" dirty="0"/>
              <a:t>APIs pour l'authentification des utilisateurs et envoie de courriers électroniques en utilisant les comptes </a:t>
            </a:r>
            <a:r>
              <a:rPr lang="fr-FR" sz="1800" b="0" dirty="0" smtClean="0"/>
              <a:t>Google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 smtClean="0"/>
              <a:t>Un </a:t>
            </a:r>
            <a:r>
              <a:rPr lang="fr-FR" sz="1800" b="0" dirty="0"/>
              <a:t>environnement de développement local complet qui simule Google App </a:t>
            </a:r>
            <a:r>
              <a:rPr lang="fr-FR" sz="1800" b="0" dirty="0" err="1"/>
              <a:t>Engine</a:t>
            </a:r>
            <a:r>
              <a:rPr lang="fr-FR" sz="1800" b="0" dirty="0"/>
              <a:t> sur votre ordinateur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 smtClean="0"/>
              <a:t>Tâches </a:t>
            </a:r>
            <a:r>
              <a:rPr lang="fr-FR" sz="1800" b="0" dirty="0"/>
              <a:t>planifiées pour déclencher des évènements à des horaires spécifiés et à des intervalles réguliers.</a:t>
            </a:r>
          </a:p>
          <a:p>
            <a:pPr>
              <a:buFont typeface="Arial" pitchFamily="34" charset="0"/>
              <a:buChar char="•"/>
            </a:pPr>
            <a:endParaRPr lang="fr-FR" sz="1800" b="0" dirty="0">
              <a:latin typeface="Calibri" pitchFamily="34" charset="0"/>
            </a:endParaRPr>
          </a:p>
          <a:p>
            <a:endParaRPr 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25822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Google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Container </a:t>
            </a:r>
            <a:r>
              <a:rPr lang="fr-FR" b="1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 (GKE)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(GKE) est un système de gestion et d'orchestration pour les </a:t>
            </a:r>
            <a:r>
              <a:rPr lang="fr-FR" sz="2400" b="0" dirty="0">
                <a:latin typeface="Calibri" pitchFamily="34" charset="0"/>
                <a:cs typeface="Calibri" pitchFamily="34" charset="0"/>
                <a:hlinkClick r:id="rId2"/>
              </a:rPr>
              <a:t>conteneurs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 Docker exécutés dans les services de </a:t>
            </a:r>
            <a:r>
              <a:rPr lang="fr-FR" sz="2400" b="0" dirty="0">
                <a:latin typeface="Calibri" pitchFamily="34" charset="0"/>
                <a:cs typeface="Calibri" pitchFamily="34" charset="0"/>
                <a:hlinkClick r:id="rId3"/>
              </a:rPr>
              <a:t>Cloud public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 de Google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Fondé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, le système de gestion de conteneurs open source de Google.</a:t>
            </a:r>
          </a:p>
          <a:p>
            <a:pPr>
              <a:buFontTx/>
              <a:buChar char="-"/>
            </a:pPr>
            <a:endParaRPr lang="fr-FR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Image result for google container en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429000"/>
            <a:ext cx="4162425" cy="1533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Les entreprises utilisent généralement Google Container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pour effectuer les opérations suivantes :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Créer ou redimensionner des </a:t>
            </a:r>
            <a:r>
              <a:rPr lang="fr-FR" sz="2200" b="0" dirty="0" smtClean="0">
                <a:latin typeface="Calibri" pitchFamily="34" charset="0"/>
                <a:cs typeface="Calibri" pitchFamily="34" charset="0"/>
                <a:hlinkClick r:id="rId2"/>
              </a:rPr>
              <a:t>clusters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de conteneurs Docker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Créer des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pods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de conteneurs, des contrôleurs de réplication, des travaux, des services ou des équilibreurs de charge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Redimensionner des contrôleurs d'application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Mettre à jour et mettre à niveau des clusters de conteneurs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Déboguer des clusters de conteneurs</a:t>
            </a:r>
            <a:endParaRPr lang="fr-FR" sz="22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? 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Les docker effectuent les taches suivantes: 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Orchestration: Où doivent les conteneurs fonctionner? 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Maintenance des conteneurs en état de fonctionnement malgré les pannes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Découverte: Où sont mes conteneurs maintenant?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Surveillance: Que se passe-t-il avec mes conteneurs?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Contrôle qui peut faire des choses à mes conteneurs?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Agrégats: Composer des ensembles de conteneurs en emplois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Mise à l'échelle: rendre les emplois plus grands ou plus petits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Kubernetes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se compose d'un groupe d'instances Google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Compute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qui exécutent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. 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Un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noeud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maître gère un cluster de conteneurs </a:t>
            </a:r>
            <a:r>
              <a:rPr lang="fr-FR" sz="2200" b="0" u="sng" dirty="0" smtClean="0">
                <a:latin typeface="Calibri" pitchFamily="34" charset="0"/>
                <a:cs typeface="Calibri" pitchFamily="34" charset="0"/>
                <a:hlinkClick r:id="rId2"/>
              </a:rPr>
              <a:t>Docker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. 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Exécute également 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un 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serveur d'API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pour interagir avec le cluster et effectuer des tâches telles que la satisfaction des demandes </a:t>
            </a:r>
            <a:r>
              <a:rPr lang="fr-FR" sz="2200" b="0" u="sng" dirty="0" smtClean="0">
                <a:latin typeface="Calibri" pitchFamily="34" charset="0"/>
                <a:cs typeface="Calibri" pitchFamily="34" charset="0"/>
                <a:hlinkClick r:id="rId3"/>
              </a:rPr>
              <a:t>d'API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et la planification des conteneurs.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Un cluster peut également inclure un ou plusieurs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noeuds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, exécutant chacun un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runtime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Docker et un agent nécessaires à la gestion des conteneurs Docker.</a:t>
            </a:r>
            <a:endParaRPr lang="fr-FR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ubern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6675" y="1523999"/>
            <a:ext cx="6837225" cy="303596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457200" y="2667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12972">
            <a:off x="975274" y="1682187"/>
            <a:ext cx="6733344" cy="1089427"/>
          </a:xfrm>
        </p:spPr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Exemples: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Compute</a:t>
            </a:r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EXEMPLE 1: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Serveur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web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créée 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Ubuntu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14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configurée pour avoir une connexion http ouverte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Installation du serveur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Apache2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sur la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machine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Ajout de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modèle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page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Web dans le répertoire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défaut  d’apache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La page Web peut être accédée en utilisant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l'identifiant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externe de la machine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EXEMPLE 2: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créée 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Ubuntu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14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La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machine a 8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cores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traitement définis dans la configuration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Installation de JDK, JRE et Nano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Un programme java a été écrit pour simuler une charge de clivage répartie avec 8 threads</a:t>
            </a:r>
            <a:endParaRPr lang="fr-F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fr-FR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MERCI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Le </a:t>
            </a:r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computing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 ? 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Le </a:t>
            </a:r>
            <a:r>
              <a:rPr lang="fr-FR" sz="2400" b="0" dirty="0" err="1" smtClean="0">
                <a:latin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</a:rPr>
              <a:t> </a:t>
            </a:r>
            <a:r>
              <a:rPr lang="fr-FR" sz="2400" b="0" dirty="0" err="1" smtClean="0">
                <a:latin typeface="Calibri" pitchFamily="34" charset="0"/>
              </a:rPr>
              <a:t>computing</a:t>
            </a:r>
            <a:r>
              <a:rPr lang="fr-FR" sz="2400" b="0" dirty="0" smtClean="0">
                <a:latin typeface="Calibri" pitchFamily="34" charset="0"/>
              </a:rPr>
              <a:t>  offre aux utilisateurs des services sophistiqués  fournis par des machines puissantes via connexion internet sans avoir besoin d’acheter ces machines. 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Utilise les capacités de calcul et de stockage de plusieurs ordinateurs distants et reliés entre eux sur un même  réseau.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Les fournisseurs les plus renommés sur le marché: </a:t>
            </a:r>
            <a:r>
              <a:rPr lang="fr-FR" sz="2400" dirty="0" smtClean="0">
                <a:latin typeface="Calibri" pitchFamily="34" charset="0"/>
              </a:rPr>
              <a:t>Google </a:t>
            </a:r>
            <a:r>
              <a:rPr lang="fr-FR" sz="2400" dirty="0" err="1" smtClean="0">
                <a:latin typeface="Calibri" pitchFamily="34" charset="0"/>
              </a:rPr>
              <a:t>cloud</a:t>
            </a:r>
            <a:r>
              <a:rPr lang="fr-FR" sz="2400" dirty="0" smtClean="0">
                <a:latin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</a:rPr>
              <a:t>plattform</a:t>
            </a:r>
            <a:r>
              <a:rPr lang="fr-FR" sz="2400" b="0" dirty="0" smtClean="0">
                <a:latin typeface="Calibri" pitchFamily="34" charset="0"/>
              </a:rPr>
              <a:t>, </a:t>
            </a:r>
            <a:r>
              <a:rPr lang="fr-FR" sz="2400" dirty="0" smtClean="0">
                <a:latin typeface="Calibri" pitchFamily="34" charset="0"/>
              </a:rPr>
              <a:t>Amazon web services et Microsoft Azure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Google Cloud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Plateform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 (GCP)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Plateforme qui regroupe les différents services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Google et lanc</a:t>
            </a:r>
            <a:r>
              <a:rPr lang="fr-FR" sz="2400" b="0" i="1" dirty="0" smtClean="0">
                <a:latin typeface="Calibri" pitchFamily="34" charset="0"/>
                <a:cs typeface="Calibri" pitchFamily="34" charset="0"/>
              </a:rPr>
              <a:t>é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s directement sur les serveurs de Google.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Cloud de calcul, stockage, networking,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Big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Data, machine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learning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, internet des objets, de sécurité, de gestion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et développement des applications.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Peuvent être utilisés sur internet ou par le biais d’une connexion réseau dédiée. </a:t>
            </a:r>
          </a:p>
          <a:p>
            <a:endParaRPr lang="fr-FR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Avantages: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fr-FR" sz="3400" b="0" dirty="0" err="1" smtClean="0">
                <a:latin typeface="Calibri" pitchFamily="34" charset="0"/>
              </a:rPr>
              <a:t>Epargner aux entreprises: </a:t>
            </a:r>
          </a:p>
          <a:p>
            <a:r>
              <a:rPr lang="fr-FR" sz="3400" b="0" dirty="0" err="1" smtClean="0">
                <a:latin typeface="Calibri" pitchFamily="34" charset="0"/>
              </a:rPr>
              <a:t>     - L’achat des serveurs a haut performance</a:t>
            </a:r>
          </a:p>
          <a:p>
            <a:r>
              <a:rPr lang="fr-FR" sz="3400" b="0" dirty="0" err="1" smtClean="0">
                <a:latin typeface="Calibri" pitchFamily="34" charset="0"/>
              </a:rPr>
              <a:t>     - La configuration </a:t>
            </a:r>
            <a:r>
              <a:rPr lang="en-US" sz="3400" b="0" dirty="0" err="1" smtClean="0">
                <a:latin typeface="Calibri" pitchFamily="34" charset="0"/>
              </a:rPr>
              <a:t> des réseaux</a:t>
            </a:r>
            <a:endParaRPr lang="fr-FR" sz="3400" b="0" dirty="0" err="1" smtClean="0">
              <a:latin typeface="Calibri" pitchFamily="34" charset="0"/>
            </a:endParaRPr>
          </a:p>
          <a:p>
            <a:r>
              <a:rPr lang="fr-FR" sz="3400" b="0" dirty="0" err="1" smtClean="0">
                <a:latin typeface="Calibri" pitchFamily="34" charset="0"/>
              </a:rPr>
              <a:t>     -  La gestion d’une infrastructure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err="1" smtClean="0">
                <a:latin typeface="Calibri" pitchFamily="34" charset="0"/>
              </a:rPr>
              <a:t>Evolution continu: mise a jour et optimization par Google.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err="1" smtClean="0">
                <a:latin typeface="Calibri" pitchFamily="34" charset="0"/>
              </a:rPr>
              <a:t>Performante, économique et sécurisée.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smtClean="0">
                <a:latin typeface="Calibri" pitchFamily="34" charset="0"/>
              </a:rPr>
              <a:t>Réseaux de centres de données composés de milliers de kilomètres de câbles à fibre optique combinés à une solution de mise en réseau avancée et à des services de cache en périphérie pour offrir des performances extrêmes. </a:t>
            </a:r>
          </a:p>
          <a:p>
            <a:endParaRPr lang="fr-FR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15917">
            <a:off x="1034451" y="2055446"/>
            <a:ext cx="5651405" cy="1089427"/>
          </a:xfrm>
        </p:spPr>
        <p:txBody>
          <a:bodyPr/>
          <a:lstStyle/>
          <a:p>
            <a:r>
              <a:rPr lang="fr-FR" sz="3600" b="1" dirty="0" smtClean="0"/>
              <a:t>Google CLOUD: </a:t>
            </a:r>
            <a:r>
              <a:rPr lang="fr-FR" sz="3600" b="1" dirty="0" err="1" smtClean="0"/>
              <a:t>compute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engine</a:t>
            </a:r>
            <a:endParaRPr lang="fr-FR" sz="3600" b="1" dirty="0"/>
          </a:p>
        </p:txBody>
      </p:sp>
      <p:pic>
        <p:nvPicPr>
          <p:cNvPr id="8" name="Content Placeholder 7" descr="cp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6494"/>
          <a:stretch>
            <a:fillRect/>
          </a:stretch>
        </p:blipFill>
        <p:spPr>
          <a:xfrm>
            <a:off x="4114800" y="3447424"/>
            <a:ext cx="4043572" cy="20153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Google Compute engine (GCE)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composant "Infrastructure as a Service (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IaaS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)" de Google Cloud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Platform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Permet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aux utilisateurs de lancer des machines virtuelles (VM) à la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demande.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Les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workloads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clients sont exécutés sur le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Passer d'instances individuelles à un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computing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global avec équilibrage des charges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hape 315"/>
          <p:cNvSpPr txBox="1"/>
          <p:nvPr/>
        </p:nvSpPr>
        <p:spPr>
          <a:xfrm>
            <a:off x="7707240" y="6212280"/>
            <a:ext cx="1142999" cy="410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4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pic>
        <p:nvPicPr>
          <p:cNvPr id="5" name="Shape 338" descr="Compute-Engine_256px.png"/>
          <p:cNvPicPr preferRelativeResize="0"/>
          <p:nvPr/>
        </p:nvPicPr>
        <p:blipFill rotWithShape="1">
          <a:blip r:embed="rId2" cstate="print">
            <a:alphaModFix/>
          </a:blip>
          <a:srcRect t="5092" b="5092"/>
          <a:stretch/>
        </p:blipFill>
        <p:spPr>
          <a:xfrm>
            <a:off x="7848600" y="5410200"/>
            <a:ext cx="860280" cy="7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4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9140000">
            <a:off x="1242128" y="2033303"/>
            <a:ext cx="5212080" cy="1089427"/>
          </a:xfrm>
        </p:spPr>
        <p:txBody>
          <a:bodyPr/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Composants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3074" name="Picture 2" descr="Image result for Google Compute En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562599" cy="25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Instances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de machine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virtuelle (1)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Peut exécuter des images publiques pour Linux et Windows Server ainsi que des images personnalisées privées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Aptitude de modification des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propriétés de l'instance telles que le nombre de processeurs virtuels et la quantité de mémoire, etc.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7" name="Shape 972"/>
          <p:cNvSpPr txBox="1"/>
          <p:nvPr/>
        </p:nvSpPr>
        <p:spPr>
          <a:xfrm>
            <a:off x="6674690" y="5089804"/>
            <a:ext cx="835509" cy="2393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pic>
        <p:nvPicPr>
          <p:cNvPr id="8" name="Shape 97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138405" y="3048000"/>
            <a:ext cx="2725300" cy="198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75"/>
          <p:cNvSpPr txBox="1"/>
          <p:nvPr/>
        </p:nvSpPr>
        <p:spPr>
          <a:xfrm>
            <a:off x="5285038" y="5089804"/>
            <a:ext cx="853367" cy="2393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900" b="1" i="0" u="none" strike="noStrike" cap="none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" name="Shape 976"/>
          <p:cNvCxnSpPr/>
          <p:nvPr/>
        </p:nvCxnSpPr>
        <p:spPr>
          <a:xfrm>
            <a:off x="7786392" y="4781047"/>
            <a:ext cx="0" cy="243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977"/>
          <p:cNvSpPr txBox="1"/>
          <p:nvPr/>
        </p:nvSpPr>
        <p:spPr>
          <a:xfrm>
            <a:off x="7405392" y="5049398"/>
            <a:ext cx="762000" cy="48191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12" name="Shape 978"/>
          <p:cNvCxnSpPr/>
          <p:nvPr/>
        </p:nvCxnSpPr>
        <p:spPr>
          <a:xfrm>
            <a:off x="7086600" y="4741734"/>
            <a:ext cx="0" cy="3480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979"/>
          <p:cNvCxnSpPr/>
          <p:nvPr/>
        </p:nvCxnSpPr>
        <p:spPr>
          <a:xfrm>
            <a:off x="6674690" y="4759692"/>
            <a:ext cx="0" cy="3301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6248400" y="5104474"/>
            <a:ext cx="685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25000"/>
            </a:pPr>
            <a:r>
              <a:rPr lang="en-US" sz="9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290087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9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22364</TotalTime>
  <Words>925</Words>
  <Application>Microsoft Office PowerPoint</Application>
  <PresentationFormat>On-screen Show (4:3)</PresentationFormat>
  <Paragraphs>133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Google cloud compute</vt:lpstr>
      <vt:lpstr>Introduction</vt:lpstr>
      <vt:lpstr>Le cloud computing ? </vt:lpstr>
      <vt:lpstr>Google Cloud Plateform (GCP)</vt:lpstr>
      <vt:lpstr>Avantages:</vt:lpstr>
      <vt:lpstr>Google CLOUD: compute engine</vt:lpstr>
      <vt:lpstr>Google Compute engine (GCE)</vt:lpstr>
      <vt:lpstr>Composants</vt:lpstr>
      <vt:lpstr>Instances de machine virtuelle (1) </vt:lpstr>
      <vt:lpstr>Instances de machine virtuelle (2) </vt:lpstr>
      <vt:lpstr>Groupes d'instances gérés</vt:lpstr>
      <vt:lpstr>Modèles d'instance </vt:lpstr>
      <vt:lpstr>Disques persistants</vt:lpstr>
      <vt:lpstr>Snapshots</vt:lpstr>
      <vt:lpstr>Images </vt:lpstr>
      <vt:lpstr>Google CLOUD: App engine</vt:lpstr>
      <vt:lpstr>App Engine</vt:lpstr>
      <vt:lpstr>Environnement Applicatif:</vt:lpstr>
      <vt:lpstr>Google container engine</vt:lpstr>
      <vt:lpstr>Google Container Engine (GKE)</vt:lpstr>
      <vt:lpstr>Application</vt:lpstr>
      <vt:lpstr>DOCKer? </vt:lpstr>
      <vt:lpstr>Kubernetes</vt:lpstr>
      <vt:lpstr>PowerPoint Presentation</vt:lpstr>
      <vt:lpstr>Exemples: Compute Engine</vt:lpstr>
      <vt:lpstr>EXEMPLE 1: Serveur web</vt:lpstr>
      <vt:lpstr>EXEMPLE 2: Multi Threading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</dc:creator>
  <cp:lastModifiedBy>Ayman</cp:lastModifiedBy>
  <cp:revision>96</cp:revision>
  <dcterms:created xsi:type="dcterms:W3CDTF">2006-08-16T00:00:00Z</dcterms:created>
  <dcterms:modified xsi:type="dcterms:W3CDTF">2018-05-18T17:52:50Z</dcterms:modified>
</cp:coreProperties>
</file>