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72" r:id="rId2"/>
    <p:sldId id="666" r:id="rId3"/>
    <p:sldId id="668" r:id="rId4"/>
    <p:sldId id="669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21" r:id="rId38"/>
    <p:sldId id="703" r:id="rId39"/>
    <p:sldId id="704" r:id="rId40"/>
    <p:sldId id="718" r:id="rId41"/>
    <p:sldId id="705" r:id="rId42"/>
    <p:sldId id="706" r:id="rId43"/>
    <p:sldId id="719" r:id="rId44"/>
    <p:sldId id="707" r:id="rId45"/>
    <p:sldId id="708" r:id="rId46"/>
    <p:sldId id="720" r:id="rId47"/>
    <p:sldId id="709" r:id="rId48"/>
    <p:sldId id="710" r:id="rId49"/>
    <p:sldId id="722" r:id="rId50"/>
    <p:sldId id="723" r:id="rId51"/>
    <p:sldId id="724" r:id="rId52"/>
    <p:sldId id="725" r:id="rId53"/>
    <p:sldId id="711" r:id="rId54"/>
    <p:sldId id="712" r:id="rId55"/>
    <p:sldId id="713" r:id="rId56"/>
    <p:sldId id="726" r:id="rId57"/>
    <p:sldId id="727" r:id="rId58"/>
    <p:sldId id="663" r:id="rId59"/>
    <p:sldId id="664" r:id="rId60"/>
  </p:sldIdLst>
  <p:sldSz cx="969327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Neue Condense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BAFBD"/>
    <a:srgbClr val="008080"/>
    <a:srgbClr val="66CCFF"/>
    <a:srgbClr val="000000"/>
    <a:srgbClr val="FFCC00"/>
    <a:srgbClr val="FF5050"/>
    <a:srgbClr val="C09D08"/>
    <a:srgbClr val="3399FF"/>
    <a:srgbClr val="66FF33"/>
    <a:srgbClr val="CC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4" autoAdjust="0"/>
    <p:restoredTop sz="95985" autoAdjust="0"/>
  </p:normalViewPr>
  <p:slideViewPr>
    <p:cSldViewPr snapToGrid="0">
      <p:cViewPr>
        <p:scale>
          <a:sx n="60" d="100"/>
          <a:sy n="60" d="100"/>
        </p:scale>
        <p:origin x="-864" y="-306"/>
      </p:cViewPr>
      <p:guideLst>
        <p:guide orient="horz" pos="2160"/>
        <p:guide pos="3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"/>
    </p:cViewPr>
  </p:sorterViewPr>
  <p:notesViewPr>
    <p:cSldViewPr snapToGrid="0">
      <p:cViewPr varScale="1">
        <p:scale>
          <a:sx n="30" d="100"/>
          <a:sy n="30" d="100"/>
        </p:scale>
        <p:origin x="-1662" y="-84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t" anchorCtr="0" compatLnSpc="1">
            <a:prstTxWarp prst="textNoShape">
              <a:avLst/>
            </a:prstTxWarp>
          </a:bodyPr>
          <a:lstStyle>
            <a:lvl1pPr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9" y="0"/>
            <a:ext cx="3037840" cy="4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t" anchorCtr="0" compatLnSpc="1">
            <a:prstTxWarp prst="textNoShape">
              <a:avLst/>
            </a:prstTxWarp>
          </a:bodyPr>
          <a:lstStyle>
            <a:lvl1pPr algn="r"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012"/>
            <a:ext cx="3037840" cy="4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b" anchorCtr="0" compatLnSpc="1">
            <a:prstTxWarp prst="textNoShape">
              <a:avLst/>
            </a:prstTxWarp>
          </a:bodyPr>
          <a:lstStyle>
            <a:lvl1pPr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9" y="8831012"/>
            <a:ext cx="3037840" cy="4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b" anchorCtr="0" compatLnSpc="1">
            <a:prstTxWarp prst="textNoShape">
              <a:avLst/>
            </a:prstTxWarp>
          </a:bodyPr>
          <a:lstStyle>
            <a:lvl1pPr algn="r"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fld id="{8FF35F57-8AA1-4AD0-91D8-6B7A9F72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667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t" anchorCtr="0" compatLnSpc="1">
            <a:prstTxWarp prst="textNoShape">
              <a:avLst/>
            </a:prstTxWarp>
          </a:bodyPr>
          <a:lstStyle>
            <a:lvl1pPr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9" y="0"/>
            <a:ext cx="3037840" cy="4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t" anchorCtr="0" compatLnSpc="1">
            <a:prstTxWarp prst="textNoShape">
              <a:avLst/>
            </a:prstTxWarp>
          </a:bodyPr>
          <a:lstStyle>
            <a:lvl1pPr algn="r"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2988" y="698500"/>
            <a:ext cx="492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7128"/>
            <a:ext cx="5608320" cy="4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393"/>
            <a:ext cx="3037840" cy="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b" anchorCtr="0" compatLnSpc="1">
            <a:prstTxWarp prst="textNoShape">
              <a:avLst/>
            </a:prstTxWarp>
          </a:bodyPr>
          <a:lstStyle>
            <a:lvl1pPr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9" y="8829393"/>
            <a:ext cx="3037840" cy="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7" tIns="44063" rIns="88127" bIns="44063" numCol="1" anchor="b" anchorCtr="0" compatLnSpc="1">
            <a:prstTxWarp prst="textNoShape">
              <a:avLst/>
            </a:prstTxWarp>
          </a:bodyPr>
          <a:lstStyle>
            <a:lvl1pPr algn="r" defTabSz="882340">
              <a:defRPr sz="1100">
                <a:latin typeface="Arial" charset="0"/>
              </a:defRPr>
            </a:lvl1pPr>
          </a:lstStyle>
          <a:p>
            <a:pPr>
              <a:defRPr/>
            </a:pPr>
            <a:fld id="{B82B1D88-FF30-49C4-BF97-852057A88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7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939" y="8829393"/>
            <a:ext cx="3037840" cy="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27" tIns="44063" rIns="88127" bIns="44063" anchor="b"/>
          <a:lstStyle/>
          <a:p>
            <a:pPr algn="r" defTabSz="882340"/>
            <a:fld id="{3E943B48-E658-46CC-9E31-814A19961D75}" type="slidenum">
              <a:rPr lang="en-US" sz="1100">
                <a:latin typeface="Arial" charset="0"/>
              </a:rPr>
              <a:pPr algn="r" defTabSz="882340"/>
              <a:t>1</a:t>
            </a:fld>
            <a:endParaRPr lang="en-US" sz="1100" dirty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presentation shall</a:t>
            </a:r>
            <a:r>
              <a:rPr lang="en-US" baseline="0" dirty="0" smtClean="0"/>
              <a:t> focus on 4 main areas:-</a:t>
            </a:r>
          </a:p>
          <a:p>
            <a:pPr marL="285750" indent="-285750" eaLnBrk="1" hangingPunct="1">
              <a:buNone/>
            </a:pPr>
            <a:endParaRPr lang="en-US" baseline="0" dirty="0" smtClean="0"/>
          </a:p>
          <a:p>
            <a:pPr marL="285750" indent="-285750" eaLnBrk="1" hangingPunct="1">
              <a:buNone/>
            </a:pPr>
            <a:r>
              <a:rPr lang="en-US" baseline="0" dirty="0" smtClean="0"/>
              <a:t>Firstly, why is there is a need for us to change. I’ll be sharing, how is our transformation journey, our approach and what are the elements that are critically required to sustain the momentum for change</a:t>
            </a:r>
          </a:p>
          <a:p>
            <a:pPr marL="285750" indent="-285750" eaLnBrk="1" hangingPunct="1">
              <a:buAutoNum type="romanLcParenBoth"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84BE-10F4-484B-B413-746B6B4B475F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19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150" y="3886200"/>
            <a:ext cx="6784975" cy="17526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705F0-9C73-4CC7-B156-23E7DAADC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6" y="390750"/>
            <a:ext cx="7034203" cy="5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AD3BF-2BF2-4DCF-9425-05CDA1EC5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906713"/>
            <a:ext cx="8239125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2C33-BDC7-4B95-922E-CAC1410AE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6" y="390750"/>
            <a:ext cx="7034203" cy="5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600200"/>
            <a:ext cx="4286250" cy="45259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838" y="1600200"/>
            <a:ext cx="4286250" cy="45259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BD2B-BC89-4337-9E68-E244C97CA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8" y="1535113"/>
            <a:ext cx="42830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88" y="2174875"/>
            <a:ext cx="42830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425" y="1535113"/>
            <a:ext cx="42846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425" y="2174875"/>
            <a:ext cx="4284663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E475-A120-48DD-9078-6D45A59AB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A58A-BC5A-4FA6-BCA1-801E38918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5D74-3014-4C38-ADF8-5E24B5745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6" y="390750"/>
            <a:ext cx="7034203" cy="5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Next Steps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Insert File Name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975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853" y="1311275"/>
            <a:ext cx="8500128" cy="50895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600" b="1"/>
            </a:lvl1pPr>
            <a:lvl2pPr marL="228600" indent="-227013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>
                <a:latin typeface="+mn-lt"/>
              </a:defRPr>
            </a:lvl2pPr>
            <a:lvl3pPr marL="463550" indent="-231775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 sz="1600">
                <a:latin typeface="+mn-lt"/>
              </a:defRPr>
            </a:lvl3pPr>
            <a:lvl4pPr marL="685800" indent="-222250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  <a:defRPr sz="1600">
                <a:latin typeface="+mn-lt"/>
              </a:defRPr>
            </a:lvl4pPr>
            <a:lvl5pPr marL="914400" indent="-231775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0" y="528638"/>
            <a:ext cx="9693275" cy="63293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7026275" y="0"/>
            <a:ext cx="2667000" cy="12954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endParaRPr lang="en-US" sz="3600">
              <a:solidFill>
                <a:srgbClr val="F0BE08"/>
              </a:solidFill>
              <a:latin typeface="Calibri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9369425" y="0"/>
            <a:ext cx="323850" cy="6858000"/>
          </a:xfrm>
          <a:prstGeom prst="rect">
            <a:avLst/>
          </a:prstGeom>
          <a:solidFill>
            <a:srgbClr val="CCFFCC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9" name="Picture 8" descr="peta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0563" y="171450"/>
            <a:ext cx="92868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9"/>
          <p:cNvGrpSpPr>
            <a:grpSpLocks/>
          </p:cNvGrpSpPr>
          <p:nvPr userDrawn="1"/>
        </p:nvGrpSpPr>
        <p:grpSpPr bwMode="auto">
          <a:xfrm>
            <a:off x="0" y="0"/>
            <a:ext cx="8188325" cy="1295400"/>
            <a:chOff x="4164" y="0"/>
            <a:chExt cx="702" cy="816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164" y="0"/>
              <a:ext cx="702" cy="816"/>
            </a:xfrm>
            <a:prstGeom prst="rect">
              <a:avLst/>
            </a:prstGeom>
            <a:solidFill>
              <a:srgbClr val="CCFFCC">
                <a:alpha val="2392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164" y="0"/>
              <a:ext cx="354" cy="816"/>
            </a:xfrm>
            <a:prstGeom prst="rect">
              <a:avLst/>
            </a:prstGeom>
            <a:solidFill>
              <a:srgbClr val="CCFFCC">
                <a:alpha val="2392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3" name="AutoShape 12"/>
          <p:cNvSpPr>
            <a:spLocks noChangeAspect="1" noChangeArrowheads="1" noTextEdit="1"/>
          </p:cNvSpPr>
          <p:nvPr userDrawn="1"/>
        </p:nvSpPr>
        <p:spPr bwMode="auto">
          <a:xfrm flipH="1">
            <a:off x="4719638" y="1327150"/>
            <a:ext cx="272415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-39688" y="2752725"/>
            <a:ext cx="98567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AutoShape 15"/>
          <p:cNvSpPr>
            <a:spLocks noChangeAspect="1" noChangeArrowheads="1" noTextEdit="1"/>
          </p:cNvSpPr>
          <p:nvPr userDrawn="1"/>
        </p:nvSpPr>
        <p:spPr bwMode="auto">
          <a:xfrm flipV="1">
            <a:off x="2071688" y="3914775"/>
            <a:ext cx="2632075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AutoShape 16"/>
          <p:cNvSpPr>
            <a:spLocks noChangeAspect="1" noChangeArrowheads="1" noTextEdit="1"/>
          </p:cNvSpPr>
          <p:nvPr userDrawn="1"/>
        </p:nvSpPr>
        <p:spPr bwMode="auto">
          <a:xfrm flipH="1" flipV="1">
            <a:off x="4702175" y="3914775"/>
            <a:ext cx="2741613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" name="Rectangle 17"/>
          <p:cNvSpPr>
            <a:spLocks noChangeArrowheads="1"/>
          </p:cNvSpPr>
          <p:nvPr userDrawn="1"/>
        </p:nvSpPr>
        <p:spPr bwMode="auto">
          <a:xfrm>
            <a:off x="4749800" y="3167393"/>
            <a:ext cx="184722" cy="523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1400">
                <a:solidFill>
                  <a:srgbClr val="FF0000"/>
                </a:solidFill>
                <a:latin typeface="Calibri" pitchFamily="34" charset="0"/>
              </a:rPr>
            </a:br>
            <a:endParaRPr lang="en-US" sz="14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" name="Freeform 18"/>
          <p:cNvSpPr>
            <a:spLocks/>
          </p:cNvSpPr>
          <p:nvPr userDrawn="1"/>
        </p:nvSpPr>
        <p:spPr bwMode="auto">
          <a:xfrm flipH="1" flipV="1">
            <a:off x="0" y="5530850"/>
            <a:ext cx="6088063" cy="1206500"/>
          </a:xfrm>
          <a:custGeom>
            <a:avLst/>
            <a:gdLst>
              <a:gd name="T0" fmla="*/ 2147483647 w 305"/>
              <a:gd name="T1" fmla="*/ 2147483647 h 34"/>
              <a:gd name="T2" fmla="*/ 0 w 305"/>
              <a:gd name="T3" fmla="*/ 2147483647 h 34"/>
              <a:gd name="T4" fmla="*/ 2147483647 w 305"/>
              <a:gd name="T5" fmla="*/ 0 h 34"/>
              <a:gd name="T6" fmla="*/ 2147483647 w 305"/>
              <a:gd name="T7" fmla="*/ 2147483647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34"/>
              <a:gd name="T14" fmla="*/ 305 w 30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34">
                <a:moveTo>
                  <a:pt x="305" y="12"/>
                </a:moveTo>
                <a:cubicBezTo>
                  <a:pt x="173" y="34"/>
                  <a:pt x="67" y="17"/>
                  <a:pt x="0" y="2"/>
                </a:cubicBezTo>
                <a:cubicBezTo>
                  <a:pt x="87" y="16"/>
                  <a:pt x="219" y="20"/>
                  <a:pt x="303" y="0"/>
                </a:cubicBezTo>
                <a:lnTo>
                  <a:pt x="305" y="12"/>
                </a:lnTo>
                <a:close/>
              </a:path>
            </a:pathLst>
          </a:custGeom>
          <a:gradFill rotWithShape="1">
            <a:gsLst>
              <a:gs pos="0">
                <a:srgbClr val="033989"/>
              </a:gs>
              <a:gs pos="100000">
                <a:schemeClr val="bg1">
                  <a:alpha val="9000"/>
                </a:schemeClr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226" y="390750"/>
            <a:ext cx="7034203" cy="5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84188" y="1600200"/>
            <a:ext cx="8724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84188" y="6245225"/>
            <a:ext cx="22621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311525" y="6245225"/>
            <a:ext cx="3070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946900" y="6245225"/>
            <a:ext cx="2262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21F20633-B9CD-4813-881D-1088B5540B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2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693275" cy="32004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3124200"/>
            <a:ext cx="9693275" cy="76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8401050" y="2819400"/>
            <a:ext cx="1373188" cy="152400"/>
          </a:xfrm>
          <a:prstGeom prst="rect">
            <a:avLst/>
          </a:prstGeom>
          <a:gradFill rotWithShape="1">
            <a:gsLst>
              <a:gs pos="0">
                <a:srgbClr val="FFFF00">
                  <a:alpha val="50998"/>
                </a:srgbClr>
              </a:gs>
              <a:gs pos="100000">
                <a:srgbClr val="5C4B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8401050" y="2514600"/>
            <a:ext cx="1373188" cy="152400"/>
          </a:xfrm>
          <a:prstGeom prst="rect">
            <a:avLst/>
          </a:prstGeom>
          <a:gradFill rotWithShape="1">
            <a:gsLst>
              <a:gs pos="0">
                <a:srgbClr val="FFFF00">
                  <a:alpha val="50998"/>
                </a:srgbClr>
              </a:gs>
              <a:gs pos="100000">
                <a:srgbClr val="5C4B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8401050" y="2209800"/>
            <a:ext cx="1373188" cy="152400"/>
          </a:xfrm>
          <a:prstGeom prst="rect">
            <a:avLst/>
          </a:prstGeom>
          <a:gradFill rotWithShape="1">
            <a:gsLst>
              <a:gs pos="0">
                <a:srgbClr val="FFFF00">
                  <a:alpha val="50998"/>
                </a:srgbClr>
              </a:gs>
              <a:gs pos="100000">
                <a:srgbClr val="5C4B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8401050" y="1905000"/>
            <a:ext cx="1373188" cy="152400"/>
          </a:xfrm>
          <a:prstGeom prst="rect">
            <a:avLst/>
          </a:prstGeom>
          <a:gradFill rotWithShape="1">
            <a:gsLst>
              <a:gs pos="0">
                <a:srgbClr val="FFFF00">
                  <a:alpha val="50998"/>
                </a:srgbClr>
              </a:gs>
              <a:gs pos="100000">
                <a:srgbClr val="5C4B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8401050" y="0"/>
            <a:ext cx="1292225" cy="6858000"/>
          </a:xfrm>
          <a:prstGeom prst="rect">
            <a:avLst/>
          </a:prstGeom>
          <a:solidFill>
            <a:srgbClr val="CCFFCC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7" name="Picture 12" descr="pe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900" y="1758950"/>
            <a:ext cx="1344613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4928" name="Freeform 16"/>
          <p:cNvSpPr>
            <a:spLocks/>
          </p:cNvSpPr>
          <p:nvPr/>
        </p:nvSpPr>
        <p:spPr bwMode="auto">
          <a:xfrm flipH="1" flipV="1">
            <a:off x="0" y="5402263"/>
            <a:ext cx="6088063" cy="1206500"/>
          </a:xfrm>
          <a:custGeom>
            <a:avLst/>
            <a:gdLst>
              <a:gd name="T0" fmla="*/ 2147483647 w 305"/>
              <a:gd name="T1" fmla="*/ 2147483647 h 34"/>
              <a:gd name="T2" fmla="*/ 0 w 305"/>
              <a:gd name="T3" fmla="*/ 2147483647 h 34"/>
              <a:gd name="T4" fmla="*/ 2147483647 w 305"/>
              <a:gd name="T5" fmla="*/ 0 h 34"/>
              <a:gd name="T6" fmla="*/ 2147483647 w 305"/>
              <a:gd name="T7" fmla="*/ 2147483647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34"/>
              <a:gd name="T14" fmla="*/ 305 w 30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34">
                <a:moveTo>
                  <a:pt x="305" y="12"/>
                </a:moveTo>
                <a:cubicBezTo>
                  <a:pt x="173" y="34"/>
                  <a:pt x="67" y="17"/>
                  <a:pt x="0" y="2"/>
                </a:cubicBezTo>
                <a:cubicBezTo>
                  <a:pt x="87" y="16"/>
                  <a:pt x="219" y="20"/>
                  <a:pt x="303" y="0"/>
                </a:cubicBezTo>
                <a:lnTo>
                  <a:pt x="305" y="12"/>
                </a:lnTo>
                <a:close/>
              </a:path>
            </a:pathLst>
          </a:custGeom>
          <a:gradFill rotWithShape="1">
            <a:gsLst>
              <a:gs pos="0">
                <a:srgbClr val="033989"/>
              </a:gs>
              <a:gs pos="100000">
                <a:schemeClr val="bg1">
                  <a:alpha val="9000"/>
                </a:schemeClr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29" name="Freeform 17"/>
          <p:cNvSpPr>
            <a:spLocks/>
          </p:cNvSpPr>
          <p:nvPr/>
        </p:nvSpPr>
        <p:spPr bwMode="auto">
          <a:xfrm>
            <a:off x="2246313" y="6215970"/>
            <a:ext cx="7446962" cy="835025"/>
          </a:xfrm>
          <a:custGeom>
            <a:avLst/>
            <a:gdLst>
              <a:gd name="T0" fmla="*/ 2147483647 w 305"/>
              <a:gd name="T1" fmla="*/ 2147483647 h 34"/>
              <a:gd name="T2" fmla="*/ 0 w 305"/>
              <a:gd name="T3" fmla="*/ 2147483647 h 34"/>
              <a:gd name="T4" fmla="*/ 2147483647 w 305"/>
              <a:gd name="T5" fmla="*/ 0 h 34"/>
              <a:gd name="T6" fmla="*/ 2147483647 w 305"/>
              <a:gd name="T7" fmla="*/ 2147483647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34"/>
              <a:gd name="T14" fmla="*/ 305 w 30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34">
                <a:moveTo>
                  <a:pt x="305" y="12"/>
                </a:moveTo>
                <a:cubicBezTo>
                  <a:pt x="173" y="34"/>
                  <a:pt x="67" y="17"/>
                  <a:pt x="0" y="2"/>
                </a:cubicBezTo>
                <a:cubicBezTo>
                  <a:pt x="87" y="16"/>
                  <a:pt x="219" y="20"/>
                  <a:pt x="303" y="0"/>
                </a:cubicBezTo>
                <a:lnTo>
                  <a:pt x="305" y="12"/>
                </a:lnTo>
                <a:close/>
              </a:path>
            </a:pathLst>
          </a:custGeom>
          <a:gradFill rotWithShape="1">
            <a:gsLst>
              <a:gs pos="0">
                <a:srgbClr val="033989"/>
              </a:gs>
              <a:gs pos="100000">
                <a:schemeClr val="bg1">
                  <a:alpha val="29999"/>
                </a:schemeClr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228600" y="3259138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spcAft>
                <a:spcPct val="50000"/>
              </a:spcAft>
            </a:pPr>
            <a:r>
              <a:rPr lang="en-US" sz="2400" b="1"/>
              <a:t>PRESENTATION OUTLINE </a:t>
            </a:r>
          </a:p>
        </p:txBody>
      </p:sp>
      <p:sp>
        <p:nvSpPr>
          <p:cNvPr id="4111" name="Text Box 20"/>
          <p:cNvSpPr txBox="1">
            <a:spLocks noChangeArrowheads="1"/>
          </p:cNvSpPr>
          <p:nvPr/>
        </p:nvSpPr>
        <p:spPr bwMode="auto">
          <a:xfrm>
            <a:off x="1262743" y="4777914"/>
            <a:ext cx="6989876" cy="10341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465138" indent="-465138" algn="ctr" eaLnBrk="0" hangingPunct="0">
              <a:spcBef>
                <a:spcPct val="80000"/>
              </a:spcBef>
              <a:buClr>
                <a:srgbClr val="CC3300"/>
              </a:buClr>
            </a:pPr>
            <a:r>
              <a:rPr lang="en-US" sz="2400" b="1" dirty="0" smtClean="0">
                <a:latin typeface="Century Gothic" pitchFamily="34" charset="0"/>
              </a:rPr>
              <a:t>Manage SRM Supplier Collaboration </a:t>
            </a:r>
            <a:endParaRPr lang="en-US" sz="2400" b="1" dirty="0">
              <a:latin typeface="Century Gothic" pitchFamily="34" charset="0"/>
            </a:endParaRPr>
          </a:p>
          <a:p>
            <a:pPr marL="465138" indent="-465138" algn="ctr" eaLnBrk="0" hangingPunct="0">
              <a:spcBef>
                <a:spcPct val="80000"/>
              </a:spcBef>
              <a:buClr>
                <a:srgbClr val="CC3300"/>
              </a:buClr>
            </a:pPr>
            <a:r>
              <a:rPr lang="en-US" sz="2400" b="1" dirty="0" smtClean="0">
                <a:latin typeface="Century Gothic" pitchFamily="34" charset="0"/>
              </a:rPr>
              <a:t>December, 2012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0" y="0"/>
            <a:ext cx="9693275" cy="1497013"/>
            <a:chOff x="0" y="6"/>
            <a:chExt cx="6240" cy="1318"/>
          </a:xfrm>
        </p:grpSpPr>
        <p:sp>
          <p:nvSpPr>
            <p:cNvPr id="4127" name="Rectangle 4"/>
            <p:cNvSpPr>
              <a:spLocks noChangeArrowheads="1"/>
            </p:cNvSpPr>
            <p:nvPr/>
          </p:nvSpPr>
          <p:spPr bwMode="auto">
            <a:xfrm flipV="1">
              <a:off x="0" y="414"/>
              <a:ext cx="6240" cy="409"/>
            </a:xfrm>
            <a:prstGeom prst="rect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128" name="Rectangle 5"/>
            <p:cNvSpPr>
              <a:spLocks noChangeArrowheads="1"/>
            </p:cNvSpPr>
            <p:nvPr/>
          </p:nvSpPr>
          <p:spPr bwMode="auto">
            <a:xfrm>
              <a:off x="0" y="823"/>
              <a:ext cx="6240" cy="501"/>
            </a:xfrm>
            <a:prstGeom prst="rect">
              <a:avLst/>
            </a:prstGeom>
            <a:gradFill rotWithShape="1">
              <a:gsLst>
                <a:gs pos="0">
                  <a:srgbClr val="33CC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129" name="Rectangle 6"/>
            <p:cNvSpPr>
              <a:spLocks noChangeArrowheads="1"/>
            </p:cNvSpPr>
            <p:nvPr/>
          </p:nvSpPr>
          <p:spPr bwMode="auto">
            <a:xfrm rot="10800000" flipV="1">
              <a:off x="0" y="6"/>
              <a:ext cx="6240" cy="409"/>
            </a:xfrm>
            <a:prstGeom prst="rect">
              <a:avLst/>
            </a:prstGeom>
            <a:gradFill rotWithShape="1">
              <a:gsLst>
                <a:gs pos="0">
                  <a:srgbClr val="0066CC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</p:grpSp>
      <p:pic>
        <p:nvPicPr>
          <p:cNvPr id="4113" name="Picture 7"/>
          <p:cNvPicPr>
            <a:picLocks noChangeAspect="1" noChangeArrowheads="1"/>
          </p:cNvPicPr>
          <p:nvPr/>
        </p:nvPicPr>
        <p:blipFill>
          <a:blip r:embed="rId4" cstate="print">
            <a:lum bright="6000" contrast="26000"/>
          </a:blip>
          <a:srcRect/>
          <a:stretch>
            <a:fillRect/>
          </a:stretch>
        </p:blipFill>
        <p:spPr bwMode="auto">
          <a:xfrm>
            <a:off x="1697038" y="2382838"/>
            <a:ext cx="5129212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4" name="Rectangle 8"/>
          <p:cNvSpPr>
            <a:spLocks noChangeArrowheads="1"/>
          </p:cNvSpPr>
          <p:nvPr/>
        </p:nvSpPr>
        <p:spPr bwMode="auto">
          <a:xfrm>
            <a:off x="0" y="3311525"/>
            <a:ext cx="9693275" cy="768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pic>
        <p:nvPicPr>
          <p:cNvPr id="4115" name="Picture 9"/>
          <p:cNvPicPr>
            <a:picLocks noChangeAspect="1" noChangeArrowheads="1"/>
          </p:cNvPicPr>
          <p:nvPr/>
        </p:nvPicPr>
        <p:blipFill>
          <a:blip r:embed="rId5" cstate="print">
            <a:lum contrast="20000"/>
          </a:blip>
          <a:srcRect l="5730" r="5730" b="7655"/>
          <a:stretch>
            <a:fillRect/>
          </a:stretch>
        </p:blipFill>
        <p:spPr bwMode="auto">
          <a:xfrm>
            <a:off x="-12700" y="1223963"/>
            <a:ext cx="3405188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6" name="Rectangle 10"/>
          <p:cNvSpPr>
            <a:spLocks noChangeArrowheads="1"/>
          </p:cNvSpPr>
          <p:nvPr/>
        </p:nvSpPr>
        <p:spPr bwMode="auto">
          <a:xfrm>
            <a:off x="0" y="3297238"/>
            <a:ext cx="3384550" cy="7762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117" name="Rectangle 11"/>
          <p:cNvSpPr>
            <a:spLocks noChangeArrowheads="1"/>
          </p:cNvSpPr>
          <p:nvPr/>
        </p:nvSpPr>
        <p:spPr bwMode="auto">
          <a:xfrm rot="10800000">
            <a:off x="2727325" y="3305175"/>
            <a:ext cx="665163" cy="7747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CC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118" name="Rectangle 15"/>
          <p:cNvSpPr>
            <a:spLocks noChangeArrowheads="1"/>
          </p:cNvSpPr>
          <p:nvPr/>
        </p:nvSpPr>
        <p:spPr bwMode="auto">
          <a:xfrm>
            <a:off x="0" y="4073525"/>
            <a:ext cx="9693275" cy="115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pic>
        <p:nvPicPr>
          <p:cNvPr id="4119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7550" y="261938"/>
            <a:ext cx="25717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0" name="Picture 18" descr="pett with globe copy"/>
          <p:cNvPicPr>
            <a:picLocks noChangeAspect="1" noChangeArrowheads="1"/>
          </p:cNvPicPr>
          <p:nvPr/>
        </p:nvPicPr>
        <p:blipFill>
          <a:blip r:embed="rId7" cstate="print">
            <a:lum bright="20000" contrast="36000"/>
          </a:blip>
          <a:srcRect/>
          <a:stretch>
            <a:fillRect/>
          </a:stretch>
        </p:blipFill>
        <p:spPr bwMode="auto">
          <a:xfrm>
            <a:off x="6811963" y="674688"/>
            <a:ext cx="2881312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1" name="Picture 19" descr="A"/>
          <p:cNvPicPr>
            <a:picLocks noChangeAspect="1" noChangeArrowheads="1"/>
          </p:cNvPicPr>
          <p:nvPr/>
        </p:nvPicPr>
        <p:blipFill>
          <a:blip r:embed="rId8" cstate="print"/>
          <a:srcRect r="914"/>
          <a:stretch>
            <a:fillRect/>
          </a:stretch>
        </p:blipFill>
        <p:spPr bwMode="auto">
          <a:xfrm>
            <a:off x="6773863" y="2124075"/>
            <a:ext cx="2919412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2" name="Picture 20" descr="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32638" y="3043238"/>
            <a:ext cx="25558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3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73475" y="1919288"/>
            <a:ext cx="2828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4" name="Picture 22" descr="MAW2"/>
          <p:cNvPicPr>
            <a:picLocks noChangeAspect="1" noChangeArrowheads="1"/>
          </p:cNvPicPr>
          <p:nvPr/>
        </p:nvPicPr>
        <p:blipFill>
          <a:blip r:embed="rId11" cstate="print">
            <a:lum bright="14000" contrast="32000"/>
          </a:blip>
          <a:srcRect/>
          <a:stretch>
            <a:fillRect/>
          </a:stretch>
        </p:blipFill>
        <p:spPr bwMode="auto">
          <a:xfrm>
            <a:off x="2638425" y="2482850"/>
            <a:ext cx="17891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5" name="Picture 2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69013" y="2044700"/>
            <a:ext cx="12731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381000" y="3411538"/>
            <a:ext cx="4911914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spcAft>
                <a:spcPct val="50000"/>
              </a:spcAft>
            </a:pPr>
            <a:r>
              <a:rPr lang="en-US" sz="2400" b="1" dirty="0" smtClean="0">
                <a:latin typeface="Century Gothic" pitchFamily="34" charset="0"/>
              </a:rPr>
              <a:t>VENDOR ENGAGEMENT SESSION</a:t>
            </a:r>
            <a:endParaRPr lang="en-US" sz="24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8" grpId="0" animBg="1"/>
      <p:bldP spid="294929" grpId="0" animBg="1"/>
      <p:bldP spid="29493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" y="269209"/>
            <a:ext cx="7037527" cy="732279"/>
          </a:xfrm>
        </p:spPr>
        <p:txBody>
          <a:bodyPr>
            <a:normAutofit/>
          </a:bodyPr>
          <a:lstStyle/>
          <a:p>
            <a:r>
              <a:rPr lang="en-US" dirty="0" smtClean="0"/>
              <a:t>Bidder Response For RFQ 1 Tier Evaluation – Intend of Participation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138" y="1338937"/>
            <a:ext cx="9195948" cy="5089525"/>
          </a:xfrm>
        </p:spPr>
        <p:txBody>
          <a:bodyPr>
            <a:normAutofit fontScale="92500" lnSpcReduction="20000"/>
          </a:bodyPr>
          <a:lstStyle/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sz="1400" b="0" dirty="0" smtClean="0"/>
          </a:p>
          <a:p>
            <a:pPr algn="just"/>
            <a:endParaRPr lang="en-US" sz="1700" b="0" dirty="0" smtClean="0"/>
          </a:p>
          <a:p>
            <a:pPr algn="just"/>
            <a:r>
              <a:rPr lang="en-US" sz="1700" dirty="0" smtClean="0"/>
              <a:t>	NOTE:  Supplier is able to view the RFQ document information by clicking on the different tabs (</a:t>
            </a:r>
            <a:r>
              <a:rPr lang="en-US" sz="1700" dirty="0" smtClean="0">
                <a:solidFill>
                  <a:srgbClr val="FF0000"/>
                </a:solidFill>
              </a:rPr>
              <a:t>Refer to Screen Shot: Step 1</a:t>
            </a:r>
            <a:r>
              <a:rPr lang="en-US" sz="1700" dirty="0" smtClean="0"/>
              <a:t>) before deciding whether or not to participate in this RFQ activity.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36" y="1362686"/>
            <a:ext cx="8431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ounded Rectangular Callout 15"/>
          <p:cNvSpPr/>
          <p:nvPr/>
        </p:nvSpPr>
        <p:spPr>
          <a:xfrm>
            <a:off x="3607851" y="3191486"/>
            <a:ext cx="1777100" cy="304800"/>
          </a:xfrm>
          <a:prstGeom prst="wedgeRoundRectCallout">
            <a:avLst>
              <a:gd name="adj1" fmla="val -55127"/>
              <a:gd name="adj2" fmla="val -12596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on tabs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5982" y="2581886"/>
            <a:ext cx="3392646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142619" y="2810486"/>
            <a:ext cx="2019432" cy="304800"/>
          </a:xfrm>
          <a:prstGeom prst="wedgeRoundRectCallout">
            <a:avLst>
              <a:gd name="adj1" fmla="val -148861"/>
              <a:gd name="adj2" fmla="val -1960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“Participate”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91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42853" y="1659611"/>
            <a:ext cx="8500128" cy="5089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Bidder Response For RFQ 1 Tier Evaluation – Create Response</a:t>
            </a:r>
            <a:endParaRPr lang="en-GB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49" y="1338936"/>
            <a:ext cx="75496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ounded Rectangular Callout 16"/>
          <p:cNvSpPr/>
          <p:nvPr/>
        </p:nvSpPr>
        <p:spPr>
          <a:xfrm>
            <a:off x="242332" y="2253336"/>
            <a:ext cx="3958087" cy="228600"/>
          </a:xfrm>
          <a:prstGeom prst="wedgeRoundRectCallout">
            <a:avLst>
              <a:gd name="adj1" fmla="val 59025"/>
              <a:gd name="adj2" fmla="val 17632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“Create Response” to generate/ create bid.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7512288" y="1338936"/>
            <a:ext cx="1938655" cy="533400"/>
          </a:xfrm>
          <a:prstGeom prst="wedgeRoundRectCallout">
            <a:avLst>
              <a:gd name="adj1" fmla="val -69105"/>
              <a:gd name="adj2" fmla="val 2096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“Questions and Answers”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302" y="2910562"/>
            <a:ext cx="3584492" cy="38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091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1554" y="1309908"/>
            <a:ext cx="9113075" cy="5410200"/>
          </a:xfrm>
        </p:spPr>
        <p:txBody>
          <a:bodyPr>
            <a:normAutofit fontScale="92500" lnSpcReduction="20000"/>
          </a:bodyPr>
          <a:lstStyle/>
          <a:p>
            <a:r>
              <a:rPr lang="en-GB" sz="1700" dirty="0" smtClean="0"/>
              <a:t>To answer all “Header Questions“ posted by Purchaser.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pPr algn="just"/>
            <a:endParaRPr lang="en-GB" b="0" i="1" dirty="0" smtClean="0"/>
          </a:p>
          <a:p>
            <a:pPr algn="just"/>
            <a:r>
              <a:rPr lang="en-GB" sz="1700" dirty="0" smtClean="0"/>
              <a:t>	NOTE: Question(s) with </a:t>
            </a:r>
            <a:r>
              <a:rPr lang="en-GB" sz="1700" dirty="0" smtClean="0">
                <a:solidFill>
                  <a:srgbClr val="FF0000"/>
                </a:solidFill>
              </a:rPr>
              <a:t>* </a:t>
            </a:r>
            <a:r>
              <a:rPr lang="en-GB" sz="1700" dirty="0" smtClean="0">
                <a:solidFill>
                  <a:schemeClr val="tx1"/>
                </a:solidFill>
              </a:rPr>
              <a:t>indicate mandatory question(s) to be answer by supplier. Supplier will not  be able to submit response if mandatory question(s) is not answered.</a:t>
            </a:r>
            <a:endParaRPr lang="en-GB" sz="1700" dirty="0">
              <a:solidFill>
                <a:schemeClr val="tx1"/>
              </a:solidFill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32" y="1690908"/>
            <a:ext cx="889838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for RFQ 1 Tier Evaluation – Question (Header Level)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851177" y="4281708"/>
            <a:ext cx="1211659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211660" y="4586508"/>
            <a:ext cx="1211659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for RFQ 1 Tier Evaluation – Basic Data (Line Item Level)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1555" y="1440534"/>
            <a:ext cx="9370166" cy="5236037"/>
          </a:xfrm>
        </p:spPr>
        <p:txBody>
          <a:bodyPr/>
          <a:lstStyle/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i="1" dirty="0" smtClean="0"/>
          </a:p>
          <a:p>
            <a:r>
              <a:rPr lang="en-GB" dirty="0" smtClean="0"/>
              <a:t>	NOTE: Delivery Days will be use as a calculation for the PO delivery date in later stage. </a:t>
            </a:r>
          </a:p>
          <a:p>
            <a:r>
              <a:rPr lang="en-GB" dirty="0" smtClean="0"/>
              <a:t>	(PO Delivery Days = PO Creation Date + Delivery Days)</a:t>
            </a:r>
          </a:p>
          <a:p>
            <a:r>
              <a:rPr lang="en-GB" dirty="0" smtClean="0"/>
              <a:t>	NOTE: Supplier is required to leave the “price” column blank if supplier is not able to supply the product.</a:t>
            </a:r>
          </a:p>
          <a:p>
            <a:endParaRPr lang="en-GB" sz="1400" i="1" dirty="0" smtClean="0"/>
          </a:p>
          <a:p>
            <a:endParaRPr lang="en-GB" b="0" i="1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55" y="1327021"/>
            <a:ext cx="8548145" cy="450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7512288" y="4082137"/>
            <a:ext cx="1696323" cy="279821"/>
          </a:xfrm>
          <a:prstGeom prst="wedgeRoundRectCallout">
            <a:avLst>
              <a:gd name="adj1" fmla="val -71198"/>
              <a:gd name="adj2" fmla="val 2026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“Price”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269957" y="4956624"/>
            <a:ext cx="1890470" cy="489686"/>
          </a:xfrm>
          <a:prstGeom prst="wedgeRoundRectCallout">
            <a:avLst>
              <a:gd name="adj1" fmla="val -85968"/>
              <a:gd name="adj2" fmla="val 5021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“Delivery Days”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534770" y="1672764"/>
            <a:ext cx="3623400" cy="349775"/>
          </a:xfrm>
          <a:prstGeom prst="wedgeRoundRectCallout">
            <a:avLst>
              <a:gd name="adj1" fmla="val -73931"/>
              <a:gd name="adj2" fmla="val 4201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“Detail” to display line item detail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555" y="3414480"/>
            <a:ext cx="4489866" cy="439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008192" y="3196764"/>
            <a:ext cx="2599396" cy="349775"/>
          </a:xfrm>
          <a:prstGeom prst="wedgeRoundRectCallout">
            <a:avLst>
              <a:gd name="adj1" fmla="val -62987"/>
              <a:gd name="adj2" fmla="val 1036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Information: Line Item Details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" y="283723"/>
            <a:ext cx="7037528" cy="703251"/>
          </a:xfrm>
        </p:spPr>
        <p:txBody>
          <a:bodyPr>
            <a:normAutofit/>
          </a:bodyPr>
          <a:lstStyle/>
          <a:p>
            <a:r>
              <a:rPr lang="en-US" dirty="0" smtClean="0"/>
              <a:t>Bidder Response for RFQ 1 Tier Evaluation – Questions (Line Item Level)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554" y="1324423"/>
            <a:ext cx="9289389" cy="5410199"/>
          </a:xfrm>
        </p:spPr>
        <p:txBody>
          <a:bodyPr/>
          <a:lstStyle/>
          <a:p>
            <a:pPr algn="just"/>
            <a:r>
              <a:rPr lang="en-GB" b="0" i="1" dirty="0" smtClean="0"/>
              <a:t>To answer all “Line Item Questions“ posted by Purchaser.</a:t>
            </a:r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endParaRPr lang="en-GB" b="0" dirty="0" smtClean="0"/>
          </a:p>
          <a:p>
            <a:pPr algn="just"/>
            <a:r>
              <a:rPr lang="en-GB" dirty="0" smtClean="0"/>
              <a:t>	NOTE: Question(s) with </a:t>
            </a:r>
            <a:r>
              <a:rPr lang="en-GB" dirty="0" smtClean="0">
                <a:solidFill>
                  <a:srgbClr val="FF0000"/>
                </a:solidFill>
              </a:rPr>
              <a:t>* </a:t>
            </a:r>
            <a:r>
              <a:rPr lang="en-GB" dirty="0" smtClean="0">
                <a:solidFill>
                  <a:schemeClr val="tx1"/>
                </a:solidFill>
              </a:rPr>
              <a:t>indicate mandatory question(s) to be answer by supplier. Supplier will not  be able to submit response if mandatory question(s) is not answered.</a:t>
            </a:r>
          </a:p>
          <a:p>
            <a:endParaRPr 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54" y="1705423"/>
            <a:ext cx="9289389" cy="374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 flipV="1">
            <a:off x="1133218" y="4220022"/>
            <a:ext cx="805437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1406894" y="1753048"/>
            <a:ext cx="800867" cy="309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" y="443378"/>
            <a:ext cx="7754620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Bidder Response for RFQ 1 Tier Evaluation – Notes and Attachments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1555" y="1295394"/>
            <a:ext cx="8500128" cy="5458495"/>
          </a:xfrm>
        </p:spPr>
        <p:txBody>
          <a:bodyPr/>
          <a:lstStyle/>
          <a:p>
            <a:r>
              <a:rPr lang="en-GB" i="1" dirty="0" smtClean="0"/>
              <a:t>To attach file</a:t>
            </a:r>
            <a:endParaRPr lang="en-GB" i="1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55" y="1664364"/>
            <a:ext cx="9370166" cy="511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7310" y="3512500"/>
            <a:ext cx="57250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1938655" y="5321964"/>
            <a:ext cx="1938655" cy="533400"/>
          </a:xfrm>
          <a:prstGeom prst="wedgeRoundRectCallout">
            <a:avLst>
              <a:gd name="adj1" fmla="val -75075"/>
              <a:gd name="adj2" fmla="val 8936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“Add Attachment”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108402" y="2883564"/>
            <a:ext cx="1938655" cy="533400"/>
          </a:xfrm>
          <a:prstGeom prst="wedgeRoundRectCallout">
            <a:avLst>
              <a:gd name="adj1" fmla="val -41493"/>
              <a:gd name="adj2" fmla="val 19171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“Browse” to attach file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88970" y="5017164"/>
            <a:ext cx="2342541" cy="533400"/>
          </a:xfrm>
          <a:prstGeom prst="wedgeRoundRectCallout">
            <a:avLst>
              <a:gd name="adj1" fmla="val -5800"/>
              <a:gd name="adj2" fmla="val -1127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4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Select ”General Data” OR “Item Data”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12288" y="4255164"/>
            <a:ext cx="1696323" cy="457200"/>
          </a:xfrm>
          <a:prstGeom prst="wedgeRoundRectCallout">
            <a:avLst>
              <a:gd name="adj1" fmla="val -95864"/>
              <a:gd name="adj2" fmla="val -1511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“Description”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615546" y="3645564"/>
            <a:ext cx="1938655" cy="533400"/>
          </a:xfrm>
          <a:prstGeom prst="wedgeRoundRectCallout">
            <a:avLst>
              <a:gd name="adj1" fmla="val -90001"/>
              <a:gd name="adj2" fmla="val -1895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5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“Submit”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for RFQ 1 Tier Evaluation – Withdraw a Submitted Bid Response</a:t>
            </a:r>
            <a:endParaRPr lang="en-GB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55" y="1934023"/>
            <a:ext cx="9370166" cy="404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623738" y="3316017"/>
            <a:ext cx="2504096" cy="533400"/>
          </a:xfrm>
          <a:prstGeom prst="wedgeRoundRectCallout">
            <a:avLst>
              <a:gd name="adj1" fmla="val -90001"/>
              <a:gd name="adj2" fmla="val -1895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Information: Status changed to “Submitted”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61555" y="1324422"/>
            <a:ext cx="9370166" cy="545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 order to “withdraw” a submitted bid response, supplier is required to “edit” the bid response document</a:t>
            </a:r>
            <a:r>
              <a:rPr kumimoji="0" lang="en-GB" sz="1600" b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first and enter the “withdraw reason”.</a:t>
            </a:r>
            <a:endParaRPr kumimoji="0" lang="en-GB" sz="16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373214" y="3381822"/>
            <a:ext cx="1857878" cy="304800"/>
          </a:xfrm>
          <a:prstGeom prst="wedgeRoundRectCallout">
            <a:avLst>
              <a:gd name="adj1" fmla="val -92337"/>
              <a:gd name="adj2" fmla="val 1059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“Edit”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for RFQ 1 Tier Evaluation – Withdraw a Submitted Bid Response (Cont)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886" y="1328052"/>
            <a:ext cx="9127833" cy="5410200"/>
          </a:xfrm>
        </p:spPr>
        <p:txBody>
          <a:bodyPr/>
          <a:lstStyle/>
          <a:p>
            <a:r>
              <a:rPr lang="en-US" dirty="0" smtClean="0"/>
              <a:t>Edit Mode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85" y="1709052"/>
            <a:ext cx="9127834" cy="482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 flipV="1">
            <a:off x="656326" y="3080652"/>
            <a:ext cx="1292437" cy="363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flipV="1">
            <a:off x="2110317" y="3385452"/>
            <a:ext cx="1938655" cy="363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594981" y="6052452"/>
            <a:ext cx="2504096" cy="228600"/>
          </a:xfrm>
          <a:prstGeom prst="wedgeRoundRectCallout">
            <a:avLst>
              <a:gd name="adj1" fmla="val -84977"/>
              <a:gd name="adj2" fmla="val -4104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“Bidder’s Remark”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341409" y="4604652"/>
            <a:ext cx="2504096" cy="533400"/>
          </a:xfrm>
          <a:prstGeom prst="wedgeRoundRectCallout">
            <a:avLst>
              <a:gd name="adj1" fmla="val 35197"/>
              <a:gd name="adj2" fmla="val 2718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Enter “Bidder’s Remark” then Click “OK”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41200" y="2242452"/>
            <a:ext cx="2504096" cy="381000"/>
          </a:xfrm>
          <a:prstGeom prst="wedgeRoundRectCallout">
            <a:avLst>
              <a:gd name="adj1" fmla="val -152574"/>
              <a:gd name="adj2" fmla="val 6463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“Submit”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on RFQ 1 Tier Evaluation – Withdraw a Submitted Bid Response (Cont)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072" y="1309909"/>
            <a:ext cx="9180911" cy="5410199"/>
          </a:xfrm>
        </p:spPr>
        <p:txBody>
          <a:bodyPr/>
          <a:lstStyle/>
          <a:p>
            <a:r>
              <a:rPr lang="en-US" dirty="0" smtClean="0"/>
              <a:t>Once supplier click on “Withdraw” button, the bid response is withdraw.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1" y="1614708"/>
            <a:ext cx="9239958" cy="48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4519122" y="1919508"/>
            <a:ext cx="1988366" cy="381000"/>
          </a:xfrm>
          <a:prstGeom prst="wedgeRoundRectCallout">
            <a:avLst>
              <a:gd name="adj1" fmla="val -52923"/>
              <a:gd name="adj2" fmla="val 1326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“Withdraw”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V="1">
            <a:off x="268992" y="4967508"/>
            <a:ext cx="901599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on RFQ 1 Tier Evaluation – Withdraw a Submitted Bid Response (Cont)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885" y="1309908"/>
            <a:ext cx="9047057" cy="5334000"/>
          </a:xfrm>
        </p:spPr>
        <p:txBody>
          <a:bodyPr/>
          <a:lstStyle/>
          <a:p>
            <a:r>
              <a:rPr lang="en-US" dirty="0" smtClean="0"/>
              <a:t>Status is “Withdrawn”.  Supplier is able to resubmit bid so long it’s still within submission deadline.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63" y="1690908"/>
            <a:ext cx="8158506" cy="500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7103" y="2986308"/>
            <a:ext cx="2988760" cy="381000"/>
          </a:xfrm>
          <a:prstGeom prst="wedgeRoundRectCallout">
            <a:avLst>
              <a:gd name="adj1" fmla="val -55810"/>
              <a:gd name="adj2" fmla="val 1074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“Edit” to resubmit bid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flipV="1">
            <a:off x="5018300" y="2148108"/>
            <a:ext cx="1534769" cy="2876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26" y="390750"/>
            <a:ext cx="7034203" cy="567188"/>
          </a:xfrm>
        </p:spPr>
        <p:txBody>
          <a:bodyPr>
            <a:normAutofit/>
          </a:bodyPr>
          <a:lstStyle/>
          <a:p>
            <a:r>
              <a:rPr lang="en-GB" dirty="0" smtClean="0"/>
              <a:t>Course Description &amp; Objectives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2229" y="1311275"/>
            <a:ext cx="9173028" cy="5089525"/>
          </a:xfrm>
        </p:spPr>
        <p:txBody>
          <a:bodyPr anchor="t"/>
          <a:lstStyle/>
          <a:p>
            <a:pPr marL="225425" lvl="1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  <a:buNone/>
            </a:pPr>
            <a:r>
              <a:rPr lang="en-US" dirty="0" smtClean="0">
                <a:latin typeface="Calibri" pitchFamily="34" charset="0"/>
              </a:rPr>
              <a:t>Course Description:</a:t>
            </a:r>
          </a:p>
          <a:p>
            <a:pPr marL="225425" lvl="1" indent="-225425" algn="just">
              <a:spcBef>
                <a:spcPct val="0"/>
              </a:spcBef>
              <a:buClr>
                <a:schemeClr val="accent6"/>
              </a:buClr>
            </a:pPr>
            <a:r>
              <a:rPr lang="en-US" dirty="0" smtClean="0">
                <a:latin typeface="Calibri" pitchFamily="34" charset="0"/>
              </a:rPr>
              <a:t>The overall supplier self-service process is to manage the procurement related transaction between the purchaser and the supplier. </a:t>
            </a:r>
          </a:p>
          <a:p>
            <a:pPr lvl="1" eaLnBrk="1" hangingPunct="1">
              <a:spcBef>
                <a:spcPct val="0"/>
              </a:spcBef>
              <a:buClr>
                <a:schemeClr val="accent6"/>
              </a:buClr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2514600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6832572"/>
              </p:ext>
            </p:extLst>
          </p:nvPr>
        </p:nvGraphicFramePr>
        <p:xfrm>
          <a:off x="242332" y="142748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Key Changes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1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2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3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Purchase Order Confirmation/Acknowledgement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Goods Receipt/Service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71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064" y="1353457"/>
            <a:ext cx="664393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" y="457892"/>
            <a:ext cx="7835397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Bidder Response For RFQ 2 Tier Evaluation – Intend of Participation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2288" y="1353458"/>
            <a:ext cx="8986855" cy="5089525"/>
          </a:xfrm>
        </p:spPr>
        <p:txBody>
          <a:bodyPr>
            <a:normAutofit fontScale="92500" lnSpcReduction="20000"/>
          </a:bodyPr>
          <a:lstStyle/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sz="1400" b="0" dirty="0" smtClean="0"/>
          </a:p>
          <a:p>
            <a:pPr algn="just"/>
            <a:endParaRPr lang="en-US" sz="1400" b="0" dirty="0" smtClean="0"/>
          </a:p>
          <a:p>
            <a:pPr algn="just"/>
            <a:r>
              <a:rPr lang="en-US" sz="1700" dirty="0" smtClean="0"/>
              <a:t>	NOTE:  Supplier is able to view the RFQ document information by clicking on the different tabs (</a:t>
            </a:r>
            <a:r>
              <a:rPr lang="en-US" sz="1700" dirty="0" smtClean="0">
                <a:solidFill>
                  <a:srgbClr val="FF0000"/>
                </a:solidFill>
              </a:rPr>
              <a:t>Refer to Screen Shot: Step 1</a:t>
            </a:r>
            <a:r>
              <a:rPr lang="en-US" sz="1700" dirty="0" smtClean="0"/>
              <a:t>) before deciding whether or not to participate in this RFQ activity.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694933" y="3206007"/>
            <a:ext cx="1777100" cy="304800"/>
          </a:xfrm>
          <a:prstGeom prst="wedgeRoundRectCallout">
            <a:avLst>
              <a:gd name="adj1" fmla="val -55127"/>
              <a:gd name="adj2" fmla="val -12596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on tabs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4618" y="2596407"/>
            <a:ext cx="3392646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Calibr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745038" y="2801257"/>
            <a:ext cx="2019432" cy="304800"/>
          </a:xfrm>
          <a:prstGeom prst="wedgeRoundRectCallout">
            <a:avLst>
              <a:gd name="adj1" fmla="val -70721"/>
              <a:gd name="adj2" fmla="val -16818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“Participate”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006802" y="1734457"/>
            <a:ext cx="2423319" cy="304800"/>
          </a:xfrm>
          <a:prstGeom prst="wedgeRoundRectCallout">
            <a:avLst>
              <a:gd name="adj1" fmla="val -190561"/>
              <a:gd name="adj2" fmla="val 14612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Information: Click </a:t>
            </a:r>
            <a:r>
              <a:rPr lang="en-US" sz="1400" smtClean="0">
                <a:solidFill>
                  <a:schemeClr val="tx1"/>
                </a:solidFill>
                <a:latin typeface="Calibri" pitchFamily="34" charset="0"/>
              </a:rPr>
              <a:t>on button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91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26741" y="1645097"/>
            <a:ext cx="8500128" cy="50895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552" y="1324422"/>
            <a:ext cx="8481616" cy="544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Bidder Response For RFQ 2 Tier Evaluation – Create Response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730526" y="3229422"/>
            <a:ext cx="3958087" cy="228600"/>
          </a:xfrm>
          <a:prstGeom prst="wedgeRoundRectCallout">
            <a:avLst>
              <a:gd name="adj1" fmla="val -1630"/>
              <a:gd name="adj2" fmla="val -2190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“Create Response” to generate/ create bid.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1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66" y="1374220"/>
            <a:ext cx="939287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for RFQ 2 Tier Evaluation – Create Response (Cont)</a:t>
            </a:r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623736" y="2212420"/>
            <a:ext cx="2665651" cy="457200"/>
          </a:xfrm>
          <a:prstGeom prst="wedgeRoundRectCallout">
            <a:avLst>
              <a:gd name="adj1" fmla="val -68671"/>
              <a:gd name="adj2" fmla="val 670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“Technical 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</a:rPr>
              <a:t>RFx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Response”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776" y="1298020"/>
            <a:ext cx="9531720" cy="544386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542" y="1374220"/>
            <a:ext cx="937016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NOTE: The rest of the bid submission steps are the same as RFQ 1 Tier Evaluation.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4" y="1335930"/>
            <a:ext cx="9648188" cy="420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Bidder Response for RFQ 2 Tier Evaluation – Technical </a:t>
            </a:r>
            <a:r>
              <a:rPr lang="en-US" dirty="0" err="1" smtClean="0"/>
              <a:t>RFx</a:t>
            </a:r>
            <a:r>
              <a:rPr lang="en-US" dirty="0" smtClean="0"/>
              <a:t> Response</a:t>
            </a:r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61555" y="3845947"/>
            <a:ext cx="1696323" cy="381000"/>
          </a:xfrm>
          <a:prstGeom prst="wedgeRoundRectCallout">
            <a:avLst>
              <a:gd name="adj1" fmla="val -3911"/>
              <a:gd name="adj2" fmla="val -13065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Tender Doc Folder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26995" y="1950847"/>
            <a:ext cx="1857878" cy="304800"/>
          </a:xfrm>
          <a:prstGeom prst="wedgeRoundRectCallout">
            <a:avLst>
              <a:gd name="adj1" fmla="val -5478"/>
              <a:gd name="adj2" fmla="val 32516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Tech Bid Folder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796533" y="2619822"/>
            <a:ext cx="1857878" cy="304800"/>
          </a:xfrm>
          <a:prstGeom prst="wedgeRoundRectCallout">
            <a:avLst>
              <a:gd name="adj1" fmla="val -168673"/>
              <a:gd name="adj2" fmla="val 17865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Clarification Folder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324422"/>
            <a:ext cx="9492343" cy="5257800"/>
          </a:xfrm>
        </p:spPr>
        <p:txBody>
          <a:bodyPr>
            <a:normAutofit fontScale="77500" lnSpcReduction="20000"/>
          </a:bodyPr>
          <a:lstStyle/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b="0" i="1" dirty="0" smtClean="0"/>
          </a:p>
          <a:p>
            <a:endParaRPr lang="en-US" sz="1400" b="0" dirty="0" smtClean="0"/>
          </a:p>
          <a:p>
            <a:pPr algn="just"/>
            <a:endParaRPr lang="en-US" sz="1400" b="0" dirty="0" smtClean="0"/>
          </a:p>
          <a:p>
            <a:pPr algn="just"/>
            <a:endParaRPr lang="en-US" sz="1900" b="0" dirty="0" smtClean="0"/>
          </a:p>
          <a:p>
            <a:pPr algn="just"/>
            <a:endParaRPr lang="en-US" sz="1900" b="0" dirty="0" smtClean="0"/>
          </a:p>
          <a:p>
            <a:pPr algn="just"/>
            <a:endParaRPr lang="en-US" sz="1900" b="0" dirty="0" smtClean="0"/>
          </a:p>
          <a:p>
            <a:pPr algn="just"/>
            <a:r>
              <a:rPr lang="en-US" sz="1900" dirty="0" smtClean="0"/>
              <a:t>Technical Bid Folder – Enable supplier to upload technical Bid.</a:t>
            </a:r>
          </a:p>
          <a:p>
            <a:pPr algn="just"/>
            <a:r>
              <a:rPr lang="en-US" sz="1900" dirty="0" smtClean="0"/>
              <a:t>Clarification Folder – Enable supplier to clarify question(s) posted by purchaser.</a:t>
            </a:r>
          </a:p>
          <a:p>
            <a:pPr algn="just"/>
            <a:r>
              <a:rPr lang="en-US" sz="1900" dirty="0" smtClean="0"/>
              <a:t>Tender Doc Folder – Enable supplier to download technical spec. attached by purchaser to supplier’s local drive.</a:t>
            </a:r>
          </a:p>
          <a:p>
            <a:pPr algn="just"/>
            <a:endParaRPr lang="en-US" sz="14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275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2872565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6832572"/>
              </p:ext>
            </p:extLst>
          </p:nvPr>
        </p:nvGraphicFramePr>
        <p:xfrm>
          <a:off x="242332" y="142748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Key Changes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1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2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3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Purchase Order Confirmation/Acknowledgement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Goods Receipt/Service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71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87" y="1389739"/>
            <a:ext cx="8532101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Manage Supplier Collaboration Upon Award – Email Notification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Manage Supplier Collaboration Upon Award </a:t>
            </a:r>
            <a:r>
              <a:rPr lang="en-US" dirty="0" smtClean="0"/>
              <a:t>– Login Screen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1555" y="1329414"/>
            <a:ext cx="8500128" cy="5089525"/>
          </a:xfrm>
        </p:spPr>
        <p:txBody>
          <a:bodyPr/>
          <a:lstStyle/>
          <a:p>
            <a:pPr marL="342900" indent="-342900"/>
            <a:r>
              <a:rPr lang="en-US" b="0" dirty="0" smtClean="0"/>
              <a:t>Supplier is required to login to SUS portal. </a:t>
            </a:r>
            <a:endParaRPr lang="en-GB" b="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704515" y="4437738"/>
            <a:ext cx="1777100" cy="304800"/>
          </a:xfrm>
          <a:prstGeom prst="wedgeRoundRectCallout">
            <a:avLst>
              <a:gd name="adj1" fmla="val -53170"/>
              <a:gd name="adj2" fmla="val -17271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“Log on” 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1638299"/>
            <a:ext cx="8724900" cy="474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7073067" y="3174996"/>
            <a:ext cx="1777100" cy="304800"/>
          </a:xfrm>
          <a:prstGeom prst="wedgeRoundRectCallout">
            <a:avLst>
              <a:gd name="adj1" fmla="val -73784"/>
              <a:gd name="adj2" fmla="val 4546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User ID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073067" y="3672110"/>
            <a:ext cx="1777100" cy="333828"/>
          </a:xfrm>
          <a:prstGeom prst="wedgeRoundRectCallout">
            <a:avLst>
              <a:gd name="adj1" fmla="val -69738"/>
              <a:gd name="adj2" fmla="val -2890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Password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588403" y="4394196"/>
            <a:ext cx="1777100" cy="304800"/>
          </a:xfrm>
          <a:prstGeom prst="wedgeRoundRectCallout">
            <a:avLst>
              <a:gd name="adj1" fmla="val -53170"/>
              <a:gd name="adj2" fmla="val -17271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“Log on” 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7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 Overview - Manage Supplier Collaboration Upon Award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92" y="1357089"/>
            <a:ext cx="9450943" cy="462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939931" y="2423889"/>
            <a:ext cx="2261764" cy="304800"/>
          </a:xfrm>
          <a:prstGeom prst="wedgeRoundRectCallout">
            <a:avLst>
              <a:gd name="adj1" fmla="val -44825"/>
              <a:gd name="adj2" fmla="val -21871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“SUS Home” Tab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474699" y="3338289"/>
            <a:ext cx="1857878" cy="304800"/>
          </a:xfrm>
          <a:prstGeom prst="wedgeRoundRectCallout">
            <a:avLst>
              <a:gd name="adj1" fmla="val -46272"/>
              <a:gd name="adj2" fmla="val 27829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“New”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2209800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3953573"/>
              </p:ext>
            </p:extLst>
          </p:nvPr>
        </p:nvGraphicFramePr>
        <p:xfrm>
          <a:off x="242332" y="1485536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 - 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 Upon Award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Details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Purchase Order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0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Goods Receipt/ 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0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SAP Demonstration/ Exercises</a:t>
                      </a: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685800" indent="-228600">
                        <a:buClr>
                          <a:schemeClr val="accent6"/>
                        </a:buClr>
                        <a:buFont typeface="Wingdings" pitchFamily="2" charset="2"/>
                        <a:buChar char="§"/>
                      </a:pPr>
                      <a:r>
                        <a:rPr lang="en-GB" sz="1600" dirty="0" smtClean="0">
                          <a:latin typeface="Calibri" pitchFamily="34" charset="0"/>
                        </a:rPr>
                        <a:t>SUS Manage SRM Supplier Collaboration (For Material)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685800" marR="0" lvl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latin typeface="Calibri" pitchFamily="34" charset="0"/>
                        </a:rPr>
                        <a:t>SUS Manage SRM Supplier Collaboration (For Services)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9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1372095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604202"/>
              </p:ext>
            </p:extLst>
          </p:nvPr>
        </p:nvGraphicFramePr>
        <p:xfrm>
          <a:off x="242332" y="142748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Key Changes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Bidder Response for RFQ 1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2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3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Purchase Order Confirmation/Acknowledgement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Goods Receipt/Service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73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US" dirty="0"/>
              <a:t>Manage Purchase </a:t>
            </a:r>
            <a:r>
              <a:rPr lang="en-US" dirty="0" smtClean="0"/>
              <a:t>Order Confirmation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29027" y="1325789"/>
            <a:ext cx="9274629" cy="5089525"/>
          </a:xfrm>
        </p:spPr>
        <p:txBody>
          <a:bodyPr/>
          <a:lstStyle/>
          <a:p>
            <a:pPr lvl="1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 smtClean="0">
                <a:latin typeface="Calibri" pitchFamily="34" charset="0"/>
              </a:rPr>
              <a:t>The Purchase Order Confirmation is also known as Purchase Order Response/ Acknowledgement in the As-Is process.</a:t>
            </a:r>
          </a:p>
          <a:p>
            <a:pPr lvl="1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 smtClean="0">
                <a:latin typeface="Calibri" pitchFamily="34" charset="0"/>
              </a:rPr>
              <a:t>Whenever a PO is created in </a:t>
            </a:r>
            <a:r>
              <a:rPr lang="en-GB" dirty="0" err="1" smtClean="0">
                <a:latin typeface="Calibri" pitchFamily="34" charset="0"/>
              </a:rPr>
              <a:t>Petronas</a:t>
            </a:r>
            <a:r>
              <a:rPr lang="en-GB" dirty="0" smtClean="0">
                <a:latin typeface="Calibri" pitchFamily="34" charset="0"/>
              </a:rPr>
              <a:t> system, this order will be transferred to SUS automatically with “New” status. </a:t>
            </a:r>
          </a:p>
          <a:p>
            <a:pPr lvl="1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 smtClean="0">
                <a:latin typeface="Calibri" pitchFamily="34" charset="0"/>
              </a:rPr>
              <a:t>Supplier will then post Purchase Order Confirmation in SUS Portal.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58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Process Details - Manage Purchase Order </a:t>
            </a:r>
            <a:r>
              <a:rPr lang="en-US" dirty="0" smtClean="0"/>
              <a:t>Confirmation (Material and Services)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22" y="1353456"/>
            <a:ext cx="946187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323109" y="3487056"/>
            <a:ext cx="3958087" cy="381000"/>
          </a:xfrm>
          <a:prstGeom prst="wedgeRoundRectCallout">
            <a:avLst>
              <a:gd name="adj1" fmla="val 46911"/>
              <a:gd name="adj2" fmla="val -19513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on Document Number “8xxxxxxxxx”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66070" y="3487056"/>
            <a:ext cx="2584873" cy="381000"/>
          </a:xfrm>
          <a:prstGeom prst="wedgeRoundRectCallout">
            <a:avLst>
              <a:gd name="adj1" fmla="val -52763"/>
              <a:gd name="adj2" fmla="val -1939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Information: Status is “New”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Process Details - Manage Purchase Order </a:t>
            </a:r>
            <a:r>
              <a:rPr lang="en-US" dirty="0" smtClean="0"/>
              <a:t>Confirmation (Material and Services)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692" y="1124944"/>
            <a:ext cx="7946418" cy="591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 flipV="1">
            <a:off x="323109" y="1259832"/>
            <a:ext cx="8077729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Process Details - Manage Purchase Order </a:t>
            </a:r>
            <a:r>
              <a:rPr lang="en-US" dirty="0" smtClean="0"/>
              <a:t>Confirmation (Material and Services)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105" y="1655346"/>
            <a:ext cx="764917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ed Rectangular Callout 13"/>
          <p:cNvSpPr/>
          <p:nvPr/>
        </p:nvSpPr>
        <p:spPr>
          <a:xfrm>
            <a:off x="2304462" y="2569746"/>
            <a:ext cx="1453991" cy="381000"/>
          </a:xfrm>
          <a:prstGeom prst="wedgeRoundRectCallout">
            <a:avLst>
              <a:gd name="adj1" fmla="val -93836"/>
              <a:gd name="adj2" fmla="val -11978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</a:rPr>
              <a:t>Click “Process”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Process Details - Manage Purchase Order </a:t>
            </a:r>
            <a:r>
              <a:rPr lang="en-US" dirty="0" smtClean="0"/>
              <a:t>Confirmation (Material and Services)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3" y="1371594"/>
            <a:ext cx="9670732" cy="40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3231092" y="2133594"/>
            <a:ext cx="1938655" cy="381000"/>
          </a:xfrm>
          <a:prstGeom prst="wedgeRoundRectCallout">
            <a:avLst>
              <a:gd name="adj1" fmla="val -62634"/>
              <a:gd name="adj2" fmla="val 7835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“Document Name”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07773" y="5638794"/>
            <a:ext cx="2261764" cy="381000"/>
          </a:xfrm>
          <a:prstGeom prst="wedgeRoundRectCallout">
            <a:avLst>
              <a:gd name="adj1" fmla="val -50425"/>
              <a:gd name="adj2" fmla="val -1393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“Confirm All Items”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07773" y="1996434"/>
            <a:ext cx="1615546" cy="304800"/>
          </a:xfrm>
          <a:prstGeom prst="wedgeRoundRectCallout">
            <a:avLst>
              <a:gd name="adj1" fmla="val -83216"/>
              <a:gd name="adj2" fmla="val -11141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“Send”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2590800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6468258"/>
              </p:ext>
            </p:extLst>
          </p:nvPr>
        </p:nvGraphicFramePr>
        <p:xfrm>
          <a:off x="242332" y="150005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 - 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 Upon Award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Details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Purchase Order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0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Goods Receipt/ 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0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SAP Demonstration/ Exercises</a:t>
                      </a: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685800" indent="-228600">
                        <a:buClr>
                          <a:schemeClr val="accent6"/>
                        </a:buClr>
                        <a:buFont typeface="Wingdings" pitchFamily="2" charset="2"/>
                        <a:buChar char="§"/>
                      </a:pPr>
                      <a:r>
                        <a:rPr lang="en-GB" sz="1600" dirty="0" smtClean="0">
                          <a:latin typeface="Calibri" pitchFamily="34" charset="0"/>
                        </a:rPr>
                        <a:t>SUS Manage SRM Supplier Collaboration (For Material)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685800" marR="0" lvl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latin typeface="Calibri" pitchFamily="34" charset="0"/>
                        </a:rPr>
                        <a:t>SUS Manage SRM Supplier Collaboration (For Services)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069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" y="449940"/>
            <a:ext cx="7593065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Process Details - Ma</a:t>
            </a:r>
            <a:r>
              <a:rPr lang="en-GB" dirty="0" err="1" smtClean="0"/>
              <a:t>nage</a:t>
            </a:r>
            <a:r>
              <a:rPr lang="en-GB" dirty="0" smtClean="0"/>
              <a:t> </a:t>
            </a:r>
            <a:r>
              <a:rPr lang="en-GB" dirty="0"/>
              <a:t>SRM Goods </a:t>
            </a:r>
            <a:r>
              <a:rPr lang="en-GB" dirty="0" smtClean="0"/>
              <a:t>Receipt/Service </a:t>
            </a:r>
            <a:r>
              <a:rPr lang="en-GB" dirty="0"/>
              <a:t>Confirmation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8056" y="1311275"/>
            <a:ext cx="9142981" cy="5089525"/>
          </a:xfrm>
        </p:spPr>
        <p:txBody>
          <a:bodyPr>
            <a:normAutofit/>
          </a:bodyPr>
          <a:lstStyle/>
          <a:p>
            <a:pPr lvl="2" algn="just">
              <a:buFont typeface="Wingdings" pitchFamily="2" charset="2"/>
              <a:buChar char="§"/>
            </a:pPr>
            <a:r>
              <a:rPr lang="en-US" b="1" dirty="0" smtClean="0">
                <a:latin typeface="Calibri" pitchFamily="34" charset="0"/>
              </a:rPr>
              <a:t>For Material</a:t>
            </a:r>
            <a:r>
              <a:rPr lang="en-US" dirty="0" smtClean="0">
                <a:latin typeface="Calibri" pitchFamily="34" charset="0"/>
              </a:rPr>
              <a:t>, all goods will be inspected and good receipt (GRN) will be </a:t>
            </a:r>
            <a:r>
              <a:rPr lang="en-US" b="1" dirty="0" smtClean="0">
                <a:latin typeface="Calibri" pitchFamily="34" charset="0"/>
              </a:rPr>
              <a:t>sent to SUS portal. </a:t>
            </a:r>
            <a:r>
              <a:rPr lang="en-US" dirty="0" smtClean="0">
                <a:latin typeface="Calibri" pitchFamily="34" charset="0"/>
              </a:rPr>
              <a:t>Supplier is able to view the goods acceptance status in SUS portal</a:t>
            </a:r>
            <a:endParaRPr lang="en-GB" b="1" dirty="0" smtClean="0">
              <a:latin typeface="Calibri" pitchFamily="34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en-US" b="1" dirty="0" smtClean="0">
                <a:latin typeface="Calibri" pitchFamily="34" charset="0"/>
              </a:rPr>
              <a:t>For Services,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Supplier </a:t>
            </a:r>
            <a:r>
              <a:rPr lang="en-US" dirty="0" smtClean="0">
                <a:latin typeface="Calibri" pitchFamily="34" charset="0"/>
              </a:rPr>
              <a:t>is required to create service confirmation in SUS portal. Service entry sheet (SES) will be generated in </a:t>
            </a:r>
            <a:r>
              <a:rPr lang="en-US" dirty="0" err="1" smtClean="0">
                <a:latin typeface="Calibri" pitchFamily="34" charset="0"/>
              </a:rPr>
              <a:t>Petronas</a:t>
            </a:r>
            <a:r>
              <a:rPr lang="en-US" smtClean="0">
                <a:latin typeface="Calibri" pitchFamily="34" charset="0"/>
              </a:rPr>
              <a:t> system</a:t>
            </a:r>
            <a:endParaRPr lang="en-US" dirty="0" smtClean="0">
              <a:latin typeface="Calibri" pitchFamily="34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en-GB" dirty="0" smtClean="0">
                <a:latin typeface="Calibri" pitchFamily="34" charset="0"/>
              </a:rPr>
              <a:t>In SUS portal, supplier is able to check the status and view the document flow from PO to Goods Receipt / Service Confirmation.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>
              <a:latin typeface="Calibr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901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0" y="1353457"/>
            <a:ext cx="9047057" cy="4728029"/>
          </a:xfrm>
        </p:spPr>
        <p:txBody>
          <a:bodyPr>
            <a:normAutofit/>
          </a:bodyPr>
          <a:lstStyle/>
          <a:p>
            <a:r>
              <a:rPr lang="en-GB" dirty="0" smtClean="0"/>
              <a:t>For Material Item, supplier is able to view GRN sent to SUS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Ma</a:t>
            </a:r>
            <a:r>
              <a:rPr lang="en-GB" dirty="0" err="1" smtClean="0"/>
              <a:t>nage</a:t>
            </a:r>
            <a:r>
              <a:rPr lang="en-GB" dirty="0" smtClean="0"/>
              <a:t> SRM Goods Receipt (GRN)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46901" y="6201688"/>
            <a:ext cx="2262188" cy="476250"/>
          </a:xfrm>
        </p:spPr>
        <p:txBody>
          <a:bodyPr/>
          <a:lstStyle/>
          <a:p>
            <a:fld id="{F65907CE-1BBB-49DE-9E44-8770FB933BDA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17" y="1731546"/>
            <a:ext cx="9194100" cy="191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609599" y="4800600"/>
            <a:ext cx="2209801" cy="624840"/>
          </a:xfrm>
          <a:prstGeom prst="wedgeRoundRectCallout">
            <a:avLst>
              <a:gd name="adj1" fmla="val 46305"/>
              <a:gd name="adj2" fmla="val -35042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Goods are received for inspection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989917" y="4815840"/>
            <a:ext cx="2258483" cy="624840"/>
          </a:xfrm>
          <a:prstGeom prst="wedgeRoundRectCallout">
            <a:avLst>
              <a:gd name="adj1" fmla="val -53666"/>
              <a:gd name="adj2" fmla="val -30903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Goods are accepted</a:t>
            </a: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0" y="1353457"/>
            <a:ext cx="9047057" cy="4728029"/>
          </a:xfrm>
        </p:spPr>
        <p:txBody>
          <a:bodyPr>
            <a:normAutofit/>
          </a:bodyPr>
          <a:lstStyle/>
          <a:p>
            <a:r>
              <a:rPr lang="en-GB" dirty="0" smtClean="0"/>
              <a:t>For Service Item, supplier is required to create service confirmation after service is being performed.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Ma</a:t>
            </a:r>
            <a:r>
              <a:rPr lang="en-GB" dirty="0" err="1" smtClean="0"/>
              <a:t>nage</a:t>
            </a:r>
            <a:r>
              <a:rPr lang="en-GB" dirty="0" smtClean="0"/>
              <a:t> SRM Goods Receipt/ Service Confirmation </a:t>
            </a:r>
            <a:r>
              <a:rPr lang="en-US" dirty="0" smtClean="0"/>
              <a:t>(Create Service Confirmation)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46901" y="6201688"/>
            <a:ext cx="2262188" cy="476250"/>
          </a:xfrm>
        </p:spPr>
        <p:txBody>
          <a:bodyPr/>
          <a:lstStyle/>
          <a:p>
            <a:fld id="{F65907CE-1BBB-49DE-9E44-8770FB933BDA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790" y="1781637"/>
            <a:ext cx="8239284" cy="366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1940833" y="2680797"/>
            <a:ext cx="2423319" cy="381000"/>
          </a:xfrm>
          <a:prstGeom prst="wedgeRoundRectCallout">
            <a:avLst>
              <a:gd name="adj1" fmla="val -61471"/>
              <a:gd name="adj2" fmla="val -918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</a:rPr>
              <a:t>Click “Create Confirmation”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Ma</a:t>
            </a:r>
            <a:r>
              <a:rPr lang="en-GB" dirty="0" err="1" smtClean="0"/>
              <a:t>nage</a:t>
            </a:r>
            <a:r>
              <a:rPr lang="en-GB" dirty="0" smtClean="0"/>
              <a:t> SRM Goods Receipt/ Service Confirmation </a:t>
            </a:r>
            <a:r>
              <a:rPr lang="en-US" dirty="0" smtClean="0"/>
              <a:t>(Create Service Confirmation - Cont)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5" y="1739665"/>
            <a:ext cx="9626721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 flipV="1">
            <a:off x="82653" y="2601678"/>
            <a:ext cx="4523528" cy="2057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846637" y="3668478"/>
            <a:ext cx="2665651" cy="381000"/>
          </a:xfrm>
          <a:prstGeom prst="wedgeRoundRectCallout">
            <a:avLst>
              <a:gd name="adj1" fmla="val -61471"/>
              <a:gd name="adj2" fmla="val -918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Fill in required information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42332" y="6335478"/>
            <a:ext cx="1857878" cy="304800"/>
          </a:xfrm>
          <a:prstGeom prst="wedgeRoundRectCallout">
            <a:avLst>
              <a:gd name="adj1" fmla="val 31903"/>
              <a:gd name="adj2" fmla="val -1218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“Select All”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361974" y="6335478"/>
            <a:ext cx="2907983" cy="381000"/>
          </a:xfrm>
          <a:prstGeom prst="wedgeRoundRectCallout">
            <a:avLst>
              <a:gd name="adj1" fmla="val -51819"/>
              <a:gd name="adj2" fmla="val -114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“Propose Outstanding Quantities”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Content Placeholder 9"/>
          <p:cNvSpPr>
            <a:spLocks noGrp="1"/>
          </p:cNvSpPr>
          <p:nvPr>
            <p:ph idx="1"/>
          </p:nvPr>
        </p:nvSpPr>
        <p:spPr>
          <a:xfrm>
            <a:off x="0" y="1306278"/>
            <a:ext cx="9208611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Supplier is allowed to confirm partial quantity.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1292437" y="2220678"/>
            <a:ext cx="1777100" cy="304800"/>
          </a:xfrm>
          <a:prstGeom prst="wedgeRoundRectCallout">
            <a:avLst>
              <a:gd name="adj1" fmla="val -96777"/>
              <a:gd name="adj2" fmla="val -723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4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“Confirm”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46900" y="6245225"/>
            <a:ext cx="2262188" cy="476250"/>
          </a:xfrm>
        </p:spPr>
        <p:txBody>
          <a:bodyPr/>
          <a:lstStyle/>
          <a:p>
            <a:fld id="{F65907CE-1BBB-49DE-9E44-8770FB933BDA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01" y="1338936"/>
            <a:ext cx="9094757" cy="3392720"/>
          </a:xfrm>
        </p:spPr>
        <p:txBody>
          <a:bodyPr>
            <a:normAutofit/>
          </a:bodyPr>
          <a:lstStyle/>
          <a:p>
            <a:pPr marL="225425" lvl="3" indent="-225425" algn="just">
              <a:buClr>
                <a:schemeClr val="accent6"/>
              </a:buClr>
              <a:buNone/>
            </a:pPr>
            <a:r>
              <a:rPr lang="x-none" b="1" smtClean="0">
                <a:latin typeface="Calibri" pitchFamily="34" charset="0"/>
              </a:rPr>
              <a:t>Supplier’s </a:t>
            </a:r>
            <a:r>
              <a:rPr lang="x-none" b="1">
                <a:latin typeface="Calibri" pitchFamily="34" charset="0"/>
              </a:rPr>
              <a:t>Response</a:t>
            </a:r>
            <a:endParaRPr lang="en-GB" b="1" dirty="0">
              <a:latin typeface="Calibri" pitchFamily="34" charset="0"/>
            </a:endParaRPr>
          </a:p>
          <a:p>
            <a:pPr marL="514350" lvl="1" indent="-285750" algn="just"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An email notification will be generated and sent to the invited bidders. Supplier will login to SUS portal and decide whether </a:t>
            </a:r>
            <a:r>
              <a:rPr lang="en-US" dirty="0" smtClean="0">
                <a:latin typeface="Calibri" pitchFamily="34" charset="0"/>
              </a:rPr>
              <a:t>to </a:t>
            </a:r>
            <a:r>
              <a:rPr lang="en-US" dirty="0">
                <a:latin typeface="Calibri" pitchFamily="34" charset="0"/>
              </a:rPr>
              <a:t>participate in the RFQ activity.</a:t>
            </a:r>
            <a:endParaRPr lang="en-GB" dirty="0">
              <a:latin typeface="Calibri" pitchFamily="34" charset="0"/>
            </a:endParaRPr>
          </a:p>
          <a:p>
            <a:pPr marL="514350" lvl="1" indent="-285750" algn="just"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If a supplier decided to participate in the bid, they can proceed to Create </a:t>
            </a:r>
            <a:r>
              <a:rPr lang="en-US" dirty="0" smtClean="0">
                <a:latin typeface="Calibri" pitchFamily="34" charset="0"/>
              </a:rPr>
              <a:t>Bid.</a:t>
            </a:r>
          </a:p>
          <a:p>
            <a:pPr marL="514350" lvl="1" indent="-285750" algn="just"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Non </a:t>
            </a:r>
            <a:r>
              <a:rPr lang="en-US" dirty="0">
                <a:latin typeface="Calibri" pitchFamily="34" charset="0"/>
              </a:rPr>
              <a:t>responding bidder will be disqualified. The purchaser is able to view the participation status via the </a:t>
            </a:r>
            <a:r>
              <a:rPr lang="en-US" dirty="0" smtClean="0">
                <a:latin typeface="Calibri" pitchFamily="34" charset="0"/>
              </a:rPr>
              <a:t>Procurement </a:t>
            </a:r>
            <a:r>
              <a:rPr lang="en-US" dirty="0">
                <a:latin typeface="Calibri" pitchFamily="34" charset="0"/>
              </a:rPr>
              <a:t>portal. </a:t>
            </a:r>
            <a:endParaRPr lang="en-US" dirty="0" smtClean="0">
              <a:latin typeface="Calibri" pitchFamily="34" charset="0"/>
            </a:endParaRPr>
          </a:p>
          <a:p>
            <a:pPr marL="514350" lvl="1" indent="-285750" algn="just"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Suppliers </a:t>
            </a:r>
            <a:r>
              <a:rPr lang="en-US" dirty="0">
                <a:latin typeface="Calibri" pitchFamily="34" charset="0"/>
              </a:rPr>
              <a:t>will respond to RFQ questions (if applicable) and attach supporting documents if necessary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GB" dirty="0">
              <a:latin typeface="Calibri" pitchFamily="34" charset="0"/>
            </a:endParaRPr>
          </a:p>
          <a:p>
            <a:pPr marL="514350" lvl="1" indent="-285750" algn="just"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</a:rPr>
              <a:t>Participating suppliers may enter price for every single line item. Suppliers are given the option to withdraw or resubmit their bid before the </a:t>
            </a:r>
            <a:r>
              <a:rPr lang="en-GB" dirty="0" smtClean="0">
                <a:latin typeface="Calibri" pitchFamily="34" charset="0"/>
              </a:rPr>
              <a:t>closing date. </a:t>
            </a:r>
          </a:p>
          <a:p>
            <a:pPr marL="514350" lvl="1" indent="-285750" algn="just"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</a:rPr>
              <a:t>Suppliers are able to upload technical documents to the </a:t>
            </a:r>
            <a:r>
              <a:rPr lang="en-GB" dirty="0" err="1" smtClean="0">
                <a:latin typeface="Calibri" pitchFamily="34" charset="0"/>
              </a:rPr>
              <a:t>CFolder</a:t>
            </a:r>
            <a:r>
              <a:rPr lang="en-GB" dirty="0" smtClean="0">
                <a:latin typeface="Calibri" pitchFamily="34" charset="0"/>
              </a:rPr>
              <a:t> (Online Storage) for RFQ 2-Tier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14514" y="347211"/>
            <a:ext cx="7034203" cy="5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en-GB" sz="1800" b="1" dirty="0" smtClean="0">
                <a:latin typeface="Cambria" pitchFamily="18" charset="0"/>
              </a:rPr>
              <a:t>Process Overview - Manage RFQ 1–Tier and 2-Tier </a:t>
            </a:r>
          </a:p>
          <a:p>
            <a:pPr lvl="0" eaLnBrk="0" hangingPunct="0"/>
            <a:r>
              <a:rPr lang="en-GB" sz="1800" b="1" dirty="0" smtClean="0">
                <a:latin typeface="Cambria" pitchFamily="18" charset="0"/>
              </a:rPr>
              <a:t>(Below Threshold)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9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0" y="1353457"/>
            <a:ext cx="9047057" cy="4728029"/>
          </a:xfrm>
        </p:spPr>
        <p:txBody>
          <a:bodyPr>
            <a:normAutofit/>
          </a:bodyPr>
          <a:lstStyle/>
          <a:p>
            <a:r>
              <a:rPr lang="en-GB" dirty="0" smtClean="0"/>
              <a:t>Supplier is able to view Service Confirmation Status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Ma</a:t>
            </a:r>
            <a:r>
              <a:rPr lang="en-GB" dirty="0" err="1" smtClean="0"/>
              <a:t>nage</a:t>
            </a:r>
            <a:r>
              <a:rPr lang="en-GB" dirty="0" smtClean="0"/>
              <a:t> SRM Goods Receipt (GRN)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46901" y="6201688"/>
            <a:ext cx="2262188" cy="476250"/>
          </a:xfrm>
        </p:spPr>
        <p:txBody>
          <a:bodyPr/>
          <a:lstStyle/>
          <a:p>
            <a:fld id="{F65907CE-1BBB-49DE-9E44-8770FB933BDA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17" y="1731546"/>
            <a:ext cx="9194100" cy="191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ular Callout 10"/>
          <p:cNvSpPr/>
          <p:nvPr/>
        </p:nvSpPr>
        <p:spPr>
          <a:xfrm>
            <a:off x="6946477" y="4815840"/>
            <a:ext cx="2258483" cy="624840"/>
          </a:xfrm>
          <a:prstGeom prst="wedgeRoundRectCallout">
            <a:avLst>
              <a:gd name="adj1" fmla="val -142063"/>
              <a:gd name="adj2" fmla="val -24805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Service Confirmation is accepted by 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</a:rPr>
              <a:t>Petronas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2895600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6547556"/>
              </p:ext>
            </p:extLst>
          </p:nvPr>
        </p:nvGraphicFramePr>
        <p:xfrm>
          <a:off x="242332" y="142748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 - 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 Upon Award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Details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Purchase Order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0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Goods Receipt/ 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0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SAP Demonstration/ Exercises</a:t>
                      </a: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685800" indent="-228600">
                        <a:buClr>
                          <a:schemeClr val="accent6"/>
                        </a:buClr>
                        <a:buFont typeface="Wingdings" pitchFamily="2" charset="2"/>
                        <a:buChar char="§"/>
                      </a:pPr>
                      <a:r>
                        <a:rPr lang="en-GB" sz="1600" dirty="0" smtClean="0">
                          <a:latin typeface="Calibri" pitchFamily="34" charset="0"/>
                        </a:rPr>
                        <a:t>SUS Manage SRM Supplier Collaboration (For Material)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685800" marR="0" lvl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600" dirty="0" smtClean="0">
                          <a:latin typeface="Calibri" pitchFamily="34" charset="0"/>
                        </a:rPr>
                        <a:t>SUS Manage SRM Supplier Collaboration (For Services)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43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3265" y="1311275"/>
            <a:ext cx="9284906" cy="5089525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latin typeface="Calibri" pitchFamily="34" charset="0"/>
              </a:rPr>
              <a:t>Supplier can proceed to create invoice for accepted goods and accepted service entry sheet (SES). 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latin typeface="Calibri" pitchFamily="34" charset="0"/>
              </a:rPr>
              <a:t>If this invoice is deleted/rejected by </a:t>
            </a:r>
            <a:r>
              <a:rPr lang="en-US" dirty="0" err="1" smtClean="0">
                <a:latin typeface="Calibri" pitchFamily="34" charset="0"/>
              </a:rPr>
              <a:t>Petronas</a:t>
            </a:r>
            <a:r>
              <a:rPr lang="en-US" dirty="0" smtClean="0">
                <a:latin typeface="Calibri" pitchFamily="34" charset="0"/>
              </a:rPr>
              <a:t> CAPS, email notification will be sent to supplier. Supplier is required to set the invoice status to “Rejected by Customer”, then system will allow supplier to re-create the </a:t>
            </a:r>
            <a:r>
              <a:rPr lang="en-US" smtClean="0">
                <a:latin typeface="Calibri" pitchFamily="34" charset="0"/>
              </a:rPr>
              <a:t>invoice.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</a:t>
            </a:r>
            <a:r>
              <a:rPr lang="en-GB" dirty="0" smtClean="0"/>
              <a:t>Manage SRM Invoice Processing </a:t>
            </a:r>
            <a:r>
              <a:rPr lang="en-US" dirty="0" smtClean="0"/>
              <a:t>(Display Document Flow)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86" y="1672006"/>
            <a:ext cx="7536476" cy="36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323109" y="1335306"/>
            <a:ext cx="9208611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Supplier is able to view the whole PO document flow.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6596115" y="3514626"/>
            <a:ext cx="2746428" cy="381000"/>
          </a:xfrm>
          <a:prstGeom prst="wedgeRoundRectCallout">
            <a:avLst>
              <a:gd name="adj1" fmla="val -80945"/>
              <a:gd name="adj2" fmla="val 30895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“Display Document Flow”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</a:t>
            </a:r>
            <a:r>
              <a:rPr lang="en-GB" dirty="0" smtClean="0"/>
              <a:t>Manage SRM Invoice Processing </a:t>
            </a:r>
            <a:r>
              <a:rPr lang="en-US" dirty="0" smtClean="0"/>
              <a:t>(Display Document Flow)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323109" y="1335306"/>
            <a:ext cx="9208611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Supplier is able to view the whole PO document flow.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46" y="1716306"/>
            <a:ext cx="87994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1262114" y="4078506"/>
            <a:ext cx="2852685" cy="630654"/>
          </a:xfrm>
          <a:prstGeom prst="wedgeRoundRectCallout">
            <a:avLst>
              <a:gd name="adj1" fmla="val -49089"/>
              <a:gd name="adj2" fmla="val -19113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</a:t>
            </a:r>
            <a:r>
              <a:rPr lang="en-US" sz="1400" u="sng" dirty="0" smtClean="0">
                <a:solidFill>
                  <a:schemeClr val="accent2"/>
                </a:solidFill>
                <a:latin typeface="Calibri" pitchFamily="34" charset="0"/>
              </a:rPr>
              <a:t>Goods Receipt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to create Invoice for material item</a:t>
            </a:r>
            <a:endParaRPr lang="en-GB" sz="1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</a:t>
            </a:r>
            <a:r>
              <a:rPr lang="en-GB" dirty="0" smtClean="0"/>
              <a:t>Processing (Material Item)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06" y="1611078"/>
            <a:ext cx="7108402" cy="487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9"/>
          <p:cNvSpPr txBox="1">
            <a:spLocks/>
          </p:cNvSpPr>
          <p:nvPr/>
        </p:nvSpPr>
        <p:spPr>
          <a:xfrm>
            <a:off x="72570" y="1306284"/>
            <a:ext cx="9208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Invoice Creation for Material.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9806" y="2592464"/>
            <a:ext cx="1857858" cy="304800"/>
          </a:xfrm>
          <a:prstGeom prst="wedgeRoundRectCallout">
            <a:avLst>
              <a:gd name="adj1" fmla="val -22263"/>
              <a:gd name="adj2" fmla="val -18490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“Accept”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71016" y="2571198"/>
            <a:ext cx="2261764" cy="304800"/>
          </a:xfrm>
          <a:prstGeom prst="wedgeRoundRectCallout">
            <a:avLst>
              <a:gd name="adj1" fmla="val -87322"/>
              <a:gd name="adj2" fmla="val -16885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“Create Invoice”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Process Details - </a:t>
            </a:r>
            <a:r>
              <a:rPr lang="en-GB" dirty="0" smtClean="0"/>
              <a:t>Manage SRM Invoice Processing </a:t>
            </a:r>
            <a:r>
              <a:rPr lang="en-US" dirty="0" smtClean="0"/>
              <a:t>(Display Document Flow)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323109" y="1335306"/>
            <a:ext cx="9208611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Supplier is able to view the whole PO document flow.</a:t>
            </a:r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  <a:p>
            <a:endParaRPr lang="en-GB" b="0" i="1" dirty="0" smtClean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46" y="1716306"/>
            <a:ext cx="87994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1993634" y="4444266"/>
            <a:ext cx="2852685" cy="630654"/>
          </a:xfrm>
          <a:prstGeom prst="wedgeRoundRectCallout">
            <a:avLst>
              <a:gd name="adj1" fmla="val -73663"/>
              <a:gd name="adj2" fmla="val -20563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</a:t>
            </a:r>
            <a:r>
              <a:rPr lang="en-US" sz="1400" u="sng" dirty="0" smtClean="0">
                <a:solidFill>
                  <a:schemeClr val="accent2"/>
                </a:solidFill>
                <a:latin typeface="Calibri" pitchFamily="34" charset="0"/>
              </a:rPr>
              <a:t>Confirmation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to create Invoice for services</a:t>
            </a:r>
            <a:endParaRPr lang="en-GB" sz="1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</a:t>
            </a:r>
            <a:r>
              <a:rPr lang="en-GB" dirty="0" smtClean="0"/>
              <a:t>Processing (Service Item)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287" y="1698719"/>
            <a:ext cx="7693877" cy="466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9"/>
          <p:cNvSpPr txBox="1">
            <a:spLocks/>
          </p:cNvSpPr>
          <p:nvPr/>
        </p:nvSpPr>
        <p:spPr>
          <a:xfrm>
            <a:off x="101598" y="1360716"/>
            <a:ext cx="9208611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Invoice Creation for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002157" y="2322276"/>
            <a:ext cx="1938655" cy="304800"/>
          </a:xfrm>
          <a:prstGeom prst="wedgeRoundRectCallout">
            <a:avLst>
              <a:gd name="adj1" fmla="val -62164"/>
              <a:gd name="adj2" fmla="val -953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“Create Invoice”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/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0230"/>
            <a:ext cx="9693275" cy="332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2063591" y="5153510"/>
            <a:ext cx="2342541" cy="304800"/>
          </a:xfrm>
          <a:prstGeom prst="wedgeRoundRectCallout">
            <a:avLst>
              <a:gd name="adj1" fmla="val -43272"/>
              <a:gd name="adj2" fmla="val -46792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Select “Bank Account”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18653" y="1221590"/>
            <a:ext cx="1857878" cy="304800"/>
          </a:xfrm>
          <a:prstGeom prst="wedgeRoundRectCallout">
            <a:avLst>
              <a:gd name="adj1" fmla="val -126785"/>
              <a:gd name="adj2" fmla="val 46277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Select “Bank ID”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0" y="1375230"/>
            <a:ext cx="9208611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Manage</a:t>
            </a:r>
            <a:r>
              <a:rPr kumimoji="0" lang="en-GB" sz="1600" b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Invoice Creation for both Material and Service Items</a:t>
            </a:r>
            <a:endParaRPr kumimoji="0" lang="en-GB" sz="1600" b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33" y="1447800"/>
            <a:ext cx="927041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/>
          </a:p>
          <a:p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027624" y="3657600"/>
            <a:ext cx="2504096" cy="990600"/>
          </a:xfrm>
          <a:prstGeom prst="wedgeRoundRectCallout">
            <a:avLst>
              <a:gd name="adj1" fmla="val -31621"/>
              <a:gd name="adj2" fmla="val -1303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to review Attachment guideline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0" y="1066800"/>
            <a:ext cx="9208611" cy="571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To upload</a:t>
            </a:r>
            <a:r>
              <a:rPr kumimoji="0" lang="en-GB" sz="1600" b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attachment for CAPS/Finance review</a:t>
            </a:r>
            <a:endParaRPr kumimoji="0" lang="en-GB" sz="1600" b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327" y="3200400"/>
            <a:ext cx="5977520" cy="33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Overview - Manage </a:t>
            </a:r>
            <a:r>
              <a:rPr lang="en-US" dirty="0"/>
              <a:t>Supplier </a:t>
            </a:r>
            <a:r>
              <a:rPr lang="en-US" dirty="0" smtClean="0"/>
              <a:t>Collaboration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9028" y="1353463"/>
            <a:ext cx="9260115" cy="4002314"/>
          </a:xfrm>
          <a:noFill/>
        </p:spPr>
        <p:txBody>
          <a:bodyPr anchor="t"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overview of the basic business process flow is as follows:</a:t>
            </a:r>
            <a:endParaRPr lang="en-GB" dirty="0">
              <a:latin typeface="Calibri" pitchFamily="34" charset="0"/>
            </a:endParaRPr>
          </a:p>
          <a:p>
            <a:pPr marL="5715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Purchase Order is created and send to SUS Portal.</a:t>
            </a:r>
            <a:endParaRPr lang="en-GB" dirty="0">
              <a:latin typeface="Calibri" pitchFamily="34" charset="0"/>
            </a:endParaRPr>
          </a:p>
          <a:p>
            <a:pPr marL="5715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Supplier to confirm/acknowledge Purchase Order in SUS Portal.</a:t>
            </a:r>
            <a:endParaRPr lang="en-GB" dirty="0">
              <a:latin typeface="Calibri" pitchFamily="34" charset="0"/>
            </a:endParaRPr>
          </a:p>
          <a:p>
            <a:pPr marL="5715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Goods </a:t>
            </a:r>
            <a:r>
              <a:rPr lang="en-US" dirty="0">
                <a:latin typeface="Calibri" pitchFamily="34" charset="0"/>
              </a:rPr>
              <a:t>Receipt and Service </a:t>
            </a:r>
            <a:r>
              <a:rPr lang="en-US" dirty="0" smtClean="0">
                <a:latin typeface="Calibri" pitchFamily="34" charset="0"/>
              </a:rPr>
              <a:t>Confirmation</a:t>
            </a:r>
            <a:endParaRPr lang="en-GB" dirty="0">
              <a:latin typeface="Calibri" pitchFamily="34" charset="0"/>
            </a:endParaRPr>
          </a:p>
          <a:p>
            <a:pPr marL="1030287" lvl="4" indent="-342900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</a:pPr>
            <a:r>
              <a:rPr lang="en-US" b="1" dirty="0" smtClean="0">
                <a:latin typeface="Calibri" pitchFamily="34" charset="0"/>
              </a:rPr>
              <a:t>Material Item - Goods </a:t>
            </a:r>
            <a:r>
              <a:rPr lang="en-US" b="1" dirty="0">
                <a:latin typeface="Calibri" pitchFamily="34" charset="0"/>
              </a:rPr>
              <a:t>receipt </a:t>
            </a:r>
            <a:r>
              <a:rPr lang="en-US" b="1" dirty="0" smtClean="0">
                <a:latin typeface="Calibri" pitchFamily="34" charset="0"/>
              </a:rPr>
              <a:t>(GRN) will be sent to SUS Portal</a:t>
            </a:r>
            <a:endParaRPr lang="en-GB" dirty="0">
              <a:latin typeface="Calibri" pitchFamily="34" charset="0"/>
            </a:endParaRPr>
          </a:p>
          <a:p>
            <a:pPr marL="1030287" lvl="4" indent="-342900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</a:pPr>
            <a:r>
              <a:rPr lang="en-US" b="1" dirty="0" smtClean="0">
                <a:latin typeface="Calibri" pitchFamily="34" charset="0"/>
              </a:rPr>
              <a:t>Service Item - Supplier to create Service Confirmation </a:t>
            </a:r>
            <a:r>
              <a:rPr lang="en-US" b="1" dirty="0">
                <a:latin typeface="Calibri" pitchFamily="34" charset="0"/>
              </a:rPr>
              <a:t>in </a:t>
            </a:r>
            <a:r>
              <a:rPr lang="en-US" b="1" dirty="0" smtClean="0">
                <a:latin typeface="Calibri" pitchFamily="34" charset="0"/>
              </a:rPr>
              <a:t>SUS Portal</a:t>
            </a:r>
          </a:p>
          <a:p>
            <a:pPr marL="5715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Create </a:t>
            </a:r>
            <a:r>
              <a:rPr lang="en-US" dirty="0">
                <a:latin typeface="Calibri" pitchFamily="34" charset="0"/>
              </a:rPr>
              <a:t>Invoice in SUS </a:t>
            </a:r>
            <a:r>
              <a:rPr lang="en-US" dirty="0" smtClean="0">
                <a:latin typeface="Calibri" pitchFamily="34" charset="0"/>
              </a:rPr>
              <a:t>Portal and Parked Invoice will be generated in </a:t>
            </a:r>
            <a:r>
              <a:rPr lang="en-US" dirty="0" err="1" smtClean="0">
                <a:latin typeface="Calibri" pitchFamily="34" charset="0"/>
              </a:rPr>
              <a:t>Petronas</a:t>
            </a:r>
            <a:r>
              <a:rPr lang="en-US" dirty="0" smtClean="0">
                <a:latin typeface="Calibri" pitchFamily="34" charset="0"/>
              </a:rPr>
              <a:t> system.</a:t>
            </a:r>
            <a:endParaRPr lang="en-GB" dirty="0">
              <a:latin typeface="Calibri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i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i="1" dirty="0" smtClean="0"/>
              <a:t>Note</a:t>
            </a:r>
            <a:r>
              <a:rPr lang="en-US" i="1" dirty="0"/>
              <a:t>: ASN (Advance Shipping Notification) creation for material item is not required in this new process</a:t>
            </a:r>
            <a:r>
              <a:rPr lang="en-US" i="1" dirty="0" smtClean="0"/>
              <a:t>.</a:t>
            </a:r>
            <a:endParaRPr lang="en-GB" i="1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10275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33" y="990600"/>
            <a:ext cx="927041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/>
          </a:p>
          <a:p>
            <a:endParaRPr lang="en-GB" dirty="0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0" y="1066800"/>
            <a:ext cx="9208611" cy="571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110" y="2819401"/>
            <a:ext cx="580586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2827205" y="2362200"/>
            <a:ext cx="242332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8088" y="3352800"/>
            <a:ext cx="540248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996" y="4648200"/>
            <a:ext cx="57265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/>
          </a:p>
          <a:p>
            <a:endParaRPr lang="en-GB" dirty="0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0" y="1066800"/>
            <a:ext cx="9208611" cy="571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33" y="1447800"/>
            <a:ext cx="927041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2019432" y="3352800"/>
            <a:ext cx="3150314" cy="609600"/>
          </a:xfrm>
          <a:prstGeom prst="wedgeRoundRectCallout">
            <a:avLst>
              <a:gd name="adj1" fmla="val 81100"/>
              <a:gd name="adj2" fmla="val -14715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Browse the document to upload file. Select the file and click OK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704515" y="3429000"/>
            <a:ext cx="2504096" cy="685800"/>
          </a:xfrm>
          <a:prstGeom prst="wedgeRoundRectCallout">
            <a:avLst>
              <a:gd name="adj1" fmla="val -38073"/>
              <a:gd name="adj2" fmla="val -1365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Click Upload to attach the file onto the invoice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332" y="4419600"/>
            <a:ext cx="945094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995" y="1295401"/>
            <a:ext cx="5977520" cy="32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Details - </a:t>
            </a:r>
            <a:r>
              <a:rPr lang="en-GB" dirty="0"/>
              <a:t>Manage SRM Invoice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endParaRPr lang="en-GB" dirty="0"/>
          </a:p>
          <a:p>
            <a:endParaRPr lang="en-GB" dirty="0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0" y="1066800"/>
            <a:ext cx="9208611" cy="571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342541" y="2362200"/>
            <a:ext cx="1857878" cy="304800"/>
          </a:xfrm>
          <a:prstGeom prst="wedgeRoundRectCallout">
            <a:avLst>
              <a:gd name="adj1" fmla="val -103831"/>
              <a:gd name="adj2" fmla="val -15513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“Send”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Details - </a:t>
            </a:r>
            <a:r>
              <a:rPr lang="en-GB" dirty="0"/>
              <a:t>Manage SRM Invoice Processing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7" y="1353450"/>
            <a:ext cx="961249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4281196" y="2801250"/>
            <a:ext cx="2786817" cy="609600"/>
          </a:xfrm>
          <a:prstGeom prst="wedgeRoundRectCallout">
            <a:avLst>
              <a:gd name="adj1" fmla="val -94909"/>
              <a:gd name="adj2" fmla="val 679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Set Status to “Accepted by Customer”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38655" y="1810650"/>
            <a:ext cx="2342541" cy="533400"/>
          </a:xfrm>
          <a:prstGeom prst="wedgeRoundRectCallout">
            <a:avLst>
              <a:gd name="adj1" fmla="val -93659"/>
              <a:gd name="adj2" fmla="val 8584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“Set Status”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110" y="5315850"/>
            <a:ext cx="56443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ular Callout 11"/>
          <p:cNvSpPr/>
          <p:nvPr/>
        </p:nvSpPr>
        <p:spPr>
          <a:xfrm>
            <a:off x="2915576" y="5955930"/>
            <a:ext cx="3231092" cy="304800"/>
          </a:xfrm>
          <a:prstGeom prst="wedgeRoundRectCallout">
            <a:avLst>
              <a:gd name="adj1" fmla="val -83582"/>
              <a:gd name="adj2" fmla="val 4739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“Check Payment Status”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0" y="1376485"/>
            <a:ext cx="9208611" cy="553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323109" y="1111604"/>
            <a:ext cx="9208611" cy="561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i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NOTE: Supplier is required to set the status to “Rejected by Customer” to create a new invoice.</a:t>
            </a:r>
            <a:endParaRPr kumimoji="0" lang="en-GB" sz="1600" b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46900" y="6245225"/>
            <a:ext cx="2262188" cy="476250"/>
          </a:xfrm>
        </p:spPr>
        <p:txBody>
          <a:bodyPr/>
          <a:lstStyle/>
          <a:p>
            <a:fld id="{F65907CE-1BBB-49DE-9E44-8770FB933BDA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66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4377068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6832572"/>
              </p:ext>
            </p:extLst>
          </p:nvPr>
        </p:nvGraphicFramePr>
        <p:xfrm>
          <a:off x="242332" y="142748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Key Changes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1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2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3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Purchase Order Confirmation/Acknowledgement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Goods Receipt/Service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71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  <a:buNone/>
            </a:pPr>
            <a:r>
              <a:rPr lang="en-US" dirty="0" smtClean="0">
                <a:latin typeface="Calibri" pitchFamily="34" charset="0"/>
              </a:rPr>
              <a:t>You have learnt the following:</a:t>
            </a:r>
          </a:p>
          <a:p>
            <a:pPr marL="225425" lvl="1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</a:pPr>
            <a:r>
              <a:rPr lang="en-US" dirty="0" smtClean="0">
                <a:latin typeface="Calibri" pitchFamily="34" charset="0"/>
              </a:rPr>
              <a:t>Manage Bidder Response for RFQ 1 Tier Evaluation</a:t>
            </a:r>
          </a:p>
          <a:p>
            <a:pPr marL="225425" lvl="1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</a:pPr>
            <a:r>
              <a:rPr lang="en-US" dirty="0" smtClean="0">
                <a:latin typeface="Calibri" pitchFamily="34" charset="0"/>
              </a:rPr>
              <a:t>Manage Bidder Response for RFQ 2 Tier Evaluation</a:t>
            </a:r>
          </a:p>
          <a:p>
            <a:pPr marL="225425" lvl="1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</a:pPr>
            <a:r>
              <a:rPr lang="en-US" dirty="0" smtClean="0">
                <a:latin typeface="Calibri" pitchFamily="34" charset="0"/>
              </a:rPr>
              <a:t>Manage Supplier Collaboration</a:t>
            </a:r>
          </a:p>
          <a:p>
            <a:pPr marL="460375" lvl="2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Manage SRM SUS Purchase Order Confirmation/Acknowledgement </a:t>
            </a:r>
          </a:p>
          <a:p>
            <a:pPr marL="460375" lvl="2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Manage SRM SUS Goods Receipt / Service Confirmation </a:t>
            </a:r>
          </a:p>
          <a:p>
            <a:pPr marL="460375" lvl="2" indent="-225425" algn="just">
              <a:lnSpc>
                <a:spcPct val="15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Manage SRM SUS Invoice Processing</a:t>
            </a:r>
          </a:p>
          <a:p>
            <a:pPr marL="0" lvl="1" indent="0" fontAlgn="auto" latinLnBrk="0">
              <a:spcBef>
                <a:spcPct val="0"/>
              </a:spcBef>
              <a:buClr>
                <a:schemeClr val="accent6"/>
              </a:buClr>
              <a:buNone/>
            </a:pPr>
            <a:endParaRPr lang="en-GB" sz="1800" dirty="0"/>
          </a:p>
          <a:p>
            <a:pPr marL="225425" lvl="1" indent="-225425" eaLnBrk="1" hangingPunct="1">
              <a:lnSpc>
                <a:spcPct val="100000"/>
              </a:lnSpc>
              <a:spcBef>
                <a:spcPct val="0"/>
              </a:spcBef>
              <a:buClr>
                <a:schemeClr val="accent6"/>
              </a:buClr>
            </a:pPr>
            <a:endParaRPr lang="en-US" dirty="0" smtClean="0"/>
          </a:p>
          <a:p>
            <a:pPr marL="225425" lvl="1" indent="-225425" eaLnBrk="1" hangingPunct="1">
              <a:lnSpc>
                <a:spcPct val="10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0" lvl="1">
              <a:spcBef>
                <a:spcPct val="0"/>
              </a:spcBef>
              <a:buClr>
                <a:schemeClr val="accent6"/>
              </a:buClr>
              <a:buNone/>
            </a:pPr>
            <a:endParaRPr lang="en-GB" sz="1600" i="1" dirty="0" smtClean="0">
              <a:solidFill>
                <a:schemeClr val="accent2"/>
              </a:solidFill>
            </a:endParaRPr>
          </a:p>
          <a:p>
            <a:pPr marL="0" lvl="1">
              <a:spcBef>
                <a:spcPct val="0"/>
              </a:spcBef>
              <a:buClr>
                <a:schemeClr val="accent6"/>
              </a:buClr>
              <a:buNone/>
            </a:pPr>
            <a:endParaRPr lang="en-GB" i="1" dirty="0" smtClean="0">
              <a:solidFill>
                <a:schemeClr val="accent2"/>
              </a:solidFill>
            </a:endParaRPr>
          </a:p>
          <a:p>
            <a:pPr marL="225425" lvl="1" indent="-225425" eaLnBrk="1" hangingPunct="1">
              <a:lnSpc>
                <a:spcPct val="10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25425" lvl="1" indent="-225425" eaLnBrk="1" hangingPunct="1">
              <a:lnSpc>
                <a:spcPct val="10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685800" lvl="1" indent="-228600">
              <a:buClr>
                <a:schemeClr val="accent6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685800" lvl="1" indent="-228600">
              <a:buClr>
                <a:schemeClr val="accent6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685800" lvl="1" indent="-228600">
              <a:buClr>
                <a:schemeClr val="accent6"/>
              </a:buClr>
            </a:pPr>
            <a:endParaRPr lang="en-US" dirty="0" smtClean="0"/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>
                <a:schemeClr val="accent6"/>
              </a:buClr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spcBef>
                <a:spcPct val="0"/>
              </a:spcBef>
              <a:buClr>
                <a:schemeClr val="accent6"/>
              </a:buClr>
              <a:buFont typeface="Wingdings" pitchFamily="2" charset="2"/>
              <a:buNone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>
                <a:schemeClr val="accent6"/>
              </a:buClr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Appendix – Email Notification to Supplier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56</a:t>
            </a:fld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3887" y="1143000"/>
          <a:ext cx="8760564" cy="503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05"/>
                <a:gridCol w="6744859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Document Type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Status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RFQ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Publish (Bid Invitation to supplier)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Purchase Order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New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endParaRPr lang="en-US" sz="1600" b="1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Change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Goods Receipt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Goods Receipt/ Ready for Inspection (Movement Type: 103)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endParaRPr lang="en-US" sz="1600" b="1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Goods Accepted (Movement Type: 105)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Goods Returned (Movement Type: 124)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Goods Cancellation</a:t>
                      </a:r>
                      <a:r>
                        <a:rPr lang="en-US" sz="1600" smtClean="0">
                          <a:latin typeface="Calibri" pitchFamily="34" charset="0"/>
                        </a:rPr>
                        <a:t>/ Reversal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Invoice</a:t>
                      </a:r>
                    </a:p>
                    <a:p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Invoice Rejected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Payment has been made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Appendix – Statuses Available for Document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57</a:t>
            </a:fld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109" y="990600"/>
          <a:ext cx="9047057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902"/>
                <a:gridCol w="6677155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Document Type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Document Status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RFQ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Publish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Bid Response / Quotation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Submitted, Accepted, Withdrawn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Purchase Order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New, In Process, Confirmed, Deleted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GRN - Goods Received (Movement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Type: 103)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New, Document Read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GRN - Goods Accepted</a:t>
                      </a:r>
                    </a:p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(Movement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Type: 105)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New, Document Read</a:t>
                      </a:r>
                    </a:p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GRN - Goods Returned</a:t>
                      </a:r>
                    </a:p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(Movement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Type: 124)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New, Document Read</a:t>
                      </a:r>
                    </a:p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GRN - </a:t>
                      </a:r>
                      <a:r>
                        <a:rPr lang="en-US" sz="1600" b="1" smtClean="0">
                          <a:latin typeface="Calibri" pitchFamily="34" charset="0"/>
                        </a:rPr>
                        <a:t>Goods Reversed</a:t>
                      </a:r>
                      <a:endParaRPr lang="en-US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New, Document Read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Service Confirmation</a:t>
                      </a:r>
                    </a:p>
                    <a:p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Completion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Reported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, Accepted by Customer,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Rejected by Customer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Invoice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Document Sent, Accepted by Customer,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Rejected by Customer</a:t>
                      </a:r>
                      <a:endParaRPr lang="en-US" sz="1600" dirty="0" smtClean="0">
                        <a:latin typeface="Calibri" pitchFamily="34" charset="0"/>
                      </a:endParaRP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Payment Received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3263" y="2874740"/>
            <a:ext cx="9719520" cy="769441"/>
          </a:xfr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sz="4400" kern="12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+mn-ea"/>
                <a:cs typeface="+mn-cs"/>
              </a:rPr>
              <a:t>Question and Answer Session</a:t>
            </a:r>
            <a:endParaRPr lang="en-GB" sz="4400" kern="1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5850" y="4221089"/>
            <a:ext cx="6460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Due to time constraint, we appreciate your attention to  </a:t>
            </a:r>
          </a:p>
          <a:p>
            <a:pPr algn="ctr"/>
            <a:r>
              <a:rPr lang="en-US" b="1" u="sng" dirty="0" smtClean="0"/>
              <a:t>SUS – related questions only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xmlns="" val="24017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18" y="2992735"/>
            <a:ext cx="4288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8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555" y="2133600"/>
            <a:ext cx="9370166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6832572"/>
              </p:ext>
            </p:extLst>
          </p:nvPr>
        </p:nvGraphicFramePr>
        <p:xfrm>
          <a:off x="242332" y="1427480"/>
          <a:ext cx="912783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843"/>
                <a:gridCol w="145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Process Overview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Key Changes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1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 Bidder Response for RFQ 2 Tier Evaluation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1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Manage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Supplier Collaboration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3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Purchase Order Confirmation/Acknowledgement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Goods Receipt/Service Confirmation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pPr marL="712788" marR="0" lvl="2" indent="-261938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9646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SRM SUS Invoice Processing</a:t>
                      </a: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Summary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Appendix</a:t>
                      </a:r>
                      <a:endParaRPr lang="en-GB" sz="1600" b="1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 marL="96933" marR="96933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Agenda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907CE-1BBB-49DE-9E44-8770FB933BD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71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Bidder Response For RFQ 1 Tier Evaluation – Email Notification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88" y="1665288"/>
            <a:ext cx="8710612" cy="375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42" y="5511800"/>
            <a:ext cx="3827490" cy="77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947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1638299"/>
            <a:ext cx="8724900" cy="474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Bidder Response For RFQ 1 Tier Evaluation – Login Screen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443" y="1285872"/>
            <a:ext cx="8500128" cy="5089525"/>
          </a:xfrm>
        </p:spPr>
        <p:txBody>
          <a:bodyPr/>
          <a:lstStyle/>
          <a:p>
            <a:pPr marL="342900" indent="-342900"/>
            <a:r>
              <a:rPr lang="en-US" dirty="0" smtClean="0"/>
              <a:t>Supplier is required to login to SUS portal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073067" y="3174996"/>
            <a:ext cx="1777100" cy="304800"/>
          </a:xfrm>
          <a:prstGeom prst="wedgeRoundRectCallout">
            <a:avLst>
              <a:gd name="adj1" fmla="val -73784"/>
              <a:gd name="adj2" fmla="val 4546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User ID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073067" y="3672110"/>
            <a:ext cx="1777100" cy="333828"/>
          </a:xfrm>
          <a:prstGeom prst="wedgeRoundRectCallout">
            <a:avLst>
              <a:gd name="adj1" fmla="val -69738"/>
              <a:gd name="adj2" fmla="val -2890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Enter Password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588403" y="4394196"/>
            <a:ext cx="1777100" cy="304800"/>
          </a:xfrm>
          <a:prstGeom prst="wedgeRoundRectCallout">
            <a:avLst>
              <a:gd name="adj1" fmla="val -53170"/>
              <a:gd name="adj2" fmla="val -17271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“Log on” 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7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371" y="1491336"/>
            <a:ext cx="9169229" cy="54864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sz="1700" dirty="0" smtClean="0"/>
              <a:t>	NOTE:  2 ways to search for RFQ – Supplier can either click “Refresh” (</a:t>
            </a:r>
            <a:r>
              <a:rPr lang="en-US" sz="1700" dirty="0" smtClean="0">
                <a:solidFill>
                  <a:srgbClr val="FF0000"/>
                </a:solidFill>
              </a:rPr>
              <a:t>refer screen shot above: step 2a</a:t>
            </a:r>
            <a:r>
              <a:rPr lang="en-US" sz="1700" dirty="0" smtClean="0"/>
              <a:t>) to display all RFQs </a:t>
            </a:r>
            <a:r>
              <a:rPr lang="en-US" sz="1700" smtClean="0"/>
              <a:t>(</a:t>
            </a:r>
            <a:r>
              <a:rPr lang="en-US" sz="1700" smtClean="0"/>
              <a:t>Event </a:t>
            </a:r>
            <a:r>
              <a:rPr lang="en-US" sz="1700" dirty="0" smtClean="0"/>
              <a:t>Number) or supplier can key in the RFQ number (</a:t>
            </a:r>
            <a:r>
              <a:rPr lang="en-US" sz="1700" dirty="0" smtClean="0">
                <a:solidFill>
                  <a:srgbClr val="FF0000"/>
                </a:solidFill>
              </a:rPr>
              <a:t>refer screen shot above: step 2b(</a:t>
            </a:r>
            <a:r>
              <a:rPr lang="en-US" sz="1700" dirty="0" err="1" smtClean="0">
                <a:solidFill>
                  <a:srgbClr val="FF0000"/>
                </a:solidFill>
              </a:rPr>
              <a:t>i</a:t>
            </a:r>
            <a:r>
              <a:rPr lang="en-US" sz="1700" dirty="0" smtClean="0">
                <a:solidFill>
                  <a:srgbClr val="FF0000"/>
                </a:solidFill>
              </a:rPr>
              <a:t>)</a:t>
            </a:r>
            <a:r>
              <a:rPr lang="en-US" sz="1700" dirty="0" smtClean="0">
                <a:solidFill>
                  <a:schemeClr val="tx1"/>
                </a:solidFill>
              </a:rPr>
              <a:t>)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/>
              <a:t>and click “apply” (</a:t>
            </a:r>
            <a:r>
              <a:rPr lang="en-US" sz="1700" dirty="0" smtClean="0">
                <a:solidFill>
                  <a:srgbClr val="FF0000"/>
                </a:solidFill>
              </a:rPr>
              <a:t>refer screen shot above: step 2b(ii)</a:t>
            </a:r>
            <a:r>
              <a:rPr lang="en-US" sz="1700" dirty="0" smtClean="0"/>
              <a:t>).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48" y="1338936"/>
            <a:ext cx="903499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Bidder Response For RFQ 1 Tier Evaluation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971450" y="1724636"/>
            <a:ext cx="2891198" cy="304800"/>
          </a:xfrm>
          <a:prstGeom prst="wedgeRoundRectCallout">
            <a:avLst>
              <a:gd name="adj1" fmla="val -70003"/>
              <a:gd name="adj2" fmla="val 2208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</a:rPr>
              <a:t>RFx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and Auctions” tab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917198" y="4234536"/>
            <a:ext cx="1817324" cy="285750"/>
          </a:xfrm>
          <a:prstGeom prst="wedgeRoundRectCallout">
            <a:avLst>
              <a:gd name="adj1" fmla="val -57678"/>
              <a:gd name="adj2" fmla="val 1281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2a.	Click “Refresh”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505118" y="5377536"/>
            <a:ext cx="2312959" cy="228600"/>
          </a:xfrm>
          <a:prstGeom prst="wedgeRoundRectCallout">
            <a:avLst>
              <a:gd name="adj1" fmla="val -53727"/>
              <a:gd name="adj2" fmla="val -1103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Click “Event Number” 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797556" y="3301086"/>
            <a:ext cx="2643381" cy="304800"/>
          </a:xfrm>
          <a:prstGeom prst="wedgeRoundRectCallout">
            <a:avLst>
              <a:gd name="adj1" fmla="val -61671"/>
              <a:gd name="adj2" fmla="val 10780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2b(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).     Enter “Event Number”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1505119" y="4386936"/>
            <a:ext cx="1982536" cy="228600"/>
          </a:xfrm>
          <a:prstGeom prst="wedgeRoundRectCallout">
            <a:avLst>
              <a:gd name="adj1" fmla="val -81801"/>
              <a:gd name="adj2" fmla="val 103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2b(ii).    Click “Apply”</a:t>
            </a:r>
            <a:endParaRPr lang="en-GB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7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rnd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Neue Condense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rnd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Neue Condensed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B8680234F61429F1EAB32997946D8" ma:contentTypeVersion="1" ma:contentTypeDescription="Create a new document." ma:contentTypeScope="" ma:versionID="0b3cf3fe56e2908546ea7272a707c32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064d75c149ea8d0ddbb6b077cf71b9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853EE3-D9D4-4252-8F3E-7901BDBAB1A3}"/>
</file>

<file path=customXml/itemProps2.xml><?xml version="1.0" encoding="utf-8"?>
<ds:datastoreItem xmlns:ds="http://schemas.openxmlformats.org/officeDocument/2006/customXml" ds:itemID="{A34970ED-D1F6-4F78-8417-9A544A9A18BB}"/>
</file>

<file path=customXml/itemProps3.xml><?xml version="1.0" encoding="utf-8"?>
<ds:datastoreItem xmlns:ds="http://schemas.openxmlformats.org/officeDocument/2006/customXml" ds:itemID="{F7204B69-4722-4B1E-8DB7-1D1F844CA484}"/>
</file>

<file path=docProps/app.xml><?xml version="1.0" encoding="utf-8"?>
<Properties xmlns="http://schemas.openxmlformats.org/officeDocument/2006/extended-properties" xmlns:vt="http://schemas.openxmlformats.org/officeDocument/2006/docPropsVTypes">
  <TotalTime>16049</TotalTime>
  <Words>2326</Words>
  <Application>Microsoft Office PowerPoint</Application>
  <PresentationFormat>Custom</PresentationFormat>
  <Paragraphs>871</Paragraphs>
  <Slides>59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Slide 1</vt:lpstr>
      <vt:lpstr>Course Description &amp; Objectives</vt:lpstr>
      <vt:lpstr>Course Agenda </vt:lpstr>
      <vt:lpstr>Slide 4</vt:lpstr>
      <vt:lpstr>Process Overview - Manage Supplier Collaboration</vt:lpstr>
      <vt:lpstr>Course Agenda </vt:lpstr>
      <vt:lpstr>Bidder Response For RFQ 1 Tier Evaluation – Email Notification</vt:lpstr>
      <vt:lpstr>Bidder Response For RFQ 1 Tier Evaluation – Login Screen</vt:lpstr>
      <vt:lpstr>Bidder Response For RFQ 1 Tier Evaluation</vt:lpstr>
      <vt:lpstr>Bidder Response For RFQ 1 Tier Evaluation – Intend of Participation</vt:lpstr>
      <vt:lpstr>Bidder Response For RFQ 1 Tier Evaluation – Create Response</vt:lpstr>
      <vt:lpstr>Bidder Response for RFQ 1 Tier Evaluation – Question (Header Level)</vt:lpstr>
      <vt:lpstr>Bidder Response for RFQ 1 Tier Evaluation – Basic Data (Line Item Level)</vt:lpstr>
      <vt:lpstr>Bidder Response for RFQ 1 Tier Evaluation – Questions (Line Item Level)</vt:lpstr>
      <vt:lpstr>Bidder Response for RFQ 1 Tier Evaluation – Notes and Attachments</vt:lpstr>
      <vt:lpstr>Bidder Response for RFQ 1 Tier Evaluation – Withdraw a Submitted Bid Response</vt:lpstr>
      <vt:lpstr>Bidder Response for RFQ 1 Tier Evaluation – Withdraw a Submitted Bid Response (Cont)</vt:lpstr>
      <vt:lpstr>Bidder Response on RFQ 1 Tier Evaluation – Withdraw a Submitted Bid Response (Cont)</vt:lpstr>
      <vt:lpstr>Bidder Response on RFQ 1 Tier Evaluation – Withdraw a Submitted Bid Response (Cont)</vt:lpstr>
      <vt:lpstr>Course Agenda </vt:lpstr>
      <vt:lpstr>Bidder Response For RFQ 2 Tier Evaluation – Intend of Participation</vt:lpstr>
      <vt:lpstr>Bidder Response For RFQ 2 Tier Evaluation – Create Response</vt:lpstr>
      <vt:lpstr>Bidder Response for RFQ 2 Tier Evaluation – Create Response (Cont)</vt:lpstr>
      <vt:lpstr>Bidder Response for RFQ 2 Tier Evaluation – Technical RFx Response</vt:lpstr>
      <vt:lpstr>Course Agenda </vt:lpstr>
      <vt:lpstr>Manage Supplier Collaboration Upon Award – Email Notification</vt:lpstr>
      <vt:lpstr>Manage Supplier Collaboration Upon Award – Login Screen</vt:lpstr>
      <vt:lpstr>Process Overview - Manage Supplier Collaboration Upon Award</vt:lpstr>
      <vt:lpstr>Course Agenda </vt:lpstr>
      <vt:lpstr>Process Details - Manage Purchase Order Confirmation</vt:lpstr>
      <vt:lpstr>Process Details - Manage Purchase Order Confirmation (Material and Services)</vt:lpstr>
      <vt:lpstr>Process Details - Manage Purchase Order Confirmation (Material and Services)</vt:lpstr>
      <vt:lpstr>Process Details - Manage Purchase Order Confirmation (Material and Services)</vt:lpstr>
      <vt:lpstr>Process Details - Manage Purchase Order Confirmation (Material and Services)</vt:lpstr>
      <vt:lpstr>Course Agenda </vt:lpstr>
      <vt:lpstr>Process Details - Manage SRM Goods Receipt/Service Confirmation</vt:lpstr>
      <vt:lpstr>Process Details - Manage SRM Goods Receipt (GRN)</vt:lpstr>
      <vt:lpstr>Process Details - Manage SRM Goods Receipt/ Service Confirmation (Create Service Confirmation)</vt:lpstr>
      <vt:lpstr>Process Details - Manage SRM Goods Receipt/ Service Confirmation (Create Service Confirmation - Cont)</vt:lpstr>
      <vt:lpstr>Process Details - Manage SRM Goods Receipt (GRN)</vt:lpstr>
      <vt:lpstr>Course Agenda </vt:lpstr>
      <vt:lpstr>Process Details - Manage SRM Invoice Processing</vt:lpstr>
      <vt:lpstr>Process Details - Manage SRM Invoice Processing (Display Document Flow)</vt:lpstr>
      <vt:lpstr>Process Details - Manage SRM Invoice Processing (Display Document Flow)</vt:lpstr>
      <vt:lpstr>Process Details - Manage SRM Invoice Processing (Material Item)</vt:lpstr>
      <vt:lpstr>Process Details - Manage SRM Invoice Processing (Display Document Flow)</vt:lpstr>
      <vt:lpstr>Process Details - Manage SRM Invoice Processing (Service Item)</vt:lpstr>
      <vt:lpstr>Process Details - Manage SRM Invoice Processing</vt:lpstr>
      <vt:lpstr>Process Details - Manage SRM Invoice Processing</vt:lpstr>
      <vt:lpstr>Process Details - Manage SRM Invoice Processing</vt:lpstr>
      <vt:lpstr>Process Details - Manage SRM Invoice Processing</vt:lpstr>
      <vt:lpstr>Process Details - Manage SRM Invoice Processing</vt:lpstr>
      <vt:lpstr>Process Details - Manage SRM Invoice Processing</vt:lpstr>
      <vt:lpstr>Course Agenda </vt:lpstr>
      <vt:lpstr>Summary</vt:lpstr>
      <vt:lpstr>Appendix – Email Notification to Supplier</vt:lpstr>
      <vt:lpstr>Appendix – Statuses Available for Document Types</vt:lpstr>
      <vt:lpstr>Question and Answer Session</vt:lpstr>
      <vt:lpstr>Slide 59</vt:lpstr>
    </vt:vector>
  </TitlesOfParts>
  <Company>Petroliam Nasional Berhad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asriaa01</dc:creator>
  <cp:lastModifiedBy>LFRMS-AVAMaster</cp:lastModifiedBy>
  <cp:revision>940</cp:revision>
  <dcterms:created xsi:type="dcterms:W3CDTF">2006-10-02T02:20:10Z</dcterms:created>
  <dcterms:modified xsi:type="dcterms:W3CDTF">2012-12-06T05:36:05Z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0x010100C30B8680234F61429F1EAB32997946D8</vt:lpwstr>
  </property>
</Properties>
</file>