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572" r:id="rId2"/>
    <p:sldId id="665" r:id="rId3"/>
    <p:sldId id="666" r:id="rId4"/>
    <p:sldId id="667" r:id="rId5"/>
    <p:sldId id="668" r:id="rId6"/>
    <p:sldId id="669" r:id="rId7"/>
    <p:sldId id="671" r:id="rId8"/>
    <p:sldId id="670" r:id="rId9"/>
    <p:sldId id="682" r:id="rId10"/>
    <p:sldId id="672" r:id="rId11"/>
    <p:sldId id="683" r:id="rId12"/>
    <p:sldId id="684" r:id="rId13"/>
    <p:sldId id="685" r:id="rId14"/>
    <p:sldId id="664" r:id="rId15"/>
    <p:sldId id="674" r:id="rId16"/>
    <p:sldId id="686" r:id="rId17"/>
    <p:sldId id="680" r:id="rId18"/>
    <p:sldId id="681" r:id="rId19"/>
    <p:sldId id="687" r:id="rId20"/>
    <p:sldId id="688" r:id="rId21"/>
    <p:sldId id="689" r:id="rId22"/>
    <p:sldId id="690" r:id="rId23"/>
    <p:sldId id="691" r:id="rId24"/>
  </p:sldIdLst>
  <p:sldSz cx="9693275" cy="6858000"/>
  <p:notesSz cx="7010400" cy="9296400"/>
  <p:defaultTextStyle>
    <a:defPPr>
      <a:defRPr lang="en-US"/>
    </a:defPPr>
    <a:lvl1pPr algn="l" rtl="0" fontAlgn="base">
      <a:spcBef>
        <a:spcPct val="0"/>
      </a:spcBef>
      <a:spcAft>
        <a:spcPct val="0"/>
      </a:spcAft>
      <a:defRPr sz="2000" kern="1200">
        <a:solidFill>
          <a:schemeClr val="tx1"/>
        </a:solidFill>
        <a:latin typeface="HelveticaNeue Condensed" pitchFamily="34" charset="0"/>
        <a:ea typeface="+mn-ea"/>
        <a:cs typeface="+mn-cs"/>
      </a:defRPr>
    </a:lvl1pPr>
    <a:lvl2pPr marL="457200" algn="l" rtl="0" fontAlgn="base">
      <a:spcBef>
        <a:spcPct val="0"/>
      </a:spcBef>
      <a:spcAft>
        <a:spcPct val="0"/>
      </a:spcAft>
      <a:defRPr sz="2000" kern="1200">
        <a:solidFill>
          <a:schemeClr val="tx1"/>
        </a:solidFill>
        <a:latin typeface="HelveticaNeue Condensed" pitchFamily="34" charset="0"/>
        <a:ea typeface="+mn-ea"/>
        <a:cs typeface="+mn-cs"/>
      </a:defRPr>
    </a:lvl2pPr>
    <a:lvl3pPr marL="914400" algn="l" rtl="0" fontAlgn="base">
      <a:spcBef>
        <a:spcPct val="0"/>
      </a:spcBef>
      <a:spcAft>
        <a:spcPct val="0"/>
      </a:spcAft>
      <a:defRPr sz="2000" kern="1200">
        <a:solidFill>
          <a:schemeClr val="tx1"/>
        </a:solidFill>
        <a:latin typeface="HelveticaNeue Condensed" pitchFamily="34" charset="0"/>
        <a:ea typeface="+mn-ea"/>
        <a:cs typeface="+mn-cs"/>
      </a:defRPr>
    </a:lvl3pPr>
    <a:lvl4pPr marL="1371600" algn="l" rtl="0" fontAlgn="base">
      <a:spcBef>
        <a:spcPct val="0"/>
      </a:spcBef>
      <a:spcAft>
        <a:spcPct val="0"/>
      </a:spcAft>
      <a:defRPr sz="2000" kern="1200">
        <a:solidFill>
          <a:schemeClr val="tx1"/>
        </a:solidFill>
        <a:latin typeface="HelveticaNeue Condensed" pitchFamily="34" charset="0"/>
        <a:ea typeface="+mn-ea"/>
        <a:cs typeface="+mn-cs"/>
      </a:defRPr>
    </a:lvl4pPr>
    <a:lvl5pPr marL="1828800" algn="l" rtl="0" fontAlgn="base">
      <a:spcBef>
        <a:spcPct val="0"/>
      </a:spcBef>
      <a:spcAft>
        <a:spcPct val="0"/>
      </a:spcAft>
      <a:defRPr sz="2000" kern="1200">
        <a:solidFill>
          <a:schemeClr val="tx1"/>
        </a:solidFill>
        <a:latin typeface="HelveticaNeue Condensed" pitchFamily="34" charset="0"/>
        <a:ea typeface="+mn-ea"/>
        <a:cs typeface="+mn-cs"/>
      </a:defRPr>
    </a:lvl5pPr>
    <a:lvl6pPr marL="2286000" algn="l" defTabSz="914400" rtl="0" eaLnBrk="1" latinLnBrk="0" hangingPunct="1">
      <a:defRPr sz="2000" kern="1200">
        <a:solidFill>
          <a:schemeClr val="tx1"/>
        </a:solidFill>
        <a:latin typeface="HelveticaNeue Condensed" pitchFamily="34" charset="0"/>
        <a:ea typeface="+mn-ea"/>
        <a:cs typeface="+mn-cs"/>
      </a:defRPr>
    </a:lvl6pPr>
    <a:lvl7pPr marL="2743200" algn="l" defTabSz="914400" rtl="0" eaLnBrk="1" latinLnBrk="0" hangingPunct="1">
      <a:defRPr sz="2000" kern="1200">
        <a:solidFill>
          <a:schemeClr val="tx1"/>
        </a:solidFill>
        <a:latin typeface="HelveticaNeue Condensed" pitchFamily="34" charset="0"/>
        <a:ea typeface="+mn-ea"/>
        <a:cs typeface="+mn-cs"/>
      </a:defRPr>
    </a:lvl7pPr>
    <a:lvl8pPr marL="3200400" algn="l" defTabSz="914400" rtl="0" eaLnBrk="1" latinLnBrk="0" hangingPunct="1">
      <a:defRPr sz="2000" kern="1200">
        <a:solidFill>
          <a:schemeClr val="tx1"/>
        </a:solidFill>
        <a:latin typeface="HelveticaNeue Condensed" pitchFamily="34" charset="0"/>
        <a:ea typeface="+mn-ea"/>
        <a:cs typeface="+mn-cs"/>
      </a:defRPr>
    </a:lvl8pPr>
    <a:lvl9pPr marL="3657600" algn="l" defTabSz="914400" rtl="0" eaLnBrk="1" latinLnBrk="0" hangingPunct="1">
      <a:defRPr sz="2000" kern="1200">
        <a:solidFill>
          <a:schemeClr val="tx1"/>
        </a:solidFill>
        <a:latin typeface="HelveticaNeue Condensed"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4BAFBD"/>
    <a:srgbClr val="008080"/>
    <a:srgbClr val="66CCFF"/>
    <a:srgbClr val="000000"/>
    <a:srgbClr val="FF5050"/>
    <a:srgbClr val="C09D08"/>
    <a:srgbClr val="3399FF"/>
    <a:srgbClr val="66FF33"/>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64" autoAdjust="0"/>
    <p:restoredTop sz="95985" autoAdjust="0"/>
  </p:normalViewPr>
  <p:slideViewPr>
    <p:cSldViewPr snapToGrid="0">
      <p:cViewPr>
        <p:scale>
          <a:sx n="70" d="100"/>
          <a:sy n="70" d="100"/>
        </p:scale>
        <p:origin x="-1500" y="-132"/>
      </p:cViewPr>
      <p:guideLst>
        <p:guide orient="horz" pos="2160"/>
        <p:guide pos="305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21"/>
    </p:cViewPr>
  </p:sorterViewPr>
  <p:notesViewPr>
    <p:cSldViewPr snapToGrid="0">
      <p:cViewPr varScale="1">
        <p:scale>
          <a:sx n="30" d="100"/>
          <a:sy n="30" d="100"/>
        </p:scale>
        <p:origin x="-1662" y="-84"/>
      </p:cViewPr>
      <p:guideLst>
        <p:guide orient="horz" pos="2927"/>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4306" name="Rectangle 2"/>
          <p:cNvSpPr>
            <a:spLocks noGrp="1" noChangeArrowheads="1"/>
          </p:cNvSpPr>
          <p:nvPr>
            <p:ph type="hdr" sz="quarter"/>
          </p:nvPr>
        </p:nvSpPr>
        <p:spPr bwMode="auto">
          <a:xfrm>
            <a:off x="1" y="0"/>
            <a:ext cx="3037840" cy="463766"/>
          </a:xfrm>
          <a:prstGeom prst="rect">
            <a:avLst/>
          </a:prstGeom>
          <a:noFill/>
          <a:ln w="9525">
            <a:noFill/>
            <a:miter lim="800000"/>
            <a:headEnd/>
            <a:tailEnd/>
          </a:ln>
        </p:spPr>
        <p:txBody>
          <a:bodyPr vert="horz" wrap="square" lIns="88127" tIns="44063" rIns="88127" bIns="44063" numCol="1" anchor="t" anchorCtr="0" compatLnSpc="1">
            <a:prstTxWarp prst="textNoShape">
              <a:avLst/>
            </a:prstTxWarp>
          </a:bodyPr>
          <a:lstStyle>
            <a:lvl1pPr defTabSz="882340">
              <a:defRPr sz="1100">
                <a:latin typeface="Arial" charset="0"/>
              </a:defRPr>
            </a:lvl1pPr>
          </a:lstStyle>
          <a:p>
            <a:pPr>
              <a:defRPr/>
            </a:pPr>
            <a:endParaRPr lang="en-US"/>
          </a:p>
        </p:txBody>
      </p:sp>
      <p:sp>
        <p:nvSpPr>
          <p:cNvPr id="354307" name="Rectangle 3"/>
          <p:cNvSpPr>
            <a:spLocks noGrp="1" noChangeArrowheads="1"/>
          </p:cNvSpPr>
          <p:nvPr>
            <p:ph type="dt" sz="quarter" idx="1"/>
          </p:nvPr>
        </p:nvSpPr>
        <p:spPr bwMode="auto">
          <a:xfrm>
            <a:off x="3970939" y="0"/>
            <a:ext cx="3037840" cy="463766"/>
          </a:xfrm>
          <a:prstGeom prst="rect">
            <a:avLst/>
          </a:prstGeom>
          <a:noFill/>
          <a:ln w="9525">
            <a:noFill/>
            <a:miter lim="800000"/>
            <a:headEnd/>
            <a:tailEnd/>
          </a:ln>
        </p:spPr>
        <p:txBody>
          <a:bodyPr vert="horz" wrap="square" lIns="88127" tIns="44063" rIns="88127" bIns="44063" numCol="1" anchor="t" anchorCtr="0" compatLnSpc="1">
            <a:prstTxWarp prst="textNoShape">
              <a:avLst/>
            </a:prstTxWarp>
          </a:bodyPr>
          <a:lstStyle>
            <a:lvl1pPr algn="r" defTabSz="882340">
              <a:defRPr sz="1100">
                <a:latin typeface="Arial" charset="0"/>
              </a:defRPr>
            </a:lvl1pPr>
          </a:lstStyle>
          <a:p>
            <a:pPr>
              <a:defRPr/>
            </a:pPr>
            <a:endParaRPr lang="en-US"/>
          </a:p>
        </p:txBody>
      </p:sp>
      <p:sp>
        <p:nvSpPr>
          <p:cNvPr id="354308" name="Rectangle 4"/>
          <p:cNvSpPr>
            <a:spLocks noGrp="1" noChangeArrowheads="1"/>
          </p:cNvSpPr>
          <p:nvPr>
            <p:ph type="ftr" sz="quarter" idx="2"/>
          </p:nvPr>
        </p:nvSpPr>
        <p:spPr bwMode="auto">
          <a:xfrm>
            <a:off x="1" y="8831012"/>
            <a:ext cx="3037840" cy="463766"/>
          </a:xfrm>
          <a:prstGeom prst="rect">
            <a:avLst/>
          </a:prstGeom>
          <a:noFill/>
          <a:ln w="9525">
            <a:noFill/>
            <a:miter lim="800000"/>
            <a:headEnd/>
            <a:tailEnd/>
          </a:ln>
        </p:spPr>
        <p:txBody>
          <a:bodyPr vert="horz" wrap="square" lIns="88127" tIns="44063" rIns="88127" bIns="44063" numCol="1" anchor="b" anchorCtr="0" compatLnSpc="1">
            <a:prstTxWarp prst="textNoShape">
              <a:avLst/>
            </a:prstTxWarp>
          </a:bodyPr>
          <a:lstStyle>
            <a:lvl1pPr defTabSz="882340">
              <a:defRPr sz="1100">
                <a:latin typeface="Arial" charset="0"/>
              </a:defRPr>
            </a:lvl1pPr>
          </a:lstStyle>
          <a:p>
            <a:pPr>
              <a:defRPr/>
            </a:pPr>
            <a:endParaRPr lang="en-US"/>
          </a:p>
        </p:txBody>
      </p:sp>
      <p:sp>
        <p:nvSpPr>
          <p:cNvPr id="354309" name="Rectangle 5"/>
          <p:cNvSpPr>
            <a:spLocks noGrp="1" noChangeArrowheads="1"/>
          </p:cNvSpPr>
          <p:nvPr>
            <p:ph type="sldNum" sz="quarter" idx="3"/>
          </p:nvPr>
        </p:nvSpPr>
        <p:spPr bwMode="auto">
          <a:xfrm>
            <a:off x="3970939" y="8831012"/>
            <a:ext cx="3037840" cy="463766"/>
          </a:xfrm>
          <a:prstGeom prst="rect">
            <a:avLst/>
          </a:prstGeom>
          <a:noFill/>
          <a:ln w="9525">
            <a:noFill/>
            <a:miter lim="800000"/>
            <a:headEnd/>
            <a:tailEnd/>
          </a:ln>
        </p:spPr>
        <p:txBody>
          <a:bodyPr vert="horz" wrap="square" lIns="88127" tIns="44063" rIns="88127" bIns="44063" numCol="1" anchor="b" anchorCtr="0" compatLnSpc="1">
            <a:prstTxWarp prst="textNoShape">
              <a:avLst/>
            </a:prstTxWarp>
          </a:bodyPr>
          <a:lstStyle>
            <a:lvl1pPr algn="r" defTabSz="882340">
              <a:defRPr sz="1100">
                <a:latin typeface="Arial" charset="0"/>
              </a:defRPr>
            </a:lvl1pPr>
          </a:lstStyle>
          <a:p>
            <a:pPr>
              <a:defRPr/>
            </a:pPr>
            <a:fld id="{8FF35F57-8AA1-4AD0-91D8-6B7A9F726A5A}" type="slidenum">
              <a:rPr lang="en-US"/>
              <a:pPr>
                <a:defRPr/>
              </a:pPr>
              <a:t>‹#›</a:t>
            </a:fld>
            <a:endParaRPr lang="en-US"/>
          </a:p>
        </p:txBody>
      </p:sp>
    </p:spTree>
    <p:extLst>
      <p:ext uri="{BB962C8B-B14F-4D97-AF65-F5344CB8AC3E}">
        <p14:creationId xmlns:p14="http://schemas.microsoft.com/office/powerpoint/2010/main" val="33736677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1" y="0"/>
            <a:ext cx="3037840" cy="463766"/>
          </a:xfrm>
          <a:prstGeom prst="rect">
            <a:avLst/>
          </a:prstGeom>
          <a:noFill/>
          <a:ln w="9525">
            <a:noFill/>
            <a:miter lim="800000"/>
            <a:headEnd/>
            <a:tailEnd/>
          </a:ln>
        </p:spPr>
        <p:txBody>
          <a:bodyPr vert="horz" wrap="square" lIns="88127" tIns="44063" rIns="88127" bIns="44063" numCol="1" anchor="t" anchorCtr="0" compatLnSpc="1">
            <a:prstTxWarp prst="textNoShape">
              <a:avLst/>
            </a:prstTxWarp>
          </a:bodyPr>
          <a:lstStyle>
            <a:lvl1pPr defTabSz="882340">
              <a:defRPr sz="1100">
                <a:latin typeface="Arial" charset="0"/>
              </a:defRPr>
            </a:lvl1pPr>
          </a:lstStyle>
          <a:p>
            <a:pPr>
              <a:defRPr/>
            </a:pPr>
            <a:endParaRPr lang="en-US"/>
          </a:p>
        </p:txBody>
      </p:sp>
      <p:sp>
        <p:nvSpPr>
          <p:cNvPr id="56323" name="Rectangle 3"/>
          <p:cNvSpPr>
            <a:spLocks noGrp="1" noChangeArrowheads="1"/>
          </p:cNvSpPr>
          <p:nvPr>
            <p:ph type="dt" idx="1"/>
          </p:nvPr>
        </p:nvSpPr>
        <p:spPr bwMode="auto">
          <a:xfrm>
            <a:off x="3970939" y="0"/>
            <a:ext cx="3037840" cy="463766"/>
          </a:xfrm>
          <a:prstGeom prst="rect">
            <a:avLst/>
          </a:prstGeom>
          <a:noFill/>
          <a:ln w="9525">
            <a:noFill/>
            <a:miter lim="800000"/>
            <a:headEnd/>
            <a:tailEnd/>
          </a:ln>
        </p:spPr>
        <p:txBody>
          <a:bodyPr vert="horz" wrap="square" lIns="88127" tIns="44063" rIns="88127" bIns="44063" numCol="1" anchor="t" anchorCtr="0" compatLnSpc="1">
            <a:prstTxWarp prst="textNoShape">
              <a:avLst/>
            </a:prstTxWarp>
          </a:bodyPr>
          <a:lstStyle>
            <a:lvl1pPr algn="r" defTabSz="882340">
              <a:defRPr sz="1100">
                <a:latin typeface="Arial" charset="0"/>
              </a:defRPr>
            </a:lvl1pPr>
          </a:lstStyle>
          <a:p>
            <a:pPr>
              <a:defRPr/>
            </a:pPr>
            <a:endParaRPr lang="en-US"/>
          </a:p>
        </p:txBody>
      </p:sp>
      <p:sp>
        <p:nvSpPr>
          <p:cNvPr id="18436" name="Rectangle 4"/>
          <p:cNvSpPr>
            <a:spLocks noGrp="1" noRot="1" noChangeAspect="1" noChangeArrowheads="1" noTextEdit="1"/>
          </p:cNvSpPr>
          <p:nvPr>
            <p:ph type="sldImg" idx="2"/>
          </p:nvPr>
        </p:nvSpPr>
        <p:spPr bwMode="auto">
          <a:xfrm>
            <a:off x="1042988" y="698500"/>
            <a:ext cx="4927600" cy="3486150"/>
          </a:xfrm>
          <a:prstGeom prst="rect">
            <a:avLst/>
          </a:prstGeom>
          <a:noFill/>
          <a:ln w="9525">
            <a:solidFill>
              <a:srgbClr val="000000"/>
            </a:solidFill>
            <a:miter lim="800000"/>
            <a:headEnd/>
            <a:tailEnd/>
          </a:ln>
        </p:spPr>
      </p:sp>
      <p:sp>
        <p:nvSpPr>
          <p:cNvPr id="56325" name="Rectangle 5"/>
          <p:cNvSpPr>
            <a:spLocks noGrp="1" noChangeArrowheads="1"/>
          </p:cNvSpPr>
          <p:nvPr>
            <p:ph type="body" sz="quarter" idx="3"/>
          </p:nvPr>
        </p:nvSpPr>
        <p:spPr bwMode="auto">
          <a:xfrm>
            <a:off x="701041" y="4417128"/>
            <a:ext cx="5608320" cy="4180380"/>
          </a:xfrm>
          <a:prstGeom prst="rect">
            <a:avLst/>
          </a:prstGeom>
          <a:noFill/>
          <a:ln w="9525">
            <a:noFill/>
            <a:miter lim="800000"/>
            <a:headEnd/>
            <a:tailEnd/>
          </a:ln>
        </p:spPr>
        <p:txBody>
          <a:bodyPr vert="horz" wrap="square" lIns="88127" tIns="44063" rIns="88127" bIns="4406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6326" name="Rectangle 6"/>
          <p:cNvSpPr>
            <a:spLocks noGrp="1" noChangeArrowheads="1"/>
          </p:cNvSpPr>
          <p:nvPr>
            <p:ph type="ftr" sz="quarter" idx="4"/>
          </p:nvPr>
        </p:nvSpPr>
        <p:spPr bwMode="auto">
          <a:xfrm>
            <a:off x="1" y="8829393"/>
            <a:ext cx="3037840" cy="465387"/>
          </a:xfrm>
          <a:prstGeom prst="rect">
            <a:avLst/>
          </a:prstGeom>
          <a:noFill/>
          <a:ln w="9525">
            <a:noFill/>
            <a:miter lim="800000"/>
            <a:headEnd/>
            <a:tailEnd/>
          </a:ln>
        </p:spPr>
        <p:txBody>
          <a:bodyPr vert="horz" wrap="square" lIns="88127" tIns="44063" rIns="88127" bIns="44063" numCol="1" anchor="b" anchorCtr="0" compatLnSpc="1">
            <a:prstTxWarp prst="textNoShape">
              <a:avLst/>
            </a:prstTxWarp>
          </a:bodyPr>
          <a:lstStyle>
            <a:lvl1pPr defTabSz="882340">
              <a:defRPr sz="1100">
                <a:latin typeface="Arial" charset="0"/>
              </a:defRPr>
            </a:lvl1pPr>
          </a:lstStyle>
          <a:p>
            <a:pPr>
              <a:defRPr/>
            </a:pPr>
            <a:endParaRPr lang="en-US"/>
          </a:p>
        </p:txBody>
      </p:sp>
      <p:sp>
        <p:nvSpPr>
          <p:cNvPr id="56327" name="Rectangle 7"/>
          <p:cNvSpPr>
            <a:spLocks noGrp="1" noChangeArrowheads="1"/>
          </p:cNvSpPr>
          <p:nvPr>
            <p:ph type="sldNum" sz="quarter" idx="5"/>
          </p:nvPr>
        </p:nvSpPr>
        <p:spPr bwMode="auto">
          <a:xfrm>
            <a:off x="3970939" y="8829393"/>
            <a:ext cx="3037840" cy="465387"/>
          </a:xfrm>
          <a:prstGeom prst="rect">
            <a:avLst/>
          </a:prstGeom>
          <a:noFill/>
          <a:ln w="9525">
            <a:noFill/>
            <a:miter lim="800000"/>
            <a:headEnd/>
            <a:tailEnd/>
          </a:ln>
        </p:spPr>
        <p:txBody>
          <a:bodyPr vert="horz" wrap="square" lIns="88127" tIns="44063" rIns="88127" bIns="44063" numCol="1" anchor="b" anchorCtr="0" compatLnSpc="1">
            <a:prstTxWarp prst="textNoShape">
              <a:avLst/>
            </a:prstTxWarp>
          </a:bodyPr>
          <a:lstStyle>
            <a:lvl1pPr algn="r" defTabSz="882340">
              <a:defRPr sz="1100">
                <a:latin typeface="Arial" charset="0"/>
              </a:defRPr>
            </a:lvl1pPr>
          </a:lstStyle>
          <a:p>
            <a:pPr>
              <a:defRPr/>
            </a:pPr>
            <a:fld id="{B82B1D88-FF30-49C4-BF97-852057A88BE2}" type="slidenum">
              <a:rPr lang="en-US"/>
              <a:pPr>
                <a:defRPr/>
              </a:pPr>
              <a:t>‹#›</a:t>
            </a:fld>
            <a:endParaRPr lang="en-US"/>
          </a:p>
        </p:txBody>
      </p:sp>
    </p:spTree>
    <p:extLst>
      <p:ext uri="{BB962C8B-B14F-4D97-AF65-F5344CB8AC3E}">
        <p14:creationId xmlns:p14="http://schemas.microsoft.com/office/powerpoint/2010/main" val="42567057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970939" y="8829393"/>
            <a:ext cx="3037840" cy="465387"/>
          </a:xfrm>
          <a:prstGeom prst="rect">
            <a:avLst/>
          </a:prstGeom>
          <a:noFill/>
          <a:ln w="9525">
            <a:noFill/>
            <a:miter lim="800000"/>
            <a:headEnd/>
            <a:tailEnd/>
          </a:ln>
        </p:spPr>
        <p:txBody>
          <a:bodyPr lIns="88127" tIns="44063" rIns="88127" bIns="44063" anchor="b"/>
          <a:lstStyle/>
          <a:p>
            <a:pPr algn="r" defTabSz="882340"/>
            <a:fld id="{3E943B48-E658-46CC-9E31-814A19961D75}" type="slidenum">
              <a:rPr lang="en-US" sz="1100">
                <a:latin typeface="Arial" charset="0"/>
              </a:rPr>
              <a:pPr algn="r" defTabSz="882340"/>
              <a:t>1</a:t>
            </a:fld>
            <a:endParaRPr lang="en-US" sz="1100" dirty="0">
              <a:latin typeface="Arial"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dirty="0" smtClean="0"/>
              <a:t>The presentation shall</a:t>
            </a:r>
            <a:r>
              <a:rPr lang="en-US" baseline="0" dirty="0" smtClean="0"/>
              <a:t> focus on 4 main areas:-</a:t>
            </a:r>
          </a:p>
          <a:p>
            <a:pPr marL="285750" indent="-285750" eaLnBrk="1" hangingPunct="1">
              <a:buNone/>
            </a:pPr>
            <a:endParaRPr lang="en-US" baseline="0" dirty="0" smtClean="0"/>
          </a:p>
          <a:p>
            <a:pPr marL="285750" indent="-285750" eaLnBrk="1" hangingPunct="1">
              <a:buNone/>
            </a:pPr>
            <a:r>
              <a:rPr lang="en-US" baseline="0" dirty="0" smtClean="0"/>
              <a:t>Firstly, why is there is a need for us to change. I’ll be sharing, how is our transformation journey, our approach and what are the elements that are critically required to sustain the momentum for change</a:t>
            </a:r>
          </a:p>
          <a:p>
            <a:pPr marL="285750" indent="-285750" eaLnBrk="1" hangingPunct="1">
              <a:buAutoNum type="romanLcParenBoth"/>
            </a:pPr>
            <a:endParaRPr lang="en-US" baseline="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Wingdings" pitchFamily="2" charset="2"/>
              <a:buChar char="Ø"/>
            </a:pPr>
            <a:r>
              <a:rPr lang="en-US" dirty="0" smtClean="0"/>
              <a:t>This slide</a:t>
            </a:r>
            <a:r>
              <a:rPr lang="en-US" baseline="0" dirty="0" smtClean="0"/>
              <a:t> shows what we have today, that is the current system now, which is the PETRONAS e-procurement Portal referred to as the </a:t>
            </a:r>
            <a:r>
              <a:rPr lang="en-US" baseline="0" dirty="0" err="1" smtClean="0"/>
              <a:t>PePP</a:t>
            </a:r>
            <a:r>
              <a:rPr lang="en-US" baseline="0" dirty="0" smtClean="0"/>
              <a:t> system, and how it will impact on vendors, starting 1</a:t>
            </a:r>
            <a:r>
              <a:rPr lang="en-US" baseline="30000" dirty="0" smtClean="0"/>
              <a:t>st</a:t>
            </a:r>
            <a:r>
              <a:rPr lang="en-US" baseline="0" dirty="0" smtClean="0"/>
              <a:t> January 2012 onwards.</a:t>
            </a:r>
          </a:p>
          <a:p>
            <a:pPr marL="171450" indent="-171450">
              <a:buFont typeface="Wingdings" pitchFamily="2" charset="2"/>
              <a:buChar char="Ø"/>
            </a:pPr>
            <a:r>
              <a:rPr lang="en-US" baseline="0" dirty="0" smtClean="0"/>
              <a:t>The top part of the slide shows the current </a:t>
            </a:r>
            <a:r>
              <a:rPr lang="en-US" baseline="0" dirty="0" err="1" smtClean="0"/>
              <a:t>PePP</a:t>
            </a:r>
            <a:r>
              <a:rPr lang="en-US" baseline="0" dirty="0" smtClean="0"/>
              <a:t> system, which has been the platform we transact the procurement processes between vendors and PETRONAS.  This system caters for all PETRONAS and its subsidiary companies.</a:t>
            </a:r>
          </a:p>
          <a:p>
            <a:pPr marL="171450" indent="-171450">
              <a:buFont typeface="Wingdings" pitchFamily="2" charset="2"/>
              <a:buChar char="Ø"/>
            </a:pPr>
            <a:r>
              <a:rPr lang="en-US" baseline="0" dirty="0" smtClean="0"/>
              <a:t>What I am about to highlight to you, is very critical, so please give careful attention to the change  so as not to have any confusion when we cross the 1</a:t>
            </a:r>
            <a:r>
              <a:rPr lang="en-US" baseline="30000" dirty="0" smtClean="0"/>
              <a:t>st</a:t>
            </a:r>
            <a:r>
              <a:rPr lang="en-US" baseline="0" dirty="0" smtClean="0"/>
              <a:t> January 2012 dateline.</a:t>
            </a:r>
          </a:p>
          <a:p>
            <a:pPr marL="171450" indent="-171450">
              <a:buFont typeface="Wingdings" pitchFamily="2" charset="2"/>
              <a:buChar char="Ø"/>
            </a:pPr>
            <a:r>
              <a:rPr lang="en-US" dirty="0" smtClean="0"/>
              <a:t>Come</a:t>
            </a:r>
            <a:r>
              <a:rPr lang="en-US" baseline="0" dirty="0" smtClean="0"/>
              <a:t> 1</a:t>
            </a:r>
            <a:r>
              <a:rPr lang="en-US" baseline="30000" dirty="0" smtClean="0"/>
              <a:t>st</a:t>
            </a:r>
            <a:r>
              <a:rPr lang="en-US" baseline="0" dirty="0" smtClean="0"/>
              <a:t> January 2012, the new SRM-SUS system will be the platform for the procure-to-pay processes, BUT NOT ALL PETRONAS and its subsidiary companies will be on SRM.</a:t>
            </a:r>
          </a:p>
          <a:p>
            <a:pPr marL="171450" indent="-171450">
              <a:buFont typeface="Wingdings" pitchFamily="2" charset="2"/>
              <a:buChar char="Ø"/>
            </a:pPr>
            <a:r>
              <a:rPr lang="en-US" baseline="0" dirty="0" smtClean="0"/>
              <a:t>As shown in the lower part of the slide, you will see BOTH SRM-SUS as well as </a:t>
            </a:r>
            <a:r>
              <a:rPr lang="en-US" baseline="0" dirty="0" err="1" smtClean="0"/>
              <a:t>PePP</a:t>
            </a:r>
            <a:r>
              <a:rPr lang="en-US" baseline="0" smtClean="0"/>
              <a:t> which will </a:t>
            </a:r>
            <a:r>
              <a:rPr lang="en-US" baseline="0" dirty="0" smtClean="0"/>
              <a:t>still be in use.</a:t>
            </a:r>
          </a:p>
          <a:p>
            <a:pPr marL="171450" indent="-171450">
              <a:buFont typeface="Wingdings" pitchFamily="2" charset="2"/>
              <a:buChar char="Ø"/>
            </a:pPr>
            <a:r>
              <a:rPr lang="en-US" baseline="0" dirty="0" smtClean="0"/>
              <a:t>Only 8 PETRONAS OPUs will migrate over to the SRM-SUS system, and they are &lt;read slide&gt;</a:t>
            </a:r>
          </a:p>
          <a:p>
            <a:pPr marL="171450" indent="-171450">
              <a:buFont typeface="Wingdings" pitchFamily="2" charset="2"/>
              <a:buChar char="Ø"/>
            </a:pPr>
            <a:r>
              <a:rPr lang="en-US" baseline="0" dirty="0" smtClean="0"/>
              <a:t>How does that impact on the Vendors?</a:t>
            </a:r>
          </a:p>
          <a:p>
            <a:pPr marL="171450" indent="-171450">
              <a:buFont typeface="Wingdings" pitchFamily="2" charset="2"/>
              <a:buChar char="Ø"/>
            </a:pPr>
            <a:r>
              <a:rPr lang="en-US" baseline="0" dirty="0" smtClean="0"/>
              <a:t>There will be Vendors who are doing business with the 8 OPUs as well as other subsidiaries not listed as one of the 8.  So, as depicted in the diagram, you will access SRM-SUS when transacting with the 8 companies and ALSO you will be accessing </a:t>
            </a:r>
            <a:r>
              <a:rPr lang="en-US" baseline="0" dirty="0" err="1" smtClean="0"/>
              <a:t>PePP</a:t>
            </a:r>
            <a:r>
              <a:rPr lang="en-US" baseline="0" dirty="0" smtClean="0"/>
              <a:t> when dealing with the non-SUS companies.</a:t>
            </a:r>
          </a:p>
          <a:p>
            <a:pPr marL="171450" indent="-171450">
              <a:buFont typeface="Wingdings" pitchFamily="2" charset="2"/>
              <a:buChar char="Ø"/>
            </a:pPr>
            <a:r>
              <a:rPr lang="en-US" baseline="0" dirty="0" smtClean="0"/>
              <a:t>This slide is important as it sets the background for this whole engagement session.  So if you need further clarification, jot down your question for the Q&amp;A session later.</a:t>
            </a:r>
          </a:p>
          <a:p>
            <a:pPr marL="171450" indent="-171450">
              <a:buFont typeface="Wingdings" pitchFamily="2" charset="2"/>
              <a:buChar char="Ø"/>
            </a:pPr>
            <a:endParaRPr lang="en-US" baseline="0" dirty="0" smtClean="0"/>
          </a:p>
          <a:p>
            <a:pPr marL="0" indent="0">
              <a:buFont typeface="Wingdings" pitchFamily="2" charset="2"/>
              <a:buNone/>
            </a:pPr>
            <a:r>
              <a:rPr lang="en-US" u="sng" baseline="0" dirty="0" smtClean="0"/>
              <a:t>Click to next slide</a:t>
            </a:r>
            <a:endParaRPr lang="en-US" dirty="0"/>
          </a:p>
        </p:txBody>
      </p:sp>
      <p:sp>
        <p:nvSpPr>
          <p:cNvPr id="4" name="Slide Number Placeholder 3"/>
          <p:cNvSpPr>
            <a:spLocks noGrp="1"/>
          </p:cNvSpPr>
          <p:nvPr>
            <p:ph type="sldNum" sz="quarter" idx="10"/>
          </p:nvPr>
        </p:nvSpPr>
        <p:spPr/>
        <p:txBody>
          <a:bodyPr/>
          <a:lstStyle/>
          <a:p>
            <a:fld id="{9E9782DF-7987-4113-9922-2D28E19CA4ED}" type="slidenum">
              <a:rPr lang="en-GB" smtClean="0"/>
              <a:pPr/>
              <a:t>2</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Wingdings" pitchFamily="2" charset="2"/>
              <a:buChar char="Ø"/>
            </a:pPr>
            <a:r>
              <a:rPr lang="en-US" dirty="0" smtClean="0"/>
              <a:t>This slide</a:t>
            </a:r>
            <a:r>
              <a:rPr lang="en-US" baseline="0" dirty="0" smtClean="0"/>
              <a:t> shows what we have today, that is the current system now, which is the PETRONAS e-procurement Portal referred to as the </a:t>
            </a:r>
            <a:r>
              <a:rPr lang="en-US" baseline="0" dirty="0" err="1" smtClean="0"/>
              <a:t>PePP</a:t>
            </a:r>
            <a:r>
              <a:rPr lang="en-US" baseline="0" dirty="0" smtClean="0"/>
              <a:t> system, and how it will impact on vendors, starting 1</a:t>
            </a:r>
            <a:r>
              <a:rPr lang="en-US" baseline="30000" dirty="0" smtClean="0"/>
              <a:t>st</a:t>
            </a:r>
            <a:r>
              <a:rPr lang="en-US" baseline="0" dirty="0" smtClean="0"/>
              <a:t> January 2012 onwards.</a:t>
            </a:r>
          </a:p>
          <a:p>
            <a:pPr marL="171450" indent="-171450">
              <a:buFont typeface="Wingdings" pitchFamily="2" charset="2"/>
              <a:buChar char="Ø"/>
            </a:pPr>
            <a:r>
              <a:rPr lang="en-US" baseline="0" dirty="0" smtClean="0"/>
              <a:t>The top part of the slide shows the current </a:t>
            </a:r>
            <a:r>
              <a:rPr lang="en-US" baseline="0" dirty="0" err="1" smtClean="0"/>
              <a:t>PePP</a:t>
            </a:r>
            <a:r>
              <a:rPr lang="en-US" baseline="0" dirty="0" smtClean="0"/>
              <a:t> system, which has been the platform we transact the procurement processes between vendors and PETRONAS.  This system caters for all PETRONAS and its subsidiary companies.</a:t>
            </a:r>
          </a:p>
          <a:p>
            <a:pPr marL="171450" indent="-171450">
              <a:buFont typeface="Wingdings" pitchFamily="2" charset="2"/>
              <a:buChar char="Ø"/>
            </a:pPr>
            <a:r>
              <a:rPr lang="en-US" baseline="0" dirty="0" smtClean="0"/>
              <a:t>What I am about to highlight to you, is very critical, so please give careful attention to the change  so as not to have any confusion when we cross the 1</a:t>
            </a:r>
            <a:r>
              <a:rPr lang="en-US" baseline="30000" dirty="0" smtClean="0"/>
              <a:t>st</a:t>
            </a:r>
            <a:r>
              <a:rPr lang="en-US" baseline="0" dirty="0" smtClean="0"/>
              <a:t> January 2012 dateline.</a:t>
            </a:r>
          </a:p>
          <a:p>
            <a:pPr marL="171450" indent="-171450">
              <a:buFont typeface="Wingdings" pitchFamily="2" charset="2"/>
              <a:buChar char="Ø"/>
            </a:pPr>
            <a:r>
              <a:rPr lang="en-US" dirty="0" smtClean="0"/>
              <a:t>Come</a:t>
            </a:r>
            <a:r>
              <a:rPr lang="en-US" baseline="0" dirty="0" smtClean="0"/>
              <a:t> 1</a:t>
            </a:r>
            <a:r>
              <a:rPr lang="en-US" baseline="30000" dirty="0" smtClean="0"/>
              <a:t>st</a:t>
            </a:r>
            <a:r>
              <a:rPr lang="en-US" baseline="0" dirty="0" smtClean="0"/>
              <a:t> January 2012, the new SRM-SUS system will be the platform for the procure-to-pay processes, BUT NOT ALL PETRONAS and its subsidiary companies will be on SRM.</a:t>
            </a:r>
          </a:p>
          <a:p>
            <a:pPr marL="171450" indent="-171450">
              <a:buFont typeface="Wingdings" pitchFamily="2" charset="2"/>
              <a:buChar char="Ø"/>
            </a:pPr>
            <a:r>
              <a:rPr lang="en-US" baseline="0" dirty="0" smtClean="0"/>
              <a:t>As shown in the lower part of the slide, you will see BOTH SRM-SUS as well as </a:t>
            </a:r>
            <a:r>
              <a:rPr lang="en-US" baseline="0" dirty="0" err="1" smtClean="0"/>
              <a:t>PePP</a:t>
            </a:r>
            <a:r>
              <a:rPr lang="en-US" baseline="0" smtClean="0"/>
              <a:t> which will </a:t>
            </a:r>
            <a:r>
              <a:rPr lang="en-US" baseline="0" dirty="0" smtClean="0"/>
              <a:t>still be in use.</a:t>
            </a:r>
          </a:p>
          <a:p>
            <a:pPr marL="171450" indent="-171450">
              <a:buFont typeface="Wingdings" pitchFamily="2" charset="2"/>
              <a:buChar char="Ø"/>
            </a:pPr>
            <a:r>
              <a:rPr lang="en-US" baseline="0" dirty="0" smtClean="0"/>
              <a:t>Only 8 PETRONAS OPUs will migrate over to the SRM-SUS system, and they are &lt;read slide&gt;</a:t>
            </a:r>
          </a:p>
          <a:p>
            <a:pPr marL="171450" indent="-171450">
              <a:buFont typeface="Wingdings" pitchFamily="2" charset="2"/>
              <a:buChar char="Ø"/>
            </a:pPr>
            <a:r>
              <a:rPr lang="en-US" baseline="0" dirty="0" smtClean="0"/>
              <a:t>How does that impact on the Vendors?</a:t>
            </a:r>
          </a:p>
          <a:p>
            <a:pPr marL="171450" indent="-171450">
              <a:buFont typeface="Wingdings" pitchFamily="2" charset="2"/>
              <a:buChar char="Ø"/>
            </a:pPr>
            <a:r>
              <a:rPr lang="en-US" baseline="0" dirty="0" smtClean="0"/>
              <a:t>There will be Vendors who are doing business with the 8 OPUs as well as other subsidiaries not listed as one of the 8.  So, as depicted in the diagram, you will access SRM-SUS when transacting with the 8 companies and ALSO you will be accessing </a:t>
            </a:r>
            <a:r>
              <a:rPr lang="en-US" baseline="0" dirty="0" err="1" smtClean="0"/>
              <a:t>PePP</a:t>
            </a:r>
            <a:r>
              <a:rPr lang="en-US" baseline="0" dirty="0" smtClean="0"/>
              <a:t> when dealing with the non-SUS companies.</a:t>
            </a:r>
          </a:p>
          <a:p>
            <a:pPr marL="171450" indent="-171450">
              <a:buFont typeface="Wingdings" pitchFamily="2" charset="2"/>
              <a:buChar char="Ø"/>
            </a:pPr>
            <a:r>
              <a:rPr lang="en-US" baseline="0" dirty="0" smtClean="0"/>
              <a:t>This slide is important as it sets the background for this whole engagement session.  So if you need further clarification, jot down your question for the Q&amp;A session later.</a:t>
            </a:r>
          </a:p>
          <a:p>
            <a:pPr marL="171450" indent="-171450">
              <a:buFont typeface="Wingdings" pitchFamily="2" charset="2"/>
              <a:buChar char="Ø"/>
            </a:pPr>
            <a:endParaRPr lang="en-US" baseline="0" dirty="0" smtClean="0"/>
          </a:p>
          <a:p>
            <a:pPr marL="0" indent="0">
              <a:buFont typeface="Wingdings" pitchFamily="2" charset="2"/>
              <a:buNone/>
            </a:pPr>
            <a:r>
              <a:rPr lang="en-US" u="sng" baseline="0" dirty="0" smtClean="0"/>
              <a:t>Click to next slide</a:t>
            </a:r>
            <a:endParaRPr lang="en-US" dirty="0"/>
          </a:p>
        </p:txBody>
      </p:sp>
      <p:sp>
        <p:nvSpPr>
          <p:cNvPr id="4" name="Slide Number Placeholder 3"/>
          <p:cNvSpPr>
            <a:spLocks noGrp="1"/>
          </p:cNvSpPr>
          <p:nvPr>
            <p:ph type="sldNum" sz="quarter" idx="10"/>
          </p:nvPr>
        </p:nvSpPr>
        <p:spPr/>
        <p:txBody>
          <a:bodyPr/>
          <a:lstStyle/>
          <a:p>
            <a:fld id="{9E9782DF-7987-4113-9922-2D28E19CA4ED}" type="slidenum">
              <a:rPr lang="en-GB" smtClean="0"/>
              <a:pPr/>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summary of the various activities that</a:t>
            </a:r>
            <a:r>
              <a:rPr lang="en-US" baseline="0" dirty="0" smtClean="0"/>
              <a:t> will take place via SUS.  It starts from:</a:t>
            </a:r>
          </a:p>
          <a:p>
            <a:pPr marL="228600" indent="-228600">
              <a:buAutoNum type="arabicPeriod"/>
            </a:pPr>
            <a:r>
              <a:rPr lang="en-US" baseline="0" dirty="0" smtClean="0"/>
              <a:t>Bid invitation, followed by</a:t>
            </a:r>
          </a:p>
          <a:p>
            <a:pPr marL="228600" indent="-228600">
              <a:buAutoNum type="arabicPeriod"/>
            </a:pPr>
            <a:r>
              <a:rPr lang="en-US" baseline="0" dirty="0" smtClean="0"/>
              <a:t>Retrieval of RFQ document by vendor</a:t>
            </a:r>
          </a:p>
          <a:p>
            <a:pPr marL="228600" indent="-228600">
              <a:buAutoNum type="arabicPeriod"/>
            </a:pPr>
            <a:r>
              <a:rPr lang="en-US" baseline="0" dirty="0" smtClean="0"/>
              <a:t>Vendor then decides whether or not to participate.  If the decision is to participate, the vendor completes the RFQ document and submit via SUS.  Here, supporting documents can be attached</a:t>
            </a:r>
          </a:p>
          <a:p>
            <a:pPr marL="228600" indent="-228600">
              <a:buAutoNum type="arabicPeriod"/>
            </a:pPr>
            <a:r>
              <a:rPr lang="en-US" baseline="0" dirty="0" smtClean="0"/>
              <a:t>Once vendor has submitted, PETRONAS will receive the submission and progress the evaluations</a:t>
            </a:r>
          </a:p>
          <a:p>
            <a:pPr marL="228600" indent="-228600">
              <a:buAutoNum type="arabicPeriod"/>
            </a:pPr>
            <a:r>
              <a:rPr lang="en-US" baseline="0" dirty="0" smtClean="0"/>
              <a:t>Step 5 will see the creation of PO sent to the awarded vendor</a:t>
            </a:r>
          </a:p>
          <a:p>
            <a:pPr marL="228600" indent="-228600">
              <a:buAutoNum type="arabicPeriod"/>
            </a:pPr>
            <a:r>
              <a:rPr lang="en-US" baseline="0" dirty="0" smtClean="0"/>
              <a:t>Next, the vendor will receive a PO notification for vendor to retrieve the PO from SUS</a:t>
            </a:r>
          </a:p>
          <a:p>
            <a:pPr marL="228600" indent="-228600">
              <a:buAutoNum type="arabicPeriod"/>
            </a:pPr>
            <a:r>
              <a:rPr lang="en-US" baseline="0" dirty="0" smtClean="0"/>
              <a:t>Step 7 will see the vendor confirming the PO which is then retrieved by PETRONAS</a:t>
            </a:r>
          </a:p>
          <a:p>
            <a:pPr marL="228600" indent="-228600">
              <a:buAutoNum type="arabicPeriod"/>
            </a:pPr>
            <a:r>
              <a:rPr lang="en-US" baseline="0" dirty="0" smtClean="0"/>
              <a:t>For services rendered and completed, vendor creates a service confirmation in SUS, which is retrieved by PETRONAS as a service entry sheet.</a:t>
            </a:r>
          </a:p>
          <a:p>
            <a:pPr marL="228600" indent="-228600">
              <a:buAutoNum type="arabicPeriod"/>
            </a:pPr>
            <a:r>
              <a:rPr lang="en-US" baseline="0" dirty="0" smtClean="0"/>
              <a:t>Upon acceptance by PETRONAS, a  service acceptance is sent to vendor via SUS</a:t>
            </a:r>
          </a:p>
          <a:p>
            <a:pPr marL="228600" indent="-228600">
              <a:buAutoNum type="arabicPeriod"/>
            </a:pPr>
            <a:r>
              <a:rPr lang="en-US" baseline="0" dirty="0" smtClean="0"/>
              <a:t>In the case of materials delivered by Vendor, a GR or goods receipt is executed by PETRONAS</a:t>
            </a:r>
          </a:p>
          <a:p>
            <a:pPr marL="228600" indent="-228600">
              <a:buAutoNum type="arabicPeriod"/>
            </a:pPr>
            <a:r>
              <a:rPr lang="en-US" baseline="0" dirty="0" smtClean="0"/>
              <a:t>Vendors will then retrieve the GR in SUS which is the indication the </a:t>
            </a:r>
            <a:r>
              <a:rPr lang="en-US" baseline="0" dirty="0" err="1" smtClean="0"/>
              <a:t>the</a:t>
            </a:r>
            <a:r>
              <a:rPr lang="en-US" baseline="0" dirty="0" smtClean="0"/>
              <a:t> vendor can now invoice PETRONAS.</a:t>
            </a:r>
          </a:p>
          <a:p>
            <a:pPr marL="228600" indent="-228600">
              <a:buAutoNum type="arabicPeriod"/>
            </a:pPr>
            <a:r>
              <a:rPr lang="en-US" baseline="0" dirty="0" smtClean="0"/>
              <a:t>Finally, PETRONAS retrieves the invoice in SUS and progress it for payment processing.</a:t>
            </a:r>
          </a:p>
          <a:p>
            <a:pPr marL="228600" indent="-228600">
              <a:buAutoNum type="arabicPeriod"/>
            </a:pPr>
            <a:r>
              <a:rPr lang="en-US" baseline="0" dirty="0" smtClean="0"/>
              <a:t>In summary, SRM SUS provides a complete end-to-end processing of RFQ to procurement and finally, to payment</a:t>
            </a:r>
          </a:p>
          <a:p>
            <a:pPr marL="228600" indent="-228600">
              <a:buAutoNum type="arabicPeriod"/>
            </a:pPr>
            <a:endParaRPr lang="en-US" baseline="0" dirty="0" smtClean="0"/>
          </a:p>
          <a:p>
            <a:pPr marL="0" indent="0">
              <a:buNone/>
            </a:pPr>
            <a:r>
              <a:rPr lang="en-US" baseline="0" dirty="0" smtClean="0"/>
              <a:t>Are all these functionalities new to you?  Let’s look at the next slide which </a:t>
            </a:r>
            <a:r>
              <a:rPr lang="en-US" baseline="0" dirty="0" err="1" smtClean="0"/>
              <a:t>summarises</a:t>
            </a:r>
            <a:r>
              <a:rPr lang="en-US" baseline="0" dirty="0" smtClean="0"/>
              <a:t> the new functionalities in SRM versus that in </a:t>
            </a:r>
            <a:r>
              <a:rPr lang="en-US" baseline="0" dirty="0" err="1" smtClean="0"/>
              <a:t>PePP</a:t>
            </a:r>
            <a:r>
              <a:rPr lang="en-US" baseline="0" dirty="0" smtClean="0"/>
              <a:t>.</a:t>
            </a:r>
          </a:p>
          <a:p>
            <a:pPr marL="0" indent="0">
              <a:buNone/>
            </a:pPr>
            <a:endParaRPr lang="en-US" baseline="0" dirty="0" smtClean="0"/>
          </a:p>
          <a:p>
            <a:pPr marL="228600" indent="-228600">
              <a:buAutoNum type="arabicPeriod"/>
            </a:pPr>
            <a:endParaRPr lang="en-US" baseline="0" dirty="0" smtClean="0"/>
          </a:p>
          <a:p>
            <a:pPr marL="0" indent="0">
              <a:buNone/>
            </a:pPr>
            <a:r>
              <a:rPr lang="en-US" u="sng" baseline="0" dirty="0" smtClean="0"/>
              <a:t>Click to next slide</a:t>
            </a:r>
            <a:endParaRPr lang="en-GB" u="sng" dirty="0"/>
          </a:p>
        </p:txBody>
      </p:sp>
      <p:sp>
        <p:nvSpPr>
          <p:cNvPr id="4" name="Slide Number Placeholder 3"/>
          <p:cNvSpPr>
            <a:spLocks noGrp="1"/>
          </p:cNvSpPr>
          <p:nvPr>
            <p:ph type="sldNum" sz="quarter" idx="10"/>
          </p:nvPr>
        </p:nvSpPr>
        <p:spPr/>
        <p:txBody>
          <a:bodyPr/>
          <a:lstStyle/>
          <a:p>
            <a:pPr>
              <a:defRPr/>
            </a:pPr>
            <a:fld id="{B82B1D88-FF30-49C4-BF97-852057A88BE2}" type="slidenum">
              <a:rPr lang="en-US" smtClean="0"/>
              <a:pPr>
                <a:defRPr/>
              </a:pPr>
              <a:t>4</a:t>
            </a:fld>
            <a:endParaRPr lang="en-US"/>
          </a:p>
        </p:txBody>
      </p:sp>
    </p:spTree>
    <p:extLst>
      <p:ext uri="{BB962C8B-B14F-4D97-AF65-F5344CB8AC3E}">
        <p14:creationId xmlns:p14="http://schemas.microsoft.com/office/powerpoint/2010/main" val="3195722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DEE022B-F109-4A2F-9214-12E75117C20F}" type="slidenum">
              <a:rPr lang="en-GB"/>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presents</a:t>
            </a:r>
            <a:r>
              <a:rPr lang="en-US" baseline="0" dirty="0" smtClean="0"/>
              <a:t> </a:t>
            </a:r>
            <a:r>
              <a:rPr lang="en-US" dirty="0" smtClean="0"/>
              <a:t>circumstances</a:t>
            </a:r>
            <a:r>
              <a:rPr lang="en-US" baseline="0" dirty="0" smtClean="0"/>
              <a:t> related to materials only.</a:t>
            </a:r>
          </a:p>
          <a:p>
            <a:r>
              <a:rPr lang="en-US" baseline="0" dirty="0" smtClean="0"/>
              <a:t>&lt;read slide and explain&gt;</a:t>
            </a:r>
          </a:p>
          <a:p>
            <a:endParaRPr lang="en-US" baseline="0" dirty="0" smtClean="0"/>
          </a:p>
          <a:p>
            <a:r>
              <a:rPr lang="en-US" baseline="0" dirty="0" smtClean="0"/>
              <a:t>Please jot down any question or clarification you might need for later during our Q &amp; A session.</a:t>
            </a:r>
          </a:p>
          <a:p>
            <a:endParaRPr lang="en-US" baseline="0" dirty="0" smtClean="0"/>
          </a:p>
          <a:p>
            <a:r>
              <a:rPr lang="en-US" u="sng" baseline="0" dirty="0" smtClean="0"/>
              <a:t>Click to next slide</a:t>
            </a:r>
            <a:endParaRPr lang="en-GB" u="sng" dirty="0"/>
          </a:p>
        </p:txBody>
      </p:sp>
      <p:sp>
        <p:nvSpPr>
          <p:cNvPr id="4" name="Slide Number Placeholder 3"/>
          <p:cNvSpPr>
            <a:spLocks noGrp="1"/>
          </p:cNvSpPr>
          <p:nvPr>
            <p:ph type="sldNum" sz="quarter" idx="10"/>
          </p:nvPr>
        </p:nvSpPr>
        <p:spPr/>
        <p:txBody>
          <a:bodyPr/>
          <a:lstStyle/>
          <a:p>
            <a:pPr>
              <a:defRPr/>
            </a:pPr>
            <a:fld id="{B82B1D88-FF30-49C4-BF97-852057A88BE2}" type="slidenum">
              <a:rPr lang="en-US" smtClean="0"/>
              <a:pPr>
                <a:defRPr/>
              </a:pPr>
              <a:t>7</a:t>
            </a:fld>
            <a:endParaRPr lang="en-US"/>
          </a:p>
        </p:txBody>
      </p:sp>
    </p:spTree>
    <p:extLst>
      <p:ext uri="{BB962C8B-B14F-4D97-AF65-F5344CB8AC3E}">
        <p14:creationId xmlns:p14="http://schemas.microsoft.com/office/powerpoint/2010/main" val="2446623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0" dirty="0" smtClean="0">
                <a:solidFill>
                  <a:srgbClr val="FFFF00"/>
                </a:solidFill>
                <a:cs typeface="Arial" charset="0"/>
              </a:rPr>
              <a:t>As</a:t>
            </a:r>
            <a:r>
              <a:rPr lang="en-US" b="0" baseline="0" dirty="0" smtClean="0">
                <a:solidFill>
                  <a:srgbClr val="FFFF00"/>
                </a:solidFill>
                <a:cs typeface="Arial" charset="0"/>
              </a:rPr>
              <a:t> t</a:t>
            </a:r>
            <a:r>
              <a:rPr lang="en-US" b="0" dirty="0" smtClean="0">
                <a:solidFill>
                  <a:srgbClr val="FFFF00"/>
                </a:solidFill>
                <a:cs typeface="Arial" charset="0"/>
              </a:rPr>
              <a:t>his slide is quite wordy, I will first read word by word from the slide, then I will elaborate and explain</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r>
              <a:rPr lang="en-US" dirty="0" smtClean="0"/>
              <a:t>This information</a:t>
            </a:r>
            <a:r>
              <a:rPr lang="en-US" baseline="0" dirty="0" smtClean="0"/>
              <a:t> has been conveyed to all vendors via our email sent last week.  In technical project terms, we call it data migration and system cutover from the current </a:t>
            </a:r>
            <a:r>
              <a:rPr lang="en-US" baseline="0" dirty="0" err="1" smtClean="0"/>
              <a:t>PePP</a:t>
            </a:r>
            <a:r>
              <a:rPr lang="en-US" baseline="0" dirty="0" smtClean="0"/>
              <a:t> to the new SRM SUS, where we need to extract procurement transaction data for the 8 affected OPUs, from the existing </a:t>
            </a:r>
            <a:r>
              <a:rPr lang="en-US" baseline="0" dirty="0" err="1" smtClean="0"/>
              <a:t>PePP</a:t>
            </a:r>
            <a:r>
              <a:rPr lang="en-US" baseline="0" dirty="0" smtClean="0"/>
              <a:t> system and move it into the new SRM SUS system.  Whilst doing so, we need to bring down the </a:t>
            </a:r>
            <a:r>
              <a:rPr lang="en-US" baseline="0" dirty="0" err="1" smtClean="0"/>
              <a:t>PePP</a:t>
            </a:r>
            <a:r>
              <a:rPr lang="en-US" baseline="0" dirty="0" smtClean="0"/>
              <a:t> system and hence, will not be available for updating and transacting.</a:t>
            </a:r>
          </a:p>
          <a:p>
            <a:endParaRPr lang="en-US" baseline="0" dirty="0" smtClean="0"/>
          </a:p>
          <a:p>
            <a:r>
              <a:rPr lang="en-US" baseline="0" dirty="0" smtClean="0"/>
              <a:t>Please pay careful attention to the scenarios  presented as there are implications on what vendors will need to do should any one of them is not done by Wednesday, 6pm 14</a:t>
            </a:r>
            <a:r>
              <a:rPr lang="en-US" baseline="30000" dirty="0" smtClean="0"/>
              <a:t>th</a:t>
            </a:r>
            <a:r>
              <a:rPr lang="en-US" baseline="0" dirty="0" smtClean="0"/>
              <a:t> December 2011 </a:t>
            </a:r>
          </a:p>
          <a:p>
            <a:endParaRPr lang="en-US" dirty="0" smtClean="0"/>
          </a:p>
          <a:p>
            <a:r>
              <a:rPr lang="en-US" dirty="0" smtClean="0"/>
              <a:t>This table relates to Services only.</a:t>
            </a:r>
          </a:p>
          <a:p>
            <a:r>
              <a:rPr lang="en-US" dirty="0" smtClean="0"/>
              <a:t>&lt;Read through this slide</a:t>
            </a:r>
            <a:r>
              <a:rPr lang="en-US" baseline="0" dirty="0" smtClean="0"/>
              <a:t> and explain clearly&gt;</a:t>
            </a:r>
          </a:p>
          <a:p>
            <a:endParaRPr lang="en-US" baseline="0" dirty="0" smtClean="0"/>
          </a:p>
          <a:p>
            <a:r>
              <a:rPr lang="en-US" baseline="0" dirty="0" smtClean="0"/>
              <a:t>When finished, Click to next slide</a:t>
            </a:r>
            <a:endParaRPr lang="en-GB" dirty="0"/>
          </a:p>
        </p:txBody>
      </p:sp>
      <p:sp>
        <p:nvSpPr>
          <p:cNvPr id="4" name="Slide Number Placeholder 3"/>
          <p:cNvSpPr>
            <a:spLocks noGrp="1"/>
          </p:cNvSpPr>
          <p:nvPr>
            <p:ph type="sldNum" sz="quarter" idx="10"/>
          </p:nvPr>
        </p:nvSpPr>
        <p:spPr/>
        <p:txBody>
          <a:bodyPr/>
          <a:lstStyle/>
          <a:p>
            <a:pPr>
              <a:defRPr/>
            </a:pPr>
            <a:fld id="{B82B1D88-FF30-49C4-BF97-852057A88BE2}" type="slidenum">
              <a:rPr lang="en-US" smtClean="0"/>
              <a:pPr>
                <a:defRPr/>
              </a:pPr>
              <a:t>8</a:t>
            </a:fld>
            <a:endParaRPr lang="en-US"/>
          </a:p>
        </p:txBody>
      </p:sp>
    </p:spTree>
    <p:extLst>
      <p:ext uri="{BB962C8B-B14F-4D97-AF65-F5344CB8AC3E}">
        <p14:creationId xmlns:p14="http://schemas.microsoft.com/office/powerpoint/2010/main" val="1580665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defRPr>
            </a:lvl1pPr>
            <a:lvl2pPr marL="757066" indent="-291179" eaLnBrk="0" hangingPunct="0">
              <a:defRPr sz="1000">
                <a:solidFill>
                  <a:schemeClr val="tx1"/>
                </a:solidFill>
                <a:latin typeface="Arial" pitchFamily="34" charset="0"/>
              </a:defRPr>
            </a:lvl2pPr>
            <a:lvl3pPr marL="1164717" indent="-232943" eaLnBrk="0" hangingPunct="0">
              <a:defRPr sz="1000">
                <a:solidFill>
                  <a:schemeClr val="tx1"/>
                </a:solidFill>
                <a:latin typeface="Arial" pitchFamily="34" charset="0"/>
              </a:defRPr>
            </a:lvl3pPr>
            <a:lvl4pPr marL="1630604" indent="-232943" eaLnBrk="0" hangingPunct="0">
              <a:defRPr sz="1000">
                <a:solidFill>
                  <a:schemeClr val="tx1"/>
                </a:solidFill>
                <a:latin typeface="Arial" pitchFamily="34" charset="0"/>
              </a:defRPr>
            </a:lvl4pPr>
            <a:lvl5pPr marL="2096491" indent="-232943" eaLnBrk="0" hangingPunct="0">
              <a:defRPr sz="1000">
                <a:solidFill>
                  <a:schemeClr val="tx1"/>
                </a:solidFill>
                <a:latin typeface="Arial" pitchFamily="34" charset="0"/>
              </a:defRPr>
            </a:lvl5pPr>
            <a:lvl6pPr marL="2562377" indent="-232943" eaLnBrk="0" fontAlgn="base" hangingPunct="0">
              <a:spcBef>
                <a:spcPct val="30000"/>
              </a:spcBef>
              <a:spcAft>
                <a:spcPct val="0"/>
              </a:spcAft>
              <a:buChar char="•"/>
              <a:defRPr sz="1000">
                <a:solidFill>
                  <a:schemeClr val="tx1"/>
                </a:solidFill>
                <a:latin typeface="Arial" pitchFamily="34" charset="0"/>
              </a:defRPr>
            </a:lvl6pPr>
            <a:lvl7pPr marL="3028264" indent="-232943" eaLnBrk="0" fontAlgn="base" hangingPunct="0">
              <a:spcBef>
                <a:spcPct val="30000"/>
              </a:spcBef>
              <a:spcAft>
                <a:spcPct val="0"/>
              </a:spcAft>
              <a:buChar char="•"/>
              <a:defRPr sz="1000">
                <a:solidFill>
                  <a:schemeClr val="tx1"/>
                </a:solidFill>
                <a:latin typeface="Arial" pitchFamily="34" charset="0"/>
              </a:defRPr>
            </a:lvl7pPr>
            <a:lvl8pPr marL="3494151" indent="-232943" eaLnBrk="0" fontAlgn="base" hangingPunct="0">
              <a:spcBef>
                <a:spcPct val="30000"/>
              </a:spcBef>
              <a:spcAft>
                <a:spcPct val="0"/>
              </a:spcAft>
              <a:buChar char="•"/>
              <a:defRPr sz="1000">
                <a:solidFill>
                  <a:schemeClr val="tx1"/>
                </a:solidFill>
                <a:latin typeface="Arial" pitchFamily="34" charset="0"/>
              </a:defRPr>
            </a:lvl8pPr>
            <a:lvl9pPr marL="3960038" indent="-232943" eaLnBrk="0" fontAlgn="base" hangingPunct="0">
              <a:spcBef>
                <a:spcPct val="30000"/>
              </a:spcBef>
              <a:spcAft>
                <a:spcPct val="0"/>
              </a:spcAft>
              <a:buChar char="•"/>
              <a:defRPr sz="1000">
                <a:solidFill>
                  <a:schemeClr val="tx1"/>
                </a:solidFill>
                <a:latin typeface="Arial" pitchFamily="34" charset="0"/>
              </a:defRPr>
            </a:lvl9pPr>
          </a:lstStyle>
          <a:p>
            <a:pPr eaLnBrk="1" hangingPunct="1"/>
            <a:fld id="{AE76495F-EC02-4105-856A-33543F8F0288}" type="slidenum">
              <a:rPr lang="en-US" sz="1200"/>
              <a:pPr eaLnBrk="1" hangingPunct="1"/>
              <a:t>10</a:t>
            </a:fld>
            <a:endParaRPr 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&lt;read off</a:t>
            </a:r>
            <a:r>
              <a:rPr lang="en-US" baseline="0" dirty="0" smtClean="0"/>
              <a:t> the slides and </a:t>
            </a:r>
            <a:r>
              <a:rPr lang="en-US" baseline="0" dirty="0" err="1" smtClean="0"/>
              <a:t>emphasise</a:t>
            </a:r>
            <a:r>
              <a:rPr lang="en-US" baseline="0" dirty="0" smtClean="0"/>
              <a:t> on the importance of their roles and responsibilities&gt;</a:t>
            </a:r>
          </a:p>
          <a:p>
            <a:pPr eaLnBrk="1" hangingPunct="1"/>
            <a:endParaRPr lang="en-US" baseline="0" dirty="0" smtClean="0"/>
          </a:p>
          <a:p>
            <a:pPr eaLnBrk="1" hangingPunct="1"/>
            <a:r>
              <a:rPr lang="en-US" baseline="0" dirty="0" smtClean="0"/>
              <a:t>With that, we have come to the end of my session, sharing key changes and impacts on vendors when the SRM SUS system goes live for the 8 affected OPUs.</a:t>
            </a:r>
          </a:p>
          <a:p>
            <a:pPr eaLnBrk="1" hangingPunct="1"/>
            <a:endParaRPr lang="en-US" baseline="0" dirty="0" smtClean="0"/>
          </a:p>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54150" y="3886200"/>
            <a:ext cx="6784975" cy="1752600"/>
          </a:xfrm>
        </p:spPr>
        <p:txBody>
          <a:bodyPr/>
          <a:lstStyle>
            <a:lvl1pPr marL="0" indent="0" algn="ctr">
              <a:buNone/>
              <a:defRPr sz="18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26705F0-9C73-4CC7-B156-23E7DAADC730}" type="slidenum">
              <a:rPr lang="en-US"/>
              <a:pPr>
                <a:defRPr/>
              </a:pPr>
              <a:t>‹#›</a:t>
            </a:fld>
            <a:endParaRPr lang="en-US"/>
          </a:p>
        </p:txBody>
      </p:sp>
      <p:sp>
        <p:nvSpPr>
          <p:cNvPr id="7" name="Rectangle 2"/>
          <p:cNvSpPr>
            <a:spLocks noGrp="1" noChangeArrowheads="1"/>
          </p:cNvSpPr>
          <p:nvPr>
            <p:ph type="title"/>
          </p:nvPr>
        </p:nvSpPr>
        <p:spPr bwMode="auto">
          <a:xfrm>
            <a:off x="5226" y="390750"/>
            <a:ext cx="7034203" cy="567188"/>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dirty="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800"/>
            </a:lvl1pPr>
            <a:lvl2pPr>
              <a:defRPr sz="18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8AD3BF-2BF2-4DCF-9425-05CDA1EC584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5175" y="2906713"/>
            <a:ext cx="8239125" cy="1500187"/>
          </a:xfrm>
        </p:spPr>
        <p:txBody>
          <a:bodyPr anchor="b"/>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67A2C33-BDC7-4B95-922E-CAC1410AEFB2}" type="slidenum">
              <a:rPr lang="en-US"/>
              <a:pPr>
                <a:defRPr/>
              </a:pPr>
              <a:t>‹#›</a:t>
            </a:fld>
            <a:endParaRPr lang="en-US"/>
          </a:p>
        </p:txBody>
      </p:sp>
      <p:sp>
        <p:nvSpPr>
          <p:cNvPr id="7" name="Rectangle 2"/>
          <p:cNvSpPr>
            <a:spLocks noGrp="1" noChangeArrowheads="1"/>
          </p:cNvSpPr>
          <p:nvPr>
            <p:ph type="title"/>
          </p:nvPr>
        </p:nvSpPr>
        <p:spPr bwMode="auto">
          <a:xfrm>
            <a:off x="5226" y="390750"/>
            <a:ext cx="7034203" cy="567188"/>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dirty="0" smtClean="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4188" y="1600200"/>
            <a:ext cx="4286250" cy="45259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922838" y="1600200"/>
            <a:ext cx="4286250" cy="45259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736BD2B-BC89-4337-9E68-E244C97CA1C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84188" y="1535113"/>
            <a:ext cx="4283075"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84188" y="2174875"/>
            <a:ext cx="4283075"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924425" y="1535113"/>
            <a:ext cx="4284663"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24425" y="2174875"/>
            <a:ext cx="4284663" cy="3951288"/>
          </a:xfrm>
        </p:spPr>
        <p:txBody>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713E475-A120-48DD-9078-6D45A59AB98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399A58A-BC5A-4FA6-BCA1-801E38918F6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C7B5D74-3014-4C38-ADF8-5E24B5745C84}" type="slidenum">
              <a:rPr lang="en-US"/>
              <a:pPr>
                <a:defRPr/>
              </a:pPr>
              <a:t>‹#›</a:t>
            </a:fld>
            <a:endParaRPr lang="en-US"/>
          </a:p>
        </p:txBody>
      </p:sp>
      <p:sp>
        <p:nvSpPr>
          <p:cNvPr id="5" name="Rectangle 2"/>
          <p:cNvSpPr>
            <a:spLocks noGrp="1" noChangeArrowheads="1"/>
          </p:cNvSpPr>
          <p:nvPr>
            <p:ph type="title"/>
          </p:nvPr>
        </p:nvSpPr>
        <p:spPr bwMode="auto">
          <a:xfrm>
            <a:off x="5226" y="390750"/>
            <a:ext cx="7034203" cy="567188"/>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dirty="0" smtClean="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Next Step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Next Steps</a:t>
            </a:r>
            <a:endParaRPr lang="en-GB" dirty="0"/>
          </a:p>
        </p:txBody>
      </p:sp>
      <p:sp>
        <p:nvSpPr>
          <p:cNvPr id="3" name="Footer Placeholder 2"/>
          <p:cNvSpPr>
            <a:spLocks noGrp="1"/>
          </p:cNvSpPr>
          <p:nvPr>
            <p:ph type="ftr" sz="quarter" idx="10"/>
          </p:nvPr>
        </p:nvSpPr>
        <p:spPr/>
        <p:txBody>
          <a:bodyPr/>
          <a:lstStyle/>
          <a:p>
            <a:r>
              <a:rPr lang="en-GB" dirty="0" smtClean="0"/>
              <a:t>Insert File Name Here</a:t>
            </a:r>
            <a:endParaRPr lang="en-GB" dirty="0"/>
          </a:p>
        </p:txBody>
      </p:sp>
      <p:sp>
        <p:nvSpPr>
          <p:cNvPr id="4" name="Slide Number Placeholder 3"/>
          <p:cNvSpPr>
            <a:spLocks noGrp="1"/>
          </p:cNvSpPr>
          <p:nvPr>
            <p:ph type="sldNum" sz="quarter" idx="11"/>
          </p:nvPr>
        </p:nvSpPr>
        <p:spPr/>
        <p:txBody>
          <a:bodyPr/>
          <a:lstStyle/>
          <a:p>
            <a:fld id="{F65907CE-1BBB-49DE-9E44-8770FB933BDA}" type="slidenum">
              <a:rPr lang="en-GB" smtClean="0"/>
              <a:pPr/>
              <a:t>‹#›</a:t>
            </a:fld>
            <a:endParaRPr lang="en-GB" dirty="0"/>
          </a:p>
        </p:txBody>
      </p:sp>
    </p:spTree>
    <p:extLst>
      <p:ext uri="{BB962C8B-B14F-4D97-AF65-F5344CB8AC3E}">
        <p14:creationId xmlns:p14="http://schemas.microsoft.com/office/powerpoint/2010/main" val="2297500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Objective</a:t>
            </a:r>
            <a:endParaRPr lang="en-GB" dirty="0"/>
          </a:p>
        </p:txBody>
      </p:sp>
      <p:sp>
        <p:nvSpPr>
          <p:cNvPr id="3" name="Footer Placeholder 2"/>
          <p:cNvSpPr>
            <a:spLocks noGrp="1"/>
          </p:cNvSpPr>
          <p:nvPr>
            <p:ph type="ftr" sz="quarter" idx="10"/>
          </p:nvPr>
        </p:nvSpPr>
        <p:spPr/>
        <p:txBody>
          <a:bodyPr/>
          <a:lstStyle/>
          <a:p>
            <a:r>
              <a:rPr lang="en-US" dirty="0" smtClean="0"/>
              <a:t>EP Steering Committee Update 240311</a:t>
            </a:r>
            <a:endParaRPr lang="en-GB" dirty="0"/>
          </a:p>
        </p:txBody>
      </p:sp>
      <p:sp>
        <p:nvSpPr>
          <p:cNvPr id="4" name="Slide Number Placeholder 3"/>
          <p:cNvSpPr>
            <a:spLocks noGrp="1"/>
          </p:cNvSpPr>
          <p:nvPr>
            <p:ph type="sldNum" sz="quarter" idx="11"/>
          </p:nvPr>
        </p:nvSpPr>
        <p:spPr/>
        <p:txBody>
          <a:bodyPr/>
          <a:lstStyle/>
          <a:p>
            <a:fld id="{F65907CE-1BBB-49DE-9E44-8770FB933BDA}" type="slidenum">
              <a:rPr lang="en-GB" smtClean="0"/>
              <a:pPr/>
              <a:t>‹#›</a:t>
            </a:fld>
            <a:endParaRPr lang="en-GB" dirty="0"/>
          </a:p>
        </p:txBody>
      </p:sp>
      <p:sp>
        <p:nvSpPr>
          <p:cNvPr id="5" name="Content Placeholder 2"/>
          <p:cNvSpPr>
            <a:spLocks noGrp="1"/>
          </p:cNvSpPr>
          <p:nvPr>
            <p:ph idx="1" hasCustomPrompt="1"/>
          </p:nvPr>
        </p:nvSpPr>
        <p:spPr>
          <a:xfrm>
            <a:off x="642853" y="1311275"/>
            <a:ext cx="8500128" cy="681038"/>
          </a:xfrm>
          <a:prstGeom prst="roundRect">
            <a:avLst/>
          </a:prstGeom>
          <a:solidFill>
            <a:schemeClr val="accent1">
              <a:lumMod val="20000"/>
              <a:lumOff val="80000"/>
            </a:schemeClr>
          </a:solidFill>
          <a:ln w="28575">
            <a:solidFill>
              <a:schemeClr val="accent1">
                <a:lumMod val="75000"/>
              </a:schemeClr>
            </a:solidFill>
          </a:ln>
          <a:effectLst>
            <a:outerShdw blurRad="50800" dist="38100" dir="2700000" algn="tl" rotWithShape="0">
              <a:prstClr val="black">
                <a:alpha val="40000"/>
              </a:prstClr>
            </a:outerShdw>
          </a:effectLst>
        </p:spPr>
        <p:txBody>
          <a:bodyPr lIns="182880" tIns="182880" rIns="182880" bIns="182880"/>
          <a:lstStyle>
            <a:lvl1pPr>
              <a:defRPr sz="1600" b="0">
                <a:latin typeface="+mn-lt"/>
                <a:cs typeface="Tahoma" pitchFamily="34" charset="0"/>
              </a:defRPr>
            </a:lvl1pPr>
            <a:lvl2pPr marL="228600" indent="-227013">
              <a:buClr>
                <a:schemeClr val="accent6">
                  <a:lumMod val="75000"/>
                </a:schemeClr>
              </a:buClr>
              <a:buFont typeface="Wingdings" pitchFamily="2" charset="2"/>
              <a:buChar char="§"/>
              <a:defRPr/>
            </a:lvl2pPr>
            <a:lvl3pPr marL="406400" indent="-260350">
              <a:lnSpc>
                <a:spcPct val="100000"/>
              </a:lnSpc>
              <a:defRPr/>
            </a:lvl3pPr>
            <a:lvl4pPr marL="685800" indent="-249238">
              <a:buClr>
                <a:schemeClr val="accent6">
                  <a:lumMod val="75000"/>
                </a:schemeClr>
              </a:buClr>
              <a:defRPr/>
            </a:lvl4pPr>
            <a:lvl5pPr marL="747713" indent="-149225">
              <a:defRPr/>
            </a:lvl5pPr>
          </a:lstStyle>
          <a:p>
            <a:pPr lvl="0"/>
            <a:r>
              <a:rPr lang="en-US" dirty="0" smtClean="0"/>
              <a:t>Click to insert Presentation Objective </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
          <p:cNvSpPr>
            <a:spLocks noChangeArrowheads="1"/>
          </p:cNvSpPr>
          <p:nvPr userDrawn="1"/>
        </p:nvSpPr>
        <p:spPr bwMode="auto">
          <a:xfrm>
            <a:off x="0" y="528638"/>
            <a:ext cx="9693275" cy="6329362"/>
          </a:xfrm>
          <a:prstGeom prst="rect">
            <a:avLst/>
          </a:prstGeom>
          <a:gradFill rotWithShape="1">
            <a:gsLst>
              <a:gs pos="0">
                <a:schemeClr val="bg1"/>
              </a:gs>
              <a:gs pos="100000">
                <a:srgbClr val="FFFF99"/>
              </a:gs>
            </a:gsLst>
            <a:lin ang="5400000" scaled="1"/>
          </a:gradFill>
          <a:ln w="9525">
            <a:noFill/>
            <a:miter lim="800000"/>
            <a:headEnd/>
            <a:tailEnd/>
          </a:ln>
        </p:spPr>
        <p:txBody>
          <a:bodyPr wrap="none" anchor="ctr"/>
          <a:lstStyle/>
          <a:p>
            <a:endParaRPr lang="en-US">
              <a:latin typeface="Calibri" pitchFamily="34" charset="0"/>
            </a:endParaRPr>
          </a:p>
        </p:txBody>
      </p:sp>
      <p:sp>
        <p:nvSpPr>
          <p:cNvPr id="26" name="Rectangle 5"/>
          <p:cNvSpPr>
            <a:spLocks noChangeArrowheads="1"/>
          </p:cNvSpPr>
          <p:nvPr userDrawn="1"/>
        </p:nvSpPr>
        <p:spPr bwMode="auto">
          <a:xfrm>
            <a:off x="7026275" y="0"/>
            <a:ext cx="2667000" cy="1295400"/>
          </a:xfrm>
          <a:prstGeom prst="rect">
            <a:avLst/>
          </a:prstGeom>
          <a:solidFill>
            <a:srgbClr val="FFCC00"/>
          </a:solidFill>
          <a:ln w="9525" algn="ctr">
            <a:noFill/>
            <a:miter lim="800000"/>
            <a:headEnd/>
            <a:tailEnd/>
          </a:ln>
        </p:spPr>
        <p:txBody>
          <a:bodyPr wrap="none" lIns="91436" tIns="45718" rIns="91436" bIns="45718" anchor="ctr"/>
          <a:lstStyle/>
          <a:p>
            <a:pPr algn="ctr"/>
            <a:endParaRPr lang="en-US" sz="3600">
              <a:solidFill>
                <a:srgbClr val="F0BE08"/>
              </a:solidFill>
              <a:latin typeface="Calibri" pitchFamily="34" charset="0"/>
            </a:endParaRPr>
          </a:p>
        </p:txBody>
      </p:sp>
      <p:sp>
        <p:nvSpPr>
          <p:cNvPr id="28" name="Rectangle 7"/>
          <p:cNvSpPr>
            <a:spLocks noChangeArrowheads="1"/>
          </p:cNvSpPr>
          <p:nvPr userDrawn="1"/>
        </p:nvSpPr>
        <p:spPr bwMode="auto">
          <a:xfrm>
            <a:off x="9369425" y="0"/>
            <a:ext cx="323850" cy="6858000"/>
          </a:xfrm>
          <a:prstGeom prst="rect">
            <a:avLst/>
          </a:prstGeom>
          <a:solidFill>
            <a:srgbClr val="CCFFCC">
              <a:alpha val="23921"/>
            </a:srgbClr>
          </a:solidFill>
          <a:ln w="9525">
            <a:noFill/>
            <a:miter lim="800000"/>
            <a:headEnd/>
            <a:tailEnd/>
          </a:ln>
        </p:spPr>
        <p:txBody>
          <a:bodyPr wrap="none" anchor="ctr"/>
          <a:lstStyle/>
          <a:p>
            <a:endParaRPr lang="en-US">
              <a:latin typeface="Calibri" pitchFamily="34" charset="0"/>
            </a:endParaRPr>
          </a:p>
        </p:txBody>
      </p:sp>
      <p:pic>
        <p:nvPicPr>
          <p:cNvPr id="29" name="Picture 8" descr="peta"/>
          <p:cNvPicPr>
            <a:picLocks noChangeAspect="1" noChangeArrowheads="1"/>
          </p:cNvPicPr>
          <p:nvPr userDrawn="1"/>
        </p:nvPicPr>
        <p:blipFill>
          <a:blip r:embed="rId12" cstate="print"/>
          <a:srcRect/>
          <a:stretch>
            <a:fillRect/>
          </a:stretch>
        </p:blipFill>
        <p:spPr bwMode="auto">
          <a:xfrm>
            <a:off x="8310563" y="171450"/>
            <a:ext cx="928687" cy="962025"/>
          </a:xfrm>
          <a:prstGeom prst="rect">
            <a:avLst/>
          </a:prstGeom>
          <a:noFill/>
          <a:ln w="9525">
            <a:noFill/>
            <a:miter lim="800000"/>
            <a:headEnd/>
            <a:tailEnd/>
          </a:ln>
        </p:spPr>
      </p:pic>
      <p:grpSp>
        <p:nvGrpSpPr>
          <p:cNvPr id="30" name="Group 9"/>
          <p:cNvGrpSpPr>
            <a:grpSpLocks/>
          </p:cNvGrpSpPr>
          <p:nvPr userDrawn="1"/>
        </p:nvGrpSpPr>
        <p:grpSpPr bwMode="auto">
          <a:xfrm>
            <a:off x="0" y="0"/>
            <a:ext cx="8188325" cy="1295400"/>
            <a:chOff x="4164" y="0"/>
            <a:chExt cx="702" cy="816"/>
          </a:xfrm>
        </p:grpSpPr>
        <p:sp>
          <p:nvSpPr>
            <p:cNvPr id="31" name="Rectangle 10"/>
            <p:cNvSpPr>
              <a:spLocks noChangeArrowheads="1"/>
            </p:cNvSpPr>
            <p:nvPr/>
          </p:nvSpPr>
          <p:spPr bwMode="auto">
            <a:xfrm>
              <a:off x="4164" y="0"/>
              <a:ext cx="702" cy="816"/>
            </a:xfrm>
            <a:prstGeom prst="rect">
              <a:avLst/>
            </a:prstGeom>
            <a:solidFill>
              <a:srgbClr val="CCFFCC">
                <a:alpha val="23921"/>
              </a:srgbClr>
            </a:solidFill>
            <a:ln w="9525">
              <a:noFill/>
              <a:miter lim="800000"/>
              <a:headEnd/>
              <a:tailEnd/>
            </a:ln>
          </p:spPr>
          <p:txBody>
            <a:bodyPr wrap="none" anchor="ctr"/>
            <a:lstStyle/>
            <a:p>
              <a:endParaRPr lang="en-US">
                <a:latin typeface="Calibri" pitchFamily="34" charset="0"/>
              </a:endParaRPr>
            </a:p>
          </p:txBody>
        </p:sp>
        <p:sp>
          <p:nvSpPr>
            <p:cNvPr id="32" name="Rectangle 11"/>
            <p:cNvSpPr>
              <a:spLocks noChangeArrowheads="1"/>
            </p:cNvSpPr>
            <p:nvPr/>
          </p:nvSpPr>
          <p:spPr bwMode="auto">
            <a:xfrm>
              <a:off x="4164" y="0"/>
              <a:ext cx="354" cy="816"/>
            </a:xfrm>
            <a:prstGeom prst="rect">
              <a:avLst/>
            </a:prstGeom>
            <a:solidFill>
              <a:srgbClr val="CCFFCC">
                <a:alpha val="23921"/>
              </a:srgbClr>
            </a:solidFill>
            <a:ln w="9525">
              <a:noFill/>
              <a:miter lim="800000"/>
              <a:headEnd/>
              <a:tailEnd/>
            </a:ln>
          </p:spPr>
          <p:txBody>
            <a:bodyPr wrap="none" anchor="ctr"/>
            <a:lstStyle/>
            <a:p>
              <a:endParaRPr lang="en-US">
                <a:latin typeface="Calibri" pitchFamily="34" charset="0"/>
              </a:endParaRPr>
            </a:p>
          </p:txBody>
        </p:sp>
      </p:grpSp>
      <p:sp>
        <p:nvSpPr>
          <p:cNvPr id="33" name="AutoShape 12"/>
          <p:cNvSpPr>
            <a:spLocks noChangeAspect="1" noChangeArrowheads="1" noTextEdit="1"/>
          </p:cNvSpPr>
          <p:nvPr userDrawn="1"/>
        </p:nvSpPr>
        <p:spPr bwMode="auto">
          <a:xfrm flipH="1">
            <a:off x="4719638" y="1327150"/>
            <a:ext cx="2724150" cy="2603500"/>
          </a:xfrm>
          <a:prstGeom prst="rect">
            <a:avLst/>
          </a:prstGeom>
          <a:noFill/>
          <a:ln w="9525">
            <a:noFill/>
            <a:miter lim="800000"/>
            <a:headEnd/>
            <a:tailEnd/>
          </a:ln>
        </p:spPr>
        <p:txBody>
          <a:bodyPr/>
          <a:lstStyle/>
          <a:p>
            <a:endParaRPr lang="en-US">
              <a:latin typeface="Calibri" pitchFamily="34" charset="0"/>
            </a:endParaRPr>
          </a:p>
        </p:txBody>
      </p:sp>
      <p:sp>
        <p:nvSpPr>
          <p:cNvPr id="34" name="Rectangle 14"/>
          <p:cNvSpPr>
            <a:spLocks noChangeArrowheads="1"/>
          </p:cNvSpPr>
          <p:nvPr userDrawn="1"/>
        </p:nvSpPr>
        <p:spPr bwMode="auto">
          <a:xfrm>
            <a:off x="-39688" y="2752725"/>
            <a:ext cx="9856788" cy="307777"/>
          </a:xfrm>
          <a:prstGeom prst="rect">
            <a:avLst/>
          </a:prstGeom>
          <a:noFill/>
          <a:ln w="25400">
            <a:noFill/>
            <a:miter lim="800000"/>
            <a:headEnd/>
            <a:tailEnd/>
          </a:ln>
        </p:spPr>
        <p:txBody>
          <a:bodyPr lIns="0" tIns="0" rIns="0" bIns="0">
            <a:spAutoFit/>
          </a:bodyPr>
          <a:lstStyle/>
          <a:p>
            <a:endParaRPr lang="en-US">
              <a:latin typeface="Calibri" pitchFamily="34" charset="0"/>
            </a:endParaRPr>
          </a:p>
        </p:txBody>
      </p:sp>
      <p:sp>
        <p:nvSpPr>
          <p:cNvPr id="35" name="AutoShape 15"/>
          <p:cNvSpPr>
            <a:spLocks noChangeAspect="1" noChangeArrowheads="1" noTextEdit="1"/>
          </p:cNvSpPr>
          <p:nvPr userDrawn="1"/>
        </p:nvSpPr>
        <p:spPr bwMode="auto">
          <a:xfrm flipV="1">
            <a:off x="2071688" y="3914775"/>
            <a:ext cx="2632075" cy="2479675"/>
          </a:xfrm>
          <a:prstGeom prst="rect">
            <a:avLst/>
          </a:prstGeom>
          <a:noFill/>
          <a:ln w="9525">
            <a:noFill/>
            <a:miter lim="800000"/>
            <a:headEnd/>
            <a:tailEnd/>
          </a:ln>
        </p:spPr>
        <p:txBody>
          <a:bodyPr/>
          <a:lstStyle/>
          <a:p>
            <a:endParaRPr lang="en-US">
              <a:latin typeface="Calibri" pitchFamily="34" charset="0"/>
            </a:endParaRPr>
          </a:p>
        </p:txBody>
      </p:sp>
      <p:sp>
        <p:nvSpPr>
          <p:cNvPr id="36" name="AutoShape 16"/>
          <p:cNvSpPr>
            <a:spLocks noChangeAspect="1" noChangeArrowheads="1" noTextEdit="1"/>
          </p:cNvSpPr>
          <p:nvPr userDrawn="1"/>
        </p:nvSpPr>
        <p:spPr bwMode="auto">
          <a:xfrm flipH="1" flipV="1">
            <a:off x="4702175" y="3914775"/>
            <a:ext cx="2741613" cy="2463800"/>
          </a:xfrm>
          <a:prstGeom prst="rect">
            <a:avLst/>
          </a:prstGeom>
          <a:noFill/>
          <a:ln w="9525">
            <a:noFill/>
            <a:miter lim="800000"/>
            <a:headEnd/>
            <a:tailEnd/>
          </a:ln>
        </p:spPr>
        <p:txBody>
          <a:bodyPr/>
          <a:lstStyle/>
          <a:p>
            <a:endParaRPr lang="en-US">
              <a:latin typeface="Calibri" pitchFamily="34" charset="0"/>
            </a:endParaRPr>
          </a:p>
        </p:txBody>
      </p:sp>
      <p:sp>
        <p:nvSpPr>
          <p:cNvPr id="37" name="Rectangle 17"/>
          <p:cNvSpPr>
            <a:spLocks noChangeArrowheads="1"/>
          </p:cNvSpPr>
          <p:nvPr userDrawn="1"/>
        </p:nvSpPr>
        <p:spPr bwMode="auto">
          <a:xfrm>
            <a:off x="4749800" y="3167393"/>
            <a:ext cx="184722" cy="523216"/>
          </a:xfrm>
          <a:prstGeom prst="rect">
            <a:avLst/>
          </a:prstGeom>
          <a:noFill/>
          <a:ln w="9525" algn="ctr">
            <a:noFill/>
            <a:miter lim="800000"/>
            <a:headEnd/>
            <a:tailEnd/>
          </a:ln>
        </p:spPr>
        <p:txBody>
          <a:bodyPr wrap="none" lIns="91436" tIns="45718" rIns="91436" bIns="45718" anchor="ctr">
            <a:spAutoFit/>
          </a:bodyPr>
          <a:lstStyle/>
          <a:p>
            <a:r>
              <a:rPr lang="en-US" sz="1400">
                <a:solidFill>
                  <a:srgbClr val="FF0000"/>
                </a:solidFill>
                <a:latin typeface="Calibri" pitchFamily="34" charset="0"/>
              </a:rPr>
              <a:t/>
            </a:r>
            <a:br>
              <a:rPr lang="en-US" sz="1400">
                <a:solidFill>
                  <a:srgbClr val="FF0000"/>
                </a:solidFill>
                <a:latin typeface="Calibri" pitchFamily="34" charset="0"/>
              </a:rPr>
            </a:br>
            <a:endParaRPr lang="en-US" sz="1400">
              <a:solidFill>
                <a:srgbClr val="FF0000"/>
              </a:solidFill>
              <a:latin typeface="Calibri" pitchFamily="34" charset="0"/>
            </a:endParaRPr>
          </a:p>
        </p:txBody>
      </p:sp>
      <p:sp>
        <p:nvSpPr>
          <p:cNvPr id="38" name="Freeform 18"/>
          <p:cNvSpPr>
            <a:spLocks/>
          </p:cNvSpPr>
          <p:nvPr userDrawn="1"/>
        </p:nvSpPr>
        <p:spPr bwMode="auto">
          <a:xfrm flipH="1" flipV="1">
            <a:off x="0" y="5530850"/>
            <a:ext cx="6088063" cy="1206500"/>
          </a:xfrm>
          <a:custGeom>
            <a:avLst/>
            <a:gdLst>
              <a:gd name="T0" fmla="*/ 2147483647 w 305"/>
              <a:gd name="T1" fmla="*/ 2147483647 h 34"/>
              <a:gd name="T2" fmla="*/ 0 w 305"/>
              <a:gd name="T3" fmla="*/ 2147483647 h 34"/>
              <a:gd name="T4" fmla="*/ 2147483647 w 305"/>
              <a:gd name="T5" fmla="*/ 0 h 34"/>
              <a:gd name="T6" fmla="*/ 2147483647 w 305"/>
              <a:gd name="T7" fmla="*/ 2147483647 h 34"/>
              <a:gd name="T8" fmla="*/ 0 60000 65536"/>
              <a:gd name="T9" fmla="*/ 0 60000 65536"/>
              <a:gd name="T10" fmla="*/ 0 60000 65536"/>
              <a:gd name="T11" fmla="*/ 0 60000 65536"/>
              <a:gd name="T12" fmla="*/ 0 w 305"/>
              <a:gd name="T13" fmla="*/ 0 h 34"/>
              <a:gd name="T14" fmla="*/ 305 w 305"/>
              <a:gd name="T15" fmla="*/ 34 h 34"/>
            </a:gdLst>
            <a:ahLst/>
            <a:cxnLst>
              <a:cxn ang="T8">
                <a:pos x="T0" y="T1"/>
              </a:cxn>
              <a:cxn ang="T9">
                <a:pos x="T2" y="T3"/>
              </a:cxn>
              <a:cxn ang="T10">
                <a:pos x="T4" y="T5"/>
              </a:cxn>
              <a:cxn ang="T11">
                <a:pos x="T6" y="T7"/>
              </a:cxn>
            </a:cxnLst>
            <a:rect l="T12" t="T13" r="T14" b="T15"/>
            <a:pathLst>
              <a:path w="305" h="34">
                <a:moveTo>
                  <a:pt x="305" y="12"/>
                </a:moveTo>
                <a:cubicBezTo>
                  <a:pt x="173" y="34"/>
                  <a:pt x="67" y="17"/>
                  <a:pt x="0" y="2"/>
                </a:cubicBezTo>
                <a:cubicBezTo>
                  <a:pt x="87" y="16"/>
                  <a:pt x="219" y="20"/>
                  <a:pt x="303" y="0"/>
                </a:cubicBezTo>
                <a:lnTo>
                  <a:pt x="305" y="12"/>
                </a:lnTo>
                <a:close/>
              </a:path>
            </a:pathLst>
          </a:custGeom>
          <a:gradFill rotWithShape="1">
            <a:gsLst>
              <a:gs pos="0">
                <a:srgbClr val="033989"/>
              </a:gs>
              <a:gs pos="100000">
                <a:schemeClr val="bg1">
                  <a:alpha val="9000"/>
                </a:schemeClr>
              </a:gs>
            </a:gsLst>
            <a:lin ang="0" scaled="1"/>
          </a:gradFill>
          <a:ln w="0">
            <a:noFill/>
            <a:round/>
            <a:headEnd/>
            <a:tailEnd/>
          </a:ln>
        </p:spPr>
        <p:txBody>
          <a:bodyPr/>
          <a:lstStyle/>
          <a:p>
            <a:endParaRPr lang="en-US">
              <a:latin typeface="Calibri" pitchFamily="34" charset="0"/>
            </a:endParaRPr>
          </a:p>
        </p:txBody>
      </p:sp>
      <p:sp>
        <p:nvSpPr>
          <p:cNvPr id="1026" name="Rectangle 2"/>
          <p:cNvSpPr>
            <a:spLocks noGrp="1" noChangeArrowheads="1"/>
          </p:cNvSpPr>
          <p:nvPr userDrawn="1">
            <p:ph type="title"/>
          </p:nvPr>
        </p:nvSpPr>
        <p:spPr bwMode="auto">
          <a:xfrm>
            <a:off x="5226" y="390750"/>
            <a:ext cx="7034203" cy="567188"/>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userDrawn="1">
            <p:ph type="body" idx="1"/>
          </p:nvPr>
        </p:nvSpPr>
        <p:spPr bwMode="auto">
          <a:xfrm>
            <a:off x="484188" y="1600200"/>
            <a:ext cx="8724900" cy="4525963"/>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userDrawn="1">
            <p:ph type="dt" sz="half" idx="2"/>
          </p:nvPr>
        </p:nvSpPr>
        <p:spPr bwMode="auto">
          <a:xfrm>
            <a:off x="484188" y="6245225"/>
            <a:ext cx="2262187" cy="47625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defRPr sz="1400">
                <a:latin typeface="Calibri" pitchFamily="34" charset="0"/>
              </a:defRPr>
            </a:lvl1pPr>
          </a:lstStyle>
          <a:p>
            <a:pPr>
              <a:defRPr/>
            </a:pPr>
            <a:endParaRPr lang="en-US"/>
          </a:p>
        </p:txBody>
      </p:sp>
      <p:sp>
        <p:nvSpPr>
          <p:cNvPr id="1029" name="Rectangle 5"/>
          <p:cNvSpPr>
            <a:spLocks noGrp="1" noChangeArrowheads="1"/>
          </p:cNvSpPr>
          <p:nvPr userDrawn="1">
            <p:ph type="ftr" sz="quarter" idx="3"/>
          </p:nvPr>
        </p:nvSpPr>
        <p:spPr bwMode="auto">
          <a:xfrm>
            <a:off x="3311525" y="6245225"/>
            <a:ext cx="3070225" cy="47625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a:defRPr sz="1400">
                <a:latin typeface="Calibri" pitchFamily="34" charset="0"/>
              </a:defRPr>
            </a:lvl1pPr>
          </a:lstStyle>
          <a:p>
            <a:pPr>
              <a:defRPr/>
            </a:pPr>
            <a:endParaRPr lang="en-US"/>
          </a:p>
        </p:txBody>
      </p:sp>
      <p:sp>
        <p:nvSpPr>
          <p:cNvPr id="1030" name="Rectangle 6"/>
          <p:cNvSpPr>
            <a:spLocks noGrp="1" noChangeArrowheads="1"/>
          </p:cNvSpPr>
          <p:nvPr userDrawn="1">
            <p:ph type="sldNum" sz="quarter" idx="4"/>
          </p:nvPr>
        </p:nvSpPr>
        <p:spPr bwMode="auto">
          <a:xfrm>
            <a:off x="6946900" y="6245225"/>
            <a:ext cx="2262188" cy="47625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a:defRPr sz="1400">
                <a:latin typeface="Calibri" pitchFamily="34" charset="0"/>
              </a:defRPr>
            </a:lvl1pPr>
          </a:lstStyle>
          <a:p>
            <a:pPr>
              <a:defRPr/>
            </a:pPr>
            <a:fld id="{21F20633-B9CD-4813-881D-1088B5540B0D}"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62" r:id="rId8"/>
    <p:sldLayoutId id="2147483663" r:id="rId9"/>
    <p:sldLayoutId id="2147483664" r:id="rId10"/>
  </p:sldLayoutIdLst>
  <p:timing>
    <p:tnLst>
      <p:par>
        <p:cTn id="1" dur="indefinite" restart="never" nodeType="tmRoot"/>
      </p:par>
    </p:tnLst>
  </p:timing>
  <p:txStyles>
    <p:titleStyle>
      <a:lvl1pPr algn="l" rtl="0" eaLnBrk="0" fontAlgn="base" hangingPunct="0">
        <a:spcBef>
          <a:spcPct val="0"/>
        </a:spcBef>
        <a:spcAft>
          <a:spcPct val="0"/>
        </a:spcAft>
        <a:defRPr sz="1800" b="1">
          <a:solidFill>
            <a:schemeClr val="tx2"/>
          </a:solidFill>
          <a:latin typeface="Cambria" pitchFamily="18" charset="0"/>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18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har char="–"/>
        <a:defRPr sz="1800">
          <a:solidFill>
            <a:schemeClr val="tx1"/>
          </a:solidFill>
          <a:latin typeface="Calibri" pitchFamily="34" charset="0"/>
        </a:defRPr>
      </a:lvl2pPr>
      <a:lvl3pPr marL="1143000" indent="-228600" algn="l" rtl="0" eaLnBrk="0" fontAlgn="base" hangingPunct="0">
        <a:spcBef>
          <a:spcPct val="20000"/>
        </a:spcBef>
        <a:spcAft>
          <a:spcPct val="0"/>
        </a:spcAft>
        <a:buChar char="•"/>
        <a:defRPr sz="1800">
          <a:solidFill>
            <a:schemeClr val="tx1"/>
          </a:solidFill>
          <a:latin typeface="Calibri" pitchFamily="34" charset="0"/>
        </a:defRPr>
      </a:lvl3pPr>
      <a:lvl4pPr marL="1600200" indent="-228600" algn="l" rtl="0" eaLnBrk="0" fontAlgn="base" hangingPunct="0">
        <a:spcBef>
          <a:spcPct val="20000"/>
        </a:spcBef>
        <a:spcAft>
          <a:spcPct val="0"/>
        </a:spcAft>
        <a:buChar char="–"/>
        <a:defRPr sz="1800">
          <a:solidFill>
            <a:schemeClr val="tx1"/>
          </a:solidFill>
          <a:latin typeface="Calibri" pitchFamily="34" charset="0"/>
        </a:defRPr>
      </a:lvl4pPr>
      <a:lvl5pPr marL="2057400" indent="-228600" algn="l" rtl="0" eaLnBrk="0" fontAlgn="base" hangingPunct="0">
        <a:spcBef>
          <a:spcPct val="20000"/>
        </a:spcBef>
        <a:spcAft>
          <a:spcPct val="0"/>
        </a:spcAft>
        <a:buChar char="»"/>
        <a:defRPr sz="1800">
          <a:solidFill>
            <a:schemeClr val="tx1"/>
          </a:solidFill>
          <a:latin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13.emf"/><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13.emf"/><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13.emf"/><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0" y="0"/>
            <a:ext cx="9693275" cy="3200400"/>
          </a:xfrm>
          <a:prstGeom prst="rect">
            <a:avLst/>
          </a:prstGeom>
          <a:solidFill>
            <a:srgbClr val="FFCC00"/>
          </a:solidFill>
          <a:ln w="9525">
            <a:noFill/>
            <a:miter lim="800000"/>
            <a:headEnd/>
            <a:tailEnd/>
          </a:ln>
        </p:spPr>
        <p:txBody>
          <a:bodyPr wrap="none" anchor="ctr"/>
          <a:lstStyle/>
          <a:p>
            <a:endParaRPr lang="en-US"/>
          </a:p>
        </p:txBody>
      </p:sp>
      <p:sp>
        <p:nvSpPr>
          <p:cNvPr id="4100" name="Rectangle 5"/>
          <p:cNvSpPr>
            <a:spLocks noChangeArrowheads="1"/>
          </p:cNvSpPr>
          <p:nvPr/>
        </p:nvSpPr>
        <p:spPr bwMode="auto">
          <a:xfrm>
            <a:off x="0" y="3124200"/>
            <a:ext cx="9693275" cy="76200"/>
          </a:xfrm>
          <a:prstGeom prst="rect">
            <a:avLst/>
          </a:prstGeom>
          <a:solidFill>
            <a:srgbClr val="FFFF99"/>
          </a:solidFill>
          <a:ln w="9525">
            <a:noFill/>
            <a:miter lim="800000"/>
            <a:headEnd/>
            <a:tailEnd/>
          </a:ln>
        </p:spPr>
        <p:txBody>
          <a:bodyPr wrap="none" anchor="ctr"/>
          <a:lstStyle/>
          <a:p>
            <a:endParaRPr lang="en-US"/>
          </a:p>
        </p:txBody>
      </p:sp>
      <p:sp>
        <p:nvSpPr>
          <p:cNvPr id="4102" name="Rectangle 7"/>
          <p:cNvSpPr>
            <a:spLocks noChangeArrowheads="1"/>
          </p:cNvSpPr>
          <p:nvPr/>
        </p:nvSpPr>
        <p:spPr bwMode="auto">
          <a:xfrm>
            <a:off x="8401050" y="2819400"/>
            <a:ext cx="1373188" cy="152400"/>
          </a:xfrm>
          <a:prstGeom prst="rect">
            <a:avLst/>
          </a:prstGeom>
          <a:gradFill rotWithShape="1">
            <a:gsLst>
              <a:gs pos="0">
                <a:srgbClr val="FFFF00">
                  <a:alpha val="50998"/>
                </a:srgbClr>
              </a:gs>
              <a:gs pos="100000">
                <a:srgbClr val="5C4B00">
                  <a:alpha val="0"/>
                </a:srgbClr>
              </a:gs>
            </a:gsLst>
            <a:lin ang="0" scaled="1"/>
          </a:gradFill>
          <a:ln w="9525">
            <a:noFill/>
            <a:miter lim="800000"/>
            <a:headEnd/>
            <a:tailEnd/>
          </a:ln>
        </p:spPr>
        <p:txBody>
          <a:bodyPr wrap="none" anchor="ctr"/>
          <a:lstStyle/>
          <a:p>
            <a:endParaRPr lang="en-US"/>
          </a:p>
        </p:txBody>
      </p:sp>
      <p:sp>
        <p:nvSpPr>
          <p:cNvPr id="4103" name="Rectangle 8"/>
          <p:cNvSpPr>
            <a:spLocks noChangeArrowheads="1"/>
          </p:cNvSpPr>
          <p:nvPr/>
        </p:nvSpPr>
        <p:spPr bwMode="auto">
          <a:xfrm>
            <a:off x="8401050" y="2514600"/>
            <a:ext cx="1373188" cy="152400"/>
          </a:xfrm>
          <a:prstGeom prst="rect">
            <a:avLst/>
          </a:prstGeom>
          <a:gradFill rotWithShape="1">
            <a:gsLst>
              <a:gs pos="0">
                <a:srgbClr val="FFFF00">
                  <a:alpha val="50998"/>
                </a:srgbClr>
              </a:gs>
              <a:gs pos="100000">
                <a:srgbClr val="5C4B00">
                  <a:alpha val="0"/>
                </a:srgbClr>
              </a:gs>
            </a:gsLst>
            <a:lin ang="0" scaled="1"/>
          </a:gradFill>
          <a:ln w="9525">
            <a:noFill/>
            <a:miter lim="800000"/>
            <a:headEnd/>
            <a:tailEnd/>
          </a:ln>
        </p:spPr>
        <p:txBody>
          <a:bodyPr wrap="none" anchor="ctr"/>
          <a:lstStyle/>
          <a:p>
            <a:endParaRPr lang="en-US"/>
          </a:p>
        </p:txBody>
      </p:sp>
      <p:sp>
        <p:nvSpPr>
          <p:cNvPr id="4104" name="Rectangle 9"/>
          <p:cNvSpPr>
            <a:spLocks noChangeArrowheads="1"/>
          </p:cNvSpPr>
          <p:nvPr/>
        </p:nvSpPr>
        <p:spPr bwMode="auto">
          <a:xfrm>
            <a:off x="8401050" y="2209800"/>
            <a:ext cx="1373188" cy="152400"/>
          </a:xfrm>
          <a:prstGeom prst="rect">
            <a:avLst/>
          </a:prstGeom>
          <a:gradFill rotWithShape="1">
            <a:gsLst>
              <a:gs pos="0">
                <a:srgbClr val="FFFF00">
                  <a:alpha val="50998"/>
                </a:srgbClr>
              </a:gs>
              <a:gs pos="100000">
                <a:srgbClr val="5C4B00">
                  <a:alpha val="0"/>
                </a:srgbClr>
              </a:gs>
            </a:gsLst>
            <a:lin ang="0" scaled="1"/>
          </a:gradFill>
          <a:ln w="9525">
            <a:noFill/>
            <a:miter lim="800000"/>
            <a:headEnd/>
            <a:tailEnd/>
          </a:ln>
        </p:spPr>
        <p:txBody>
          <a:bodyPr wrap="none" anchor="ctr"/>
          <a:lstStyle/>
          <a:p>
            <a:endParaRPr lang="en-US"/>
          </a:p>
        </p:txBody>
      </p:sp>
      <p:sp>
        <p:nvSpPr>
          <p:cNvPr id="4105" name="Rectangle 10"/>
          <p:cNvSpPr>
            <a:spLocks noChangeArrowheads="1"/>
          </p:cNvSpPr>
          <p:nvPr/>
        </p:nvSpPr>
        <p:spPr bwMode="auto">
          <a:xfrm>
            <a:off x="8401050" y="1905000"/>
            <a:ext cx="1373188" cy="152400"/>
          </a:xfrm>
          <a:prstGeom prst="rect">
            <a:avLst/>
          </a:prstGeom>
          <a:gradFill rotWithShape="1">
            <a:gsLst>
              <a:gs pos="0">
                <a:srgbClr val="FFFF00">
                  <a:alpha val="50998"/>
                </a:srgbClr>
              </a:gs>
              <a:gs pos="100000">
                <a:srgbClr val="5C4B00">
                  <a:alpha val="0"/>
                </a:srgbClr>
              </a:gs>
            </a:gsLst>
            <a:lin ang="0" scaled="1"/>
          </a:gradFill>
          <a:ln w="9525">
            <a:noFill/>
            <a:miter lim="800000"/>
            <a:headEnd/>
            <a:tailEnd/>
          </a:ln>
        </p:spPr>
        <p:txBody>
          <a:bodyPr wrap="none" anchor="ctr"/>
          <a:lstStyle/>
          <a:p>
            <a:endParaRPr lang="en-US"/>
          </a:p>
        </p:txBody>
      </p:sp>
      <p:sp>
        <p:nvSpPr>
          <p:cNvPr id="4106" name="Rectangle 11"/>
          <p:cNvSpPr>
            <a:spLocks noChangeArrowheads="1"/>
          </p:cNvSpPr>
          <p:nvPr/>
        </p:nvSpPr>
        <p:spPr bwMode="auto">
          <a:xfrm>
            <a:off x="8401050" y="0"/>
            <a:ext cx="1292225" cy="6858000"/>
          </a:xfrm>
          <a:prstGeom prst="rect">
            <a:avLst/>
          </a:prstGeom>
          <a:solidFill>
            <a:srgbClr val="CCFFCC">
              <a:alpha val="23921"/>
            </a:srgbClr>
          </a:solidFill>
          <a:ln w="9525">
            <a:noFill/>
            <a:miter lim="800000"/>
            <a:headEnd/>
            <a:tailEnd/>
          </a:ln>
        </p:spPr>
        <p:txBody>
          <a:bodyPr wrap="none" anchor="ctr"/>
          <a:lstStyle/>
          <a:p>
            <a:endParaRPr lang="en-US"/>
          </a:p>
        </p:txBody>
      </p:sp>
      <p:pic>
        <p:nvPicPr>
          <p:cNvPr id="4107" name="Picture 12" descr="peta"/>
          <p:cNvPicPr>
            <a:picLocks noChangeAspect="1" noChangeArrowheads="1"/>
          </p:cNvPicPr>
          <p:nvPr/>
        </p:nvPicPr>
        <p:blipFill>
          <a:blip r:embed="rId3" cstate="print"/>
          <a:srcRect/>
          <a:stretch>
            <a:fillRect/>
          </a:stretch>
        </p:blipFill>
        <p:spPr bwMode="auto">
          <a:xfrm>
            <a:off x="6819900" y="1758950"/>
            <a:ext cx="1344613" cy="1392238"/>
          </a:xfrm>
          <a:prstGeom prst="rect">
            <a:avLst/>
          </a:prstGeom>
          <a:noFill/>
          <a:ln w="9525">
            <a:noFill/>
            <a:miter lim="800000"/>
            <a:headEnd/>
            <a:tailEnd/>
          </a:ln>
        </p:spPr>
      </p:pic>
      <p:sp>
        <p:nvSpPr>
          <p:cNvPr id="294928" name="Freeform 16"/>
          <p:cNvSpPr>
            <a:spLocks/>
          </p:cNvSpPr>
          <p:nvPr/>
        </p:nvSpPr>
        <p:spPr bwMode="auto">
          <a:xfrm flipH="1" flipV="1">
            <a:off x="0" y="5402263"/>
            <a:ext cx="6088063" cy="1206500"/>
          </a:xfrm>
          <a:custGeom>
            <a:avLst/>
            <a:gdLst>
              <a:gd name="T0" fmla="*/ 2147483647 w 305"/>
              <a:gd name="T1" fmla="*/ 2147483647 h 34"/>
              <a:gd name="T2" fmla="*/ 0 w 305"/>
              <a:gd name="T3" fmla="*/ 2147483647 h 34"/>
              <a:gd name="T4" fmla="*/ 2147483647 w 305"/>
              <a:gd name="T5" fmla="*/ 0 h 34"/>
              <a:gd name="T6" fmla="*/ 2147483647 w 305"/>
              <a:gd name="T7" fmla="*/ 2147483647 h 34"/>
              <a:gd name="T8" fmla="*/ 0 60000 65536"/>
              <a:gd name="T9" fmla="*/ 0 60000 65536"/>
              <a:gd name="T10" fmla="*/ 0 60000 65536"/>
              <a:gd name="T11" fmla="*/ 0 60000 65536"/>
              <a:gd name="T12" fmla="*/ 0 w 305"/>
              <a:gd name="T13" fmla="*/ 0 h 34"/>
              <a:gd name="T14" fmla="*/ 305 w 305"/>
              <a:gd name="T15" fmla="*/ 34 h 34"/>
            </a:gdLst>
            <a:ahLst/>
            <a:cxnLst>
              <a:cxn ang="T8">
                <a:pos x="T0" y="T1"/>
              </a:cxn>
              <a:cxn ang="T9">
                <a:pos x="T2" y="T3"/>
              </a:cxn>
              <a:cxn ang="T10">
                <a:pos x="T4" y="T5"/>
              </a:cxn>
              <a:cxn ang="T11">
                <a:pos x="T6" y="T7"/>
              </a:cxn>
            </a:cxnLst>
            <a:rect l="T12" t="T13" r="T14" b="T15"/>
            <a:pathLst>
              <a:path w="305" h="34">
                <a:moveTo>
                  <a:pt x="305" y="12"/>
                </a:moveTo>
                <a:cubicBezTo>
                  <a:pt x="173" y="34"/>
                  <a:pt x="67" y="17"/>
                  <a:pt x="0" y="2"/>
                </a:cubicBezTo>
                <a:cubicBezTo>
                  <a:pt x="87" y="16"/>
                  <a:pt x="219" y="20"/>
                  <a:pt x="303" y="0"/>
                </a:cubicBezTo>
                <a:lnTo>
                  <a:pt x="305" y="12"/>
                </a:lnTo>
                <a:close/>
              </a:path>
            </a:pathLst>
          </a:custGeom>
          <a:gradFill rotWithShape="1">
            <a:gsLst>
              <a:gs pos="0">
                <a:srgbClr val="033989"/>
              </a:gs>
              <a:gs pos="100000">
                <a:schemeClr val="bg1">
                  <a:alpha val="9000"/>
                </a:schemeClr>
              </a:gs>
            </a:gsLst>
            <a:lin ang="0" scaled="1"/>
          </a:gradFill>
          <a:ln w="0">
            <a:noFill/>
            <a:round/>
            <a:headEnd/>
            <a:tailEnd/>
          </a:ln>
        </p:spPr>
        <p:txBody>
          <a:bodyPr/>
          <a:lstStyle/>
          <a:p>
            <a:endParaRPr lang="en-US"/>
          </a:p>
        </p:txBody>
      </p:sp>
      <p:sp>
        <p:nvSpPr>
          <p:cNvPr id="294929" name="Freeform 17"/>
          <p:cNvSpPr>
            <a:spLocks/>
          </p:cNvSpPr>
          <p:nvPr/>
        </p:nvSpPr>
        <p:spPr bwMode="auto">
          <a:xfrm>
            <a:off x="2246313" y="6215970"/>
            <a:ext cx="7446962" cy="835025"/>
          </a:xfrm>
          <a:custGeom>
            <a:avLst/>
            <a:gdLst>
              <a:gd name="T0" fmla="*/ 2147483647 w 305"/>
              <a:gd name="T1" fmla="*/ 2147483647 h 34"/>
              <a:gd name="T2" fmla="*/ 0 w 305"/>
              <a:gd name="T3" fmla="*/ 2147483647 h 34"/>
              <a:gd name="T4" fmla="*/ 2147483647 w 305"/>
              <a:gd name="T5" fmla="*/ 0 h 34"/>
              <a:gd name="T6" fmla="*/ 2147483647 w 305"/>
              <a:gd name="T7" fmla="*/ 2147483647 h 34"/>
              <a:gd name="T8" fmla="*/ 0 60000 65536"/>
              <a:gd name="T9" fmla="*/ 0 60000 65536"/>
              <a:gd name="T10" fmla="*/ 0 60000 65536"/>
              <a:gd name="T11" fmla="*/ 0 60000 65536"/>
              <a:gd name="T12" fmla="*/ 0 w 305"/>
              <a:gd name="T13" fmla="*/ 0 h 34"/>
              <a:gd name="T14" fmla="*/ 305 w 305"/>
              <a:gd name="T15" fmla="*/ 34 h 34"/>
            </a:gdLst>
            <a:ahLst/>
            <a:cxnLst>
              <a:cxn ang="T8">
                <a:pos x="T0" y="T1"/>
              </a:cxn>
              <a:cxn ang="T9">
                <a:pos x="T2" y="T3"/>
              </a:cxn>
              <a:cxn ang="T10">
                <a:pos x="T4" y="T5"/>
              </a:cxn>
              <a:cxn ang="T11">
                <a:pos x="T6" y="T7"/>
              </a:cxn>
            </a:cxnLst>
            <a:rect l="T12" t="T13" r="T14" b="T15"/>
            <a:pathLst>
              <a:path w="305" h="34">
                <a:moveTo>
                  <a:pt x="305" y="12"/>
                </a:moveTo>
                <a:cubicBezTo>
                  <a:pt x="173" y="34"/>
                  <a:pt x="67" y="17"/>
                  <a:pt x="0" y="2"/>
                </a:cubicBezTo>
                <a:cubicBezTo>
                  <a:pt x="87" y="16"/>
                  <a:pt x="219" y="20"/>
                  <a:pt x="303" y="0"/>
                </a:cubicBezTo>
                <a:lnTo>
                  <a:pt x="305" y="12"/>
                </a:lnTo>
                <a:close/>
              </a:path>
            </a:pathLst>
          </a:custGeom>
          <a:gradFill rotWithShape="1">
            <a:gsLst>
              <a:gs pos="0">
                <a:srgbClr val="033989"/>
              </a:gs>
              <a:gs pos="100000">
                <a:schemeClr val="bg1">
                  <a:alpha val="29999"/>
                </a:schemeClr>
              </a:gs>
            </a:gsLst>
            <a:lin ang="0" scaled="1"/>
          </a:gradFill>
          <a:ln w="0">
            <a:noFill/>
            <a:round/>
            <a:headEnd/>
            <a:tailEnd/>
          </a:ln>
        </p:spPr>
        <p:txBody>
          <a:bodyPr/>
          <a:lstStyle/>
          <a:p>
            <a:endParaRPr lang="en-US"/>
          </a:p>
        </p:txBody>
      </p:sp>
      <p:sp>
        <p:nvSpPr>
          <p:cNvPr id="294931" name="Text Box 19"/>
          <p:cNvSpPr txBox="1">
            <a:spLocks noChangeArrowheads="1"/>
          </p:cNvSpPr>
          <p:nvPr/>
        </p:nvSpPr>
        <p:spPr bwMode="auto">
          <a:xfrm>
            <a:off x="228600" y="3259138"/>
            <a:ext cx="4076700" cy="457200"/>
          </a:xfrm>
          <a:prstGeom prst="rect">
            <a:avLst/>
          </a:prstGeom>
          <a:noFill/>
          <a:ln w="9525">
            <a:noFill/>
            <a:miter lim="800000"/>
            <a:headEnd/>
            <a:tailEnd/>
          </a:ln>
        </p:spPr>
        <p:txBody>
          <a:bodyPr wrap="none" lIns="91436" tIns="45718" rIns="91436" bIns="45718">
            <a:spAutoFit/>
          </a:bodyPr>
          <a:lstStyle/>
          <a:p>
            <a:pPr>
              <a:spcAft>
                <a:spcPct val="50000"/>
              </a:spcAft>
            </a:pPr>
            <a:r>
              <a:rPr lang="en-US" sz="2400" b="1"/>
              <a:t>PRESENTATION OUTLINE </a:t>
            </a:r>
          </a:p>
        </p:txBody>
      </p:sp>
      <p:sp>
        <p:nvSpPr>
          <p:cNvPr id="4111" name="Text Box 20"/>
          <p:cNvSpPr txBox="1">
            <a:spLocks noChangeArrowheads="1"/>
          </p:cNvSpPr>
          <p:nvPr/>
        </p:nvSpPr>
        <p:spPr bwMode="auto">
          <a:xfrm>
            <a:off x="1262743" y="4777914"/>
            <a:ext cx="6989876" cy="1034129"/>
          </a:xfrm>
          <a:prstGeom prst="rect">
            <a:avLst/>
          </a:prstGeom>
          <a:noFill/>
          <a:ln w="25400">
            <a:noFill/>
            <a:miter lim="800000"/>
            <a:headEnd/>
            <a:tailEnd/>
          </a:ln>
        </p:spPr>
        <p:txBody>
          <a:bodyPr wrap="square" lIns="0" tIns="0" rIns="0" bIns="0" anchor="ctr">
            <a:spAutoFit/>
          </a:bodyPr>
          <a:lstStyle/>
          <a:p>
            <a:pPr marL="465138" indent="-465138" algn="ctr" eaLnBrk="0" hangingPunct="0">
              <a:spcBef>
                <a:spcPct val="80000"/>
              </a:spcBef>
              <a:buClr>
                <a:srgbClr val="CC3300"/>
              </a:buClr>
            </a:pPr>
            <a:r>
              <a:rPr lang="en-US" sz="2400" b="1" dirty="0" smtClean="0">
                <a:latin typeface="Century Gothic" pitchFamily="34" charset="0"/>
              </a:rPr>
              <a:t>Vendor Cutover Strategy</a:t>
            </a:r>
          </a:p>
          <a:p>
            <a:pPr marL="465138" indent="-465138" algn="ctr" eaLnBrk="0" hangingPunct="0">
              <a:spcBef>
                <a:spcPct val="80000"/>
              </a:spcBef>
              <a:buClr>
                <a:srgbClr val="CC3300"/>
              </a:buClr>
            </a:pPr>
            <a:r>
              <a:rPr lang="en-US" sz="2400" b="1" dirty="0" smtClean="0">
                <a:latin typeface="Century Gothic" pitchFamily="34" charset="0"/>
              </a:rPr>
              <a:t>December, 2012</a:t>
            </a:r>
          </a:p>
        </p:txBody>
      </p:sp>
      <p:grpSp>
        <p:nvGrpSpPr>
          <p:cNvPr id="3" name="Group 3"/>
          <p:cNvGrpSpPr>
            <a:grpSpLocks/>
          </p:cNvGrpSpPr>
          <p:nvPr/>
        </p:nvGrpSpPr>
        <p:grpSpPr bwMode="auto">
          <a:xfrm>
            <a:off x="0" y="0"/>
            <a:ext cx="9693275" cy="1497013"/>
            <a:chOff x="0" y="6"/>
            <a:chExt cx="6240" cy="1318"/>
          </a:xfrm>
        </p:grpSpPr>
        <p:sp>
          <p:nvSpPr>
            <p:cNvPr id="4127" name="Rectangle 4"/>
            <p:cNvSpPr>
              <a:spLocks noChangeArrowheads="1"/>
            </p:cNvSpPr>
            <p:nvPr/>
          </p:nvSpPr>
          <p:spPr bwMode="auto">
            <a:xfrm flipV="1">
              <a:off x="0" y="414"/>
              <a:ext cx="6240" cy="409"/>
            </a:xfrm>
            <a:prstGeom prst="rect">
              <a:avLst/>
            </a:prstGeom>
            <a:gradFill rotWithShape="1">
              <a:gsLst>
                <a:gs pos="0">
                  <a:srgbClr val="33CCFF"/>
                </a:gs>
                <a:gs pos="100000">
                  <a:srgbClr val="3399FF"/>
                </a:gs>
              </a:gsLst>
              <a:lin ang="5400000" scaled="1"/>
            </a:gradFill>
            <a:ln w="9525">
              <a:noFill/>
              <a:miter lim="800000"/>
              <a:headEnd/>
              <a:tailEnd/>
            </a:ln>
          </p:spPr>
          <p:txBody>
            <a:bodyPr rot="10800000" wrap="none" anchor="ctr"/>
            <a:lstStyle/>
            <a:p>
              <a:endParaRPr lang="en-US" sz="1800">
                <a:latin typeface="Arial" charset="0"/>
              </a:endParaRPr>
            </a:p>
          </p:txBody>
        </p:sp>
        <p:sp>
          <p:nvSpPr>
            <p:cNvPr id="4128" name="Rectangle 5"/>
            <p:cNvSpPr>
              <a:spLocks noChangeArrowheads="1"/>
            </p:cNvSpPr>
            <p:nvPr/>
          </p:nvSpPr>
          <p:spPr bwMode="auto">
            <a:xfrm>
              <a:off x="0" y="823"/>
              <a:ext cx="6240" cy="501"/>
            </a:xfrm>
            <a:prstGeom prst="rect">
              <a:avLst/>
            </a:prstGeom>
            <a:gradFill rotWithShape="1">
              <a:gsLst>
                <a:gs pos="0">
                  <a:srgbClr val="33CCFF"/>
                </a:gs>
                <a:gs pos="100000">
                  <a:schemeClr val="bg1"/>
                </a:gs>
              </a:gsLst>
              <a:lin ang="5400000" scaled="1"/>
            </a:gradFill>
            <a:ln w="9525">
              <a:noFill/>
              <a:miter lim="800000"/>
              <a:headEnd/>
              <a:tailEnd/>
            </a:ln>
          </p:spPr>
          <p:txBody>
            <a:bodyPr wrap="none" anchor="ctr"/>
            <a:lstStyle/>
            <a:p>
              <a:endParaRPr lang="en-US" sz="1800">
                <a:latin typeface="Arial" charset="0"/>
              </a:endParaRPr>
            </a:p>
          </p:txBody>
        </p:sp>
        <p:sp>
          <p:nvSpPr>
            <p:cNvPr id="4129" name="Rectangle 6"/>
            <p:cNvSpPr>
              <a:spLocks noChangeArrowheads="1"/>
            </p:cNvSpPr>
            <p:nvPr/>
          </p:nvSpPr>
          <p:spPr bwMode="auto">
            <a:xfrm rot="10800000" flipV="1">
              <a:off x="0" y="6"/>
              <a:ext cx="6240" cy="409"/>
            </a:xfrm>
            <a:prstGeom prst="rect">
              <a:avLst/>
            </a:prstGeom>
            <a:gradFill rotWithShape="1">
              <a:gsLst>
                <a:gs pos="0">
                  <a:srgbClr val="0066CC"/>
                </a:gs>
                <a:gs pos="100000">
                  <a:srgbClr val="3399FF"/>
                </a:gs>
              </a:gsLst>
              <a:lin ang="5400000" scaled="1"/>
            </a:gradFill>
            <a:ln w="9525">
              <a:noFill/>
              <a:miter lim="800000"/>
              <a:headEnd/>
              <a:tailEnd/>
            </a:ln>
          </p:spPr>
          <p:txBody>
            <a:bodyPr wrap="none" anchor="ctr"/>
            <a:lstStyle/>
            <a:p>
              <a:endParaRPr lang="en-US" sz="1800">
                <a:latin typeface="Arial" charset="0"/>
              </a:endParaRPr>
            </a:p>
          </p:txBody>
        </p:sp>
      </p:grpSp>
      <p:pic>
        <p:nvPicPr>
          <p:cNvPr id="4113" name="Picture 7"/>
          <p:cNvPicPr>
            <a:picLocks noChangeAspect="1" noChangeArrowheads="1"/>
          </p:cNvPicPr>
          <p:nvPr/>
        </p:nvPicPr>
        <p:blipFill>
          <a:blip r:embed="rId4" cstate="print">
            <a:lum bright="6000" contrast="26000"/>
          </a:blip>
          <a:srcRect/>
          <a:stretch>
            <a:fillRect/>
          </a:stretch>
        </p:blipFill>
        <p:spPr bwMode="auto">
          <a:xfrm>
            <a:off x="1697038" y="2382838"/>
            <a:ext cx="5129212" cy="1135062"/>
          </a:xfrm>
          <a:prstGeom prst="rect">
            <a:avLst/>
          </a:prstGeom>
          <a:noFill/>
          <a:ln w="9525">
            <a:noFill/>
            <a:miter lim="800000"/>
            <a:headEnd/>
            <a:tailEnd/>
          </a:ln>
        </p:spPr>
      </p:pic>
      <p:sp>
        <p:nvSpPr>
          <p:cNvPr id="4114" name="Rectangle 8"/>
          <p:cNvSpPr>
            <a:spLocks noChangeArrowheads="1"/>
          </p:cNvSpPr>
          <p:nvPr/>
        </p:nvSpPr>
        <p:spPr bwMode="auto">
          <a:xfrm>
            <a:off x="0" y="3311525"/>
            <a:ext cx="9693275" cy="768350"/>
          </a:xfrm>
          <a:prstGeom prst="rect">
            <a:avLst/>
          </a:prstGeom>
          <a:solidFill>
            <a:srgbClr val="FFCC00"/>
          </a:solidFill>
          <a:ln w="9525">
            <a:noFill/>
            <a:miter lim="800000"/>
            <a:headEnd/>
            <a:tailEnd/>
          </a:ln>
        </p:spPr>
        <p:txBody>
          <a:bodyPr wrap="none" anchor="ctr"/>
          <a:lstStyle/>
          <a:p>
            <a:endParaRPr lang="en-US" sz="1800">
              <a:latin typeface="Arial" charset="0"/>
            </a:endParaRPr>
          </a:p>
        </p:txBody>
      </p:sp>
      <p:pic>
        <p:nvPicPr>
          <p:cNvPr id="4115" name="Picture 9"/>
          <p:cNvPicPr>
            <a:picLocks noChangeAspect="1" noChangeArrowheads="1"/>
          </p:cNvPicPr>
          <p:nvPr/>
        </p:nvPicPr>
        <p:blipFill>
          <a:blip r:embed="rId5" cstate="print">
            <a:lum contrast="20000"/>
          </a:blip>
          <a:srcRect l="5730" r="5730" b="7655"/>
          <a:stretch>
            <a:fillRect/>
          </a:stretch>
        </p:blipFill>
        <p:spPr bwMode="auto">
          <a:xfrm>
            <a:off x="-12700" y="1223963"/>
            <a:ext cx="3405188" cy="2082800"/>
          </a:xfrm>
          <a:prstGeom prst="rect">
            <a:avLst/>
          </a:prstGeom>
          <a:noFill/>
          <a:ln w="9525">
            <a:noFill/>
            <a:miter lim="800000"/>
            <a:headEnd/>
            <a:tailEnd/>
          </a:ln>
        </p:spPr>
      </p:pic>
      <p:sp>
        <p:nvSpPr>
          <p:cNvPr id="4116" name="Rectangle 10"/>
          <p:cNvSpPr>
            <a:spLocks noChangeArrowheads="1"/>
          </p:cNvSpPr>
          <p:nvPr/>
        </p:nvSpPr>
        <p:spPr bwMode="auto">
          <a:xfrm>
            <a:off x="0" y="3297238"/>
            <a:ext cx="3384550" cy="776287"/>
          </a:xfrm>
          <a:prstGeom prst="rect">
            <a:avLst/>
          </a:prstGeom>
          <a:solidFill>
            <a:srgbClr val="FFFF00"/>
          </a:solidFill>
          <a:ln w="9525">
            <a:noFill/>
            <a:miter lim="800000"/>
            <a:headEnd/>
            <a:tailEnd/>
          </a:ln>
        </p:spPr>
        <p:txBody>
          <a:bodyPr wrap="none" anchor="ctr"/>
          <a:lstStyle/>
          <a:p>
            <a:endParaRPr lang="en-US" sz="1800">
              <a:latin typeface="Arial" charset="0"/>
            </a:endParaRPr>
          </a:p>
        </p:txBody>
      </p:sp>
      <p:sp>
        <p:nvSpPr>
          <p:cNvPr id="4117" name="Rectangle 11"/>
          <p:cNvSpPr>
            <a:spLocks noChangeArrowheads="1"/>
          </p:cNvSpPr>
          <p:nvPr/>
        </p:nvSpPr>
        <p:spPr bwMode="auto">
          <a:xfrm rot="10800000">
            <a:off x="2727325" y="3305175"/>
            <a:ext cx="665163" cy="774700"/>
          </a:xfrm>
          <a:prstGeom prst="rect">
            <a:avLst/>
          </a:prstGeom>
          <a:gradFill rotWithShape="1">
            <a:gsLst>
              <a:gs pos="0">
                <a:srgbClr val="FFCC00"/>
              </a:gs>
              <a:gs pos="100000">
                <a:srgbClr val="FFCC00">
                  <a:alpha val="0"/>
                </a:srgbClr>
              </a:gs>
            </a:gsLst>
            <a:lin ang="0" scaled="1"/>
          </a:gradFill>
          <a:ln w="9525">
            <a:noFill/>
            <a:miter lim="800000"/>
            <a:headEnd/>
            <a:tailEnd/>
          </a:ln>
        </p:spPr>
        <p:txBody>
          <a:bodyPr rot="10800000" wrap="none" anchor="ctr"/>
          <a:lstStyle/>
          <a:p>
            <a:endParaRPr lang="en-US" sz="1800">
              <a:latin typeface="Arial" charset="0"/>
            </a:endParaRPr>
          </a:p>
        </p:txBody>
      </p:sp>
      <p:sp>
        <p:nvSpPr>
          <p:cNvPr id="4118" name="Rectangle 15"/>
          <p:cNvSpPr>
            <a:spLocks noChangeArrowheads="1"/>
          </p:cNvSpPr>
          <p:nvPr/>
        </p:nvSpPr>
        <p:spPr bwMode="auto">
          <a:xfrm>
            <a:off x="0" y="4073525"/>
            <a:ext cx="9693275" cy="115888"/>
          </a:xfrm>
          <a:prstGeom prst="rect">
            <a:avLst/>
          </a:prstGeom>
          <a:solidFill>
            <a:srgbClr val="FFFF99"/>
          </a:solidFill>
          <a:ln w="9525">
            <a:noFill/>
            <a:miter lim="800000"/>
            <a:headEnd/>
            <a:tailEnd/>
          </a:ln>
        </p:spPr>
        <p:txBody>
          <a:bodyPr wrap="none" anchor="ctr"/>
          <a:lstStyle/>
          <a:p>
            <a:endParaRPr lang="en-US" sz="1800">
              <a:latin typeface="Arial" charset="0"/>
            </a:endParaRPr>
          </a:p>
        </p:txBody>
      </p:sp>
      <p:pic>
        <p:nvPicPr>
          <p:cNvPr id="4119" name="Picture 16"/>
          <p:cNvPicPr>
            <a:picLocks noChangeAspect="1" noChangeArrowheads="1"/>
          </p:cNvPicPr>
          <p:nvPr/>
        </p:nvPicPr>
        <p:blipFill>
          <a:blip r:embed="rId6" cstate="print"/>
          <a:srcRect/>
          <a:stretch>
            <a:fillRect/>
          </a:stretch>
        </p:blipFill>
        <p:spPr bwMode="auto">
          <a:xfrm>
            <a:off x="3257550" y="261938"/>
            <a:ext cx="2571750" cy="995362"/>
          </a:xfrm>
          <a:prstGeom prst="rect">
            <a:avLst/>
          </a:prstGeom>
          <a:noFill/>
          <a:ln w="9525">
            <a:noFill/>
            <a:miter lim="800000"/>
            <a:headEnd/>
            <a:tailEnd/>
          </a:ln>
        </p:spPr>
      </p:pic>
      <p:pic>
        <p:nvPicPr>
          <p:cNvPr id="4120" name="Picture 18" descr="pett with globe copy"/>
          <p:cNvPicPr>
            <a:picLocks noChangeAspect="1" noChangeArrowheads="1"/>
          </p:cNvPicPr>
          <p:nvPr/>
        </p:nvPicPr>
        <p:blipFill>
          <a:blip r:embed="rId7" cstate="print">
            <a:lum bright="20000" contrast="36000"/>
          </a:blip>
          <a:srcRect/>
          <a:stretch>
            <a:fillRect/>
          </a:stretch>
        </p:blipFill>
        <p:spPr bwMode="auto">
          <a:xfrm>
            <a:off x="6811963" y="674688"/>
            <a:ext cx="2881312" cy="2636837"/>
          </a:xfrm>
          <a:prstGeom prst="rect">
            <a:avLst/>
          </a:prstGeom>
          <a:noFill/>
          <a:ln w="9525">
            <a:noFill/>
            <a:miter lim="800000"/>
            <a:headEnd/>
            <a:tailEnd/>
          </a:ln>
        </p:spPr>
      </p:pic>
      <p:pic>
        <p:nvPicPr>
          <p:cNvPr id="4121" name="Picture 19" descr="A"/>
          <p:cNvPicPr>
            <a:picLocks noChangeAspect="1" noChangeArrowheads="1"/>
          </p:cNvPicPr>
          <p:nvPr/>
        </p:nvPicPr>
        <p:blipFill>
          <a:blip r:embed="rId8" cstate="print"/>
          <a:srcRect r="914"/>
          <a:stretch>
            <a:fillRect/>
          </a:stretch>
        </p:blipFill>
        <p:spPr bwMode="auto">
          <a:xfrm>
            <a:off x="6773863" y="2124075"/>
            <a:ext cx="2919412" cy="1239838"/>
          </a:xfrm>
          <a:prstGeom prst="rect">
            <a:avLst/>
          </a:prstGeom>
          <a:noFill/>
          <a:ln w="9525">
            <a:noFill/>
            <a:miter lim="800000"/>
            <a:headEnd/>
            <a:tailEnd/>
          </a:ln>
        </p:spPr>
      </p:pic>
      <p:pic>
        <p:nvPicPr>
          <p:cNvPr id="4122" name="Picture 20" descr="A"/>
          <p:cNvPicPr>
            <a:picLocks noChangeAspect="1" noChangeArrowheads="1"/>
          </p:cNvPicPr>
          <p:nvPr/>
        </p:nvPicPr>
        <p:blipFill>
          <a:blip r:embed="rId9" cstate="print"/>
          <a:srcRect/>
          <a:stretch>
            <a:fillRect/>
          </a:stretch>
        </p:blipFill>
        <p:spPr bwMode="auto">
          <a:xfrm>
            <a:off x="7132638" y="3043238"/>
            <a:ext cx="2555875" cy="527050"/>
          </a:xfrm>
          <a:prstGeom prst="rect">
            <a:avLst/>
          </a:prstGeom>
          <a:noFill/>
          <a:ln w="9525">
            <a:noFill/>
            <a:miter lim="800000"/>
            <a:headEnd/>
            <a:tailEnd/>
          </a:ln>
        </p:spPr>
      </p:pic>
      <p:pic>
        <p:nvPicPr>
          <p:cNvPr id="4123" name="Picture 21"/>
          <p:cNvPicPr>
            <a:picLocks noChangeAspect="1" noChangeArrowheads="1"/>
          </p:cNvPicPr>
          <p:nvPr/>
        </p:nvPicPr>
        <p:blipFill>
          <a:blip r:embed="rId10" cstate="print"/>
          <a:srcRect/>
          <a:stretch>
            <a:fillRect/>
          </a:stretch>
        </p:blipFill>
        <p:spPr bwMode="auto">
          <a:xfrm>
            <a:off x="3673475" y="1919288"/>
            <a:ext cx="2828925" cy="1228725"/>
          </a:xfrm>
          <a:prstGeom prst="rect">
            <a:avLst/>
          </a:prstGeom>
          <a:noFill/>
          <a:ln w="9525">
            <a:noFill/>
            <a:miter lim="800000"/>
            <a:headEnd/>
            <a:tailEnd/>
          </a:ln>
        </p:spPr>
      </p:pic>
      <p:pic>
        <p:nvPicPr>
          <p:cNvPr id="4124" name="Picture 22" descr="MAW2"/>
          <p:cNvPicPr>
            <a:picLocks noChangeAspect="1" noChangeArrowheads="1"/>
          </p:cNvPicPr>
          <p:nvPr/>
        </p:nvPicPr>
        <p:blipFill>
          <a:blip r:embed="rId11" cstate="print">
            <a:lum bright="14000" contrast="32000"/>
          </a:blip>
          <a:srcRect/>
          <a:stretch>
            <a:fillRect/>
          </a:stretch>
        </p:blipFill>
        <p:spPr bwMode="auto">
          <a:xfrm>
            <a:off x="2638425" y="2482850"/>
            <a:ext cx="1789113" cy="835025"/>
          </a:xfrm>
          <a:prstGeom prst="rect">
            <a:avLst/>
          </a:prstGeom>
          <a:noFill/>
          <a:ln w="9525">
            <a:noFill/>
            <a:miter lim="800000"/>
            <a:headEnd/>
            <a:tailEnd/>
          </a:ln>
        </p:spPr>
      </p:pic>
      <p:pic>
        <p:nvPicPr>
          <p:cNvPr id="4125" name="Picture 23"/>
          <p:cNvPicPr>
            <a:picLocks noChangeAspect="1" noChangeArrowheads="1"/>
          </p:cNvPicPr>
          <p:nvPr/>
        </p:nvPicPr>
        <p:blipFill>
          <a:blip r:embed="rId12" cstate="print"/>
          <a:srcRect/>
          <a:stretch>
            <a:fillRect/>
          </a:stretch>
        </p:blipFill>
        <p:spPr bwMode="auto">
          <a:xfrm>
            <a:off x="6069013" y="2044700"/>
            <a:ext cx="1273175" cy="1368425"/>
          </a:xfrm>
          <a:prstGeom prst="rect">
            <a:avLst/>
          </a:prstGeom>
          <a:noFill/>
          <a:ln w="9525">
            <a:noFill/>
            <a:miter lim="800000"/>
            <a:headEnd/>
            <a:tailEnd/>
          </a:ln>
        </p:spPr>
      </p:pic>
      <p:sp>
        <p:nvSpPr>
          <p:cNvPr id="2" name="Text Box 19"/>
          <p:cNvSpPr txBox="1">
            <a:spLocks noChangeArrowheads="1"/>
          </p:cNvSpPr>
          <p:nvPr/>
        </p:nvSpPr>
        <p:spPr bwMode="auto">
          <a:xfrm>
            <a:off x="381000" y="3411538"/>
            <a:ext cx="4911914" cy="461661"/>
          </a:xfrm>
          <a:prstGeom prst="rect">
            <a:avLst/>
          </a:prstGeom>
          <a:noFill/>
          <a:ln w="9525">
            <a:noFill/>
            <a:miter lim="800000"/>
            <a:headEnd/>
            <a:tailEnd/>
          </a:ln>
        </p:spPr>
        <p:txBody>
          <a:bodyPr wrap="none" lIns="91436" tIns="45718" rIns="91436" bIns="45718">
            <a:spAutoFit/>
          </a:bodyPr>
          <a:lstStyle/>
          <a:p>
            <a:pPr>
              <a:spcAft>
                <a:spcPct val="50000"/>
              </a:spcAft>
            </a:pPr>
            <a:r>
              <a:rPr lang="en-US" sz="2400" b="1" dirty="0" smtClean="0">
                <a:latin typeface="Century Gothic" pitchFamily="34" charset="0"/>
              </a:rPr>
              <a:t>VENDOR ENGAGEMENT SESSION</a:t>
            </a:r>
            <a:endParaRPr lang="en-US" sz="2400" b="1" dirty="0">
              <a:latin typeface="Century Gothic"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94928"/>
                                        </p:tgtEl>
                                        <p:attrNameLst>
                                          <p:attrName>style.visibility</p:attrName>
                                        </p:attrNameLst>
                                      </p:cBhvr>
                                      <p:to>
                                        <p:strVal val="visible"/>
                                      </p:to>
                                    </p:set>
                                    <p:animEffect transition="in" filter="strips(downLeft)">
                                      <p:cBhvr>
                                        <p:cTn id="7" dur="500"/>
                                        <p:tgtEl>
                                          <p:spTgt spid="29492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94929"/>
                                        </p:tgtEl>
                                        <p:attrNameLst>
                                          <p:attrName>style.visibility</p:attrName>
                                        </p:attrNameLst>
                                      </p:cBhvr>
                                      <p:to>
                                        <p:strVal val="visible"/>
                                      </p:to>
                                    </p:set>
                                    <p:animEffect transition="in" filter="strips(downLeft)">
                                      <p:cBhvr>
                                        <p:cTn id="10" dur="500"/>
                                        <p:tgtEl>
                                          <p:spTgt spid="294929"/>
                                        </p:tgtEl>
                                      </p:cBhvr>
                                    </p:animEffect>
                                  </p:childTnLst>
                                </p:cTn>
                              </p:par>
                              <p:par>
                                <p:cTn id="11" presetID="40" presetClass="entr" presetSubtype="0" fill="hold" grpId="0" nodeType="withEffect">
                                  <p:stCondLst>
                                    <p:cond delay="0"/>
                                  </p:stCondLst>
                                  <p:iterate type="wd">
                                    <p:tmPct val="5000"/>
                                  </p:iterate>
                                  <p:childTnLst>
                                    <p:set>
                                      <p:cBhvr>
                                        <p:cTn id="12" dur="1" fill="hold">
                                          <p:stCondLst>
                                            <p:cond delay="0"/>
                                          </p:stCondLst>
                                        </p:cTn>
                                        <p:tgtEl>
                                          <p:spTgt spid="294931"/>
                                        </p:tgtEl>
                                        <p:attrNameLst>
                                          <p:attrName>style.visibility</p:attrName>
                                        </p:attrNameLst>
                                      </p:cBhvr>
                                      <p:to>
                                        <p:strVal val="visible"/>
                                      </p:to>
                                    </p:set>
                                    <p:animEffect transition="in" filter="fade">
                                      <p:cBhvr>
                                        <p:cTn id="13" dur="1000"/>
                                        <p:tgtEl>
                                          <p:spTgt spid="294931"/>
                                        </p:tgtEl>
                                      </p:cBhvr>
                                    </p:animEffect>
                                    <p:anim calcmode="lin" valueType="num">
                                      <p:cBhvr>
                                        <p:cTn id="14" dur="1000" fill="hold"/>
                                        <p:tgtEl>
                                          <p:spTgt spid="294931"/>
                                        </p:tgtEl>
                                        <p:attrNameLst>
                                          <p:attrName>ppt_x</p:attrName>
                                        </p:attrNameLst>
                                      </p:cBhvr>
                                      <p:tavLst>
                                        <p:tav tm="0">
                                          <p:val>
                                            <p:strVal val="#ppt_x-.1"/>
                                          </p:val>
                                        </p:tav>
                                        <p:tav tm="100000">
                                          <p:val>
                                            <p:strVal val="#ppt_x"/>
                                          </p:val>
                                        </p:tav>
                                      </p:tavLst>
                                    </p:anim>
                                    <p:anim calcmode="lin" valueType="num">
                                      <p:cBhvr>
                                        <p:cTn id="15" dur="1000" fill="hold"/>
                                        <p:tgtEl>
                                          <p:spTgt spid="294931"/>
                                        </p:tgtEl>
                                        <p:attrNameLst>
                                          <p:attrName>ppt_y</p:attrName>
                                        </p:attrNameLst>
                                      </p:cBhvr>
                                      <p:tavLst>
                                        <p:tav tm="0">
                                          <p:val>
                                            <p:strVal val="#ppt_y"/>
                                          </p:val>
                                        </p:tav>
                                        <p:tav tm="100000">
                                          <p:val>
                                            <p:strVal val="#ppt_y"/>
                                          </p:val>
                                        </p:tav>
                                      </p:tavLst>
                                    </p:anim>
                                  </p:childTnLst>
                                </p:cTn>
                              </p:par>
                              <p:par>
                                <p:cTn id="16" presetID="40" presetClass="entr" presetSubtype="0" fill="hold" grpId="0" nodeType="withEffect">
                                  <p:stCondLst>
                                    <p:cond delay="0"/>
                                  </p:stCondLst>
                                  <p:iterate type="wd">
                                    <p:tmPct val="5000"/>
                                  </p:iterate>
                                  <p:childTnLst>
                                    <p:set>
                                      <p:cBhvr>
                                        <p:cTn id="17" dur="1" fill="hold">
                                          <p:stCondLst>
                                            <p:cond delay="0"/>
                                          </p:stCondLst>
                                        </p:cTn>
                                        <p:tgtEl>
                                          <p:spTgt spid="2"/>
                                        </p:tgtEl>
                                        <p:attrNameLst>
                                          <p:attrName>style.visibility</p:attrName>
                                        </p:attrNameLst>
                                      </p:cBhvr>
                                      <p:to>
                                        <p:strVal val="visible"/>
                                      </p:to>
                                    </p:set>
                                    <p:animEffect transition="in" filter="fade">
                                      <p:cBhvr>
                                        <p:cTn id="18" dur="1000"/>
                                        <p:tgtEl>
                                          <p:spTgt spid="2"/>
                                        </p:tgtEl>
                                      </p:cBhvr>
                                    </p:animEffect>
                                    <p:anim calcmode="lin" valueType="num">
                                      <p:cBhvr>
                                        <p:cTn id="19" dur="1000" fill="hold"/>
                                        <p:tgtEl>
                                          <p:spTgt spid="2"/>
                                        </p:tgtEl>
                                        <p:attrNameLst>
                                          <p:attrName>ppt_x</p:attrName>
                                        </p:attrNameLst>
                                      </p:cBhvr>
                                      <p:tavLst>
                                        <p:tav tm="0">
                                          <p:val>
                                            <p:strVal val="#ppt_x-.1"/>
                                          </p:val>
                                        </p:tav>
                                        <p:tav tm="100000">
                                          <p:val>
                                            <p:strVal val="#ppt_x"/>
                                          </p:val>
                                        </p:tav>
                                      </p:tavLst>
                                    </p:anim>
                                    <p:anim calcmode="lin" valueType="num">
                                      <p:cBhvr>
                                        <p:cTn id="20"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28" grpId="0" animBg="1"/>
      <p:bldP spid="294929" grpId="0" animBg="1"/>
      <p:bldP spid="294931"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9882" y="4502225"/>
            <a:ext cx="239134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290" name="Rectangle 14"/>
          <p:cNvSpPr>
            <a:spLocks noGrp="1" noChangeArrowheads="1"/>
          </p:cNvSpPr>
          <p:nvPr>
            <p:ph type="sldNum" sz="quarter" idx="4294967295"/>
          </p:nvPr>
        </p:nvSpPr>
        <p:spPr>
          <a:xfrm>
            <a:off x="80777" y="6477000"/>
            <a:ext cx="726996"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defRPr>
            </a:lvl1pPr>
            <a:lvl2pPr marL="742950" indent="-285750" eaLnBrk="0" hangingPunct="0">
              <a:defRPr sz="1000">
                <a:solidFill>
                  <a:schemeClr val="tx1"/>
                </a:solidFill>
                <a:latin typeface="Arial" pitchFamily="34" charset="0"/>
              </a:defRPr>
            </a:lvl2pPr>
            <a:lvl3pPr marL="1143000" indent="-228600" eaLnBrk="0" hangingPunct="0">
              <a:defRPr sz="1000">
                <a:solidFill>
                  <a:schemeClr val="tx1"/>
                </a:solidFill>
                <a:latin typeface="Arial" pitchFamily="34" charset="0"/>
              </a:defRPr>
            </a:lvl3pPr>
            <a:lvl4pPr marL="1600200" indent="-228600" eaLnBrk="0" hangingPunct="0">
              <a:defRPr sz="1000">
                <a:solidFill>
                  <a:schemeClr val="tx1"/>
                </a:solidFill>
                <a:latin typeface="Arial" pitchFamily="34" charset="0"/>
              </a:defRPr>
            </a:lvl4pPr>
            <a:lvl5pPr marL="2057400" indent="-228600" eaLnBrk="0" hangingPunct="0">
              <a:defRPr sz="1000">
                <a:solidFill>
                  <a:schemeClr val="tx1"/>
                </a:solidFill>
                <a:latin typeface="Arial" pitchFamily="34" charset="0"/>
              </a:defRPr>
            </a:lvl5pPr>
            <a:lvl6pPr marL="2514600" indent="-228600" eaLnBrk="0" fontAlgn="base" hangingPunct="0">
              <a:spcBef>
                <a:spcPct val="30000"/>
              </a:spcBef>
              <a:spcAft>
                <a:spcPct val="0"/>
              </a:spcAft>
              <a:buChar char="•"/>
              <a:defRPr sz="1000">
                <a:solidFill>
                  <a:schemeClr val="tx1"/>
                </a:solidFill>
                <a:latin typeface="Arial" pitchFamily="34" charset="0"/>
              </a:defRPr>
            </a:lvl6pPr>
            <a:lvl7pPr marL="2971800" indent="-228600" eaLnBrk="0" fontAlgn="base" hangingPunct="0">
              <a:spcBef>
                <a:spcPct val="30000"/>
              </a:spcBef>
              <a:spcAft>
                <a:spcPct val="0"/>
              </a:spcAft>
              <a:buChar char="•"/>
              <a:defRPr sz="1000">
                <a:solidFill>
                  <a:schemeClr val="tx1"/>
                </a:solidFill>
                <a:latin typeface="Arial" pitchFamily="34" charset="0"/>
              </a:defRPr>
            </a:lvl7pPr>
            <a:lvl8pPr marL="3429000" indent="-228600" eaLnBrk="0" fontAlgn="base" hangingPunct="0">
              <a:spcBef>
                <a:spcPct val="30000"/>
              </a:spcBef>
              <a:spcAft>
                <a:spcPct val="0"/>
              </a:spcAft>
              <a:buChar char="•"/>
              <a:defRPr sz="1000">
                <a:solidFill>
                  <a:schemeClr val="tx1"/>
                </a:solidFill>
                <a:latin typeface="Arial" pitchFamily="34" charset="0"/>
              </a:defRPr>
            </a:lvl8pPr>
            <a:lvl9pPr marL="3886200" indent="-228600" eaLnBrk="0" fontAlgn="base" hangingPunct="0">
              <a:spcBef>
                <a:spcPct val="30000"/>
              </a:spcBef>
              <a:spcAft>
                <a:spcPct val="0"/>
              </a:spcAft>
              <a:buChar char="•"/>
              <a:defRPr sz="1000">
                <a:solidFill>
                  <a:schemeClr val="tx1"/>
                </a:solidFill>
                <a:latin typeface="Arial" pitchFamily="34" charset="0"/>
              </a:defRPr>
            </a:lvl9pPr>
          </a:lstStyle>
          <a:p>
            <a:pPr eaLnBrk="1" hangingPunct="1"/>
            <a:fld id="{FAE2F485-7D32-489A-91A9-B8E532EB5611}" type="slidenum">
              <a:rPr lang="en-MY" sz="2400" smtClean="0"/>
              <a:pPr eaLnBrk="1" hangingPunct="1"/>
              <a:t>10</a:t>
            </a:fld>
            <a:endParaRPr lang="en-MY" sz="2400" smtClean="0"/>
          </a:p>
        </p:txBody>
      </p:sp>
      <p:sp>
        <p:nvSpPr>
          <p:cNvPr id="12292" name="Text Box 3"/>
          <p:cNvSpPr txBox="1">
            <a:spLocks noChangeArrowheads="1"/>
          </p:cNvSpPr>
          <p:nvPr/>
        </p:nvSpPr>
        <p:spPr bwMode="auto">
          <a:xfrm>
            <a:off x="37628" y="228603"/>
            <a:ext cx="75554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spAutoFit/>
          </a:bodyPr>
          <a:lstStyle>
            <a:lvl1pPr eaLnBrk="0" hangingPunct="0">
              <a:defRPr sz="1000">
                <a:solidFill>
                  <a:schemeClr val="tx1"/>
                </a:solidFill>
                <a:latin typeface="Arial" pitchFamily="34" charset="0"/>
              </a:defRPr>
            </a:lvl1pPr>
            <a:lvl2pPr marL="742950" indent="-285750" eaLnBrk="0" hangingPunct="0">
              <a:defRPr sz="1000">
                <a:solidFill>
                  <a:schemeClr val="tx1"/>
                </a:solidFill>
                <a:latin typeface="Arial" pitchFamily="34" charset="0"/>
              </a:defRPr>
            </a:lvl2pPr>
            <a:lvl3pPr marL="1143000" indent="-228600" eaLnBrk="0" hangingPunct="0">
              <a:defRPr sz="1000">
                <a:solidFill>
                  <a:schemeClr val="tx1"/>
                </a:solidFill>
                <a:latin typeface="Arial" pitchFamily="34" charset="0"/>
              </a:defRPr>
            </a:lvl3pPr>
            <a:lvl4pPr marL="1600200" indent="-228600" eaLnBrk="0" hangingPunct="0">
              <a:defRPr sz="1000">
                <a:solidFill>
                  <a:schemeClr val="tx1"/>
                </a:solidFill>
                <a:latin typeface="Arial" pitchFamily="34" charset="0"/>
              </a:defRPr>
            </a:lvl4pPr>
            <a:lvl5pPr marL="2057400" indent="-228600" eaLnBrk="0" hangingPunct="0">
              <a:defRPr sz="1000">
                <a:solidFill>
                  <a:schemeClr val="tx1"/>
                </a:solidFill>
                <a:latin typeface="Arial" pitchFamily="34" charset="0"/>
              </a:defRPr>
            </a:lvl5pPr>
            <a:lvl6pPr marL="2514600" indent="-228600" eaLnBrk="0" fontAlgn="base" hangingPunct="0">
              <a:spcBef>
                <a:spcPct val="30000"/>
              </a:spcBef>
              <a:spcAft>
                <a:spcPct val="0"/>
              </a:spcAft>
              <a:buChar char="•"/>
              <a:defRPr sz="1000">
                <a:solidFill>
                  <a:schemeClr val="tx1"/>
                </a:solidFill>
                <a:latin typeface="Arial" pitchFamily="34" charset="0"/>
              </a:defRPr>
            </a:lvl6pPr>
            <a:lvl7pPr marL="2971800" indent="-228600" eaLnBrk="0" fontAlgn="base" hangingPunct="0">
              <a:spcBef>
                <a:spcPct val="30000"/>
              </a:spcBef>
              <a:spcAft>
                <a:spcPct val="0"/>
              </a:spcAft>
              <a:buChar char="•"/>
              <a:defRPr sz="1000">
                <a:solidFill>
                  <a:schemeClr val="tx1"/>
                </a:solidFill>
                <a:latin typeface="Arial" pitchFamily="34" charset="0"/>
              </a:defRPr>
            </a:lvl7pPr>
            <a:lvl8pPr marL="3429000" indent="-228600" eaLnBrk="0" fontAlgn="base" hangingPunct="0">
              <a:spcBef>
                <a:spcPct val="30000"/>
              </a:spcBef>
              <a:spcAft>
                <a:spcPct val="0"/>
              </a:spcAft>
              <a:buChar char="•"/>
              <a:defRPr sz="1000">
                <a:solidFill>
                  <a:schemeClr val="tx1"/>
                </a:solidFill>
                <a:latin typeface="Arial" pitchFamily="34" charset="0"/>
              </a:defRPr>
            </a:lvl8pPr>
            <a:lvl9pPr marL="3886200" indent="-228600" eaLnBrk="0" fontAlgn="base" hangingPunct="0">
              <a:spcBef>
                <a:spcPct val="30000"/>
              </a:spcBef>
              <a:spcAft>
                <a:spcPct val="0"/>
              </a:spcAft>
              <a:buChar char="•"/>
              <a:defRPr sz="1000">
                <a:solidFill>
                  <a:schemeClr val="tx1"/>
                </a:solidFill>
                <a:latin typeface="Arial" pitchFamily="34" charset="0"/>
              </a:defRPr>
            </a:lvl9pPr>
          </a:lstStyle>
          <a:p>
            <a:pPr>
              <a:spcBef>
                <a:spcPct val="0"/>
              </a:spcBef>
              <a:buFontTx/>
              <a:buNone/>
            </a:pPr>
            <a:r>
              <a:rPr lang="en-US" sz="3200" b="1" dirty="0">
                <a:latin typeface="Calibri" pitchFamily="34" charset="0"/>
                <a:cs typeface="Calibri" pitchFamily="34" charset="0"/>
              </a:rPr>
              <a:t>W</a:t>
            </a:r>
            <a:r>
              <a:rPr lang="en-US" sz="3200" b="1" dirty="0" smtClean="0">
                <a:latin typeface="Calibri" pitchFamily="34" charset="0"/>
                <a:cs typeface="Calibri" pitchFamily="34" charset="0"/>
              </a:rPr>
              <a:t>hat are vendor responsibilities?</a:t>
            </a:r>
            <a:endParaRPr lang="en-US" sz="3200" b="1" dirty="0">
              <a:latin typeface="Calibri" pitchFamily="34" charset="0"/>
              <a:cs typeface="Calibri" pitchFamily="34" charset="0"/>
            </a:endParaRPr>
          </a:p>
        </p:txBody>
      </p:sp>
      <p:sp>
        <p:nvSpPr>
          <p:cNvPr id="12295" name="Rectangle 21"/>
          <p:cNvSpPr>
            <a:spLocks/>
          </p:cNvSpPr>
          <p:nvPr/>
        </p:nvSpPr>
        <p:spPr bwMode="auto">
          <a:xfrm>
            <a:off x="5457305" y="1524000"/>
            <a:ext cx="213576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buFontTx/>
              <a:buNone/>
            </a:pPr>
            <a:r>
              <a:rPr lang="en-MY" sz="2000" b="1" dirty="0">
                <a:latin typeface="Century Gothic" pitchFamily="34" charset="0"/>
                <a:sym typeface="Century Gothic" pitchFamily="34" charset="0"/>
              </a:rPr>
              <a:t>c</a:t>
            </a:r>
            <a:r>
              <a:rPr lang="en-MY" sz="2000" b="1" dirty="0" smtClean="0">
                <a:latin typeface="Century Gothic" pitchFamily="34" charset="0"/>
                <a:sym typeface="Century Gothic" pitchFamily="34" charset="0"/>
              </a:rPr>
              <a:t>heck security access - give to authorised personnel only</a:t>
            </a:r>
            <a:endParaRPr lang="en-US" sz="2000" b="1" dirty="0">
              <a:latin typeface="Century Gothic" pitchFamily="34" charset="0"/>
              <a:sym typeface="Century Gothic" pitchFamily="34" charset="0"/>
            </a:endParaRPr>
          </a:p>
        </p:txBody>
      </p:sp>
      <p:pic>
        <p:nvPicPr>
          <p:cNvPr id="12296"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4905" y="1913260"/>
            <a:ext cx="1809074"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299"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60499" y="4051829"/>
            <a:ext cx="2189401"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9" name="TextBox 28"/>
          <p:cNvSpPr txBox="1"/>
          <p:nvPr/>
        </p:nvSpPr>
        <p:spPr>
          <a:xfrm>
            <a:off x="5331301" y="4191003"/>
            <a:ext cx="2261764" cy="2354491"/>
          </a:xfrm>
          <a:prstGeom prst="rect">
            <a:avLst/>
          </a:prstGeom>
          <a:noFill/>
        </p:spPr>
        <p:txBody>
          <a:bodyPr>
            <a:spAutoFit/>
          </a:bodyPr>
          <a:lstStyle/>
          <a:p>
            <a:pPr marL="39688">
              <a:buFontTx/>
              <a:buNone/>
              <a:defRPr/>
            </a:pPr>
            <a:r>
              <a:rPr lang="en-US" sz="2000" b="1" dirty="0">
                <a:latin typeface="Century Gothic" pitchFamily="34" charset="0"/>
                <a:sym typeface="Century Gothic" pitchFamily="34" charset="0"/>
              </a:rPr>
              <a:t>r</a:t>
            </a:r>
            <a:r>
              <a:rPr lang="en-US" sz="2000" b="1" dirty="0" smtClean="0">
                <a:latin typeface="Century Gothic" pitchFamily="34" charset="0"/>
                <a:sym typeface="Century Gothic" pitchFamily="34" charset="0"/>
              </a:rPr>
              <a:t>espond to all notifications </a:t>
            </a:r>
            <a:r>
              <a:rPr lang="en-US" sz="1800" b="1" dirty="0" smtClean="0">
                <a:latin typeface="Century Gothic" pitchFamily="34" charset="0"/>
                <a:sym typeface="Century Gothic" pitchFamily="34" charset="0"/>
              </a:rPr>
              <a:t>(PO, Service Acceptance &amp; GR) </a:t>
            </a:r>
            <a:r>
              <a:rPr lang="en-US" sz="2000" b="1" dirty="0" smtClean="0">
                <a:latin typeface="Century Gothic" pitchFamily="34" charset="0"/>
                <a:sym typeface="Century Gothic" pitchFamily="34" charset="0"/>
              </a:rPr>
              <a:t>and bid invitations  in a timely manner</a:t>
            </a:r>
            <a:endParaRPr lang="en-US" sz="2000" b="1" dirty="0">
              <a:latin typeface="Century Gothic" pitchFamily="34" charset="0"/>
              <a:sym typeface="Century Gothic" pitchFamily="34" charset="0"/>
            </a:endParaRPr>
          </a:p>
          <a:p>
            <a:pPr>
              <a:buFontTx/>
              <a:buNone/>
              <a:defRPr/>
            </a:pPr>
            <a:endParaRPr lang="en-GB" sz="1100" dirty="0"/>
          </a:p>
        </p:txBody>
      </p:sp>
      <p:sp>
        <p:nvSpPr>
          <p:cNvPr id="12300" name="Rectangle 13"/>
          <p:cNvSpPr>
            <a:spLocks/>
          </p:cNvSpPr>
          <p:nvPr/>
        </p:nvSpPr>
        <p:spPr bwMode="auto">
          <a:xfrm>
            <a:off x="403887" y="1524000"/>
            <a:ext cx="201943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buFontTx/>
              <a:buNone/>
            </a:pPr>
            <a:r>
              <a:rPr lang="en-MY" sz="2000" b="1" dirty="0">
                <a:latin typeface="Century Gothic" pitchFamily="34" charset="0"/>
                <a:sym typeface="Century Gothic" pitchFamily="34" charset="0"/>
              </a:rPr>
              <a:t>quickly adapt to new SRM </a:t>
            </a:r>
            <a:r>
              <a:rPr lang="en-MY" sz="2000" b="1" dirty="0" smtClean="0">
                <a:latin typeface="Century Gothic" pitchFamily="34" charset="0"/>
                <a:sym typeface="Century Gothic" pitchFamily="34" charset="0"/>
              </a:rPr>
              <a:t>processes; checkout the user guides on the website</a:t>
            </a:r>
            <a:endParaRPr lang="en-MY" sz="2000" b="1" dirty="0">
              <a:latin typeface="Century Gothic" pitchFamily="34" charset="0"/>
              <a:sym typeface="Century Gothic" pitchFamily="34" charset="0"/>
            </a:endParaRPr>
          </a:p>
        </p:txBody>
      </p:sp>
      <p:sp>
        <p:nvSpPr>
          <p:cNvPr id="13" name="TextBox 12"/>
          <p:cNvSpPr txBox="1"/>
          <p:nvPr/>
        </p:nvSpPr>
        <p:spPr>
          <a:xfrm>
            <a:off x="432064" y="4146087"/>
            <a:ext cx="2261764" cy="1800493"/>
          </a:xfrm>
          <a:prstGeom prst="rect">
            <a:avLst/>
          </a:prstGeom>
          <a:noFill/>
        </p:spPr>
        <p:txBody>
          <a:bodyPr>
            <a:spAutoFit/>
          </a:bodyPr>
          <a:lstStyle/>
          <a:p>
            <a:pPr marL="39688">
              <a:buFontTx/>
              <a:buNone/>
              <a:defRPr/>
            </a:pPr>
            <a:r>
              <a:rPr lang="en-US" sz="2000" b="1" dirty="0" smtClean="0">
                <a:latin typeface="Century Gothic" pitchFamily="34" charset="0"/>
                <a:sym typeface="Century Gothic" pitchFamily="34" charset="0"/>
              </a:rPr>
              <a:t>immediately communicate new processes to all related personnel</a:t>
            </a:r>
            <a:endParaRPr lang="en-US" sz="2000" b="1" dirty="0">
              <a:latin typeface="Century Gothic" pitchFamily="34" charset="0"/>
              <a:sym typeface="Century Gothic" pitchFamily="34" charset="0"/>
            </a:endParaRPr>
          </a:p>
          <a:p>
            <a:pPr>
              <a:buFontTx/>
              <a:buNone/>
              <a:defRPr/>
            </a:pPr>
            <a:endParaRPr lang="en-GB" sz="1100" dirty="0"/>
          </a:p>
        </p:txBody>
      </p:sp>
      <p:pic>
        <p:nvPicPr>
          <p:cNvPr id="1027" name="Picture 3" descr="C:\Users\User\AppData\Local\Microsoft\Windows\Temporary Internet Files\Content.IE5\BXTXXO89\MP900433153[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70976" y="1556792"/>
            <a:ext cx="787579" cy="4953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User\AppData\Local\Microsoft\Windows\Temporary Internet Files\Content.IE5\3X1BGF1M\MP900382645[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61967" y="1340768"/>
            <a:ext cx="1572719" cy="2077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819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4"/>
          <p:cNvSpPr txBox="1">
            <a:spLocks noGrp="1" noChangeArrowheads="1"/>
          </p:cNvSpPr>
          <p:nvPr/>
        </p:nvSpPr>
        <p:spPr bwMode="auto">
          <a:xfrm>
            <a:off x="80777" y="6477000"/>
            <a:ext cx="726996"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pitchFamily="34" charset="0"/>
              </a:defRPr>
            </a:lvl1pPr>
            <a:lvl2pPr marL="742950" indent="-285750" eaLnBrk="0" hangingPunct="0">
              <a:defRPr sz="1000">
                <a:solidFill>
                  <a:schemeClr val="tx1"/>
                </a:solidFill>
                <a:latin typeface="Arial" pitchFamily="34" charset="0"/>
              </a:defRPr>
            </a:lvl2pPr>
            <a:lvl3pPr marL="1143000" indent="-228600" eaLnBrk="0" hangingPunct="0">
              <a:defRPr sz="1000">
                <a:solidFill>
                  <a:schemeClr val="tx1"/>
                </a:solidFill>
                <a:latin typeface="Arial" pitchFamily="34" charset="0"/>
              </a:defRPr>
            </a:lvl3pPr>
            <a:lvl4pPr marL="1600200" indent="-228600" eaLnBrk="0" hangingPunct="0">
              <a:defRPr sz="1000">
                <a:solidFill>
                  <a:schemeClr val="tx1"/>
                </a:solidFill>
                <a:latin typeface="Arial" pitchFamily="34" charset="0"/>
              </a:defRPr>
            </a:lvl4pPr>
            <a:lvl5pPr marL="2057400" indent="-228600" eaLnBrk="0" hangingPunct="0">
              <a:defRPr sz="1000">
                <a:solidFill>
                  <a:schemeClr val="tx1"/>
                </a:solidFill>
                <a:latin typeface="Arial" pitchFamily="34" charset="0"/>
              </a:defRPr>
            </a:lvl5pPr>
            <a:lvl6pPr marL="2514600" indent="-228600" eaLnBrk="0" fontAlgn="base" hangingPunct="0">
              <a:spcBef>
                <a:spcPct val="30000"/>
              </a:spcBef>
              <a:spcAft>
                <a:spcPct val="0"/>
              </a:spcAft>
              <a:buChar char="•"/>
              <a:defRPr sz="1000">
                <a:solidFill>
                  <a:schemeClr val="tx1"/>
                </a:solidFill>
                <a:latin typeface="Arial" pitchFamily="34" charset="0"/>
              </a:defRPr>
            </a:lvl6pPr>
            <a:lvl7pPr marL="2971800" indent="-228600" eaLnBrk="0" fontAlgn="base" hangingPunct="0">
              <a:spcBef>
                <a:spcPct val="30000"/>
              </a:spcBef>
              <a:spcAft>
                <a:spcPct val="0"/>
              </a:spcAft>
              <a:buChar char="•"/>
              <a:defRPr sz="1000">
                <a:solidFill>
                  <a:schemeClr val="tx1"/>
                </a:solidFill>
                <a:latin typeface="Arial" pitchFamily="34" charset="0"/>
              </a:defRPr>
            </a:lvl7pPr>
            <a:lvl8pPr marL="3429000" indent="-228600" eaLnBrk="0" fontAlgn="base" hangingPunct="0">
              <a:spcBef>
                <a:spcPct val="30000"/>
              </a:spcBef>
              <a:spcAft>
                <a:spcPct val="0"/>
              </a:spcAft>
              <a:buChar char="•"/>
              <a:defRPr sz="1000">
                <a:solidFill>
                  <a:schemeClr val="tx1"/>
                </a:solidFill>
                <a:latin typeface="Arial" pitchFamily="34" charset="0"/>
              </a:defRPr>
            </a:lvl8pPr>
            <a:lvl9pPr marL="3886200" indent="-228600" eaLnBrk="0" fontAlgn="base" hangingPunct="0">
              <a:spcBef>
                <a:spcPct val="30000"/>
              </a:spcBef>
              <a:spcAft>
                <a:spcPct val="0"/>
              </a:spcAft>
              <a:buChar char="•"/>
              <a:defRPr sz="1000">
                <a:solidFill>
                  <a:schemeClr val="tx1"/>
                </a:solidFill>
                <a:latin typeface="Arial" pitchFamily="34" charset="0"/>
              </a:defRPr>
            </a:lvl9pPr>
          </a:lstStyle>
          <a:p>
            <a:pPr eaLnBrk="1" hangingPunct="1">
              <a:spcBef>
                <a:spcPct val="0"/>
              </a:spcBef>
              <a:buFontTx/>
              <a:buNone/>
            </a:pPr>
            <a:fld id="{68DA9C90-7C72-4E08-AF2C-5766629348CB}" type="slidenum">
              <a:rPr lang="en-MY" sz="2400" b="1"/>
              <a:pPr eaLnBrk="1" hangingPunct="1">
                <a:spcBef>
                  <a:spcPct val="0"/>
                </a:spcBef>
                <a:buFontTx/>
                <a:buNone/>
              </a:pPr>
              <a:t>11</a:t>
            </a:fld>
            <a:endParaRPr lang="en-MY" sz="2400" b="1"/>
          </a:p>
        </p:txBody>
      </p:sp>
      <p:sp>
        <p:nvSpPr>
          <p:cNvPr id="4" name="Rectangle 3"/>
          <p:cNvSpPr txBox="1">
            <a:spLocks noChangeArrowheads="1"/>
          </p:cNvSpPr>
          <p:nvPr/>
        </p:nvSpPr>
        <p:spPr>
          <a:xfrm>
            <a:off x="1" y="76199"/>
            <a:ext cx="6921061" cy="1011621"/>
          </a:xfrm>
          <a:prstGeom prst="rect">
            <a:avLst/>
          </a:prstGeom>
          <a:ln>
            <a:noFill/>
          </a:ln>
          <a:extLst>
            <a:ext uri="{91240B29-F687-4F45-9708-019B960494DF}">
              <a14:hiddenLine xmlns:a14="http://schemas.microsoft.com/office/drawing/2010/main" w="9525">
                <a:solidFill>
                  <a:srgbClr val="0000CC"/>
                </a:solidFill>
                <a:miter lim="800000"/>
                <a:headEnd/>
                <a:tailEnd/>
              </a14:hiddenLine>
            </a:ext>
          </a:extLst>
        </p:spPr>
        <p:txBody>
          <a:bodyPr vert="horz" lIns="91440" tIns="45720" rIns="91440" bIns="45720" rtlCol="0" anchor="ctr">
            <a:normAutofit lnSpcReduction="10000"/>
          </a:bodyPr>
          <a:lstStyle>
            <a:lvl1pPr>
              <a:defRPr sz="2000" b="1">
                <a:solidFill>
                  <a:schemeClr val="bg1"/>
                </a:solidFill>
                <a:latin typeface="+mj-lt"/>
              </a:defRPr>
            </a:lvl1pPr>
          </a:lstStyle>
          <a:p>
            <a:r>
              <a:rPr lang="en-US" sz="3200" dirty="0" smtClean="0">
                <a:solidFill>
                  <a:schemeClr val="tx1"/>
                </a:solidFill>
                <a:latin typeface="Century Gothic" pitchFamily="34" charset="0"/>
              </a:rPr>
              <a:t>SRM system: what’s </a:t>
            </a:r>
            <a:r>
              <a:rPr lang="en-US" sz="3200" u="sng" dirty="0" smtClean="0">
                <a:solidFill>
                  <a:schemeClr val="tx1"/>
                </a:solidFill>
                <a:latin typeface="Century Gothic" pitchFamily="34" charset="0"/>
              </a:rPr>
              <a:t>new</a:t>
            </a:r>
            <a:r>
              <a:rPr lang="en-US" sz="3200" dirty="0" smtClean="0">
                <a:solidFill>
                  <a:schemeClr val="tx1"/>
                </a:solidFill>
                <a:latin typeface="Century Gothic" pitchFamily="34" charset="0"/>
              </a:rPr>
              <a:t> for vendors</a:t>
            </a:r>
          </a:p>
        </p:txBody>
      </p:sp>
      <p:sp>
        <p:nvSpPr>
          <p:cNvPr id="7" name="Rounded Rectangle 6"/>
          <p:cNvSpPr/>
          <p:nvPr/>
        </p:nvSpPr>
        <p:spPr bwMode="auto">
          <a:xfrm>
            <a:off x="266629" y="1628800"/>
            <a:ext cx="4463916" cy="4176464"/>
          </a:xfrm>
          <a:prstGeom prst="roundRect">
            <a:avLst/>
          </a:prstGeom>
          <a:solidFill>
            <a:schemeClr val="accent1">
              <a:lumMod val="40000"/>
              <a:lumOff val="60000"/>
            </a:schemeClr>
          </a:solidFill>
          <a:ln>
            <a:noFill/>
            <a:headEnd type="none" w="med" len="med"/>
            <a:tailEnd type="none" w="med" len="me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2"/>
          </a:lnRef>
          <a:fillRef idx="3">
            <a:schemeClr val="accent2"/>
          </a:fillRef>
          <a:effectRef idx="3">
            <a:schemeClr val="accent2"/>
          </a:effectRef>
          <a:fontRef idx="minor">
            <a:schemeClr val="lt1"/>
          </a:fontRef>
        </p:style>
        <p:txBody>
          <a:bodyPr/>
          <a:lstStyle>
            <a:lvl1pPr eaLnBrk="0" hangingPunct="0">
              <a:defRPr sz="1000">
                <a:solidFill>
                  <a:schemeClr val="tx1"/>
                </a:solidFill>
                <a:latin typeface="Arial" pitchFamily="34" charset="0"/>
              </a:defRPr>
            </a:lvl1pPr>
            <a:lvl2pPr marL="742950" indent="-285750" eaLnBrk="0" hangingPunct="0">
              <a:defRPr sz="1000">
                <a:solidFill>
                  <a:schemeClr val="tx1"/>
                </a:solidFill>
                <a:latin typeface="Arial" pitchFamily="34" charset="0"/>
              </a:defRPr>
            </a:lvl2pPr>
            <a:lvl3pPr marL="1143000" indent="-228600" eaLnBrk="0" hangingPunct="0">
              <a:defRPr sz="1000">
                <a:solidFill>
                  <a:schemeClr val="tx1"/>
                </a:solidFill>
                <a:latin typeface="Arial" pitchFamily="34" charset="0"/>
              </a:defRPr>
            </a:lvl3pPr>
            <a:lvl4pPr marL="1600200" indent="-228600" eaLnBrk="0" hangingPunct="0">
              <a:defRPr sz="1000">
                <a:solidFill>
                  <a:schemeClr val="tx1"/>
                </a:solidFill>
                <a:latin typeface="Arial" pitchFamily="34" charset="0"/>
              </a:defRPr>
            </a:lvl4pPr>
            <a:lvl5pPr marL="2057400" indent="-228600" eaLnBrk="0" hangingPunct="0">
              <a:defRPr sz="1000">
                <a:solidFill>
                  <a:schemeClr val="tx1"/>
                </a:solidFill>
                <a:latin typeface="Arial" pitchFamily="34" charset="0"/>
              </a:defRPr>
            </a:lvl5pPr>
            <a:lvl6pPr marL="2514600" indent="-228600" eaLnBrk="0" fontAlgn="base" hangingPunct="0">
              <a:spcBef>
                <a:spcPct val="30000"/>
              </a:spcBef>
              <a:spcAft>
                <a:spcPct val="0"/>
              </a:spcAft>
              <a:buChar char="•"/>
              <a:defRPr sz="1000">
                <a:solidFill>
                  <a:schemeClr val="tx1"/>
                </a:solidFill>
                <a:latin typeface="Arial" pitchFamily="34" charset="0"/>
              </a:defRPr>
            </a:lvl6pPr>
            <a:lvl7pPr marL="2971800" indent="-228600" eaLnBrk="0" fontAlgn="base" hangingPunct="0">
              <a:spcBef>
                <a:spcPct val="30000"/>
              </a:spcBef>
              <a:spcAft>
                <a:spcPct val="0"/>
              </a:spcAft>
              <a:buChar char="•"/>
              <a:defRPr sz="1000">
                <a:solidFill>
                  <a:schemeClr val="tx1"/>
                </a:solidFill>
                <a:latin typeface="Arial" pitchFamily="34" charset="0"/>
              </a:defRPr>
            </a:lvl7pPr>
            <a:lvl8pPr marL="3429000" indent="-228600" eaLnBrk="0" fontAlgn="base" hangingPunct="0">
              <a:spcBef>
                <a:spcPct val="30000"/>
              </a:spcBef>
              <a:spcAft>
                <a:spcPct val="0"/>
              </a:spcAft>
              <a:buChar char="•"/>
              <a:defRPr sz="1000">
                <a:solidFill>
                  <a:schemeClr val="tx1"/>
                </a:solidFill>
                <a:latin typeface="Arial" pitchFamily="34" charset="0"/>
              </a:defRPr>
            </a:lvl8pPr>
            <a:lvl9pPr marL="3886200" indent="-228600" eaLnBrk="0" fontAlgn="base" hangingPunct="0">
              <a:spcBef>
                <a:spcPct val="30000"/>
              </a:spcBef>
              <a:spcAft>
                <a:spcPct val="0"/>
              </a:spcAft>
              <a:buChar char="•"/>
              <a:defRPr sz="1000">
                <a:solidFill>
                  <a:schemeClr val="tx1"/>
                </a:solidFill>
                <a:latin typeface="Arial" pitchFamily="34" charset="0"/>
              </a:defRPr>
            </a:lvl9pPr>
          </a:lstStyle>
          <a:p>
            <a:pPr algn="ctr" eaLnBrk="1" hangingPunct="1">
              <a:buFontTx/>
              <a:buNone/>
            </a:pPr>
            <a:r>
              <a:rPr lang="en-MY" sz="2400" b="1" u="sng" dirty="0" smtClean="0">
                <a:latin typeface="Century Gothic" pitchFamily="34" charset="0"/>
              </a:rPr>
              <a:t>SUS</a:t>
            </a:r>
          </a:p>
          <a:p>
            <a:pPr algn="ctr" eaLnBrk="1" hangingPunct="1">
              <a:buFontTx/>
              <a:buNone/>
            </a:pPr>
            <a:r>
              <a:rPr lang="en-MY" sz="1800" b="1" dirty="0" smtClean="0">
                <a:latin typeface="Century Gothic" pitchFamily="34" charset="0"/>
              </a:rPr>
              <a:t>supplier </a:t>
            </a:r>
            <a:r>
              <a:rPr lang="en-MY" sz="1800" b="1" dirty="0">
                <a:latin typeface="Century Gothic" pitchFamily="34" charset="0"/>
              </a:rPr>
              <a:t>self </a:t>
            </a:r>
            <a:r>
              <a:rPr lang="en-MY" sz="1800" b="1" dirty="0" smtClean="0">
                <a:latin typeface="Century Gothic" pitchFamily="34" charset="0"/>
              </a:rPr>
              <a:t>service </a:t>
            </a:r>
            <a:endParaRPr lang="en-MY" sz="1800" b="1" dirty="0">
              <a:latin typeface="Century Gothic" pitchFamily="34" charset="0"/>
            </a:endParaRPr>
          </a:p>
          <a:p>
            <a:pPr eaLnBrk="1" hangingPunct="1"/>
            <a:endParaRPr lang="en-MY" sz="1800" b="1" dirty="0">
              <a:latin typeface="Century Gothic" pitchFamily="34" charset="0"/>
            </a:endParaRPr>
          </a:p>
          <a:p>
            <a:pPr eaLnBrk="1" hangingPunct="1"/>
            <a:r>
              <a:rPr lang="en-MY" sz="1800" dirty="0" smtClean="0">
                <a:latin typeface="Century Gothic" pitchFamily="34" charset="0"/>
              </a:rPr>
              <a:t>-auto PO</a:t>
            </a:r>
          </a:p>
          <a:p>
            <a:pPr eaLnBrk="1" hangingPunct="1"/>
            <a:r>
              <a:rPr lang="en-MY" sz="1800" dirty="0" smtClean="0">
                <a:latin typeface="Century Gothic" pitchFamily="34" charset="0"/>
              </a:rPr>
              <a:t>-online PO response</a:t>
            </a:r>
          </a:p>
          <a:p>
            <a:pPr eaLnBrk="1" hangingPunct="1"/>
            <a:r>
              <a:rPr lang="en-MY" sz="1800" dirty="0" smtClean="0">
                <a:latin typeface="Century Gothic" pitchFamily="34" charset="0"/>
              </a:rPr>
              <a:t>-trace delivery</a:t>
            </a:r>
          </a:p>
          <a:p>
            <a:pPr eaLnBrk="1" hangingPunct="1"/>
            <a:r>
              <a:rPr lang="en-MY" sz="1800" dirty="0" smtClean="0">
                <a:latin typeface="Century Gothic" pitchFamily="34" charset="0"/>
              </a:rPr>
              <a:t>-online invoicing</a:t>
            </a:r>
          </a:p>
          <a:p>
            <a:pPr eaLnBrk="1" hangingPunct="1"/>
            <a:r>
              <a:rPr lang="en-MY" sz="1800" dirty="0" smtClean="0">
                <a:latin typeface="Century Gothic" pitchFamily="34" charset="0"/>
              </a:rPr>
              <a:t>-check payment status</a:t>
            </a:r>
            <a:endParaRPr lang="en-MY" sz="1800" dirty="0">
              <a:latin typeface="Century Gothic" pitchFamily="34" charset="0"/>
            </a:endParaRPr>
          </a:p>
          <a:p>
            <a:pPr eaLnBrk="1" hangingPunct="1"/>
            <a:endParaRPr lang="en-MY" sz="1800" b="1" dirty="0" smtClean="0">
              <a:latin typeface="Century Gothic" pitchFamily="34" charset="0"/>
            </a:endParaRPr>
          </a:p>
          <a:p>
            <a:pPr eaLnBrk="1" hangingPunct="1">
              <a:buFontTx/>
              <a:buNone/>
            </a:pPr>
            <a:r>
              <a:rPr lang="en-MY" sz="1800" b="1" dirty="0">
                <a:latin typeface="Century Gothic" pitchFamily="34" charset="0"/>
              </a:rPr>
              <a:t>-</a:t>
            </a:r>
            <a:r>
              <a:rPr lang="en-MY" sz="1800" b="1" u="sng" dirty="0">
                <a:latin typeface="Century Gothic" pitchFamily="34" charset="0"/>
              </a:rPr>
              <a:t>online bid invitation</a:t>
            </a:r>
          </a:p>
          <a:p>
            <a:pPr eaLnBrk="1" hangingPunct="1">
              <a:buFontTx/>
              <a:buNone/>
            </a:pPr>
            <a:r>
              <a:rPr lang="en-MY" sz="1800" b="1" dirty="0">
                <a:latin typeface="Century Gothic" pitchFamily="34" charset="0"/>
              </a:rPr>
              <a:t>-</a:t>
            </a:r>
            <a:r>
              <a:rPr lang="en-MY" sz="1800" b="1" u="sng" dirty="0">
                <a:latin typeface="Century Gothic" pitchFamily="34" charset="0"/>
              </a:rPr>
              <a:t>online response</a:t>
            </a:r>
          </a:p>
          <a:p>
            <a:pPr eaLnBrk="1" hangingPunct="1"/>
            <a:r>
              <a:rPr lang="en-MY" sz="1800" b="1" dirty="0">
                <a:latin typeface="Century Gothic" pitchFamily="34" charset="0"/>
              </a:rPr>
              <a:t>-</a:t>
            </a:r>
            <a:r>
              <a:rPr lang="en-MY" sz="1800" b="1" u="sng" dirty="0">
                <a:latin typeface="Century Gothic" pitchFamily="34" charset="0"/>
              </a:rPr>
              <a:t>online </a:t>
            </a:r>
            <a:r>
              <a:rPr lang="en-MY" sz="1800" b="1" u="sng" dirty="0" smtClean="0">
                <a:latin typeface="Century Gothic" pitchFamily="34" charset="0"/>
              </a:rPr>
              <a:t>RFQ submission</a:t>
            </a:r>
            <a:endParaRPr lang="en-MY" sz="1800" b="1" u="sng" dirty="0">
              <a:latin typeface="Century Gothic" pitchFamily="34" charset="0"/>
            </a:endParaRPr>
          </a:p>
        </p:txBody>
      </p:sp>
      <p:grpSp>
        <p:nvGrpSpPr>
          <p:cNvPr id="5" name="Group 124"/>
          <p:cNvGrpSpPr>
            <a:grpSpLocks/>
          </p:cNvGrpSpPr>
          <p:nvPr/>
        </p:nvGrpSpPr>
        <p:grpSpPr bwMode="auto">
          <a:xfrm>
            <a:off x="3321098" y="3709764"/>
            <a:ext cx="596363" cy="410468"/>
            <a:chOff x="4368" y="2832"/>
            <a:chExt cx="1152" cy="630"/>
          </a:xfrm>
        </p:grpSpPr>
        <p:pic>
          <p:nvPicPr>
            <p:cNvPr id="13" name="Picture 125" descr="SAP_marketplace_grey_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8" y="3110"/>
              <a:ext cx="110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6" descr="process_auction_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6" y="2832"/>
              <a:ext cx="864"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8" name="Picture 112" descr="doc_p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0056" y="2421914"/>
            <a:ext cx="466502" cy="588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05"/>
          <p:cNvSpPr txBox="1">
            <a:spLocks noChangeArrowheads="1"/>
          </p:cNvSpPr>
          <p:nvPr/>
        </p:nvSpPr>
        <p:spPr bwMode="auto">
          <a:xfrm>
            <a:off x="3321098" y="3010346"/>
            <a:ext cx="94288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sz="1000">
                <a:solidFill>
                  <a:schemeClr val="tx1"/>
                </a:solidFill>
                <a:latin typeface="Arial" pitchFamily="34" charset="0"/>
              </a:defRPr>
            </a:lvl1pPr>
            <a:lvl2pPr marL="742950" indent="-285750" eaLnBrk="0" hangingPunct="0">
              <a:defRPr sz="1000">
                <a:solidFill>
                  <a:schemeClr val="tx1"/>
                </a:solidFill>
                <a:latin typeface="Arial" pitchFamily="34" charset="0"/>
              </a:defRPr>
            </a:lvl2pPr>
            <a:lvl3pPr marL="1143000" indent="-228600" eaLnBrk="0" hangingPunct="0">
              <a:defRPr sz="1000">
                <a:solidFill>
                  <a:schemeClr val="tx1"/>
                </a:solidFill>
                <a:latin typeface="Arial" pitchFamily="34" charset="0"/>
              </a:defRPr>
            </a:lvl3pPr>
            <a:lvl4pPr marL="1600200" indent="-228600" eaLnBrk="0" hangingPunct="0">
              <a:defRPr sz="1000">
                <a:solidFill>
                  <a:schemeClr val="tx1"/>
                </a:solidFill>
                <a:latin typeface="Arial" pitchFamily="34" charset="0"/>
              </a:defRPr>
            </a:lvl4pPr>
            <a:lvl5pPr marL="2057400" indent="-228600" eaLnBrk="0" hangingPunct="0">
              <a:defRPr sz="1000">
                <a:solidFill>
                  <a:schemeClr val="tx1"/>
                </a:solidFill>
                <a:latin typeface="Arial" pitchFamily="34" charset="0"/>
              </a:defRPr>
            </a:lvl5pPr>
            <a:lvl6pPr marL="2514600" indent="-228600" eaLnBrk="0" fontAlgn="base" hangingPunct="0">
              <a:spcBef>
                <a:spcPct val="30000"/>
              </a:spcBef>
              <a:spcAft>
                <a:spcPct val="0"/>
              </a:spcAft>
              <a:buChar char="•"/>
              <a:defRPr sz="1000">
                <a:solidFill>
                  <a:schemeClr val="tx1"/>
                </a:solidFill>
                <a:latin typeface="Arial" pitchFamily="34" charset="0"/>
              </a:defRPr>
            </a:lvl6pPr>
            <a:lvl7pPr marL="2971800" indent="-228600" eaLnBrk="0" fontAlgn="base" hangingPunct="0">
              <a:spcBef>
                <a:spcPct val="30000"/>
              </a:spcBef>
              <a:spcAft>
                <a:spcPct val="0"/>
              </a:spcAft>
              <a:buChar char="•"/>
              <a:defRPr sz="1000">
                <a:solidFill>
                  <a:schemeClr val="tx1"/>
                </a:solidFill>
                <a:latin typeface="Arial" pitchFamily="34" charset="0"/>
              </a:defRPr>
            </a:lvl7pPr>
            <a:lvl8pPr marL="3429000" indent="-228600" eaLnBrk="0" fontAlgn="base" hangingPunct="0">
              <a:spcBef>
                <a:spcPct val="30000"/>
              </a:spcBef>
              <a:spcAft>
                <a:spcPct val="0"/>
              </a:spcAft>
              <a:buChar char="•"/>
              <a:defRPr sz="1000">
                <a:solidFill>
                  <a:schemeClr val="tx1"/>
                </a:solidFill>
                <a:latin typeface="Arial" pitchFamily="34" charset="0"/>
              </a:defRPr>
            </a:lvl8pPr>
            <a:lvl9pPr marL="3886200" indent="-228600" eaLnBrk="0" fontAlgn="base" hangingPunct="0">
              <a:spcBef>
                <a:spcPct val="30000"/>
              </a:spcBef>
              <a:spcAft>
                <a:spcPct val="0"/>
              </a:spcAft>
              <a:buChar char="•"/>
              <a:defRPr sz="1000">
                <a:solidFill>
                  <a:schemeClr val="tx1"/>
                </a:solidFill>
                <a:latin typeface="Arial" pitchFamily="34" charset="0"/>
              </a:defRPr>
            </a:lvl9pPr>
          </a:lstStyle>
          <a:p>
            <a:pPr eaLnBrk="1" hangingPunct="1">
              <a:spcBef>
                <a:spcPct val="0"/>
              </a:spcBef>
              <a:buFont typeface="Wingdings" pitchFamily="2" charset="2"/>
              <a:buNone/>
            </a:pPr>
            <a:r>
              <a:rPr lang="en-US" altLang="zh-CN" sz="1200" dirty="0">
                <a:latin typeface="Century Gothic" pitchFamily="34" charset="0"/>
                <a:ea typeface="宋体" pitchFamily="2" charset="-122"/>
                <a:cs typeface="Arial" pitchFamily="34" charset="0"/>
              </a:rPr>
              <a:t>   Auto PO</a:t>
            </a:r>
          </a:p>
        </p:txBody>
      </p:sp>
      <p:pic>
        <p:nvPicPr>
          <p:cNvPr id="21" name="Picture 20" descr="SAP_sourcing_cockpit_TFT_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60820" y="3979095"/>
            <a:ext cx="2900672" cy="23143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999304" y="2313528"/>
            <a:ext cx="4573199" cy="1938992"/>
          </a:xfrm>
          <a:prstGeom prst="rect">
            <a:avLst/>
          </a:prstGeom>
          <a:solidFill>
            <a:schemeClr val="accent6">
              <a:lumMod val="60000"/>
              <a:lumOff val="40000"/>
            </a:schemeClr>
          </a:solidFill>
          <a:ln>
            <a:noFill/>
          </a:ln>
          <a:effectLst>
            <a:outerShdw blurRad="190500" dist="228600" dir="2700000" algn="ctr">
              <a:srgbClr val="000000">
                <a:alpha val="30000"/>
              </a:srgbClr>
            </a:outerShdw>
            <a:softEdge rad="12700"/>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dirty="0" smtClean="0"/>
              <a:t>Please take note:</a:t>
            </a:r>
          </a:p>
          <a:p>
            <a:pPr marL="342900" indent="-342900">
              <a:buFont typeface="+mj-lt"/>
              <a:buAutoNum type="arabicPeriod"/>
            </a:pPr>
            <a:r>
              <a:rPr lang="en-US" dirty="0" smtClean="0"/>
              <a:t>Attachments must not be more than 10Mb per file</a:t>
            </a:r>
          </a:p>
          <a:p>
            <a:pPr marL="342900" indent="-342900">
              <a:buFont typeface="+mj-lt"/>
              <a:buAutoNum type="arabicPeriod"/>
            </a:pPr>
            <a:r>
              <a:rPr lang="en-US" dirty="0" smtClean="0"/>
              <a:t>SRM requires Internet Explorer version 8.0 below or </a:t>
            </a:r>
            <a:r>
              <a:rPr lang="en-MY" dirty="0" smtClean="0"/>
              <a:t>Mozilla </a:t>
            </a:r>
            <a:r>
              <a:rPr lang="en-MY" dirty="0" err="1"/>
              <a:t>firefox</a:t>
            </a:r>
            <a:r>
              <a:rPr lang="en-MY" dirty="0"/>
              <a:t> </a:t>
            </a:r>
            <a:r>
              <a:rPr lang="en-MY" dirty="0" smtClean="0"/>
              <a:t> version 3.6</a:t>
            </a:r>
            <a:r>
              <a:rPr lang="en-MY" dirty="0"/>
              <a:t>  </a:t>
            </a:r>
            <a:r>
              <a:rPr lang="en-MY" dirty="0" smtClean="0"/>
              <a:t>below</a:t>
            </a:r>
            <a:endParaRPr lang="en-GB" dirty="0"/>
          </a:p>
        </p:txBody>
      </p:sp>
    </p:spTree>
    <p:extLst>
      <p:ext uri="{BB962C8B-B14F-4D97-AF65-F5344CB8AC3E}">
        <p14:creationId xmlns:p14="http://schemas.microsoft.com/office/powerpoint/2010/main" val="21738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2800" dirty="0" smtClean="0">
                <a:latin typeface="Century Gothic" pitchFamily="34" charset="0"/>
              </a:rPr>
              <a:t>Processes: Changes impacting Vendors</a:t>
            </a:r>
            <a:endParaRPr lang="en-GB" sz="2800" dirty="0">
              <a:latin typeface="Century Gothic" pitchFamily="34" charset="0"/>
            </a:endParaRPr>
          </a:p>
        </p:txBody>
      </p:sp>
      <p:sp>
        <p:nvSpPr>
          <p:cNvPr id="2" name="&quot;No&quot; Symbol 1"/>
          <p:cNvSpPr/>
          <p:nvPr/>
        </p:nvSpPr>
        <p:spPr>
          <a:xfrm>
            <a:off x="5872021" y="1234514"/>
            <a:ext cx="3129673" cy="2736304"/>
          </a:xfrm>
          <a:prstGeom prst="noSmoking">
            <a:avLst/>
          </a:prstGeom>
          <a:solidFill>
            <a:srgbClr val="FF0000"/>
          </a:solid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effectLst>
                  <a:outerShdw blurRad="38100" dist="38100" dir="2700000" algn="tl">
                    <a:srgbClr val="000000">
                      <a:alpha val="43137"/>
                    </a:srgbClr>
                  </a:outerShdw>
                </a:effectLst>
              </a:rPr>
              <a:t>Advance Shipping</a:t>
            </a:r>
          </a:p>
          <a:p>
            <a:pPr algn="ctr"/>
            <a:r>
              <a:rPr lang="en-US" sz="2800" b="1" dirty="0" smtClean="0">
                <a:solidFill>
                  <a:schemeClr val="tx1"/>
                </a:solidFill>
                <a:effectLst>
                  <a:outerShdw blurRad="38100" dist="38100" dir="2700000" algn="tl">
                    <a:srgbClr val="000000">
                      <a:alpha val="43137"/>
                    </a:srgbClr>
                  </a:outerShdw>
                </a:effectLst>
              </a:rPr>
              <a:t>Notification</a:t>
            </a:r>
            <a:endParaRPr lang="en-GB" sz="2800" b="1" dirty="0">
              <a:solidFill>
                <a:schemeClr val="tx1"/>
              </a:solidFill>
              <a:effectLst>
                <a:outerShdw blurRad="38100" dist="38100" dir="2700000" algn="tl">
                  <a:srgbClr val="000000">
                    <a:alpha val="43137"/>
                  </a:srgbClr>
                </a:outerShdw>
              </a:effectLst>
            </a:endParaRPr>
          </a:p>
        </p:txBody>
      </p:sp>
      <p:sp>
        <p:nvSpPr>
          <p:cNvPr id="4" name="TextBox 3"/>
          <p:cNvSpPr txBox="1"/>
          <p:nvPr/>
        </p:nvSpPr>
        <p:spPr>
          <a:xfrm rot="19446436">
            <a:off x="3506636" y="1907984"/>
            <a:ext cx="3091506" cy="1077218"/>
          </a:xfrm>
          <a:prstGeom prst="rect">
            <a:avLst/>
          </a:prstGeom>
          <a:solidFill>
            <a:schemeClr val="accent6">
              <a:lumMod val="60000"/>
              <a:lumOff val="40000"/>
            </a:schemeClr>
          </a:solidFill>
          <a:ln>
            <a:noFill/>
          </a:ln>
          <a:effectLst>
            <a:outerShdw blurRad="190500" dist="228600" dir="2700000" algn="ctr">
              <a:srgbClr val="000000">
                <a:alpha val="30000"/>
              </a:srgbClr>
            </a:outerShdw>
            <a:softEdge rad="12700"/>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3200" b="1" u="sng" dirty="0" smtClean="0"/>
              <a:t>NOT REQUIRED</a:t>
            </a:r>
            <a:r>
              <a:rPr lang="en-MY" sz="2000" dirty="0"/>
              <a:t>  </a:t>
            </a:r>
            <a:endParaRPr lang="en-GB" sz="2000" dirty="0"/>
          </a:p>
        </p:txBody>
      </p:sp>
      <p:sp>
        <p:nvSpPr>
          <p:cNvPr id="11" name="&quot;No&quot; Symbol 10"/>
          <p:cNvSpPr/>
          <p:nvPr/>
        </p:nvSpPr>
        <p:spPr>
          <a:xfrm>
            <a:off x="5686305" y="4040706"/>
            <a:ext cx="3552287" cy="2772671"/>
          </a:xfrm>
          <a:prstGeom prst="noSmoking">
            <a:avLst/>
          </a:prstGeom>
          <a:solidFill>
            <a:srgbClr val="FF0000"/>
          </a:solid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effectLst>
                  <a:outerShdw blurRad="38100" dist="38100" dir="2700000" algn="tl">
                    <a:srgbClr val="000000">
                      <a:alpha val="43137"/>
                    </a:srgbClr>
                  </a:outerShdw>
                </a:effectLst>
              </a:rPr>
              <a:t>Down Payment Functionality</a:t>
            </a:r>
            <a:endParaRPr lang="en-GB" sz="2800" b="1" dirty="0">
              <a:solidFill>
                <a:schemeClr val="tx1"/>
              </a:solidFill>
              <a:effectLst>
                <a:outerShdw blurRad="38100" dist="38100" dir="2700000" algn="tl">
                  <a:srgbClr val="000000">
                    <a:alpha val="43137"/>
                  </a:srgbClr>
                </a:outerShdw>
              </a:effectLst>
            </a:endParaRPr>
          </a:p>
        </p:txBody>
      </p:sp>
      <p:pic>
        <p:nvPicPr>
          <p:cNvPr id="2052" name="Picture 4" descr="C:\Users\User\AppData\Local\Microsoft\Windows\Temporary Internet Files\Content.IE5\4TZAM2RL\MC900104714[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8296" y="2590020"/>
            <a:ext cx="3026068" cy="254205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rot="19593605">
            <a:off x="4282808" y="4340561"/>
            <a:ext cx="3091506" cy="1077218"/>
          </a:xfrm>
          <a:prstGeom prst="rect">
            <a:avLst/>
          </a:prstGeom>
          <a:solidFill>
            <a:schemeClr val="accent6">
              <a:lumMod val="60000"/>
              <a:lumOff val="40000"/>
            </a:schemeClr>
          </a:solidFill>
          <a:ln>
            <a:noFill/>
          </a:ln>
          <a:effectLst>
            <a:outerShdw blurRad="190500" dist="228600" dir="2700000" algn="ctr">
              <a:srgbClr val="000000">
                <a:alpha val="30000"/>
              </a:srgbClr>
            </a:outerShdw>
            <a:softEdge rad="12700"/>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3200" b="1" u="sng" dirty="0" smtClean="0"/>
              <a:t>NOT AVAILABLE</a:t>
            </a:r>
            <a:r>
              <a:rPr lang="en-MY" sz="2000" dirty="0"/>
              <a:t>  </a:t>
            </a:r>
            <a:endParaRPr lang="en-GB" sz="2000" dirty="0"/>
          </a:p>
        </p:txBody>
      </p:sp>
    </p:spTree>
    <p:extLst>
      <p:ext uri="{BB962C8B-B14F-4D97-AF65-F5344CB8AC3E}">
        <p14:creationId xmlns:p14="http://schemas.microsoft.com/office/powerpoint/2010/main" val="38479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449" y="2874740"/>
            <a:ext cx="8874096" cy="769441"/>
          </a:xfr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rtl="0"/>
            <a:r>
              <a:rPr lang="en-US" sz="4400" kern="12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a typeface="+mn-ea"/>
                <a:cs typeface="+mn-cs"/>
              </a:rPr>
              <a:t>Question and Answer Session</a:t>
            </a:r>
            <a:endParaRPr lang="en-GB" sz="4400" kern="1200"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a typeface="+mn-ea"/>
              <a:cs typeface="+mn-cs"/>
            </a:endParaRPr>
          </a:p>
        </p:txBody>
      </p:sp>
      <p:sp>
        <p:nvSpPr>
          <p:cNvPr id="2" name="TextBox 1"/>
          <p:cNvSpPr txBox="1"/>
          <p:nvPr/>
        </p:nvSpPr>
        <p:spPr>
          <a:xfrm>
            <a:off x="1555850" y="4221089"/>
            <a:ext cx="6460423" cy="707886"/>
          </a:xfrm>
          <a:prstGeom prst="rect">
            <a:avLst/>
          </a:prstGeom>
          <a:noFill/>
        </p:spPr>
        <p:txBody>
          <a:bodyPr wrap="none" rtlCol="0">
            <a:spAutoFit/>
          </a:bodyPr>
          <a:lstStyle/>
          <a:p>
            <a:pPr algn="ctr"/>
            <a:r>
              <a:rPr lang="en-US" dirty="0" smtClean="0"/>
              <a:t>Due to time constraint, we appreciate your attention to  </a:t>
            </a:r>
          </a:p>
          <a:p>
            <a:pPr algn="ctr"/>
            <a:r>
              <a:rPr lang="en-US" b="1" u="sng" dirty="0" smtClean="0"/>
              <a:t>Vendor – Cutover issues</a:t>
            </a:r>
            <a:endParaRPr lang="en-GB" b="1" u="sng" dirty="0"/>
          </a:p>
        </p:txBody>
      </p:sp>
    </p:spTree>
    <p:extLst>
      <p:ext uri="{BB962C8B-B14F-4D97-AF65-F5344CB8AC3E}">
        <p14:creationId xmlns:p14="http://schemas.microsoft.com/office/powerpoint/2010/main" val="1632515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57718" y="2992735"/>
            <a:ext cx="4288674"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1954823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76950" y="2967335"/>
            <a:ext cx="3339377"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Appendix</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954823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41894" y="1006925"/>
          <a:ext cx="4099034" cy="5758815"/>
        </p:xfrm>
        <a:graphic>
          <a:graphicData uri="http://schemas.openxmlformats.org/drawingml/2006/table">
            <a:tbl>
              <a:tblPr firstRow="1" bandRow="1">
                <a:tableStyleId>{5C22544A-7EE6-4342-B048-85BDC9FD1C3A}</a:tableStyleId>
              </a:tblPr>
              <a:tblGrid>
                <a:gridCol w="614855"/>
                <a:gridCol w="3484179"/>
              </a:tblGrid>
              <a:tr h="352078">
                <a:tc>
                  <a:txBody>
                    <a:bodyPr/>
                    <a:lstStyle/>
                    <a:p>
                      <a:r>
                        <a:rPr lang="en-US" sz="1800" dirty="0" smtClean="0">
                          <a:solidFill>
                            <a:schemeClr val="tx1"/>
                          </a:solidFill>
                        </a:rPr>
                        <a:t>No</a:t>
                      </a:r>
                      <a:endParaRPr lang="en-MY" sz="1800" dirty="0">
                        <a:solidFill>
                          <a:schemeClr val="tx1"/>
                        </a:solidFill>
                      </a:endParaRPr>
                    </a:p>
                  </a:txBody>
                  <a:tcPr/>
                </a:tc>
                <a:tc>
                  <a:txBody>
                    <a:bodyPr/>
                    <a:lstStyle/>
                    <a:p>
                      <a:r>
                        <a:rPr lang="en-US" sz="1800" dirty="0" smtClean="0">
                          <a:solidFill>
                            <a:schemeClr val="tx1"/>
                          </a:solidFill>
                        </a:rPr>
                        <a:t>Company</a:t>
                      </a:r>
                      <a:endParaRPr lang="en-MY" sz="1800" dirty="0">
                        <a:solidFill>
                          <a:schemeClr val="tx1"/>
                        </a:solidFill>
                      </a:endParaRPr>
                    </a:p>
                  </a:txBody>
                  <a:tcPr/>
                </a:tc>
              </a:tr>
              <a:tr h="273227">
                <a:tc>
                  <a:txBody>
                    <a:bodyPr/>
                    <a:lstStyle/>
                    <a:p>
                      <a:pPr algn="ctr" fontAlgn="b"/>
                      <a:r>
                        <a:rPr lang="en-MY" sz="1800" b="0" i="0" u="none" strike="noStrike" dirty="0">
                          <a:solidFill>
                            <a:srgbClr val="000000"/>
                          </a:solidFill>
                          <a:latin typeface="Calibri"/>
                        </a:rPr>
                        <a:t>1</a:t>
                      </a:r>
                    </a:p>
                  </a:txBody>
                  <a:tcPr marL="9525" marR="9525" marT="9525" marB="0" anchor="b"/>
                </a:tc>
                <a:tc>
                  <a:txBody>
                    <a:bodyPr/>
                    <a:lstStyle/>
                    <a:p>
                      <a:pPr algn="l" fontAlgn="b"/>
                      <a:r>
                        <a:rPr lang="pt-BR" sz="1800" b="0" i="0" u="none" strike="noStrike" dirty="0">
                          <a:solidFill>
                            <a:srgbClr val="000000"/>
                          </a:solidFill>
                          <a:latin typeface="Calibri"/>
                        </a:rPr>
                        <a:t>PETRONAS Penapisan (T) S B</a:t>
                      </a:r>
                    </a:p>
                  </a:txBody>
                  <a:tcPr marL="9525" marR="9525" marT="9525" marB="0" anchor="b"/>
                </a:tc>
              </a:tr>
              <a:tr h="273227">
                <a:tc>
                  <a:txBody>
                    <a:bodyPr/>
                    <a:lstStyle/>
                    <a:p>
                      <a:pPr algn="ctr" fontAlgn="b"/>
                      <a:r>
                        <a:rPr lang="en-MY" sz="1800" b="0" i="0" u="none" strike="noStrike" dirty="0">
                          <a:solidFill>
                            <a:srgbClr val="000000"/>
                          </a:solidFill>
                          <a:latin typeface="Calibri"/>
                        </a:rPr>
                        <a:t>2</a:t>
                      </a:r>
                    </a:p>
                  </a:txBody>
                  <a:tcPr marL="9525" marR="9525" marT="9525" marB="0" anchor="b"/>
                </a:tc>
                <a:tc>
                  <a:txBody>
                    <a:bodyPr/>
                    <a:lstStyle/>
                    <a:p>
                      <a:pPr algn="l" fontAlgn="b"/>
                      <a:r>
                        <a:rPr lang="pt-BR" sz="1800" b="0" i="0" u="none" strike="noStrike" dirty="0">
                          <a:solidFill>
                            <a:srgbClr val="000000"/>
                          </a:solidFill>
                          <a:latin typeface="Calibri"/>
                        </a:rPr>
                        <a:t>PETRONAS Penapisan (M) S B</a:t>
                      </a:r>
                    </a:p>
                  </a:txBody>
                  <a:tcPr marL="9525" marR="9525" marT="9525" marB="0" anchor="b"/>
                </a:tc>
              </a:tr>
              <a:tr h="273227">
                <a:tc>
                  <a:txBody>
                    <a:bodyPr/>
                    <a:lstStyle/>
                    <a:p>
                      <a:pPr algn="ctr" fontAlgn="b"/>
                      <a:r>
                        <a:rPr lang="en-MY" sz="1800" b="0" i="0" u="none" strike="noStrike" dirty="0">
                          <a:solidFill>
                            <a:srgbClr val="000000"/>
                          </a:solidFill>
                          <a:latin typeface="Calibri"/>
                        </a:rPr>
                        <a:t>3</a:t>
                      </a:r>
                    </a:p>
                  </a:txBody>
                  <a:tcPr marL="9525" marR="9525" marT="9525" marB="0" anchor="b"/>
                </a:tc>
                <a:tc>
                  <a:txBody>
                    <a:bodyPr/>
                    <a:lstStyle/>
                    <a:p>
                      <a:pPr algn="l" fontAlgn="b"/>
                      <a:r>
                        <a:rPr lang="en-MY" sz="1800" b="0" i="0" u="none" strike="noStrike" dirty="0">
                          <a:solidFill>
                            <a:srgbClr val="000000"/>
                          </a:solidFill>
                          <a:latin typeface="Calibri"/>
                        </a:rPr>
                        <a:t>PETRONAS Trading Corp.</a:t>
                      </a:r>
                    </a:p>
                  </a:txBody>
                  <a:tcPr marL="9525" marR="9525" marT="9525" marB="0" anchor="b"/>
                </a:tc>
              </a:tr>
              <a:tr h="273227">
                <a:tc>
                  <a:txBody>
                    <a:bodyPr/>
                    <a:lstStyle/>
                    <a:p>
                      <a:pPr algn="ctr" fontAlgn="b"/>
                      <a:r>
                        <a:rPr lang="en-MY" sz="1800" b="0" i="0" u="none" strike="noStrike">
                          <a:solidFill>
                            <a:srgbClr val="000000"/>
                          </a:solidFill>
                          <a:latin typeface="Calibri"/>
                        </a:rPr>
                        <a:t>4</a:t>
                      </a:r>
                    </a:p>
                  </a:txBody>
                  <a:tcPr marL="9525" marR="9525" marT="9525" marB="0" anchor="b"/>
                </a:tc>
                <a:tc>
                  <a:txBody>
                    <a:bodyPr/>
                    <a:lstStyle/>
                    <a:p>
                      <a:pPr algn="l" fontAlgn="b"/>
                      <a:r>
                        <a:rPr lang="en-MY" sz="1800" b="0" i="0" u="none" strike="noStrike" dirty="0">
                          <a:solidFill>
                            <a:srgbClr val="000000"/>
                          </a:solidFill>
                          <a:latin typeface="Calibri"/>
                        </a:rPr>
                        <a:t>MALAYSIAN Refining Co S B</a:t>
                      </a:r>
                    </a:p>
                  </a:txBody>
                  <a:tcPr marL="9525" marR="9525" marT="9525" marB="0" anchor="b"/>
                </a:tc>
              </a:tr>
              <a:tr h="273227">
                <a:tc>
                  <a:txBody>
                    <a:bodyPr/>
                    <a:lstStyle/>
                    <a:p>
                      <a:pPr algn="ctr" fontAlgn="b"/>
                      <a:r>
                        <a:rPr lang="en-MY" sz="1800" b="0" i="0" u="none" strike="noStrike">
                          <a:solidFill>
                            <a:srgbClr val="000000"/>
                          </a:solidFill>
                          <a:latin typeface="Calibri"/>
                        </a:rPr>
                        <a:t>5</a:t>
                      </a:r>
                    </a:p>
                  </a:txBody>
                  <a:tcPr marL="9525" marR="9525" marT="9525" marB="0" anchor="b"/>
                </a:tc>
                <a:tc>
                  <a:txBody>
                    <a:bodyPr/>
                    <a:lstStyle/>
                    <a:p>
                      <a:pPr algn="l" fontAlgn="b"/>
                      <a:r>
                        <a:rPr lang="en-MY" sz="1800" b="0" i="0" u="none" strike="noStrike" dirty="0">
                          <a:solidFill>
                            <a:srgbClr val="000000"/>
                          </a:solidFill>
                          <a:latin typeface="Calibri"/>
                        </a:rPr>
                        <a:t>MLNG </a:t>
                      </a:r>
                      <a:r>
                        <a:rPr lang="en-MY" sz="1800" b="0" i="0" u="none" strike="noStrike" dirty="0" err="1">
                          <a:solidFill>
                            <a:srgbClr val="000000"/>
                          </a:solidFill>
                          <a:latin typeface="Calibri"/>
                        </a:rPr>
                        <a:t>Sdn</a:t>
                      </a:r>
                      <a:r>
                        <a:rPr lang="en-MY" sz="1800" b="0" i="0" u="none" strike="noStrike" dirty="0">
                          <a:solidFill>
                            <a:srgbClr val="000000"/>
                          </a:solidFill>
                          <a:latin typeface="Calibri"/>
                        </a:rPr>
                        <a:t> </a:t>
                      </a:r>
                      <a:r>
                        <a:rPr lang="en-MY" sz="1800" b="0" i="0" u="none" strike="noStrike" dirty="0" err="1">
                          <a:solidFill>
                            <a:srgbClr val="000000"/>
                          </a:solidFill>
                          <a:latin typeface="Calibri"/>
                        </a:rPr>
                        <a:t>Bhd</a:t>
                      </a:r>
                      <a:endParaRPr lang="en-MY" sz="1800" b="0" i="0" u="none" strike="noStrike" dirty="0">
                        <a:solidFill>
                          <a:srgbClr val="000000"/>
                        </a:solidFill>
                        <a:latin typeface="Calibri"/>
                      </a:endParaRPr>
                    </a:p>
                  </a:txBody>
                  <a:tcPr marL="9525" marR="9525" marT="9525" marB="0" anchor="b"/>
                </a:tc>
              </a:tr>
              <a:tr h="273227">
                <a:tc>
                  <a:txBody>
                    <a:bodyPr/>
                    <a:lstStyle/>
                    <a:p>
                      <a:pPr algn="ctr" fontAlgn="b"/>
                      <a:r>
                        <a:rPr lang="en-MY" sz="1800" b="0" i="0" u="none" strike="noStrike">
                          <a:solidFill>
                            <a:srgbClr val="000000"/>
                          </a:solidFill>
                          <a:latin typeface="Calibri"/>
                        </a:rPr>
                        <a:t>6</a:t>
                      </a:r>
                    </a:p>
                  </a:txBody>
                  <a:tcPr marL="9525" marR="9525" marT="9525" marB="0" anchor="b"/>
                </a:tc>
                <a:tc>
                  <a:txBody>
                    <a:bodyPr/>
                    <a:lstStyle/>
                    <a:p>
                      <a:pPr algn="l" fontAlgn="b"/>
                      <a:r>
                        <a:rPr lang="en-MY" sz="1800" b="0" i="0" u="none" strike="noStrike" dirty="0">
                          <a:solidFill>
                            <a:srgbClr val="000000"/>
                          </a:solidFill>
                          <a:latin typeface="Calibri"/>
                        </a:rPr>
                        <a:t>PETRONAS Gas </a:t>
                      </a:r>
                      <a:r>
                        <a:rPr lang="en-MY" sz="1800" b="0" i="0" u="none" strike="noStrike" dirty="0" err="1">
                          <a:solidFill>
                            <a:srgbClr val="000000"/>
                          </a:solidFill>
                          <a:latin typeface="Calibri"/>
                        </a:rPr>
                        <a:t>Berhad</a:t>
                      </a:r>
                      <a:endParaRPr lang="en-MY" sz="1800" b="0" i="0" u="none" strike="noStrike" dirty="0">
                        <a:solidFill>
                          <a:srgbClr val="000000"/>
                        </a:solidFill>
                        <a:latin typeface="Calibri"/>
                      </a:endParaRPr>
                    </a:p>
                  </a:txBody>
                  <a:tcPr marL="9525" marR="9525" marT="9525" marB="0" anchor="b"/>
                </a:tc>
              </a:tr>
              <a:tr h="273227">
                <a:tc>
                  <a:txBody>
                    <a:bodyPr/>
                    <a:lstStyle/>
                    <a:p>
                      <a:pPr algn="ctr" fontAlgn="b"/>
                      <a:r>
                        <a:rPr lang="en-MY" sz="1800" b="0" i="0" u="none" strike="noStrike">
                          <a:solidFill>
                            <a:srgbClr val="000000"/>
                          </a:solidFill>
                          <a:latin typeface="Calibri"/>
                        </a:rPr>
                        <a:t>7</a:t>
                      </a:r>
                    </a:p>
                  </a:txBody>
                  <a:tcPr marL="9525" marR="9525" marT="9525" marB="0" anchor="b"/>
                </a:tc>
                <a:tc>
                  <a:txBody>
                    <a:bodyPr/>
                    <a:lstStyle/>
                    <a:p>
                      <a:pPr algn="l" fontAlgn="b"/>
                      <a:r>
                        <a:rPr lang="en-MY" sz="1800" b="0" i="0" u="none" strike="noStrike" dirty="0">
                          <a:solidFill>
                            <a:srgbClr val="000000"/>
                          </a:solidFill>
                          <a:latin typeface="Calibri"/>
                        </a:rPr>
                        <a:t>Melaka </a:t>
                      </a:r>
                      <a:r>
                        <a:rPr lang="en-MY" sz="1800" b="0" i="0" u="none" strike="noStrike" dirty="0" err="1">
                          <a:solidFill>
                            <a:srgbClr val="000000"/>
                          </a:solidFill>
                          <a:latin typeface="Calibri"/>
                        </a:rPr>
                        <a:t>Regasification</a:t>
                      </a:r>
                      <a:r>
                        <a:rPr lang="en-MY" sz="1800" b="0" i="0" u="none" strike="noStrike" dirty="0">
                          <a:solidFill>
                            <a:srgbClr val="000000"/>
                          </a:solidFill>
                          <a:latin typeface="Calibri"/>
                        </a:rPr>
                        <a:t> Terminal </a:t>
                      </a:r>
                    </a:p>
                  </a:txBody>
                  <a:tcPr marL="9525" marR="9525" marT="9525" marB="0" anchor="b"/>
                </a:tc>
              </a:tr>
              <a:tr h="273227">
                <a:tc>
                  <a:txBody>
                    <a:bodyPr/>
                    <a:lstStyle/>
                    <a:p>
                      <a:pPr algn="ctr" fontAlgn="b"/>
                      <a:r>
                        <a:rPr lang="en-MY" sz="1800" b="0" i="0" u="none" strike="noStrike">
                          <a:solidFill>
                            <a:srgbClr val="000000"/>
                          </a:solidFill>
                          <a:latin typeface="Calibri"/>
                        </a:rPr>
                        <a:t>8</a:t>
                      </a:r>
                    </a:p>
                  </a:txBody>
                  <a:tcPr marL="9525" marR="9525" marT="9525" marB="0" anchor="b"/>
                </a:tc>
                <a:tc>
                  <a:txBody>
                    <a:bodyPr/>
                    <a:lstStyle/>
                    <a:p>
                      <a:pPr algn="l" fontAlgn="b"/>
                      <a:r>
                        <a:rPr lang="da-DK" sz="1800" b="0" i="0" u="none" strike="noStrike" dirty="0">
                          <a:solidFill>
                            <a:srgbClr val="000000"/>
                          </a:solidFill>
                          <a:latin typeface="Calibri"/>
                        </a:rPr>
                        <a:t>Sungei Udang Port Sdn Bhd</a:t>
                      </a:r>
                    </a:p>
                  </a:txBody>
                  <a:tcPr marL="9525" marR="9525" marT="9525" marB="0" anchor="b"/>
                </a:tc>
              </a:tr>
              <a:tr h="273227">
                <a:tc>
                  <a:txBody>
                    <a:bodyPr/>
                    <a:lstStyle/>
                    <a:p>
                      <a:pPr algn="ctr" fontAlgn="b"/>
                      <a:r>
                        <a:rPr lang="en-MY" sz="1800" b="0" i="0" u="none" strike="noStrike">
                          <a:solidFill>
                            <a:srgbClr val="000000"/>
                          </a:solidFill>
                          <a:latin typeface="Calibri"/>
                        </a:rPr>
                        <a:t>9</a:t>
                      </a:r>
                    </a:p>
                  </a:txBody>
                  <a:tcPr marL="9525" marR="9525" marT="9525" marB="0" anchor="b"/>
                </a:tc>
                <a:tc>
                  <a:txBody>
                    <a:bodyPr/>
                    <a:lstStyle/>
                    <a:p>
                      <a:pPr algn="l" fontAlgn="b"/>
                      <a:r>
                        <a:rPr lang="en-MY" sz="1800" b="0" i="0" u="none" strike="noStrike" dirty="0">
                          <a:solidFill>
                            <a:srgbClr val="000000"/>
                          </a:solidFill>
                          <a:latin typeface="Calibri"/>
                        </a:rPr>
                        <a:t>PETRONAS Aviation </a:t>
                      </a:r>
                      <a:r>
                        <a:rPr lang="en-MY" sz="1800" b="0" i="0" u="none" strike="noStrike" dirty="0" err="1">
                          <a:solidFill>
                            <a:srgbClr val="000000"/>
                          </a:solidFill>
                          <a:latin typeface="Calibri"/>
                        </a:rPr>
                        <a:t>Sdn</a:t>
                      </a:r>
                      <a:r>
                        <a:rPr lang="en-MY" sz="1800" b="0" i="0" u="none" strike="noStrike" dirty="0">
                          <a:solidFill>
                            <a:srgbClr val="000000"/>
                          </a:solidFill>
                          <a:latin typeface="Calibri"/>
                        </a:rPr>
                        <a:t> </a:t>
                      </a:r>
                      <a:r>
                        <a:rPr lang="en-MY" sz="1800" b="0" i="0" u="none" strike="noStrike" dirty="0" err="1">
                          <a:solidFill>
                            <a:srgbClr val="000000"/>
                          </a:solidFill>
                          <a:latin typeface="Calibri"/>
                        </a:rPr>
                        <a:t>Bhd</a:t>
                      </a:r>
                      <a:endParaRPr lang="en-MY" sz="1800" b="0" i="0" u="none" strike="noStrike" dirty="0">
                        <a:solidFill>
                          <a:srgbClr val="000000"/>
                        </a:solidFill>
                        <a:latin typeface="Calibri"/>
                      </a:endParaRPr>
                    </a:p>
                  </a:txBody>
                  <a:tcPr marL="9525" marR="9525" marT="9525" marB="0" anchor="b"/>
                </a:tc>
              </a:tr>
              <a:tr h="273227">
                <a:tc>
                  <a:txBody>
                    <a:bodyPr/>
                    <a:lstStyle/>
                    <a:p>
                      <a:pPr algn="ctr" fontAlgn="b"/>
                      <a:r>
                        <a:rPr lang="en-MY" sz="1800" b="0" i="0" u="none" strike="noStrike">
                          <a:solidFill>
                            <a:srgbClr val="000000"/>
                          </a:solidFill>
                          <a:latin typeface="Calibri"/>
                        </a:rPr>
                        <a:t>10</a:t>
                      </a:r>
                    </a:p>
                  </a:txBody>
                  <a:tcPr marL="9525" marR="9525" marT="9525" marB="0" anchor="b"/>
                </a:tc>
                <a:tc>
                  <a:txBody>
                    <a:bodyPr/>
                    <a:lstStyle/>
                    <a:p>
                      <a:pPr algn="l" fontAlgn="b"/>
                      <a:r>
                        <a:rPr lang="en-MY" sz="1800" b="0" i="0" u="none" strike="noStrike" dirty="0">
                          <a:solidFill>
                            <a:srgbClr val="000000"/>
                          </a:solidFill>
                          <a:latin typeface="Calibri"/>
                        </a:rPr>
                        <a:t>PETRONAS NGV </a:t>
                      </a:r>
                      <a:r>
                        <a:rPr lang="en-MY" sz="1800" b="0" i="0" u="none" strike="noStrike" dirty="0" err="1">
                          <a:solidFill>
                            <a:srgbClr val="000000"/>
                          </a:solidFill>
                          <a:latin typeface="Calibri"/>
                        </a:rPr>
                        <a:t>Sdn</a:t>
                      </a:r>
                      <a:r>
                        <a:rPr lang="en-MY" sz="1800" b="0" i="0" u="none" strike="noStrike" dirty="0">
                          <a:solidFill>
                            <a:srgbClr val="000000"/>
                          </a:solidFill>
                          <a:latin typeface="Calibri"/>
                        </a:rPr>
                        <a:t>. Bhd.</a:t>
                      </a:r>
                    </a:p>
                  </a:txBody>
                  <a:tcPr marL="9525" marR="9525" marT="9525" marB="0" anchor="b"/>
                </a:tc>
              </a:tr>
              <a:tr h="273227">
                <a:tc>
                  <a:txBody>
                    <a:bodyPr/>
                    <a:lstStyle/>
                    <a:p>
                      <a:pPr algn="ctr" fontAlgn="b"/>
                      <a:r>
                        <a:rPr lang="en-MY" sz="1800" b="0" i="0" u="none" strike="noStrike" dirty="0" smtClean="0">
                          <a:solidFill>
                            <a:srgbClr val="000000"/>
                          </a:solidFill>
                          <a:latin typeface="Calibri"/>
                        </a:rPr>
                        <a:t>11</a:t>
                      </a:r>
                      <a:endParaRPr lang="en-MY" sz="1800" b="0" i="0" u="none" strike="noStrike" dirty="0">
                        <a:solidFill>
                          <a:srgbClr val="000000"/>
                        </a:solidFill>
                        <a:latin typeface="Calibri"/>
                      </a:endParaRPr>
                    </a:p>
                  </a:txBody>
                  <a:tcPr marL="9525" marR="9525" marT="9525" marB="0" anchor="b"/>
                </a:tc>
                <a:tc>
                  <a:txBody>
                    <a:bodyPr/>
                    <a:lstStyle/>
                    <a:p>
                      <a:pPr algn="l" fontAlgn="b"/>
                      <a:r>
                        <a:rPr lang="en-MY" sz="1800" b="0" i="0" u="none" strike="noStrike" dirty="0">
                          <a:solidFill>
                            <a:srgbClr val="000000"/>
                          </a:solidFill>
                          <a:latin typeface="Calibri"/>
                        </a:rPr>
                        <a:t>PAPL (Downstream) Pty Ltd</a:t>
                      </a:r>
                    </a:p>
                  </a:txBody>
                  <a:tcPr marL="9525" marR="9525" marT="9525" marB="0" anchor="b"/>
                </a:tc>
              </a:tr>
              <a:tr h="273227">
                <a:tc>
                  <a:txBody>
                    <a:bodyPr/>
                    <a:lstStyle/>
                    <a:p>
                      <a:pPr algn="ctr" fontAlgn="b"/>
                      <a:r>
                        <a:rPr lang="en-MY" sz="1800" b="0" i="0" u="none" strike="noStrike" dirty="0" smtClean="0">
                          <a:solidFill>
                            <a:srgbClr val="000000"/>
                          </a:solidFill>
                          <a:latin typeface="Calibri"/>
                        </a:rPr>
                        <a:t>12</a:t>
                      </a:r>
                      <a:endParaRPr lang="en-MY" sz="1800" b="0" i="0" u="none" strike="noStrike" dirty="0">
                        <a:solidFill>
                          <a:srgbClr val="000000"/>
                        </a:solidFill>
                        <a:latin typeface="Calibri"/>
                      </a:endParaRPr>
                    </a:p>
                  </a:txBody>
                  <a:tcPr marL="9525" marR="9525" marT="9525" marB="0" anchor="b"/>
                </a:tc>
                <a:tc>
                  <a:txBody>
                    <a:bodyPr/>
                    <a:lstStyle/>
                    <a:p>
                      <a:pPr algn="l" fontAlgn="b"/>
                      <a:r>
                        <a:rPr lang="en-MY" sz="1800" b="0" i="0" u="none" strike="noStrike" dirty="0">
                          <a:solidFill>
                            <a:srgbClr val="000000"/>
                          </a:solidFill>
                          <a:latin typeface="Calibri"/>
                        </a:rPr>
                        <a:t>PETRONAS Australia Pty Lt</a:t>
                      </a:r>
                    </a:p>
                  </a:txBody>
                  <a:tcPr marL="9525" marR="9525" marT="9525" marB="0" anchor="b"/>
                </a:tc>
              </a:tr>
              <a:tr h="273227">
                <a:tc>
                  <a:txBody>
                    <a:bodyPr/>
                    <a:lstStyle/>
                    <a:p>
                      <a:pPr algn="ctr" fontAlgn="b"/>
                      <a:r>
                        <a:rPr lang="en-MY" sz="1800" b="0" i="0" u="none" strike="noStrike" dirty="0" smtClean="0">
                          <a:solidFill>
                            <a:srgbClr val="000000"/>
                          </a:solidFill>
                          <a:latin typeface="Calibri"/>
                        </a:rPr>
                        <a:t>13</a:t>
                      </a:r>
                      <a:endParaRPr lang="en-MY" sz="1800" b="0" i="0" u="none" strike="noStrike" dirty="0">
                        <a:solidFill>
                          <a:srgbClr val="000000"/>
                        </a:solidFill>
                        <a:latin typeface="Calibri"/>
                      </a:endParaRPr>
                    </a:p>
                  </a:txBody>
                  <a:tcPr marL="9525" marR="9525" marT="9525" marB="0" anchor="b"/>
                </a:tc>
                <a:tc>
                  <a:txBody>
                    <a:bodyPr/>
                    <a:lstStyle/>
                    <a:p>
                      <a:pPr algn="l" fontAlgn="b"/>
                      <a:r>
                        <a:rPr lang="en-MY" sz="1800" b="0" i="0" u="none" strike="noStrike" dirty="0">
                          <a:solidFill>
                            <a:srgbClr val="000000"/>
                          </a:solidFill>
                          <a:latin typeface="Calibri"/>
                        </a:rPr>
                        <a:t>PAPL (Upstream) Pty Lt</a:t>
                      </a:r>
                    </a:p>
                  </a:txBody>
                  <a:tcPr marL="9525" marR="9525" marT="9525" marB="0" anchor="b"/>
                </a:tc>
              </a:tr>
              <a:tr h="273227">
                <a:tc>
                  <a:txBody>
                    <a:bodyPr/>
                    <a:lstStyle/>
                    <a:p>
                      <a:pPr algn="ctr" fontAlgn="b"/>
                      <a:r>
                        <a:rPr lang="en-MY" sz="1800" b="0" i="0" u="none" strike="noStrike" dirty="0" smtClean="0">
                          <a:solidFill>
                            <a:srgbClr val="000000"/>
                          </a:solidFill>
                          <a:latin typeface="Calibri"/>
                        </a:rPr>
                        <a:t>14</a:t>
                      </a:r>
                      <a:endParaRPr lang="en-MY" sz="1800" b="0" i="0" u="none" strike="noStrike" dirty="0">
                        <a:solidFill>
                          <a:srgbClr val="000000"/>
                        </a:solidFill>
                        <a:latin typeface="Calibri"/>
                      </a:endParaRPr>
                    </a:p>
                  </a:txBody>
                  <a:tcPr marL="9525" marR="9525" marT="9525" marB="0" anchor="b"/>
                </a:tc>
                <a:tc>
                  <a:txBody>
                    <a:bodyPr/>
                    <a:lstStyle/>
                    <a:p>
                      <a:pPr algn="l" fontAlgn="b"/>
                      <a:r>
                        <a:rPr lang="en-MY" sz="1800" b="0" i="0" u="none" strike="noStrike" dirty="0">
                          <a:solidFill>
                            <a:srgbClr val="000000"/>
                          </a:solidFill>
                          <a:latin typeface="Calibri"/>
                        </a:rPr>
                        <a:t>PAPL (Upstream II) Pty Lt</a:t>
                      </a:r>
                    </a:p>
                  </a:txBody>
                  <a:tcPr marL="9525" marR="9525" marT="9525" marB="0" anchor="b"/>
                </a:tc>
              </a:tr>
              <a:tr h="273227">
                <a:tc>
                  <a:txBody>
                    <a:bodyPr/>
                    <a:lstStyle/>
                    <a:p>
                      <a:pPr algn="ctr" fontAlgn="b"/>
                      <a:r>
                        <a:rPr lang="en-MY" sz="1800" b="0" i="0" u="none" strike="noStrike" dirty="0" smtClean="0">
                          <a:solidFill>
                            <a:srgbClr val="000000"/>
                          </a:solidFill>
                          <a:latin typeface="Calibri"/>
                        </a:rPr>
                        <a:t>15</a:t>
                      </a:r>
                      <a:endParaRPr lang="en-MY" sz="1800" b="0" i="0" u="none" strike="noStrike" dirty="0">
                        <a:solidFill>
                          <a:srgbClr val="000000"/>
                        </a:solidFill>
                        <a:latin typeface="Calibri"/>
                      </a:endParaRPr>
                    </a:p>
                  </a:txBody>
                  <a:tcPr marL="9525" marR="9525" marT="9525" marB="0" anchor="b"/>
                </a:tc>
                <a:tc>
                  <a:txBody>
                    <a:bodyPr/>
                    <a:lstStyle/>
                    <a:p>
                      <a:pPr algn="l" fontAlgn="b"/>
                      <a:r>
                        <a:rPr lang="en-MY" sz="1800" b="0" i="0" u="none" strike="noStrike" dirty="0">
                          <a:solidFill>
                            <a:srgbClr val="000000"/>
                          </a:solidFill>
                          <a:latin typeface="Calibri"/>
                        </a:rPr>
                        <a:t>Inst of Technology Petron</a:t>
                      </a:r>
                    </a:p>
                  </a:txBody>
                  <a:tcPr marL="9525" marR="9525" marT="9525" marB="0" anchor="b"/>
                </a:tc>
              </a:tr>
              <a:tr h="273227">
                <a:tc>
                  <a:txBody>
                    <a:bodyPr/>
                    <a:lstStyle/>
                    <a:p>
                      <a:pPr algn="ctr" fontAlgn="b"/>
                      <a:r>
                        <a:rPr lang="en-MY" sz="1800" b="0" i="0" u="none" strike="noStrike" dirty="0" smtClean="0">
                          <a:solidFill>
                            <a:srgbClr val="000000"/>
                          </a:solidFill>
                          <a:latin typeface="Calibri"/>
                        </a:rPr>
                        <a:t>16</a:t>
                      </a:r>
                      <a:endParaRPr lang="en-MY" sz="1800" b="0" i="0" u="none" strike="noStrike" dirty="0">
                        <a:solidFill>
                          <a:srgbClr val="000000"/>
                        </a:solidFill>
                        <a:latin typeface="Calibri"/>
                      </a:endParaRPr>
                    </a:p>
                  </a:txBody>
                  <a:tcPr marL="9525" marR="9525" marT="9525" marB="0" anchor="b"/>
                </a:tc>
                <a:tc>
                  <a:txBody>
                    <a:bodyPr/>
                    <a:lstStyle/>
                    <a:p>
                      <a:pPr algn="l" fontAlgn="b"/>
                      <a:r>
                        <a:rPr lang="pt-BR" sz="1800" b="0" i="0" u="none" strike="noStrike" dirty="0">
                          <a:solidFill>
                            <a:srgbClr val="000000"/>
                          </a:solidFill>
                          <a:latin typeface="Calibri"/>
                        </a:rPr>
                        <a:t>PETRONAS Mgmt Trng S B</a:t>
                      </a:r>
                    </a:p>
                  </a:txBody>
                  <a:tcPr marL="9525" marR="9525" marT="9525" marB="0" anchor="b"/>
                </a:tc>
              </a:tr>
              <a:tr h="273227">
                <a:tc>
                  <a:txBody>
                    <a:bodyPr/>
                    <a:lstStyle/>
                    <a:p>
                      <a:pPr algn="ctr" fontAlgn="b"/>
                      <a:r>
                        <a:rPr lang="en-MY" sz="1800" b="0" i="0" u="none" strike="noStrike" dirty="0" smtClean="0">
                          <a:solidFill>
                            <a:srgbClr val="000000"/>
                          </a:solidFill>
                          <a:latin typeface="Calibri"/>
                        </a:rPr>
                        <a:t>17</a:t>
                      </a:r>
                      <a:endParaRPr lang="en-MY" sz="1800" b="0" i="0" u="none" strike="noStrike" dirty="0">
                        <a:solidFill>
                          <a:srgbClr val="000000"/>
                        </a:solidFill>
                        <a:latin typeface="Calibri"/>
                      </a:endParaRPr>
                    </a:p>
                  </a:txBody>
                  <a:tcPr marL="9525" marR="9525" marT="9525" marB="0" anchor="b"/>
                </a:tc>
                <a:tc>
                  <a:txBody>
                    <a:bodyPr/>
                    <a:lstStyle/>
                    <a:p>
                      <a:pPr algn="l" fontAlgn="b"/>
                      <a:r>
                        <a:rPr lang="en-MY" sz="1800" b="0" i="0" u="none" strike="noStrike" dirty="0" err="1">
                          <a:solidFill>
                            <a:srgbClr val="000000"/>
                          </a:solidFill>
                          <a:latin typeface="Calibri"/>
                        </a:rPr>
                        <a:t>Petronas</a:t>
                      </a:r>
                      <a:r>
                        <a:rPr lang="en-MY" sz="1800" b="0" i="0" u="none" strike="noStrike" dirty="0">
                          <a:solidFill>
                            <a:srgbClr val="000000"/>
                          </a:solidFill>
                          <a:latin typeface="Calibri"/>
                        </a:rPr>
                        <a:t> Research S/B</a:t>
                      </a:r>
                    </a:p>
                  </a:txBody>
                  <a:tcPr marL="9525" marR="9525" marT="9525" marB="0" anchor="b"/>
                </a:tc>
              </a:tr>
              <a:tr h="273227">
                <a:tc>
                  <a:txBody>
                    <a:bodyPr/>
                    <a:lstStyle/>
                    <a:p>
                      <a:pPr algn="ctr" fontAlgn="b"/>
                      <a:r>
                        <a:rPr lang="en-MY" sz="1800" b="0" i="0" u="none" strike="noStrike" dirty="0" smtClean="0">
                          <a:solidFill>
                            <a:srgbClr val="000000"/>
                          </a:solidFill>
                          <a:latin typeface="Calibri"/>
                        </a:rPr>
                        <a:t>18</a:t>
                      </a:r>
                      <a:endParaRPr lang="en-MY" sz="1800" b="0" i="0" u="none" strike="noStrike" dirty="0">
                        <a:solidFill>
                          <a:srgbClr val="000000"/>
                        </a:solidFill>
                        <a:latin typeface="Calibri"/>
                      </a:endParaRPr>
                    </a:p>
                  </a:txBody>
                  <a:tcPr marL="9525" marR="9525" marT="9525" marB="0" anchor="b"/>
                </a:tc>
                <a:tc>
                  <a:txBody>
                    <a:bodyPr/>
                    <a:lstStyle/>
                    <a:p>
                      <a:pPr algn="l" fontAlgn="b"/>
                      <a:r>
                        <a:rPr lang="en-MY" sz="1800" b="0" i="0" u="none" strike="noStrike" dirty="0">
                          <a:solidFill>
                            <a:srgbClr val="000000"/>
                          </a:solidFill>
                          <a:latin typeface="Calibri"/>
                        </a:rPr>
                        <a:t>PETRONAS Maritime Service</a:t>
                      </a:r>
                    </a:p>
                  </a:txBody>
                  <a:tcPr marL="9525" marR="9525" marT="9525" marB="0" anchor="b"/>
                </a:tc>
              </a:tr>
              <a:tr h="273227">
                <a:tc>
                  <a:txBody>
                    <a:bodyPr/>
                    <a:lstStyle/>
                    <a:p>
                      <a:pPr algn="ctr" fontAlgn="b"/>
                      <a:r>
                        <a:rPr lang="en-MY" sz="1800" b="0" i="0" u="none" strike="noStrike" dirty="0" smtClean="0">
                          <a:solidFill>
                            <a:srgbClr val="000000"/>
                          </a:solidFill>
                          <a:latin typeface="Calibri"/>
                        </a:rPr>
                        <a:t>19</a:t>
                      </a:r>
                      <a:endParaRPr lang="en-MY" sz="1800" b="0" i="0" u="none" strike="noStrike" dirty="0">
                        <a:solidFill>
                          <a:srgbClr val="000000"/>
                        </a:solidFill>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MY" sz="1800" b="0" i="0" u="none" strike="noStrike" dirty="0" smtClean="0">
                          <a:solidFill>
                            <a:srgbClr val="000000"/>
                          </a:solidFill>
                          <a:latin typeface="Calibri"/>
                        </a:rPr>
                        <a:t>KLCC (Holdings) </a:t>
                      </a:r>
                      <a:r>
                        <a:rPr lang="en-MY" sz="1800" b="0" i="0" u="none" strike="noStrike" dirty="0" err="1" smtClean="0">
                          <a:solidFill>
                            <a:srgbClr val="000000"/>
                          </a:solidFill>
                          <a:latin typeface="Calibri"/>
                        </a:rPr>
                        <a:t>Sdn</a:t>
                      </a:r>
                      <a:r>
                        <a:rPr lang="en-MY" sz="1800" b="0" i="0" u="none" strike="noStrike" dirty="0" smtClean="0">
                          <a:solidFill>
                            <a:srgbClr val="000000"/>
                          </a:solidFill>
                          <a:latin typeface="Calibri"/>
                        </a:rPr>
                        <a:t> </a:t>
                      </a:r>
                      <a:r>
                        <a:rPr lang="en-MY" sz="1800" b="0" i="0" u="none" strike="noStrike" dirty="0" err="1" smtClean="0">
                          <a:solidFill>
                            <a:srgbClr val="000000"/>
                          </a:solidFill>
                          <a:latin typeface="Calibri"/>
                        </a:rPr>
                        <a:t>Bhd</a:t>
                      </a:r>
                      <a:endParaRPr lang="en-MY" sz="1800" b="0" i="0" u="none" strike="noStrike" dirty="0" smtClean="0">
                        <a:solidFill>
                          <a:srgbClr val="000000"/>
                        </a:solidFill>
                        <a:latin typeface="Calibri"/>
                      </a:endParaRPr>
                    </a:p>
                  </a:txBody>
                  <a:tcPr marL="9525" marR="9525" marT="9525" marB="0" anchor="b"/>
                </a:tc>
              </a:tr>
            </a:tbl>
          </a:graphicData>
        </a:graphic>
      </p:graphicFrame>
      <p:sp>
        <p:nvSpPr>
          <p:cNvPr id="7" name="Title 1"/>
          <p:cNvSpPr txBox="1">
            <a:spLocks/>
          </p:cNvSpPr>
          <p:nvPr/>
        </p:nvSpPr>
        <p:spPr bwMode="auto">
          <a:xfrm>
            <a:off x="194412" y="189186"/>
            <a:ext cx="6915835" cy="752985"/>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smtClean="0">
                <a:ln>
                  <a:noFill/>
                </a:ln>
                <a:solidFill>
                  <a:schemeClr val="tx2"/>
                </a:solidFill>
                <a:effectLst/>
                <a:uLnTx/>
                <a:uFillTx/>
                <a:latin typeface="Cambria" pitchFamily="18" charset="0"/>
                <a:ea typeface="+mj-ea"/>
                <a:cs typeface="+mj-cs"/>
              </a:rPr>
              <a:t>Retail, Trading, Gas, Power &amp; Others</a:t>
            </a:r>
            <a:br>
              <a:rPr kumimoji="0" lang="en-US" sz="2800" b="1" i="0" u="none" strike="noStrike" kern="0" cap="none" spc="0" normalizeH="0" baseline="0" noProof="0" smtClean="0">
                <a:ln>
                  <a:noFill/>
                </a:ln>
                <a:solidFill>
                  <a:schemeClr val="tx2"/>
                </a:solidFill>
                <a:effectLst/>
                <a:uLnTx/>
                <a:uFillTx/>
                <a:latin typeface="Cambria" pitchFamily="18" charset="0"/>
                <a:ea typeface="+mj-ea"/>
                <a:cs typeface="+mj-cs"/>
              </a:rPr>
            </a:br>
            <a:endParaRPr kumimoji="0" lang="en-MY" sz="2800" b="1" i="0" u="none" strike="noStrike" kern="0" cap="none" spc="0" normalizeH="0" baseline="0" noProof="0" dirty="0">
              <a:ln>
                <a:noFill/>
              </a:ln>
              <a:solidFill>
                <a:schemeClr val="tx2"/>
              </a:solidFill>
              <a:effectLst/>
              <a:uLnTx/>
              <a:uFillTx/>
              <a:latin typeface="Cambria" pitchFamily="18" charset="0"/>
              <a:ea typeface="+mj-ea"/>
              <a:cs typeface="+mj-cs"/>
            </a:endParaRPr>
          </a:p>
        </p:txBody>
      </p:sp>
      <p:graphicFrame>
        <p:nvGraphicFramePr>
          <p:cNvPr id="4" name="Table 3"/>
          <p:cNvGraphicFramePr>
            <a:graphicFrameLocks noGrp="1"/>
          </p:cNvGraphicFramePr>
          <p:nvPr/>
        </p:nvGraphicFramePr>
        <p:xfrm>
          <a:off x="4598281" y="1225313"/>
          <a:ext cx="4099034" cy="5464352"/>
        </p:xfrm>
        <a:graphic>
          <a:graphicData uri="http://schemas.openxmlformats.org/drawingml/2006/table">
            <a:tbl>
              <a:tblPr firstRow="1" bandRow="1">
                <a:tableStyleId>{5C22544A-7EE6-4342-B048-85BDC9FD1C3A}</a:tableStyleId>
              </a:tblPr>
              <a:tblGrid>
                <a:gridCol w="614855"/>
                <a:gridCol w="3484179"/>
              </a:tblGrid>
              <a:tr h="352078">
                <a:tc>
                  <a:txBody>
                    <a:bodyPr/>
                    <a:lstStyle/>
                    <a:p>
                      <a:r>
                        <a:rPr lang="en-US" sz="1800" dirty="0" smtClean="0">
                          <a:solidFill>
                            <a:schemeClr val="tx1"/>
                          </a:solidFill>
                        </a:rPr>
                        <a:t>No</a:t>
                      </a:r>
                      <a:endParaRPr lang="en-MY" sz="1800" dirty="0">
                        <a:solidFill>
                          <a:schemeClr val="tx1"/>
                        </a:solidFill>
                      </a:endParaRPr>
                    </a:p>
                  </a:txBody>
                  <a:tcPr/>
                </a:tc>
                <a:tc>
                  <a:txBody>
                    <a:bodyPr/>
                    <a:lstStyle/>
                    <a:p>
                      <a:r>
                        <a:rPr lang="en-US" sz="1800" dirty="0" smtClean="0">
                          <a:solidFill>
                            <a:schemeClr val="tx1"/>
                          </a:solidFill>
                        </a:rPr>
                        <a:t>Company</a:t>
                      </a:r>
                      <a:endParaRPr lang="en-MY" sz="1800" dirty="0">
                        <a:solidFill>
                          <a:schemeClr val="tx1"/>
                        </a:solidFill>
                      </a:endParaRPr>
                    </a:p>
                  </a:txBody>
                  <a:tcPr/>
                </a:tc>
              </a:tr>
              <a:tr h="273227">
                <a:tc>
                  <a:txBody>
                    <a:bodyPr/>
                    <a:lstStyle/>
                    <a:p>
                      <a:pPr algn="ctr" fontAlgn="b"/>
                      <a:r>
                        <a:rPr lang="en-MY" sz="1800" b="0" i="0" u="none" strike="noStrike" dirty="0" smtClean="0">
                          <a:solidFill>
                            <a:srgbClr val="000000"/>
                          </a:solidFill>
                          <a:latin typeface="Calibri"/>
                        </a:rPr>
                        <a:t>20</a:t>
                      </a:r>
                      <a:endParaRPr lang="en-MY" sz="1800" b="0" i="0" u="none" strike="noStrike" dirty="0">
                        <a:solidFill>
                          <a:srgbClr val="000000"/>
                        </a:solidFill>
                        <a:latin typeface="Calibri"/>
                      </a:endParaRPr>
                    </a:p>
                  </a:txBody>
                  <a:tcPr marL="9525" marR="9525" marT="9525"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MY" sz="1800" b="0" i="0" u="none" strike="noStrike" dirty="0" err="1" smtClean="0">
                          <a:solidFill>
                            <a:srgbClr val="000000"/>
                          </a:solidFill>
                          <a:latin typeface="Calibri"/>
                        </a:rPr>
                        <a:t>Putrajaya</a:t>
                      </a:r>
                      <a:r>
                        <a:rPr lang="en-MY" sz="1800" b="0" i="0" u="none" strike="noStrike" dirty="0" smtClean="0">
                          <a:solidFill>
                            <a:srgbClr val="000000"/>
                          </a:solidFill>
                          <a:latin typeface="Calibri"/>
                        </a:rPr>
                        <a:t> Holdings </a:t>
                      </a:r>
                      <a:r>
                        <a:rPr lang="en-MY" sz="1800" b="0" i="0" u="none" strike="noStrike" dirty="0" err="1" smtClean="0">
                          <a:solidFill>
                            <a:srgbClr val="000000"/>
                          </a:solidFill>
                          <a:latin typeface="Calibri"/>
                        </a:rPr>
                        <a:t>Sdn</a:t>
                      </a:r>
                      <a:r>
                        <a:rPr lang="en-MY" sz="1800" b="0" i="0" u="none" strike="noStrike" dirty="0" smtClean="0">
                          <a:solidFill>
                            <a:srgbClr val="000000"/>
                          </a:solidFill>
                          <a:latin typeface="Calibri"/>
                        </a:rPr>
                        <a:t> </a:t>
                      </a:r>
                      <a:r>
                        <a:rPr lang="en-MY" sz="1800" b="0" i="0" u="none" strike="noStrike" dirty="0" err="1" smtClean="0">
                          <a:solidFill>
                            <a:srgbClr val="000000"/>
                          </a:solidFill>
                          <a:latin typeface="Calibri"/>
                        </a:rPr>
                        <a:t>Bh</a:t>
                      </a:r>
                      <a:r>
                        <a:rPr lang="pt-BR" sz="1800" b="0" i="0" u="none" strike="noStrike" dirty="0" smtClean="0">
                          <a:solidFill>
                            <a:srgbClr val="000000"/>
                          </a:solidFill>
                          <a:latin typeface="Calibri"/>
                        </a:rPr>
                        <a:t>d</a:t>
                      </a:r>
                      <a:endParaRPr lang="en-MY" sz="1800" b="0" i="0" u="none" strike="noStrike" dirty="0" smtClean="0">
                        <a:solidFill>
                          <a:srgbClr val="000000"/>
                        </a:solidFill>
                        <a:latin typeface="Calibri"/>
                      </a:endParaRPr>
                    </a:p>
                  </a:txBody>
                  <a:tcPr marL="9525" marR="9525" marT="9525" marB="0" anchor="b"/>
                </a:tc>
              </a:tr>
              <a:tr h="273227">
                <a:tc>
                  <a:txBody>
                    <a:bodyPr/>
                    <a:lstStyle/>
                    <a:p>
                      <a:pPr algn="ctr" fontAlgn="b"/>
                      <a:r>
                        <a:rPr lang="en-MY" sz="1800" b="0" i="0" u="none" strike="noStrike" dirty="0" smtClean="0">
                          <a:solidFill>
                            <a:srgbClr val="000000"/>
                          </a:solidFill>
                          <a:latin typeface="Calibri"/>
                        </a:rPr>
                        <a:t>21</a:t>
                      </a:r>
                      <a:endParaRPr lang="en-MY" sz="1800" b="0" i="0" u="none" strike="noStrike" dirty="0">
                        <a:solidFill>
                          <a:srgbClr val="000000"/>
                        </a:solidFill>
                        <a:latin typeface="Calibri"/>
                      </a:endParaRPr>
                    </a:p>
                  </a:txBody>
                  <a:tcPr marL="9525" marR="9525" marT="9525" marB="0" anchor="b"/>
                </a:tc>
                <a:tc>
                  <a:txBody>
                    <a:bodyPr/>
                    <a:lstStyle/>
                    <a:p>
                      <a:pPr algn="l" fontAlgn="b"/>
                      <a:r>
                        <a:rPr lang="en-MY" sz="1800" b="0" i="0" u="none" strike="noStrike" dirty="0" err="1">
                          <a:solidFill>
                            <a:srgbClr val="000000"/>
                          </a:solidFill>
                          <a:latin typeface="Calibri"/>
                        </a:rPr>
                        <a:t>PrimeSourcing</a:t>
                      </a:r>
                      <a:r>
                        <a:rPr lang="en-MY" sz="1800" b="0" i="0" u="none" strike="noStrike" dirty="0">
                          <a:solidFill>
                            <a:srgbClr val="000000"/>
                          </a:solidFill>
                          <a:latin typeface="Calibri"/>
                        </a:rPr>
                        <a:t> Intl S/B</a:t>
                      </a:r>
                    </a:p>
                  </a:txBody>
                  <a:tcPr marL="9525" marR="9525" marT="9525" marB="0" anchor="b"/>
                </a:tc>
              </a:tr>
              <a:tr h="273227">
                <a:tc>
                  <a:txBody>
                    <a:bodyPr/>
                    <a:lstStyle/>
                    <a:p>
                      <a:pPr algn="ctr" fontAlgn="b"/>
                      <a:r>
                        <a:rPr lang="en-MY" sz="1800" b="0" i="0" u="none" strike="noStrike" dirty="0" smtClean="0">
                          <a:solidFill>
                            <a:srgbClr val="000000"/>
                          </a:solidFill>
                          <a:latin typeface="Calibri"/>
                        </a:rPr>
                        <a:t>22</a:t>
                      </a:r>
                      <a:endParaRPr lang="en-MY" sz="1800" b="0" i="0" u="none" strike="noStrike" dirty="0">
                        <a:solidFill>
                          <a:srgbClr val="000000"/>
                        </a:solidFill>
                        <a:latin typeface="Calibri"/>
                      </a:endParaRPr>
                    </a:p>
                  </a:txBody>
                  <a:tcPr marL="9525" marR="9525" marT="9525" marB="0" anchor="b"/>
                </a:tc>
                <a:tc>
                  <a:txBody>
                    <a:bodyPr/>
                    <a:lstStyle/>
                    <a:p>
                      <a:pPr algn="l" fontAlgn="b"/>
                      <a:r>
                        <a:rPr lang="en-MY" sz="1800" b="0" i="0" u="none" strike="noStrike" dirty="0" err="1">
                          <a:solidFill>
                            <a:srgbClr val="000000"/>
                          </a:solidFill>
                          <a:latin typeface="Calibri"/>
                        </a:rPr>
                        <a:t>Petrosains</a:t>
                      </a:r>
                      <a:r>
                        <a:rPr lang="en-MY" sz="1800" b="0" i="0" u="none" strike="noStrike" dirty="0">
                          <a:solidFill>
                            <a:srgbClr val="000000"/>
                          </a:solidFill>
                          <a:latin typeface="Calibri"/>
                        </a:rPr>
                        <a:t> </a:t>
                      </a:r>
                      <a:r>
                        <a:rPr lang="en-MY" sz="1800" b="0" i="0" u="none" strike="noStrike" dirty="0" err="1">
                          <a:solidFill>
                            <a:srgbClr val="000000"/>
                          </a:solidFill>
                          <a:latin typeface="Calibri"/>
                        </a:rPr>
                        <a:t>Sdn</a:t>
                      </a:r>
                      <a:r>
                        <a:rPr lang="en-MY" sz="1800" b="0" i="0" u="none" strike="noStrike" dirty="0">
                          <a:solidFill>
                            <a:srgbClr val="000000"/>
                          </a:solidFill>
                          <a:latin typeface="Calibri"/>
                        </a:rPr>
                        <a:t> </a:t>
                      </a:r>
                      <a:r>
                        <a:rPr lang="en-MY" sz="1800" b="0" i="0" u="none" strike="noStrike" dirty="0" err="1">
                          <a:solidFill>
                            <a:srgbClr val="000000"/>
                          </a:solidFill>
                          <a:latin typeface="Calibri"/>
                        </a:rPr>
                        <a:t>Bhd</a:t>
                      </a:r>
                      <a:endParaRPr lang="en-MY" sz="1800" b="0" i="0" u="none" strike="noStrike" dirty="0">
                        <a:solidFill>
                          <a:srgbClr val="000000"/>
                        </a:solidFill>
                        <a:latin typeface="Calibri"/>
                      </a:endParaRPr>
                    </a:p>
                  </a:txBody>
                  <a:tcPr marL="9525" marR="9525" marT="9525" marB="0" anchor="b"/>
                </a:tc>
              </a:tr>
              <a:tr h="273227">
                <a:tc>
                  <a:txBody>
                    <a:bodyPr/>
                    <a:lstStyle/>
                    <a:p>
                      <a:pPr algn="ctr" fontAlgn="b"/>
                      <a:r>
                        <a:rPr lang="en-MY" sz="1800" b="0" i="0" u="none" strike="noStrike" dirty="0" smtClean="0">
                          <a:solidFill>
                            <a:srgbClr val="000000"/>
                          </a:solidFill>
                          <a:latin typeface="Calibri"/>
                        </a:rPr>
                        <a:t>23</a:t>
                      </a:r>
                      <a:endParaRPr lang="en-MY" sz="1800" b="0" i="0" u="none" strike="noStrike" dirty="0">
                        <a:solidFill>
                          <a:srgbClr val="000000"/>
                        </a:solidFill>
                        <a:latin typeface="Calibri"/>
                      </a:endParaRPr>
                    </a:p>
                  </a:txBody>
                  <a:tcPr marL="9525" marR="9525" marT="9525" marB="0" anchor="b"/>
                </a:tc>
                <a:tc>
                  <a:txBody>
                    <a:bodyPr/>
                    <a:lstStyle/>
                    <a:p>
                      <a:pPr algn="l" fontAlgn="b"/>
                      <a:r>
                        <a:rPr lang="en-MY" sz="1800" b="0" i="0" u="none" strike="noStrike">
                          <a:solidFill>
                            <a:srgbClr val="000000"/>
                          </a:solidFill>
                          <a:latin typeface="Calibri"/>
                        </a:rPr>
                        <a:t>KLCC PROJEKS SDN BHD</a:t>
                      </a:r>
                    </a:p>
                  </a:txBody>
                  <a:tcPr marL="9525" marR="9525" marT="9525" marB="0" anchor="b"/>
                </a:tc>
              </a:tr>
              <a:tr h="273227">
                <a:tc>
                  <a:txBody>
                    <a:bodyPr/>
                    <a:lstStyle/>
                    <a:p>
                      <a:pPr algn="ctr" fontAlgn="b"/>
                      <a:r>
                        <a:rPr lang="en-MY" sz="1800" b="0" i="0" u="none" strike="noStrike" dirty="0" smtClean="0">
                          <a:solidFill>
                            <a:srgbClr val="000000"/>
                          </a:solidFill>
                          <a:latin typeface="Calibri"/>
                        </a:rPr>
                        <a:t>24</a:t>
                      </a:r>
                      <a:endParaRPr lang="en-MY" sz="1800" b="0" i="0" u="none" strike="noStrike" dirty="0">
                        <a:solidFill>
                          <a:srgbClr val="000000"/>
                        </a:solidFill>
                        <a:latin typeface="Calibri"/>
                      </a:endParaRPr>
                    </a:p>
                  </a:txBody>
                  <a:tcPr marL="9525" marR="9525" marT="9525" marB="0" anchor="b"/>
                </a:tc>
                <a:tc>
                  <a:txBody>
                    <a:bodyPr/>
                    <a:lstStyle/>
                    <a:p>
                      <a:pPr algn="l" fontAlgn="b"/>
                      <a:r>
                        <a:rPr lang="en-MY" sz="1800" b="0" i="0" u="none" strike="noStrike">
                          <a:solidFill>
                            <a:srgbClr val="000000"/>
                          </a:solidFill>
                          <a:latin typeface="Calibri"/>
                        </a:rPr>
                        <a:t>Prince Court Medical Ctr</a:t>
                      </a:r>
                    </a:p>
                  </a:txBody>
                  <a:tcPr marL="9525" marR="9525" marT="9525" marB="0" anchor="b"/>
                </a:tc>
              </a:tr>
              <a:tr h="273227">
                <a:tc>
                  <a:txBody>
                    <a:bodyPr/>
                    <a:lstStyle/>
                    <a:p>
                      <a:pPr algn="ctr" fontAlgn="b"/>
                      <a:r>
                        <a:rPr lang="en-MY" sz="1800" b="0" i="0" u="none" strike="noStrike" dirty="0" smtClean="0">
                          <a:solidFill>
                            <a:srgbClr val="000000"/>
                          </a:solidFill>
                          <a:latin typeface="Calibri"/>
                        </a:rPr>
                        <a:t>25</a:t>
                      </a:r>
                      <a:endParaRPr lang="en-MY" sz="1800" b="0" i="0" u="none" strike="noStrike" dirty="0">
                        <a:solidFill>
                          <a:srgbClr val="000000"/>
                        </a:solidFill>
                        <a:latin typeface="Calibri"/>
                      </a:endParaRPr>
                    </a:p>
                  </a:txBody>
                  <a:tcPr marL="9525" marR="9525" marT="9525" marB="0" anchor="b"/>
                </a:tc>
                <a:tc>
                  <a:txBody>
                    <a:bodyPr/>
                    <a:lstStyle/>
                    <a:p>
                      <a:pPr algn="l" fontAlgn="b"/>
                      <a:r>
                        <a:rPr lang="en-MY" sz="1800" b="0" i="0" u="none" strike="noStrike">
                          <a:solidFill>
                            <a:srgbClr val="000000"/>
                          </a:solidFill>
                          <a:latin typeface="Calibri"/>
                        </a:rPr>
                        <a:t>KLCC PARKING MGMT SDN BHD</a:t>
                      </a:r>
                    </a:p>
                  </a:txBody>
                  <a:tcPr marL="9525" marR="9525" marT="9525" marB="0" anchor="b"/>
                </a:tc>
              </a:tr>
              <a:tr h="273227">
                <a:tc>
                  <a:txBody>
                    <a:bodyPr/>
                    <a:lstStyle/>
                    <a:p>
                      <a:pPr algn="ctr" fontAlgn="b"/>
                      <a:r>
                        <a:rPr lang="en-MY" sz="1800" b="0" i="0" u="none" strike="noStrike" dirty="0" smtClean="0">
                          <a:solidFill>
                            <a:srgbClr val="000000"/>
                          </a:solidFill>
                          <a:latin typeface="Calibri"/>
                        </a:rPr>
                        <a:t>26</a:t>
                      </a:r>
                      <a:endParaRPr lang="en-MY" sz="1800" b="0" i="0" u="none" strike="noStrike" dirty="0">
                        <a:solidFill>
                          <a:srgbClr val="000000"/>
                        </a:solidFill>
                        <a:latin typeface="Calibri"/>
                      </a:endParaRPr>
                    </a:p>
                  </a:txBody>
                  <a:tcPr marL="9525" marR="9525" marT="9525" marB="0" anchor="b"/>
                </a:tc>
                <a:tc>
                  <a:txBody>
                    <a:bodyPr/>
                    <a:lstStyle/>
                    <a:p>
                      <a:pPr algn="l" fontAlgn="b"/>
                      <a:r>
                        <a:rPr lang="en-MY" sz="1800" b="0" i="0" u="none" strike="noStrike" dirty="0" smtClean="0">
                          <a:solidFill>
                            <a:srgbClr val="000000"/>
                          </a:solidFill>
                          <a:latin typeface="Calibri"/>
                        </a:rPr>
                        <a:t>Malaysian </a:t>
                      </a:r>
                      <a:r>
                        <a:rPr lang="en-MY" sz="1800" b="0" i="0" u="none" strike="noStrike" dirty="0">
                          <a:solidFill>
                            <a:srgbClr val="000000"/>
                          </a:solidFill>
                          <a:latin typeface="Calibri"/>
                        </a:rPr>
                        <a:t>Philharmonic </a:t>
                      </a:r>
                      <a:r>
                        <a:rPr lang="en-MY" sz="1800" b="0" i="0" u="none" strike="noStrike" dirty="0" smtClean="0">
                          <a:solidFill>
                            <a:srgbClr val="000000"/>
                          </a:solidFill>
                          <a:latin typeface="Calibri"/>
                        </a:rPr>
                        <a:t>Orchestra</a:t>
                      </a:r>
                      <a:endParaRPr lang="en-MY" sz="1800" b="0" i="0" u="none" strike="noStrike" dirty="0">
                        <a:solidFill>
                          <a:srgbClr val="000000"/>
                        </a:solidFill>
                        <a:latin typeface="Calibri"/>
                      </a:endParaRPr>
                    </a:p>
                  </a:txBody>
                  <a:tcPr marL="9525" marR="9525" marT="9525" marB="0" anchor="b"/>
                </a:tc>
              </a:tr>
              <a:tr h="273227">
                <a:tc>
                  <a:txBody>
                    <a:bodyPr/>
                    <a:lstStyle/>
                    <a:p>
                      <a:pPr algn="ctr" fontAlgn="b"/>
                      <a:r>
                        <a:rPr lang="en-MY" sz="1800" b="0" i="0" u="none" strike="noStrike" dirty="0" smtClean="0">
                          <a:solidFill>
                            <a:srgbClr val="000000"/>
                          </a:solidFill>
                          <a:latin typeface="Calibri"/>
                        </a:rPr>
                        <a:t>27</a:t>
                      </a:r>
                      <a:endParaRPr lang="en-MY" sz="1800" b="0" i="0" u="none" strike="noStrike" dirty="0">
                        <a:solidFill>
                          <a:srgbClr val="000000"/>
                        </a:solidFill>
                        <a:latin typeface="Calibri"/>
                      </a:endParaRPr>
                    </a:p>
                  </a:txBody>
                  <a:tcPr marL="9525" marR="9525" marT="9525" marB="0" anchor="b"/>
                </a:tc>
                <a:tc>
                  <a:txBody>
                    <a:bodyPr/>
                    <a:lstStyle/>
                    <a:p>
                      <a:pPr algn="l" fontAlgn="b"/>
                      <a:r>
                        <a:rPr lang="en-MY" sz="1800" b="0" i="0" u="none" strike="noStrike" dirty="0" err="1">
                          <a:solidFill>
                            <a:srgbClr val="000000"/>
                          </a:solidFill>
                          <a:latin typeface="Calibri"/>
                        </a:rPr>
                        <a:t>Dewan</a:t>
                      </a:r>
                      <a:r>
                        <a:rPr lang="en-MY" sz="1800" b="0" i="0" u="none" strike="noStrike" dirty="0">
                          <a:solidFill>
                            <a:srgbClr val="000000"/>
                          </a:solidFill>
                          <a:latin typeface="Calibri"/>
                        </a:rPr>
                        <a:t> </a:t>
                      </a:r>
                      <a:r>
                        <a:rPr lang="en-MY" sz="1800" b="0" i="0" u="none" strike="noStrike" dirty="0" err="1">
                          <a:solidFill>
                            <a:srgbClr val="000000"/>
                          </a:solidFill>
                          <a:latin typeface="Calibri"/>
                        </a:rPr>
                        <a:t>Filharmonik</a:t>
                      </a:r>
                      <a:r>
                        <a:rPr lang="en-MY" sz="1800" b="0" i="0" u="none" strike="noStrike" dirty="0">
                          <a:solidFill>
                            <a:srgbClr val="000000"/>
                          </a:solidFill>
                          <a:latin typeface="Calibri"/>
                        </a:rPr>
                        <a:t> </a:t>
                      </a:r>
                      <a:r>
                        <a:rPr lang="en-MY" sz="1800" b="0" i="0" u="none" strike="noStrike" dirty="0" err="1" smtClean="0">
                          <a:solidFill>
                            <a:srgbClr val="000000"/>
                          </a:solidFill>
                          <a:latin typeface="Calibri"/>
                        </a:rPr>
                        <a:t>Petronas</a:t>
                      </a:r>
                      <a:endParaRPr lang="en-MY" sz="1800" b="0" i="0" u="none" strike="noStrike" dirty="0">
                        <a:solidFill>
                          <a:srgbClr val="000000"/>
                        </a:solidFill>
                        <a:latin typeface="Calibri"/>
                      </a:endParaRPr>
                    </a:p>
                  </a:txBody>
                  <a:tcPr marL="9525" marR="9525" marT="9525" marB="0" anchor="b"/>
                </a:tc>
              </a:tr>
              <a:tr h="273227">
                <a:tc>
                  <a:txBody>
                    <a:bodyPr/>
                    <a:lstStyle/>
                    <a:p>
                      <a:pPr algn="ctr" fontAlgn="b"/>
                      <a:r>
                        <a:rPr lang="en-MY" sz="1800" b="0" i="0" u="none" strike="noStrike" dirty="0" smtClean="0">
                          <a:solidFill>
                            <a:srgbClr val="000000"/>
                          </a:solidFill>
                          <a:latin typeface="Calibri"/>
                        </a:rPr>
                        <a:t>28</a:t>
                      </a:r>
                      <a:endParaRPr lang="en-MY" sz="1800" b="0" i="0" u="none" strike="noStrike" dirty="0">
                        <a:solidFill>
                          <a:srgbClr val="000000"/>
                        </a:solidFill>
                        <a:latin typeface="Calibri"/>
                      </a:endParaRPr>
                    </a:p>
                  </a:txBody>
                  <a:tcPr marL="9525" marR="9525" marT="9525" marB="0" anchor="b"/>
                </a:tc>
                <a:tc>
                  <a:txBody>
                    <a:bodyPr/>
                    <a:lstStyle/>
                    <a:p>
                      <a:pPr algn="l" fontAlgn="b"/>
                      <a:r>
                        <a:rPr lang="en-MY" sz="1800" b="0" i="0" u="none" strike="noStrike">
                          <a:solidFill>
                            <a:srgbClr val="000000"/>
                          </a:solidFill>
                          <a:latin typeface="Calibri"/>
                        </a:rPr>
                        <a:t>PETRONAS Tech Training SB</a:t>
                      </a:r>
                    </a:p>
                  </a:txBody>
                  <a:tcPr marL="9525" marR="9525" marT="9525" marB="0" anchor="b"/>
                </a:tc>
              </a:tr>
              <a:tr h="273227">
                <a:tc>
                  <a:txBody>
                    <a:bodyPr/>
                    <a:lstStyle/>
                    <a:p>
                      <a:pPr algn="ctr" fontAlgn="b"/>
                      <a:r>
                        <a:rPr lang="en-MY" sz="1800" b="0" i="0" u="none" strike="noStrike" dirty="0" smtClean="0">
                          <a:solidFill>
                            <a:srgbClr val="000000"/>
                          </a:solidFill>
                          <a:latin typeface="Calibri"/>
                        </a:rPr>
                        <a:t>29</a:t>
                      </a:r>
                      <a:endParaRPr lang="en-MY" sz="1800" b="0" i="0" u="none" strike="noStrike" dirty="0">
                        <a:solidFill>
                          <a:srgbClr val="000000"/>
                        </a:solidFill>
                        <a:latin typeface="Calibri"/>
                      </a:endParaRPr>
                    </a:p>
                  </a:txBody>
                  <a:tcPr marL="9525" marR="9525" marT="9525" marB="0" anchor="b"/>
                </a:tc>
                <a:tc>
                  <a:txBody>
                    <a:bodyPr/>
                    <a:lstStyle/>
                    <a:p>
                      <a:pPr algn="l" fontAlgn="b"/>
                      <a:r>
                        <a:rPr lang="en-MY" sz="1800" b="0" i="0" u="none" strike="noStrike">
                          <a:solidFill>
                            <a:srgbClr val="000000"/>
                          </a:solidFill>
                          <a:latin typeface="Calibri"/>
                        </a:rPr>
                        <a:t>KLCCPH – KLCC Property Holding</a:t>
                      </a:r>
                    </a:p>
                  </a:txBody>
                  <a:tcPr marL="9525" marR="9525" marT="9525" marB="0" anchor="b"/>
                </a:tc>
              </a:tr>
              <a:tr h="273227">
                <a:tc>
                  <a:txBody>
                    <a:bodyPr/>
                    <a:lstStyle/>
                    <a:p>
                      <a:pPr algn="ctr" fontAlgn="b"/>
                      <a:r>
                        <a:rPr lang="en-MY" sz="1800" b="0" i="0" u="none" strike="noStrike" dirty="0" smtClean="0">
                          <a:solidFill>
                            <a:srgbClr val="000000"/>
                          </a:solidFill>
                          <a:latin typeface="Calibri"/>
                        </a:rPr>
                        <a:t>30</a:t>
                      </a:r>
                      <a:endParaRPr lang="en-MY" sz="1800" b="0" i="0" u="none" strike="noStrike" dirty="0">
                        <a:solidFill>
                          <a:srgbClr val="000000"/>
                        </a:solidFill>
                        <a:latin typeface="Calibri"/>
                      </a:endParaRPr>
                    </a:p>
                  </a:txBody>
                  <a:tcPr marL="9525" marR="9525" marT="9525" marB="0" anchor="b"/>
                </a:tc>
                <a:tc>
                  <a:txBody>
                    <a:bodyPr/>
                    <a:lstStyle/>
                    <a:p>
                      <a:pPr algn="l" fontAlgn="b"/>
                      <a:r>
                        <a:rPr lang="en-MY" sz="1800" b="0" i="0" u="none" strike="noStrike" dirty="0">
                          <a:solidFill>
                            <a:srgbClr val="000000"/>
                          </a:solidFill>
                          <a:latin typeface="Calibri"/>
                        </a:rPr>
                        <a:t>LISB – </a:t>
                      </a:r>
                      <a:r>
                        <a:rPr lang="en-MY" sz="1800" b="0" i="0" u="none" strike="noStrike" dirty="0" err="1">
                          <a:solidFill>
                            <a:srgbClr val="000000"/>
                          </a:solidFill>
                          <a:latin typeface="Calibri"/>
                        </a:rPr>
                        <a:t>Layan</a:t>
                      </a:r>
                      <a:r>
                        <a:rPr lang="en-MY" sz="1800" b="0" i="0" u="none" strike="noStrike" dirty="0">
                          <a:solidFill>
                            <a:srgbClr val="000000"/>
                          </a:solidFill>
                          <a:latin typeface="Calibri"/>
                        </a:rPr>
                        <a:t> Intan </a:t>
                      </a:r>
                      <a:r>
                        <a:rPr lang="en-MY" sz="1800" b="0" i="0" u="none" strike="noStrike" dirty="0" err="1">
                          <a:solidFill>
                            <a:srgbClr val="000000"/>
                          </a:solidFill>
                          <a:latin typeface="Calibri"/>
                        </a:rPr>
                        <a:t>Sdn</a:t>
                      </a:r>
                      <a:r>
                        <a:rPr lang="en-MY" sz="1800" b="0" i="0" u="none" strike="noStrike" dirty="0">
                          <a:solidFill>
                            <a:srgbClr val="000000"/>
                          </a:solidFill>
                          <a:latin typeface="Calibri"/>
                        </a:rPr>
                        <a:t> </a:t>
                      </a:r>
                      <a:r>
                        <a:rPr lang="en-MY" sz="1800" b="0" i="0" u="none" strike="noStrike" dirty="0" err="1">
                          <a:solidFill>
                            <a:srgbClr val="000000"/>
                          </a:solidFill>
                          <a:latin typeface="Calibri"/>
                        </a:rPr>
                        <a:t>Bhd</a:t>
                      </a:r>
                      <a:endParaRPr lang="en-MY" sz="1800" b="0" i="0" u="none" strike="noStrike" dirty="0">
                        <a:solidFill>
                          <a:srgbClr val="000000"/>
                        </a:solidFill>
                        <a:latin typeface="Calibri"/>
                      </a:endParaRPr>
                    </a:p>
                  </a:txBody>
                  <a:tcPr marL="9525" marR="9525" marT="9525" marB="0" anchor="b"/>
                </a:tc>
              </a:tr>
              <a:tr h="273227">
                <a:tc>
                  <a:txBody>
                    <a:bodyPr/>
                    <a:lstStyle/>
                    <a:p>
                      <a:pPr algn="ctr" fontAlgn="b"/>
                      <a:r>
                        <a:rPr lang="en-MY" sz="1800" b="0" i="0" u="none" strike="noStrike" dirty="0" smtClean="0">
                          <a:solidFill>
                            <a:srgbClr val="000000"/>
                          </a:solidFill>
                          <a:latin typeface="Calibri"/>
                        </a:rPr>
                        <a:t>31</a:t>
                      </a:r>
                      <a:endParaRPr lang="en-MY" sz="1800" b="0" i="0" u="none" strike="noStrike" dirty="0">
                        <a:solidFill>
                          <a:srgbClr val="000000"/>
                        </a:solidFill>
                        <a:latin typeface="Calibri"/>
                      </a:endParaRPr>
                    </a:p>
                  </a:txBody>
                  <a:tcPr marL="9525" marR="9525" marT="9525" marB="0" anchor="b"/>
                </a:tc>
                <a:tc>
                  <a:txBody>
                    <a:bodyPr/>
                    <a:lstStyle/>
                    <a:p>
                      <a:pPr algn="l" fontAlgn="b"/>
                      <a:r>
                        <a:rPr lang="en-MY" sz="1800" b="0" i="0" u="none" strike="noStrike" dirty="0">
                          <a:solidFill>
                            <a:srgbClr val="000000"/>
                          </a:solidFill>
                          <a:latin typeface="Calibri"/>
                        </a:rPr>
                        <a:t>PETRONAS Floating LNG 1 (L) Ltd</a:t>
                      </a:r>
                    </a:p>
                  </a:txBody>
                  <a:tcPr marL="9525" marR="9525" marT="9525" marB="0" anchor="b"/>
                </a:tc>
              </a:tr>
              <a:tr h="273227">
                <a:tc>
                  <a:txBody>
                    <a:bodyPr/>
                    <a:lstStyle/>
                    <a:p>
                      <a:pPr algn="ctr" fontAlgn="b"/>
                      <a:r>
                        <a:rPr lang="en-MY" sz="1800" b="0" i="0" u="none" strike="noStrike" dirty="0" smtClean="0">
                          <a:solidFill>
                            <a:srgbClr val="000000"/>
                          </a:solidFill>
                          <a:latin typeface="Calibri"/>
                        </a:rPr>
                        <a:t>32</a:t>
                      </a:r>
                      <a:endParaRPr lang="en-MY" sz="1800" b="0" i="0" u="none" strike="noStrike" dirty="0">
                        <a:solidFill>
                          <a:srgbClr val="000000"/>
                        </a:solidFill>
                        <a:latin typeface="Calibri"/>
                      </a:endParaRPr>
                    </a:p>
                  </a:txBody>
                  <a:tcPr marL="9525" marR="9525" marT="9525" marB="0" anchor="b"/>
                </a:tc>
                <a:tc>
                  <a:txBody>
                    <a:bodyPr/>
                    <a:lstStyle/>
                    <a:p>
                      <a:pPr algn="l" fontAlgn="b"/>
                      <a:r>
                        <a:rPr lang="en-MY" sz="1800" b="0" i="0" u="none" strike="noStrike">
                          <a:solidFill>
                            <a:srgbClr val="000000"/>
                          </a:solidFill>
                          <a:latin typeface="Calibri"/>
                        </a:rPr>
                        <a:t>PETRONAS Floating LNG 2 </a:t>
                      </a:r>
                    </a:p>
                  </a:txBody>
                  <a:tcPr marL="9525" marR="9525" marT="9525" marB="0" anchor="b"/>
                </a:tc>
              </a:tr>
              <a:tr h="273227">
                <a:tc>
                  <a:txBody>
                    <a:bodyPr/>
                    <a:lstStyle/>
                    <a:p>
                      <a:pPr algn="ctr" fontAlgn="b"/>
                      <a:r>
                        <a:rPr lang="en-MY" sz="1800" b="0" i="0" u="none" strike="noStrike" dirty="0" smtClean="0">
                          <a:solidFill>
                            <a:srgbClr val="000000"/>
                          </a:solidFill>
                          <a:latin typeface="Calibri"/>
                        </a:rPr>
                        <a:t>33</a:t>
                      </a:r>
                      <a:endParaRPr lang="en-MY" sz="1800" b="0" i="0" u="none" strike="noStrike" dirty="0">
                        <a:solidFill>
                          <a:srgbClr val="000000"/>
                        </a:solidFill>
                        <a:latin typeface="Calibri"/>
                      </a:endParaRPr>
                    </a:p>
                  </a:txBody>
                  <a:tcPr marL="9525" marR="9525" marT="9525" marB="0" anchor="b"/>
                </a:tc>
                <a:tc>
                  <a:txBody>
                    <a:bodyPr/>
                    <a:lstStyle/>
                    <a:p>
                      <a:pPr algn="l" fontAlgn="b"/>
                      <a:r>
                        <a:rPr lang="en-MY" sz="1800" b="0" i="0" u="none" strike="noStrike">
                          <a:solidFill>
                            <a:srgbClr val="000000"/>
                          </a:solidFill>
                          <a:latin typeface="Calibri"/>
                        </a:rPr>
                        <a:t>PETRONAS Power Sdn Bhd</a:t>
                      </a:r>
                    </a:p>
                  </a:txBody>
                  <a:tcPr marL="9525" marR="9525" marT="9525" marB="0" anchor="b"/>
                </a:tc>
              </a:tr>
              <a:tr h="273227">
                <a:tc>
                  <a:txBody>
                    <a:bodyPr/>
                    <a:lstStyle/>
                    <a:p>
                      <a:pPr algn="ctr" fontAlgn="b"/>
                      <a:r>
                        <a:rPr lang="en-MY" sz="1800" b="0" i="0" u="none" strike="noStrike" dirty="0" smtClean="0">
                          <a:solidFill>
                            <a:srgbClr val="000000"/>
                          </a:solidFill>
                          <a:latin typeface="Calibri"/>
                        </a:rPr>
                        <a:t>34</a:t>
                      </a:r>
                      <a:endParaRPr lang="en-MY" sz="1800" b="0" i="0" u="none" strike="noStrike" dirty="0">
                        <a:solidFill>
                          <a:srgbClr val="000000"/>
                        </a:solidFill>
                        <a:latin typeface="Calibri"/>
                      </a:endParaRPr>
                    </a:p>
                  </a:txBody>
                  <a:tcPr marL="9525" marR="9525" marT="9525" marB="0" anchor="b"/>
                </a:tc>
                <a:tc>
                  <a:txBody>
                    <a:bodyPr/>
                    <a:lstStyle/>
                    <a:p>
                      <a:pPr algn="l" fontAlgn="b"/>
                      <a:r>
                        <a:rPr lang="en-MY" sz="1800" b="0" i="0" u="none" strike="noStrike">
                          <a:solidFill>
                            <a:srgbClr val="000000"/>
                          </a:solidFill>
                          <a:latin typeface="Calibri"/>
                        </a:rPr>
                        <a:t>PETRONAS LNG 9 Sdn Bhd</a:t>
                      </a:r>
                    </a:p>
                  </a:txBody>
                  <a:tcPr marL="9525" marR="9525" marT="9525" marB="0" anchor="b"/>
                </a:tc>
              </a:tr>
              <a:tr h="273227">
                <a:tc>
                  <a:txBody>
                    <a:bodyPr/>
                    <a:lstStyle/>
                    <a:p>
                      <a:pPr algn="ctr" fontAlgn="b"/>
                      <a:r>
                        <a:rPr lang="en-MY" sz="1800" b="0" i="0" u="none" strike="noStrike" dirty="0" smtClean="0">
                          <a:solidFill>
                            <a:srgbClr val="000000"/>
                          </a:solidFill>
                          <a:latin typeface="Calibri"/>
                        </a:rPr>
                        <a:t>35</a:t>
                      </a:r>
                      <a:endParaRPr lang="en-MY" sz="1800" b="0" i="0" u="none" strike="noStrike" dirty="0">
                        <a:solidFill>
                          <a:srgbClr val="000000"/>
                        </a:solidFill>
                        <a:latin typeface="Calibri"/>
                      </a:endParaRPr>
                    </a:p>
                  </a:txBody>
                  <a:tcPr marL="9525" marR="9525" marT="9525" marB="0" anchor="b"/>
                </a:tc>
                <a:tc>
                  <a:txBody>
                    <a:bodyPr/>
                    <a:lstStyle/>
                    <a:p>
                      <a:pPr algn="l" fontAlgn="b"/>
                      <a:r>
                        <a:rPr lang="en-MY" sz="1800" b="0" i="0" u="none" strike="noStrike">
                          <a:solidFill>
                            <a:srgbClr val="000000"/>
                          </a:solidFill>
                          <a:latin typeface="Calibri"/>
                        </a:rPr>
                        <a:t>Voltage Renewables Sdn Bhd</a:t>
                      </a:r>
                    </a:p>
                  </a:txBody>
                  <a:tcPr marL="9525" marR="9525" marT="9525" marB="0" anchor="b"/>
                </a:tc>
              </a:tr>
              <a:tr h="273227">
                <a:tc>
                  <a:txBody>
                    <a:bodyPr/>
                    <a:lstStyle/>
                    <a:p>
                      <a:pPr algn="ctr" fontAlgn="b"/>
                      <a:r>
                        <a:rPr lang="en-MY" sz="1800" b="0" i="0" u="none" strike="noStrike" dirty="0" smtClean="0">
                          <a:solidFill>
                            <a:srgbClr val="000000"/>
                          </a:solidFill>
                          <a:latin typeface="Calibri"/>
                        </a:rPr>
                        <a:t>36</a:t>
                      </a:r>
                      <a:endParaRPr lang="en-MY" sz="1800" b="0" i="0" u="none" strike="noStrike" dirty="0">
                        <a:solidFill>
                          <a:srgbClr val="000000"/>
                        </a:solidFill>
                        <a:latin typeface="Calibri"/>
                      </a:endParaRPr>
                    </a:p>
                  </a:txBody>
                  <a:tcPr marL="9525" marR="9525" marT="9525" marB="0" anchor="b"/>
                </a:tc>
                <a:tc>
                  <a:txBody>
                    <a:bodyPr/>
                    <a:lstStyle/>
                    <a:p>
                      <a:pPr algn="l" fontAlgn="b"/>
                      <a:r>
                        <a:rPr lang="en-MY" sz="1800" b="0" i="0" u="none" strike="noStrike">
                          <a:solidFill>
                            <a:srgbClr val="000000"/>
                          </a:solidFill>
                          <a:latin typeface="Calibri"/>
                        </a:rPr>
                        <a:t>Regas Term.(Pengerang) SB</a:t>
                      </a:r>
                    </a:p>
                  </a:txBody>
                  <a:tcPr marL="9525" marR="9525" marT="9525" marB="0" anchor="b"/>
                </a:tc>
              </a:tr>
              <a:tr h="273227">
                <a:tc>
                  <a:txBody>
                    <a:bodyPr/>
                    <a:lstStyle/>
                    <a:p>
                      <a:pPr algn="ctr" fontAlgn="b"/>
                      <a:r>
                        <a:rPr lang="en-MY" sz="1600" b="0" i="0" u="none" strike="noStrike" dirty="0" smtClean="0">
                          <a:solidFill>
                            <a:srgbClr val="000000"/>
                          </a:solidFill>
                          <a:latin typeface="Calibri"/>
                        </a:rPr>
                        <a:t>37</a:t>
                      </a:r>
                      <a:endParaRPr lang="en-MY" sz="1600" b="0" i="0" u="none" strike="noStrike" dirty="0">
                        <a:solidFill>
                          <a:srgbClr val="000000"/>
                        </a:solidFill>
                        <a:latin typeface="Calibri"/>
                      </a:endParaRPr>
                    </a:p>
                  </a:txBody>
                  <a:tcPr marL="9525" marR="9525" marT="9525" marB="0" anchor="b"/>
                </a:tc>
                <a:tc>
                  <a:txBody>
                    <a:bodyPr/>
                    <a:lstStyle/>
                    <a:p>
                      <a:pPr algn="l" fontAlgn="b"/>
                      <a:r>
                        <a:rPr lang="en-MY" sz="1600" b="0" i="0" u="none" strike="noStrike" dirty="0" err="1" smtClean="0">
                          <a:solidFill>
                            <a:srgbClr val="000000"/>
                          </a:solidFill>
                          <a:latin typeface="Calibri"/>
                        </a:rPr>
                        <a:t>Regasification</a:t>
                      </a:r>
                      <a:r>
                        <a:rPr lang="en-MY" sz="1600" b="0" i="0" u="none" strike="noStrike" dirty="0" smtClean="0">
                          <a:solidFill>
                            <a:srgbClr val="000000"/>
                          </a:solidFill>
                          <a:latin typeface="Calibri"/>
                        </a:rPr>
                        <a:t> Terminal .(</a:t>
                      </a:r>
                      <a:r>
                        <a:rPr lang="en-MY" sz="1600" b="0" i="0" u="none" strike="noStrike" dirty="0" err="1">
                          <a:solidFill>
                            <a:srgbClr val="000000"/>
                          </a:solidFill>
                          <a:latin typeface="Calibri"/>
                        </a:rPr>
                        <a:t>Lahad</a:t>
                      </a:r>
                      <a:r>
                        <a:rPr lang="en-MY" sz="1600" b="0" i="0" u="none" strike="noStrike" dirty="0">
                          <a:solidFill>
                            <a:srgbClr val="000000"/>
                          </a:solidFill>
                          <a:latin typeface="Calibri"/>
                        </a:rPr>
                        <a:t> </a:t>
                      </a:r>
                      <a:r>
                        <a:rPr lang="en-MY" sz="1600" b="0" i="0" u="none" strike="noStrike" dirty="0" err="1">
                          <a:solidFill>
                            <a:srgbClr val="000000"/>
                          </a:solidFill>
                          <a:latin typeface="Calibri"/>
                        </a:rPr>
                        <a:t>Datu</a:t>
                      </a:r>
                      <a:r>
                        <a:rPr lang="en-MY" sz="1600" b="0" i="0" u="none" strike="noStrike" dirty="0">
                          <a:solidFill>
                            <a:srgbClr val="000000"/>
                          </a:solidFill>
                          <a:latin typeface="Calibri"/>
                        </a:rPr>
                        <a:t>)SB</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12" y="189186"/>
            <a:ext cx="6915835" cy="752985"/>
          </a:xfrm>
        </p:spPr>
        <p:txBody>
          <a:bodyPr/>
          <a:lstStyle/>
          <a:p>
            <a:r>
              <a:rPr lang="en-US" sz="2800" dirty="0" err="1" smtClean="0"/>
              <a:t>Petronas</a:t>
            </a:r>
            <a:r>
              <a:rPr lang="en-US" sz="2800" dirty="0" smtClean="0"/>
              <a:t> Chemicals Group</a:t>
            </a:r>
            <a:br>
              <a:rPr lang="en-US" sz="2800" dirty="0" smtClean="0"/>
            </a:br>
            <a:endParaRPr lang="en-MY" sz="2800" dirty="0"/>
          </a:p>
        </p:txBody>
      </p:sp>
      <p:graphicFrame>
        <p:nvGraphicFramePr>
          <p:cNvPr id="5" name="Table 4"/>
          <p:cNvGraphicFramePr>
            <a:graphicFrameLocks noGrp="1"/>
          </p:cNvGraphicFramePr>
          <p:nvPr/>
        </p:nvGraphicFramePr>
        <p:xfrm>
          <a:off x="945930" y="1432595"/>
          <a:ext cx="7551683" cy="4979096"/>
        </p:xfrm>
        <a:graphic>
          <a:graphicData uri="http://schemas.openxmlformats.org/drawingml/2006/table">
            <a:tbl>
              <a:tblPr firstRow="1" bandRow="1">
                <a:tableStyleId>{5C22544A-7EE6-4342-B048-85BDC9FD1C3A}</a:tableStyleId>
              </a:tblPr>
              <a:tblGrid>
                <a:gridCol w="1007721"/>
                <a:gridCol w="6543962"/>
              </a:tblGrid>
              <a:tr h="354872">
                <a:tc>
                  <a:txBody>
                    <a:bodyPr/>
                    <a:lstStyle/>
                    <a:p>
                      <a:r>
                        <a:rPr lang="en-US" dirty="0" smtClean="0">
                          <a:solidFill>
                            <a:schemeClr val="tx1"/>
                          </a:solidFill>
                        </a:rPr>
                        <a:t>Item</a:t>
                      </a:r>
                      <a:endParaRPr lang="en-MY" dirty="0">
                        <a:solidFill>
                          <a:schemeClr val="tx1"/>
                        </a:solidFill>
                      </a:endParaRPr>
                    </a:p>
                  </a:txBody>
                  <a:tcPr/>
                </a:tc>
                <a:tc>
                  <a:txBody>
                    <a:bodyPr/>
                    <a:lstStyle/>
                    <a:p>
                      <a:r>
                        <a:rPr lang="en-US" dirty="0" smtClean="0">
                          <a:solidFill>
                            <a:schemeClr val="tx1"/>
                          </a:solidFill>
                        </a:rPr>
                        <a:t>Company</a:t>
                      </a:r>
                      <a:endParaRPr lang="en-MY" dirty="0">
                        <a:solidFill>
                          <a:schemeClr val="tx1"/>
                        </a:solidFill>
                      </a:endParaRPr>
                    </a:p>
                  </a:txBody>
                  <a:tcPr/>
                </a:tc>
              </a:tr>
              <a:tr h="354872">
                <a:tc>
                  <a:txBody>
                    <a:bodyPr/>
                    <a:lstStyle/>
                    <a:p>
                      <a:pPr algn="ctr" fontAlgn="b"/>
                      <a:r>
                        <a:rPr lang="en-MY" sz="2000" b="0" i="0" u="none" strike="noStrike" dirty="0">
                          <a:solidFill>
                            <a:srgbClr val="000000"/>
                          </a:solidFill>
                          <a:latin typeface="Calibri"/>
                        </a:rPr>
                        <a:t>1</a:t>
                      </a:r>
                    </a:p>
                  </a:txBody>
                  <a:tcPr marL="9525" marR="9525" marT="9525" marB="0" anchor="b"/>
                </a:tc>
                <a:tc>
                  <a:txBody>
                    <a:bodyPr/>
                    <a:lstStyle/>
                    <a:p>
                      <a:pPr algn="l" fontAlgn="b"/>
                      <a:r>
                        <a:rPr lang="en-MY" sz="2000" b="0" i="0" u="none" strike="noStrike" dirty="0">
                          <a:solidFill>
                            <a:srgbClr val="000000"/>
                          </a:solidFill>
                          <a:latin typeface="Calibri"/>
                        </a:rPr>
                        <a:t>ASEAN </a:t>
                      </a:r>
                      <a:r>
                        <a:rPr lang="en-MY" sz="2000" b="0" i="0" u="none" strike="noStrike" dirty="0" err="1">
                          <a:solidFill>
                            <a:srgbClr val="000000"/>
                          </a:solidFill>
                          <a:latin typeface="Calibri"/>
                        </a:rPr>
                        <a:t>Bintulu</a:t>
                      </a:r>
                      <a:r>
                        <a:rPr lang="en-MY" sz="2000" b="0" i="0" u="none" strike="noStrike" dirty="0">
                          <a:solidFill>
                            <a:srgbClr val="000000"/>
                          </a:solidFill>
                          <a:latin typeface="Calibri"/>
                        </a:rPr>
                        <a:t> Fertilizer S/B</a:t>
                      </a:r>
                    </a:p>
                  </a:txBody>
                  <a:tcPr marL="9525" marR="9525" marT="9525" marB="0" anchor="b"/>
                </a:tc>
              </a:tr>
              <a:tr h="354872">
                <a:tc>
                  <a:txBody>
                    <a:bodyPr/>
                    <a:lstStyle/>
                    <a:p>
                      <a:pPr algn="ctr" fontAlgn="b"/>
                      <a:r>
                        <a:rPr lang="en-MY" sz="2000" b="0" i="0" u="none" strike="noStrike">
                          <a:solidFill>
                            <a:srgbClr val="000000"/>
                          </a:solidFill>
                          <a:latin typeface="Calibri"/>
                        </a:rPr>
                        <a:t>2</a:t>
                      </a:r>
                    </a:p>
                  </a:txBody>
                  <a:tcPr marL="9525" marR="9525" marT="9525" marB="0" anchor="b"/>
                </a:tc>
                <a:tc>
                  <a:txBody>
                    <a:bodyPr/>
                    <a:lstStyle/>
                    <a:p>
                      <a:pPr algn="l" fontAlgn="b"/>
                      <a:r>
                        <a:rPr lang="en-MY" sz="2000" b="0" i="0" u="none" strike="noStrike">
                          <a:solidFill>
                            <a:srgbClr val="000000"/>
                          </a:solidFill>
                          <a:latin typeface="Calibri"/>
                        </a:rPr>
                        <a:t>Fertiliser Kedah Sdn Bhd</a:t>
                      </a:r>
                    </a:p>
                  </a:txBody>
                  <a:tcPr marL="9525" marR="9525" marT="9525" marB="0" anchor="b"/>
                </a:tc>
              </a:tr>
              <a:tr h="354872">
                <a:tc>
                  <a:txBody>
                    <a:bodyPr/>
                    <a:lstStyle/>
                    <a:p>
                      <a:pPr algn="ctr" fontAlgn="b"/>
                      <a:r>
                        <a:rPr lang="en-MY" sz="2000" b="0" i="0" u="none" strike="noStrike">
                          <a:solidFill>
                            <a:srgbClr val="000000"/>
                          </a:solidFill>
                          <a:latin typeface="Calibri"/>
                        </a:rPr>
                        <a:t>3</a:t>
                      </a:r>
                    </a:p>
                  </a:txBody>
                  <a:tcPr marL="9525" marR="9525" marT="9525" marB="0" anchor="b"/>
                </a:tc>
                <a:tc>
                  <a:txBody>
                    <a:bodyPr/>
                    <a:lstStyle/>
                    <a:p>
                      <a:pPr algn="l" fontAlgn="b"/>
                      <a:r>
                        <a:rPr lang="en-MY" sz="2000" b="0" i="0" u="none" strike="noStrike">
                          <a:solidFill>
                            <a:srgbClr val="000000"/>
                          </a:solidFill>
                          <a:latin typeface="Calibri"/>
                        </a:rPr>
                        <a:t>PETRONAS Chemicals Marketing</a:t>
                      </a:r>
                    </a:p>
                  </a:txBody>
                  <a:tcPr marL="9525" marR="9525" marT="9525" marB="0" anchor="b"/>
                </a:tc>
              </a:tr>
              <a:tr h="354872">
                <a:tc>
                  <a:txBody>
                    <a:bodyPr/>
                    <a:lstStyle/>
                    <a:p>
                      <a:pPr algn="ctr" fontAlgn="b"/>
                      <a:r>
                        <a:rPr lang="en-MY" sz="2000" b="0" i="0" u="none" strike="noStrike">
                          <a:solidFill>
                            <a:srgbClr val="000000"/>
                          </a:solidFill>
                          <a:latin typeface="Calibri"/>
                        </a:rPr>
                        <a:t>4</a:t>
                      </a:r>
                    </a:p>
                  </a:txBody>
                  <a:tcPr marL="9525" marR="9525" marT="9525" marB="0" anchor="b"/>
                </a:tc>
                <a:tc>
                  <a:txBody>
                    <a:bodyPr/>
                    <a:lstStyle/>
                    <a:p>
                      <a:pPr algn="l" fontAlgn="b"/>
                      <a:r>
                        <a:rPr lang="en-MY" sz="2000" b="0" i="0" u="none" strike="noStrike">
                          <a:solidFill>
                            <a:srgbClr val="000000"/>
                          </a:solidFill>
                          <a:latin typeface="Calibri"/>
                        </a:rPr>
                        <a:t>PETRONAS Chemicals Methanol</a:t>
                      </a:r>
                    </a:p>
                  </a:txBody>
                  <a:tcPr marL="9525" marR="9525" marT="9525" marB="0" anchor="b"/>
                </a:tc>
              </a:tr>
              <a:tr h="354872">
                <a:tc>
                  <a:txBody>
                    <a:bodyPr/>
                    <a:lstStyle/>
                    <a:p>
                      <a:pPr algn="ctr" fontAlgn="b"/>
                      <a:r>
                        <a:rPr lang="en-MY" sz="2000" b="0" i="0" u="none" strike="noStrike">
                          <a:solidFill>
                            <a:srgbClr val="000000"/>
                          </a:solidFill>
                          <a:latin typeface="Calibri"/>
                        </a:rPr>
                        <a:t>5</a:t>
                      </a:r>
                    </a:p>
                  </a:txBody>
                  <a:tcPr marL="9525" marR="9525" marT="9525" marB="0" anchor="b"/>
                </a:tc>
                <a:tc>
                  <a:txBody>
                    <a:bodyPr/>
                    <a:lstStyle/>
                    <a:p>
                      <a:pPr algn="l" fontAlgn="b"/>
                      <a:r>
                        <a:rPr lang="en-MY" sz="2000" b="0" i="0" u="none" strike="noStrike">
                          <a:solidFill>
                            <a:srgbClr val="000000"/>
                          </a:solidFill>
                          <a:latin typeface="Calibri"/>
                        </a:rPr>
                        <a:t>PETRONAS Chemical MTBE Sdn Bhd  </a:t>
                      </a:r>
                    </a:p>
                  </a:txBody>
                  <a:tcPr marL="9525" marR="9525" marT="9525" marB="0" anchor="b"/>
                </a:tc>
              </a:tr>
              <a:tr h="354872">
                <a:tc>
                  <a:txBody>
                    <a:bodyPr/>
                    <a:lstStyle/>
                    <a:p>
                      <a:pPr algn="ctr" fontAlgn="b"/>
                      <a:r>
                        <a:rPr lang="en-MY" sz="2000" b="0" i="0" u="none" strike="noStrike">
                          <a:solidFill>
                            <a:srgbClr val="000000"/>
                          </a:solidFill>
                          <a:latin typeface="Calibri"/>
                        </a:rPr>
                        <a:t>6</a:t>
                      </a:r>
                    </a:p>
                  </a:txBody>
                  <a:tcPr marL="9525" marR="9525" marT="9525" marB="0" anchor="b"/>
                </a:tc>
                <a:tc>
                  <a:txBody>
                    <a:bodyPr/>
                    <a:lstStyle/>
                    <a:p>
                      <a:pPr algn="l" fontAlgn="b"/>
                      <a:r>
                        <a:rPr lang="en-MY" sz="2000" b="0" i="0" u="none" strike="noStrike">
                          <a:solidFill>
                            <a:srgbClr val="000000"/>
                          </a:solidFill>
                          <a:latin typeface="Calibri"/>
                        </a:rPr>
                        <a:t>PETRONAS Chemical Ethylene</a:t>
                      </a:r>
                    </a:p>
                  </a:txBody>
                  <a:tcPr marL="9525" marR="9525" marT="9525" marB="0" anchor="b"/>
                </a:tc>
              </a:tr>
              <a:tr h="354872">
                <a:tc>
                  <a:txBody>
                    <a:bodyPr/>
                    <a:lstStyle/>
                    <a:p>
                      <a:pPr algn="ctr" fontAlgn="b"/>
                      <a:r>
                        <a:rPr lang="en-MY" sz="2000" b="0" i="0" u="none" strike="noStrike">
                          <a:solidFill>
                            <a:srgbClr val="000000"/>
                          </a:solidFill>
                          <a:latin typeface="Calibri"/>
                        </a:rPr>
                        <a:t>7</a:t>
                      </a:r>
                    </a:p>
                  </a:txBody>
                  <a:tcPr marL="9525" marR="9525" marT="9525" marB="0" anchor="b"/>
                </a:tc>
                <a:tc>
                  <a:txBody>
                    <a:bodyPr/>
                    <a:lstStyle/>
                    <a:p>
                      <a:pPr algn="l" fontAlgn="b"/>
                      <a:r>
                        <a:rPr lang="en-MY" sz="2000" b="0" i="0" u="none" strike="noStrike">
                          <a:solidFill>
                            <a:srgbClr val="000000"/>
                          </a:solidFill>
                          <a:latin typeface="Calibri"/>
                        </a:rPr>
                        <a:t> PC Polypropylene Sdn Bhd</a:t>
                      </a:r>
                    </a:p>
                  </a:txBody>
                  <a:tcPr marL="9525" marR="9525" marT="9525" marB="0" anchor="b"/>
                </a:tc>
              </a:tr>
              <a:tr h="354872">
                <a:tc>
                  <a:txBody>
                    <a:bodyPr/>
                    <a:lstStyle/>
                    <a:p>
                      <a:pPr algn="ctr" fontAlgn="b"/>
                      <a:r>
                        <a:rPr lang="en-MY" sz="2000" b="0" i="0" u="none" strike="noStrike">
                          <a:solidFill>
                            <a:srgbClr val="000000"/>
                          </a:solidFill>
                          <a:latin typeface="Calibri"/>
                        </a:rPr>
                        <a:t>8</a:t>
                      </a:r>
                    </a:p>
                  </a:txBody>
                  <a:tcPr marL="9525" marR="9525" marT="9525" marB="0" anchor="b"/>
                </a:tc>
                <a:tc>
                  <a:txBody>
                    <a:bodyPr/>
                    <a:lstStyle/>
                    <a:p>
                      <a:pPr algn="l" fontAlgn="b"/>
                      <a:r>
                        <a:rPr lang="en-MY" sz="2000" b="0" i="0" u="none" strike="noStrike">
                          <a:solidFill>
                            <a:srgbClr val="000000"/>
                          </a:solidFill>
                          <a:latin typeface="Calibri"/>
                        </a:rPr>
                        <a:t>PC Polyethylene Sdn Bhd</a:t>
                      </a:r>
                    </a:p>
                  </a:txBody>
                  <a:tcPr marL="9525" marR="9525" marT="9525" marB="0" anchor="b"/>
                </a:tc>
              </a:tr>
              <a:tr h="354872">
                <a:tc>
                  <a:txBody>
                    <a:bodyPr/>
                    <a:lstStyle/>
                    <a:p>
                      <a:pPr algn="ctr" fontAlgn="b"/>
                      <a:r>
                        <a:rPr lang="en-MY" sz="2000" b="0" i="0" u="none" strike="noStrike">
                          <a:solidFill>
                            <a:srgbClr val="000000"/>
                          </a:solidFill>
                          <a:latin typeface="Calibri"/>
                        </a:rPr>
                        <a:t>9</a:t>
                      </a:r>
                    </a:p>
                  </a:txBody>
                  <a:tcPr marL="9525" marR="9525" marT="9525" marB="0" anchor="b"/>
                </a:tc>
                <a:tc>
                  <a:txBody>
                    <a:bodyPr/>
                    <a:lstStyle/>
                    <a:p>
                      <a:pPr algn="l" fontAlgn="b"/>
                      <a:r>
                        <a:rPr lang="en-MY" sz="2000" b="0" i="0" u="none" strike="noStrike">
                          <a:solidFill>
                            <a:srgbClr val="000000"/>
                          </a:solidFill>
                          <a:latin typeface="Calibri"/>
                        </a:rPr>
                        <a:t>Kerteh Port Sdn. Bhd</a:t>
                      </a:r>
                    </a:p>
                  </a:txBody>
                  <a:tcPr marL="9525" marR="9525" marT="9525" marB="0" anchor="b"/>
                </a:tc>
              </a:tr>
              <a:tr h="354872">
                <a:tc>
                  <a:txBody>
                    <a:bodyPr/>
                    <a:lstStyle/>
                    <a:p>
                      <a:pPr algn="ctr" fontAlgn="b"/>
                      <a:r>
                        <a:rPr lang="en-MY" sz="2000" b="0" i="0" u="none" strike="noStrike">
                          <a:solidFill>
                            <a:srgbClr val="000000"/>
                          </a:solidFill>
                          <a:latin typeface="Calibri"/>
                        </a:rPr>
                        <a:t>10</a:t>
                      </a:r>
                    </a:p>
                  </a:txBody>
                  <a:tcPr marL="9525" marR="9525" marT="9525" marB="0" anchor="b"/>
                </a:tc>
                <a:tc>
                  <a:txBody>
                    <a:bodyPr/>
                    <a:lstStyle/>
                    <a:p>
                      <a:pPr algn="l" fontAlgn="b"/>
                      <a:r>
                        <a:rPr lang="en-MY" sz="2000" b="0" i="0" u="none" strike="noStrike">
                          <a:solidFill>
                            <a:srgbClr val="000000"/>
                          </a:solidFill>
                          <a:latin typeface="Calibri"/>
                        </a:rPr>
                        <a:t>Vinyl Chloride (M) Sdn. Bhd.</a:t>
                      </a:r>
                    </a:p>
                  </a:txBody>
                  <a:tcPr marL="9525" marR="9525" marT="9525" marB="0" anchor="b"/>
                </a:tc>
              </a:tr>
              <a:tr h="354872">
                <a:tc>
                  <a:txBody>
                    <a:bodyPr/>
                    <a:lstStyle/>
                    <a:p>
                      <a:pPr algn="ctr" fontAlgn="b"/>
                      <a:r>
                        <a:rPr lang="en-MY" sz="2000" b="0" i="0" u="none" strike="noStrike">
                          <a:solidFill>
                            <a:srgbClr val="000000"/>
                          </a:solidFill>
                          <a:latin typeface="Calibri"/>
                        </a:rPr>
                        <a:t>11</a:t>
                      </a:r>
                    </a:p>
                  </a:txBody>
                  <a:tcPr marL="9525" marR="9525" marT="9525" marB="0" anchor="b"/>
                </a:tc>
                <a:tc>
                  <a:txBody>
                    <a:bodyPr/>
                    <a:lstStyle/>
                    <a:p>
                      <a:pPr algn="l" fontAlgn="b"/>
                      <a:r>
                        <a:rPr lang="en-MY" sz="2000" b="0" i="0" u="none" strike="noStrike">
                          <a:solidFill>
                            <a:srgbClr val="000000"/>
                          </a:solidFill>
                          <a:latin typeface="Calibri"/>
                        </a:rPr>
                        <a:t>PETRONAS Chemical Aromatics</a:t>
                      </a:r>
                    </a:p>
                  </a:txBody>
                  <a:tcPr marL="9525" marR="9525" marT="9525" marB="0" anchor="b"/>
                </a:tc>
              </a:tr>
              <a:tr h="354872">
                <a:tc>
                  <a:txBody>
                    <a:bodyPr/>
                    <a:lstStyle/>
                    <a:p>
                      <a:pPr algn="ctr" fontAlgn="b"/>
                      <a:r>
                        <a:rPr lang="en-MY" sz="2000" b="0" i="0" u="none" strike="noStrike">
                          <a:solidFill>
                            <a:srgbClr val="000000"/>
                          </a:solidFill>
                          <a:latin typeface="Calibri"/>
                        </a:rPr>
                        <a:t>12</a:t>
                      </a:r>
                    </a:p>
                  </a:txBody>
                  <a:tcPr marL="9525" marR="9525" marT="9525" marB="0" anchor="b"/>
                </a:tc>
                <a:tc>
                  <a:txBody>
                    <a:bodyPr/>
                    <a:lstStyle/>
                    <a:p>
                      <a:pPr algn="l" fontAlgn="b"/>
                      <a:r>
                        <a:rPr lang="en-MY" sz="2000" b="0" i="0" u="none" strike="noStrike">
                          <a:solidFill>
                            <a:srgbClr val="000000"/>
                          </a:solidFill>
                          <a:latin typeface="Calibri"/>
                        </a:rPr>
                        <a:t>PETRONAS Chemical Ammonia</a:t>
                      </a:r>
                    </a:p>
                  </a:txBody>
                  <a:tcPr marL="9525" marR="9525" marT="9525" marB="0" anchor="b"/>
                </a:tc>
              </a:tr>
              <a:tr h="354872">
                <a:tc>
                  <a:txBody>
                    <a:bodyPr/>
                    <a:lstStyle/>
                    <a:p>
                      <a:pPr algn="ctr" fontAlgn="b"/>
                      <a:r>
                        <a:rPr lang="en-MY" sz="2000" b="0" i="0" u="none" strike="noStrike">
                          <a:solidFill>
                            <a:srgbClr val="000000"/>
                          </a:solidFill>
                          <a:latin typeface="Calibri"/>
                        </a:rPr>
                        <a:t>13</a:t>
                      </a:r>
                    </a:p>
                  </a:txBody>
                  <a:tcPr marL="9525" marR="9525" marT="9525" marB="0" anchor="b"/>
                </a:tc>
                <a:tc>
                  <a:txBody>
                    <a:bodyPr/>
                    <a:lstStyle/>
                    <a:p>
                      <a:pPr algn="l" fontAlgn="b"/>
                      <a:r>
                        <a:rPr lang="en-MY" sz="2000" b="0" i="0" u="none" strike="noStrike" dirty="0" err="1">
                          <a:solidFill>
                            <a:srgbClr val="000000"/>
                          </a:solidFill>
                          <a:latin typeface="Calibri"/>
                        </a:rPr>
                        <a:t>Petlin</a:t>
                      </a:r>
                      <a:r>
                        <a:rPr lang="en-MY" sz="2000" b="0" i="0" u="none" strike="noStrike" dirty="0">
                          <a:solidFill>
                            <a:srgbClr val="000000"/>
                          </a:solidFill>
                          <a:latin typeface="Calibri"/>
                        </a:rPr>
                        <a:t> (Malaysia) </a:t>
                      </a:r>
                      <a:r>
                        <a:rPr lang="en-MY" sz="2000" b="0" i="0" u="none" strike="noStrike" dirty="0" err="1">
                          <a:solidFill>
                            <a:srgbClr val="000000"/>
                          </a:solidFill>
                          <a:latin typeface="Calibri"/>
                        </a:rPr>
                        <a:t>Sdn</a:t>
                      </a:r>
                      <a:r>
                        <a:rPr lang="en-MY" sz="2000" b="0" i="0" u="none" strike="noStrike" dirty="0">
                          <a:solidFill>
                            <a:srgbClr val="000000"/>
                          </a:solidFill>
                          <a:latin typeface="Calibri"/>
                        </a:rPr>
                        <a:t>. </a:t>
                      </a:r>
                      <a:r>
                        <a:rPr lang="en-MY" sz="2000" b="0" i="0" u="none" strike="noStrike" dirty="0" err="1">
                          <a:solidFill>
                            <a:srgbClr val="000000"/>
                          </a:solidFill>
                          <a:latin typeface="Calibri"/>
                        </a:rPr>
                        <a:t>Bhd</a:t>
                      </a:r>
                      <a:endParaRPr lang="en-MY" sz="2000" b="0" i="0" u="none" strike="noStrike" dirty="0">
                        <a:solidFill>
                          <a:srgbClr val="000000"/>
                        </a:solidFill>
                        <a:latin typeface="Calibri"/>
                      </a:endParaRP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12" y="189186"/>
            <a:ext cx="6915835" cy="752985"/>
          </a:xfrm>
        </p:spPr>
        <p:txBody>
          <a:bodyPr/>
          <a:lstStyle/>
          <a:p>
            <a:r>
              <a:rPr lang="en-US" sz="2800" dirty="0" err="1" smtClean="0"/>
              <a:t>Petronas</a:t>
            </a:r>
            <a:r>
              <a:rPr lang="en-US" sz="2800" dirty="0" smtClean="0"/>
              <a:t> </a:t>
            </a:r>
            <a:r>
              <a:rPr lang="en-US" sz="2800" dirty="0" err="1" smtClean="0"/>
              <a:t>Dagangan</a:t>
            </a:r>
            <a:r>
              <a:rPr lang="en-US" sz="2800" dirty="0" smtClean="0"/>
              <a:t/>
            </a:r>
            <a:br>
              <a:rPr lang="en-US" sz="2800" dirty="0" smtClean="0"/>
            </a:br>
            <a:endParaRPr lang="en-MY" sz="2800" dirty="0"/>
          </a:p>
        </p:txBody>
      </p:sp>
      <p:graphicFrame>
        <p:nvGraphicFramePr>
          <p:cNvPr id="5" name="Table 4"/>
          <p:cNvGraphicFramePr>
            <a:graphicFrameLocks noGrp="1"/>
          </p:cNvGraphicFramePr>
          <p:nvPr/>
        </p:nvGraphicFramePr>
        <p:xfrm>
          <a:off x="914399" y="1669078"/>
          <a:ext cx="7551683" cy="1075504"/>
        </p:xfrm>
        <a:graphic>
          <a:graphicData uri="http://schemas.openxmlformats.org/drawingml/2006/table">
            <a:tbl>
              <a:tblPr firstRow="1" bandRow="1">
                <a:tableStyleId>{5C22544A-7EE6-4342-B048-85BDC9FD1C3A}</a:tableStyleId>
              </a:tblPr>
              <a:tblGrid>
                <a:gridCol w="1007721"/>
                <a:gridCol w="6543962"/>
              </a:tblGrid>
              <a:tr h="354872">
                <a:tc>
                  <a:txBody>
                    <a:bodyPr/>
                    <a:lstStyle/>
                    <a:p>
                      <a:r>
                        <a:rPr lang="en-US" dirty="0" smtClean="0">
                          <a:solidFill>
                            <a:schemeClr val="tx1"/>
                          </a:solidFill>
                        </a:rPr>
                        <a:t>Item</a:t>
                      </a:r>
                      <a:endParaRPr lang="en-MY" dirty="0">
                        <a:solidFill>
                          <a:schemeClr val="tx1"/>
                        </a:solidFill>
                      </a:endParaRPr>
                    </a:p>
                  </a:txBody>
                  <a:tcPr/>
                </a:tc>
                <a:tc>
                  <a:txBody>
                    <a:bodyPr/>
                    <a:lstStyle/>
                    <a:p>
                      <a:r>
                        <a:rPr lang="en-US" dirty="0" smtClean="0">
                          <a:solidFill>
                            <a:schemeClr val="tx1"/>
                          </a:solidFill>
                        </a:rPr>
                        <a:t>Company</a:t>
                      </a:r>
                      <a:endParaRPr lang="en-MY" dirty="0">
                        <a:solidFill>
                          <a:schemeClr val="tx1"/>
                        </a:solidFill>
                      </a:endParaRPr>
                    </a:p>
                  </a:txBody>
                  <a:tcPr/>
                </a:tc>
              </a:tr>
              <a:tr h="354872">
                <a:tc>
                  <a:txBody>
                    <a:bodyPr/>
                    <a:lstStyle/>
                    <a:p>
                      <a:pPr algn="ctr" fontAlgn="b"/>
                      <a:r>
                        <a:rPr lang="en-MY" sz="2000" b="0" i="0" u="none" strike="noStrike" dirty="0">
                          <a:solidFill>
                            <a:srgbClr val="000000"/>
                          </a:solidFill>
                          <a:latin typeface="Calibri"/>
                        </a:rPr>
                        <a:t>1</a:t>
                      </a:r>
                    </a:p>
                  </a:txBody>
                  <a:tcPr marL="9525" marR="9525" marT="9525" marB="0" anchor="b"/>
                </a:tc>
                <a:tc>
                  <a:txBody>
                    <a:bodyPr/>
                    <a:lstStyle/>
                    <a:p>
                      <a:pPr algn="l" fontAlgn="b"/>
                      <a:r>
                        <a:rPr lang="en-MY" sz="2000" b="0" i="0" u="none" strike="noStrike" dirty="0" err="1">
                          <a:solidFill>
                            <a:srgbClr val="000000"/>
                          </a:solidFill>
                          <a:latin typeface="Calibri"/>
                        </a:rPr>
                        <a:t>Petronas</a:t>
                      </a:r>
                      <a:r>
                        <a:rPr lang="en-MY" sz="2000" b="0" i="0" u="none" strike="noStrike" dirty="0">
                          <a:solidFill>
                            <a:srgbClr val="000000"/>
                          </a:solidFill>
                          <a:latin typeface="Calibri"/>
                        </a:rPr>
                        <a:t> </a:t>
                      </a:r>
                      <a:r>
                        <a:rPr lang="en-MY" sz="2000" b="0" i="0" u="none" strike="noStrike" dirty="0" err="1">
                          <a:solidFill>
                            <a:srgbClr val="000000"/>
                          </a:solidFill>
                          <a:latin typeface="Calibri"/>
                        </a:rPr>
                        <a:t>Dagangan</a:t>
                      </a:r>
                      <a:r>
                        <a:rPr lang="en-MY" sz="2000" b="0" i="0" u="none" strike="noStrike" dirty="0">
                          <a:solidFill>
                            <a:srgbClr val="000000"/>
                          </a:solidFill>
                          <a:latin typeface="Calibri"/>
                        </a:rPr>
                        <a:t> </a:t>
                      </a:r>
                      <a:r>
                        <a:rPr lang="en-MY" sz="2000" b="0" i="0" u="none" strike="noStrike" dirty="0" err="1">
                          <a:solidFill>
                            <a:srgbClr val="000000"/>
                          </a:solidFill>
                          <a:latin typeface="Calibri"/>
                        </a:rPr>
                        <a:t>Berhad</a:t>
                      </a:r>
                      <a:endParaRPr lang="en-MY" sz="2000" b="0" i="0" u="none" strike="noStrike" dirty="0">
                        <a:solidFill>
                          <a:srgbClr val="000000"/>
                        </a:solidFill>
                        <a:latin typeface="Calibri"/>
                      </a:endParaRPr>
                    </a:p>
                  </a:txBody>
                  <a:tcPr marL="9525" marR="9525" marT="9525" marB="0" anchor="b"/>
                </a:tc>
              </a:tr>
              <a:tr h="354872">
                <a:tc>
                  <a:txBody>
                    <a:bodyPr/>
                    <a:lstStyle/>
                    <a:p>
                      <a:pPr algn="ctr" fontAlgn="b"/>
                      <a:r>
                        <a:rPr lang="en-MY" sz="2000" b="0" i="0" u="none" strike="noStrike">
                          <a:solidFill>
                            <a:srgbClr val="000000"/>
                          </a:solidFill>
                          <a:latin typeface="Calibri"/>
                        </a:rPr>
                        <a:t>2</a:t>
                      </a:r>
                    </a:p>
                  </a:txBody>
                  <a:tcPr marL="9525" marR="9525" marT="9525" marB="0" anchor="b"/>
                </a:tc>
                <a:tc>
                  <a:txBody>
                    <a:bodyPr/>
                    <a:lstStyle/>
                    <a:p>
                      <a:pPr algn="l" fontAlgn="b"/>
                      <a:r>
                        <a:rPr lang="en-MY" sz="2000" b="0" i="0" u="none" strike="noStrike" dirty="0">
                          <a:solidFill>
                            <a:srgbClr val="000000"/>
                          </a:solidFill>
                          <a:latin typeface="Calibri"/>
                        </a:rPr>
                        <a:t>KL Aviation Fuelling System</a:t>
                      </a:r>
                    </a:p>
                  </a:txBody>
                  <a:tcPr marL="9525" marR="9525" marT="9525" marB="0" anchor="b"/>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12" y="328886"/>
            <a:ext cx="6915835" cy="752985"/>
          </a:xfrm>
        </p:spPr>
        <p:txBody>
          <a:bodyPr/>
          <a:lstStyle/>
          <a:p>
            <a:r>
              <a:rPr lang="en-US" sz="2400" dirty="0" smtClean="0"/>
              <a:t>Invoice Delivery Instruction</a:t>
            </a:r>
            <a:br>
              <a:rPr lang="en-US" sz="2400" dirty="0" smtClean="0"/>
            </a:br>
            <a:r>
              <a:rPr lang="en-US" sz="2400" dirty="0">
                <a:solidFill>
                  <a:srgbClr val="FF0000"/>
                </a:solidFill>
              </a:rPr>
              <a:t>For Companies under CAPS only</a:t>
            </a:r>
            <a:r>
              <a:rPr lang="en-US" sz="2400" dirty="0">
                <a:solidFill>
                  <a:srgbClr val="000000"/>
                </a:solidFill>
              </a:rPr>
              <a:t/>
            </a:r>
            <a:br>
              <a:rPr lang="en-US" sz="2400" dirty="0">
                <a:solidFill>
                  <a:srgbClr val="000000"/>
                </a:solidFill>
              </a:rPr>
            </a:br>
            <a:r>
              <a:rPr lang="en-US" sz="2400" dirty="0" smtClean="0"/>
              <a:t>(from 18 Dec 2012 onwards)</a:t>
            </a:r>
            <a:r>
              <a:rPr lang="en-US" sz="2800" dirty="0" smtClean="0"/>
              <a:t/>
            </a:r>
            <a:br>
              <a:rPr lang="en-US" sz="2800" dirty="0" smtClean="0"/>
            </a:br>
            <a:endParaRPr lang="en-MY" sz="2800" dirty="0"/>
          </a:p>
        </p:txBody>
      </p:sp>
      <p:sp>
        <p:nvSpPr>
          <p:cNvPr id="8" name="Rectangle 13"/>
          <p:cNvSpPr>
            <a:spLocks/>
          </p:cNvSpPr>
          <p:nvPr/>
        </p:nvSpPr>
        <p:spPr bwMode="auto">
          <a:xfrm>
            <a:off x="152399" y="1407160"/>
            <a:ext cx="954087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9688" algn="just"/>
            <a:r>
              <a:rPr lang="en-MY" b="1" dirty="0" smtClean="0">
                <a:solidFill>
                  <a:srgbClr val="000000"/>
                </a:solidFill>
                <a:latin typeface="Calibri" pitchFamily="34" charset="0"/>
                <a:sym typeface="Century Gothic" pitchFamily="34" charset="0"/>
              </a:rPr>
              <a:t>Please find the following Petronas Companies </a:t>
            </a:r>
            <a:r>
              <a:rPr lang="en-MY" sz="2400" b="1" dirty="0" smtClean="0">
                <a:solidFill>
                  <a:srgbClr val="FF0000"/>
                </a:solidFill>
                <a:latin typeface="Calibri" pitchFamily="34" charset="0"/>
                <a:sym typeface="Century Gothic" pitchFamily="34" charset="0"/>
              </a:rPr>
              <a:t>under CAPS</a:t>
            </a:r>
            <a:endParaRPr lang="en-MY" sz="2400" dirty="0" smtClean="0">
              <a:solidFill>
                <a:srgbClr val="FF0000"/>
              </a:solidFill>
              <a:latin typeface="Calibri" pitchFamily="34" charset="0"/>
              <a:sym typeface="Century Gothic" pitchFamily="34" charset="0"/>
            </a:endParaRPr>
          </a:p>
        </p:txBody>
      </p:sp>
      <p:graphicFrame>
        <p:nvGraphicFramePr>
          <p:cNvPr id="6" name="Table 5"/>
          <p:cNvGraphicFramePr>
            <a:graphicFrameLocks noGrp="1"/>
          </p:cNvGraphicFramePr>
          <p:nvPr/>
        </p:nvGraphicFramePr>
        <p:xfrm>
          <a:off x="203200" y="1872216"/>
          <a:ext cx="4178300" cy="4663440"/>
        </p:xfrm>
        <a:graphic>
          <a:graphicData uri="http://schemas.openxmlformats.org/drawingml/2006/table">
            <a:tbl>
              <a:tblPr/>
              <a:tblGrid>
                <a:gridCol w="4178300"/>
              </a:tblGrid>
              <a:tr h="133045">
                <a:tc>
                  <a:txBody>
                    <a:bodyPr/>
                    <a:lstStyle/>
                    <a:p>
                      <a:pPr marL="0" marR="0">
                        <a:spcBef>
                          <a:spcPts val="0"/>
                        </a:spcBef>
                        <a:spcAft>
                          <a:spcPts val="0"/>
                        </a:spcAft>
                      </a:pPr>
                      <a:r>
                        <a:rPr lang="en-US" sz="1800" b="1" dirty="0">
                          <a:solidFill>
                            <a:srgbClr val="000000"/>
                          </a:solidFill>
                          <a:latin typeface="Calibri"/>
                          <a:ea typeface="SimSun"/>
                          <a:cs typeface="Times New Roman"/>
                        </a:rPr>
                        <a:t>Company </a:t>
                      </a:r>
                      <a:r>
                        <a:rPr lang="en-US" sz="1800" b="1" dirty="0" smtClean="0">
                          <a:solidFill>
                            <a:srgbClr val="000000"/>
                          </a:solidFill>
                          <a:latin typeface="Calibri"/>
                          <a:ea typeface="SimSun"/>
                          <a:cs typeface="Times New Roman"/>
                        </a:rPr>
                        <a:t>Name under CAPS</a:t>
                      </a:r>
                      <a:endParaRPr lang="en-US" sz="1800" b="1" dirty="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126709">
                <a:tc>
                  <a:txBody>
                    <a:bodyPr/>
                    <a:lstStyle/>
                    <a:p>
                      <a:pPr marL="0" marR="0">
                        <a:spcBef>
                          <a:spcPts val="0"/>
                        </a:spcBef>
                        <a:spcAft>
                          <a:spcPts val="0"/>
                        </a:spcAft>
                      </a:pPr>
                      <a:r>
                        <a:rPr lang="en-US" sz="1800" dirty="0">
                          <a:solidFill>
                            <a:srgbClr val="000000"/>
                          </a:solidFill>
                          <a:latin typeface="Calibri"/>
                          <a:ea typeface="SimSun"/>
                          <a:cs typeface="Times New Roman"/>
                        </a:rPr>
                        <a:t>Vinyl Chloride (M) Sdn Bhd (VCM)</a:t>
                      </a:r>
                      <a:endParaRPr lang="en-US" sz="1800" dirty="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3045">
                <a:tc>
                  <a:txBody>
                    <a:bodyPr/>
                    <a:lstStyle/>
                    <a:p>
                      <a:pPr marL="0" marR="0">
                        <a:spcBef>
                          <a:spcPts val="0"/>
                        </a:spcBef>
                        <a:spcAft>
                          <a:spcPts val="0"/>
                        </a:spcAft>
                      </a:pPr>
                      <a:r>
                        <a:rPr lang="en-US" sz="1800">
                          <a:solidFill>
                            <a:srgbClr val="000000"/>
                          </a:solidFill>
                          <a:latin typeface="Calibri"/>
                          <a:ea typeface="SimSun"/>
                          <a:cs typeface="Times New Roman"/>
                        </a:rPr>
                        <a:t>PETRONAS Ammonia Sdn Bhd (PASB)</a:t>
                      </a:r>
                      <a:endParaRPr lang="en-US" sz="180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a:solidFill>
                            <a:srgbClr val="000000"/>
                          </a:solidFill>
                          <a:latin typeface="Calibri"/>
                          <a:ea typeface="SimSun"/>
                          <a:cs typeface="Times New Roman"/>
                        </a:rPr>
                        <a:t>Ethylene Malaysia Sdn Bhd (EMSB)</a:t>
                      </a:r>
                      <a:endParaRPr lang="en-US" sz="180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dirty="0">
                          <a:solidFill>
                            <a:srgbClr val="000000"/>
                          </a:solidFill>
                          <a:latin typeface="Calibri"/>
                          <a:ea typeface="SimSun"/>
                          <a:cs typeface="Times New Roman"/>
                        </a:rPr>
                        <a:t>Aromatics Malaysia Sdn Bhd (AMSB)</a:t>
                      </a:r>
                      <a:endParaRPr lang="en-US" sz="1800" dirty="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a:solidFill>
                            <a:srgbClr val="000000"/>
                          </a:solidFill>
                          <a:latin typeface="Calibri"/>
                          <a:ea typeface="SimSun"/>
                          <a:cs typeface="Times New Roman"/>
                        </a:rPr>
                        <a:t>Petlin (M) Sdn Bhd (PETLIN)</a:t>
                      </a:r>
                      <a:endParaRPr lang="en-US" sz="180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dirty="0">
                          <a:solidFill>
                            <a:srgbClr val="000000"/>
                          </a:solidFill>
                          <a:latin typeface="Calibri"/>
                          <a:ea typeface="SimSun"/>
                          <a:cs typeface="Times New Roman"/>
                        </a:rPr>
                        <a:t>PETRONAS Fertilizer Kedah Sdn Bhd (PCFK)</a:t>
                      </a:r>
                      <a:endParaRPr lang="en-US" sz="1800" dirty="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a:solidFill>
                            <a:srgbClr val="000000"/>
                          </a:solidFill>
                          <a:latin typeface="Calibri"/>
                          <a:ea typeface="SimSun"/>
                          <a:cs typeface="Times New Roman"/>
                        </a:rPr>
                        <a:t>MTBE Malaysia Sdn Bhd</a:t>
                      </a:r>
                      <a:endParaRPr lang="en-US" sz="180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a:solidFill>
                            <a:srgbClr val="000000"/>
                          </a:solidFill>
                          <a:latin typeface="Calibri"/>
                          <a:ea typeface="SimSun"/>
                          <a:cs typeface="Times New Roman"/>
                        </a:rPr>
                        <a:t>Polypropylene Malaysia Sdn Bhd (PPMSB)</a:t>
                      </a:r>
                      <a:endParaRPr lang="en-US" sz="180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dirty="0" err="1">
                          <a:solidFill>
                            <a:srgbClr val="000000"/>
                          </a:solidFill>
                          <a:latin typeface="Calibri"/>
                          <a:ea typeface="SimSun"/>
                          <a:cs typeface="Times New Roman"/>
                        </a:rPr>
                        <a:t>Kertih</a:t>
                      </a:r>
                      <a:r>
                        <a:rPr lang="en-US" sz="1800" dirty="0">
                          <a:solidFill>
                            <a:srgbClr val="000000"/>
                          </a:solidFill>
                          <a:latin typeface="Calibri"/>
                          <a:ea typeface="SimSun"/>
                          <a:cs typeface="Times New Roman"/>
                        </a:rPr>
                        <a:t> Port </a:t>
                      </a:r>
                      <a:r>
                        <a:rPr lang="en-US" sz="1800" dirty="0" err="1">
                          <a:solidFill>
                            <a:srgbClr val="000000"/>
                          </a:solidFill>
                          <a:latin typeface="Calibri"/>
                          <a:ea typeface="SimSun"/>
                          <a:cs typeface="Times New Roman"/>
                        </a:rPr>
                        <a:t>Sdn</a:t>
                      </a:r>
                      <a:r>
                        <a:rPr lang="en-US" sz="1800" dirty="0">
                          <a:solidFill>
                            <a:srgbClr val="000000"/>
                          </a:solidFill>
                          <a:latin typeface="Calibri"/>
                          <a:ea typeface="SimSun"/>
                          <a:cs typeface="Times New Roman"/>
                        </a:rPr>
                        <a:t> </a:t>
                      </a:r>
                      <a:r>
                        <a:rPr lang="en-US" sz="1800" dirty="0" err="1">
                          <a:solidFill>
                            <a:srgbClr val="000000"/>
                          </a:solidFill>
                          <a:latin typeface="Calibri"/>
                          <a:ea typeface="SimSun"/>
                          <a:cs typeface="Times New Roman"/>
                        </a:rPr>
                        <a:t>Bhd</a:t>
                      </a:r>
                      <a:r>
                        <a:rPr lang="en-US" sz="1800" dirty="0">
                          <a:solidFill>
                            <a:srgbClr val="000000"/>
                          </a:solidFill>
                          <a:latin typeface="Calibri"/>
                          <a:ea typeface="SimSun"/>
                          <a:cs typeface="Times New Roman"/>
                        </a:rPr>
                        <a:t> (KPSB)</a:t>
                      </a:r>
                      <a:endParaRPr lang="en-US" sz="1800" dirty="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a:solidFill>
                            <a:srgbClr val="000000"/>
                          </a:solidFill>
                          <a:latin typeface="Calibri"/>
                          <a:ea typeface="SimSun"/>
                          <a:cs typeface="Times New Roman"/>
                        </a:rPr>
                        <a:t>Polyethylene Malaysia Sdn Bhd (PEMSB)</a:t>
                      </a:r>
                      <a:endParaRPr lang="en-US" sz="180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a:solidFill>
                            <a:srgbClr val="000000"/>
                          </a:solidFill>
                          <a:latin typeface="Calibri"/>
                          <a:ea typeface="SimSun"/>
                          <a:cs typeface="Times New Roman"/>
                        </a:rPr>
                        <a:t>PML</a:t>
                      </a:r>
                      <a:endParaRPr lang="en-US" sz="180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a:solidFill>
                            <a:srgbClr val="000000"/>
                          </a:solidFill>
                          <a:latin typeface="Calibri"/>
                          <a:ea typeface="SimSun"/>
                          <a:cs typeface="Times New Roman"/>
                        </a:rPr>
                        <a:t>ABF</a:t>
                      </a:r>
                      <a:endParaRPr lang="en-US" sz="180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a:solidFill>
                            <a:srgbClr val="000000"/>
                          </a:solidFill>
                          <a:latin typeface="Calibri"/>
                          <a:ea typeface="SimSun"/>
                          <a:cs typeface="Times New Roman"/>
                        </a:rPr>
                        <a:t>MLNG</a:t>
                      </a:r>
                      <a:endParaRPr lang="en-US" sz="180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a:solidFill>
                            <a:srgbClr val="000000"/>
                          </a:solidFill>
                          <a:latin typeface="Calibri"/>
                          <a:ea typeface="SimSun"/>
                          <a:cs typeface="Times New Roman"/>
                        </a:rPr>
                        <a:t>MLNG (2)</a:t>
                      </a:r>
                      <a:endParaRPr lang="en-US" sz="180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a:solidFill>
                            <a:srgbClr val="000000"/>
                          </a:solidFill>
                          <a:latin typeface="Calibri"/>
                          <a:ea typeface="SimSun"/>
                          <a:cs typeface="Times New Roman"/>
                        </a:rPr>
                        <a:t>MLNG (3)</a:t>
                      </a:r>
                      <a:endParaRPr lang="en-US" sz="180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dirty="0">
                          <a:solidFill>
                            <a:srgbClr val="000000"/>
                          </a:solidFill>
                          <a:latin typeface="Calibri"/>
                          <a:ea typeface="SimSun"/>
                          <a:cs typeface="Times New Roman"/>
                        </a:rPr>
                        <a:t>Petronas LNG Ltd</a:t>
                      </a:r>
                      <a:endParaRPr lang="en-US" sz="1800" dirty="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4533900" y="1882369"/>
          <a:ext cx="4978400" cy="4663440"/>
        </p:xfrm>
        <a:graphic>
          <a:graphicData uri="http://schemas.openxmlformats.org/drawingml/2006/table">
            <a:tbl>
              <a:tblPr/>
              <a:tblGrid>
                <a:gridCol w="4978400"/>
              </a:tblGrid>
              <a:tr h="126709">
                <a:tc>
                  <a:txBody>
                    <a:bodyPr/>
                    <a:lstStyle/>
                    <a:p>
                      <a:pPr marL="0" marR="0">
                        <a:spcBef>
                          <a:spcPts val="0"/>
                        </a:spcBef>
                        <a:spcAft>
                          <a:spcPts val="0"/>
                        </a:spcAft>
                      </a:pPr>
                      <a:r>
                        <a:rPr lang="en-US" sz="1800" dirty="0" err="1" smtClean="0">
                          <a:solidFill>
                            <a:srgbClr val="000000"/>
                          </a:solidFill>
                          <a:latin typeface="Calibri"/>
                          <a:ea typeface="SimSun"/>
                          <a:cs typeface="Times New Roman"/>
                        </a:rPr>
                        <a:t>Sg</a:t>
                      </a:r>
                      <a:r>
                        <a:rPr lang="en-US" sz="1800" dirty="0" smtClean="0">
                          <a:solidFill>
                            <a:srgbClr val="000000"/>
                          </a:solidFill>
                          <a:latin typeface="Calibri"/>
                          <a:ea typeface="SimSun"/>
                          <a:cs typeface="Times New Roman"/>
                        </a:rPr>
                        <a:t> </a:t>
                      </a:r>
                      <a:r>
                        <a:rPr lang="en-US" sz="1800" dirty="0" err="1" smtClean="0">
                          <a:solidFill>
                            <a:srgbClr val="000000"/>
                          </a:solidFill>
                          <a:latin typeface="Calibri"/>
                          <a:ea typeface="SimSun"/>
                          <a:cs typeface="Times New Roman"/>
                        </a:rPr>
                        <a:t>Udang</a:t>
                      </a:r>
                      <a:r>
                        <a:rPr lang="en-US" sz="1800" dirty="0" smtClean="0">
                          <a:solidFill>
                            <a:srgbClr val="000000"/>
                          </a:solidFill>
                          <a:latin typeface="Calibri"/>
                          <a:ea typeface="SimSun"/>
                          <a:cs typeface="Times New Roman"/>
                        </a:rPr>
                        <a:t> Port (SUPSB)</a:t>
                      </a:r>
                      <a:endParaRPr lang="en-US" sz="1800" dirty="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dirty="0">
                          <a:solidFill>
                            <a:srgbClr val="000000"/>
                          </a:solidFill>
                          <a:latin typeface="Calibri"/>
                          <a:ea typeface="SimSun"/>
                          <a:cs typeface="Times New Roman"/>
                        </a:rPr>
                        <a:t>PETRONAS Maritime Services (PMSSB)</a:t>
                      </a:r>
                      <a:endParaRPr lang="en-US" sz="1800" dirty="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a:solidFill>
                            <a:srgbClr val="000000"/>
                          </a:solidFill>
                          <a:latin typeface="Calibri"/>
                          <a:ea typeface="SimSun"/>
                          <a:cs typeface="Times New Roman"/>
                        </a:rPr>
                        <a:t>Petrosains</a:t>
                      </a:r>
                      <a:endParaRPr lang="en-US" sz="180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a:solidFill>
                            <a:srgbClr val="000000"/>
                          </a:solidFill>
                          <a:latin typeface="Calibri"/>
                          <a:ea typeface="SimSun"/>
                          <a:cs typeface="Times New Roman"/>
                        </a:rPr>
                        <a:t>University Teknologi Petronas (UTP) </a:t>
                      </a:r>
                      <a:endParaRPr lang="en-US" sz="180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a:solidFill>
                            <a:srgbClr val="000000"/>
                          </a:solidFill>
                          <a:latin typeface="Calibri"/>
                          <a:ea typeface="SimSun"/>
                          <a:cs typeface="Times New Roman"/>
                        </a:rPr>
                        <a:t>PETRONAS Penapisan (Melaka) Sdn Bhd (PP(M)SB)</a:t>
                      </a:r>
                      <a:endParaRPr lang="en-US" sz="180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a:solidFill>
                            <a:srgbClr val="000000"/>
                          </a:solidFill>
                          <a:latin typeface="Calibri"/>
                          <a:ea typeface="SimSun"/>
                          <a:cs typeface="Times New Roman"/>
                        </a:rPr>
                        <a:t>Malaysian Refining Co. (MRC)</a:t>
                      </a:r>
                      <a:endParaRPr lang="en-US" sz="180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a:solidFill>
                            <a:srgbClr val="000000"/>
                          </a:solidFill>
                          <a:latin typeface="Calibri"/>
                          <a:ea typeface="SimSun"/>
                          <a:cs typeface="Times New Roman"/>
                        </a:rPr>
                        <a:t>Petronas Gas Berhad </a:t>
                      </a:r>
                      <a:endParaRPr lang="en-US" sz="180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a:solidFill>
                            <a:srgbClr val="000000"/>
                          </a:solidFill>
                          <a:latin typeface="Calibri"/>
                          <a:ea typeface="SimSun"/>
                          <a:cs typeface="Times New Roman"/>
                        </a:rPr>
                        <a:t>PETRONAS Penapisan (Terengganu) Sdn Bhd (PPTSB)</a:t>
                      </a:r>
                      <a:endParaRPr lang="en-US" sz="180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dirty="0">
                          <a:solidFill>
                            <a:srgbClr val="000000"/>
                          </a:solidFill>
                          <a:latin typeface="Calibri"/>
                          <a:ea typeface="SimSun"/>
                          <a:cs typeface="Times New Roman"/>
                        </a:rPr>
                        <a:t>PLC</a:t>
                      </a:r>
                      <a:endParaRPr lang="en-US" sz="1800" dirty="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dirty="0">
                          <a:solidFill>
                            <a:srgbClr val="000000"/>
                          </a:solidFill>
                          <a:latin typeface="Calibri"/>
                          <a:ea typeface="SimSun"/>
                          <a:cs typeface="Times New Roman"/>
                        </a:rPr>
                        <a:t>PETRONAS Research Sdn. Bhd. </a:t>
                      </a:r>
                      <a:endParaRPr lang="en-US" sz="1800" dirty="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a:latin typeface="Calibri"/>
                          <a:ea typeface="SimSun"/>
                          <a:cs typeface="Times New Roman"/>
                        </a:rPr>
                        <a:t>Prince Court Medical Centre Sdn Bhd</a:t>
                      </a:r>
                      <a:endParaRPr lang="en-US" sz="1800">
                        <a:latin typeface="Times New Roman"/>
                        <a:ea typeface="SimSun"/>
                        <a:cs typeface="Times New Roman"/>
                      </a:endParaRPr>
                    </a:p>
                  </a:txBody>
                  <a:tcPr marL="45615" marR="4561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039">
                <a:tc>
                  <a:txBody>
                    <a:bodyPr/>
                    <a:lstStyle/>
                    <a:p>
                      <a:pPr marL="0" marR="0">
                        <a:spcBef>
                          <a:spcPts val="0"/>
                        </a:spcBef>
                        <a:spcAft>
                          <a:spcPts val="0"/>
                        </a:spcAft>
                      </a:pPr>
                      <a:r>
                        <a:rPr lang="en-US" sz="1800">
                          <a:solidFill>
                            <a:srgbClr val="000000"/>
                          </a:solidFill>
                          <a:latin typeface="Calibri"/>
                          <a:ea typeface="SimSun"/>
                          <a:cs typeface="Times New Roman"/>
                        </a:rPr>
                        <a:t>Dewan Filharmomik PETRONAS (DFP) </a:t>
                      </a:r>
                      <a:endParaRPr lang="en-US" sz="180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a:solidFill>
                            <a:srgbClr val="000000"/>
                          </a:solidFill>
                          <a:latin typeface="Calibri"/>
                          <a:ea typeface="SimSun"/>
                          <a:cs typeface="Times New Roman"/>
                        </a:rPr>
                        <a:t>Malaysian Philharmonic Orchestra (MPO) </a:t>
                      </a:r>
                      <a:endParaRPr lang="en-US" sz="180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a:solidFill>
                            <a:srgbClr val="000000"/>
                          </a:solidFill>
                          <a:latin typeface="Calibri"/>
                          <a:ea typeface="SimSun"/>
                          <a:cs typeface="Times New Roman"/>
                        </a:rPr>
                        <a:t>PHSB (Petronas HartaBina S.B.)</a:t>
                      </a:r>
                      <a:endParaRPr lang="en-US" sz="180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a:solidFill>
                            <a:srgbClr val="000000"/>
                          </a:solidFill>
                          <a:latin typeface="Calibri"/>
                          <a:ea typeface="SimSun"/>
                          <a:cs typeface="Times New Roman"/>
                        </a:rPr>
                        <a:t>PASSB (PETRONAS Assets Sdn Bhd)</a:t>
                      </a:r>
                      <a:endParaRPr lang="en-US" sz="180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a:solidFill>
                            <a:srgbClr val="000000"/>
                          </a:solidFill>
                          <a:latin typeface="Calibri"/>
                          <a:ea typeface="SimSun"/>
                          <a:cs typeface="Times New Roman"/>
                        </a:rPr>
                        <a:t>PLSB ( Petronas LNG Sdn Bhd)</a:t>
                      </a:r>
                      <a:endParaRPr lang="en-US" sz="180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6709">
                <a:tc>
                  <a:txBody>
                    <a:bodyPr/>
                    <a:lstStyle/>
                    <a:p>
                      <a:pPr marL="0" marR="0">
                        <a:spcBef>
                          <a:spcPts val="0"/>
                        </a:spcBef>
                        <a:spcAft>
                          <a:spcPts val="0"/>
                        </a:spcAft>
                      </a:pPr>
                      <a:r>
                        <a:rPr lang="en-US" sz="1800" dirty="0">
                          <a:solidFill>
                            <a:srgbClr val="000000"/>
                          </a:solidFill>
                          <a:latin typeface="Calibri"/>
                          <a:ea typeface="SimSun"/>
                          <a:cs typeface="Times New Roman"/>
                        </a:rPr>
                        <a:t>PRBF (PRBF Properties Sdn Bhd)</a:t>
                      </a:r>
                      <a:endParaRPr lang="en-US" sz="1800" dirty="0">
                        <a:latin typeface="Times New Roman"/>
                        <a:ea typeface="SimSun"/>
                        <a:cs typeface="Times New Roman"/>
                      </a:endParaRPr>
                    </a:p>
                  </a:txBody>
                  <a:tcPr marL="45615" marR="45615"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1249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xfrm>
            <a:off x="0" y="188640"/>
            <a:ext cx="7835397" cy="381000"/>
          </a:xfrm>
        </p:spPr>
        <p:txBody>
          <a:bodyPr>
            <a:noAutofit/>
          </a:bodyPr>
          <a:lstStyle/>
          <a:p>
            <a:pPr algn="l" eaLnBrk="1" hangingPunct="1"/>
            <a:r>
              <a:rPr lang="en-US" sz="3200" b="1" dirty="0" smtClean="0">
                <a:latin typeface="Calibri" pitchFamily="34" charset="0"/>
              </a:rPr>
              <a:t>Background – Current </a:t>
            </a:r>
            <a:r>
              <a:rPr lang="en-US" sz="3200" dirty="0" smtClean="0">
                <a:latin typeface="Calibri" pitchFamily="34" charset="0"/>
              </a:rPr>
              <a:t>System</a:t>
            </a:r>
            <a:endParaRPr lang="en-GB" sz="3200" b="1" dirty="0" smtClean="0">
              <a:latin typeface="Calibri" pitchFamily="34" charset="0"/>
            </a:endParaRPr>
          </a:p>
        </p:txBody>
      </p:sp>
      <p:pic>
        <p:nvPicPr>
          <p:cNvPr id="11" name="Picture 8" descr="role_purchaser_green_R"/>
          <p:cNvPicPr>
            <a:picLocks noChangeAspect="1" noChangeArrowheads="1"/>
          </p:cNvPicPr>
          <p:nvPr/>
        </p:nvPicPr>
        <p:blipFill>
          <a:blip r:embed="rId3" cstate="print"/>
          <a:srcRect/>
          <a:stretch>
            <a:fillRect/>
          </a:stretch>
        </p:blipFill>
        <p:spPr bwMode="auto">
          <a:xfrm>
            <a:off x="8357978" y="2780928"/>
            <a:ext cx="1516346" cy="1296144"/>
          </a:xfrm>
          <a:prstGeom prst="rect">
            <a:avLst/>
          </a:prstGeom>
          <a:noFill/>
          <a:ln w="9525">
            <a:noFill/>
            <a:miter lim="800000"/>
            <a:headEnd/>
            <a:tailEnd/>
          </a:ln>
        </p:spPr>
      </p:pic>
      <p:pic>
        <p:nvPicPr>
          <p:cNvPr id="12" name="Picture 9" descr="role_purchaser_blue_R"/>
          <p:cNvPicPr>
            <a:picLocks noChangeAspect="1" noChangeArrowheads="1"/>
          </p:cNvPicPr>
          <p:nvPr/>
        </p:nvPicPr>
        <p:blipFill>
          <a:blip r:embed="rId4" cstate="print"/>
          <a:srcRect/>
          <a:stretch>
            <a:fillRect/>
          </a:stretch>
        </p:blipFill>
        <p:spPr bwMode="auto">
          <a:xfrm>
            <a:off x="3587558" y="1670697"/>
            <a:ext cx="1163169" cy="922224"/>
          </a:xfrm>
          <a:prstGeom prst="rect">
            <a:avLst/>
          </a:prstGeom>
          <a:noFill/>
          <a:ln w="9525">
            <a:noFill/>
            <a:miter lim="800000"/>
            <a:headEnd/>
            <a:tailEnd/>
          </a:ln>
        </p:spPr>
      </p:pic>
      <p:sp>
        <p:nvSpPr>
          <p:cNvPr id="24" name="Line 21"/>
          <p:cNvSpPr>
            <a:spLocks noChangeShapeType="1"/>
          </p:cNvSpPr>
          <p:nvPr/>
        </p:nvSpPr>
        <p:spPr bwMode="auto">
          <a:xfrm flipH="1" flipV="1">
            <a:off x="4464970" y="2132857"/>
            <a:ext cx="656706" cy="3865"/>
          </a:xfrm>
          <a:prstGeom prst="line">
            <a:avLst/>
          </a:prstGeom>
          <a:noFill/>
          <a:ln w="28575">
            <a:solidFill>
              <a:schemeClr val="tx1"/>
            </a:solidFill>
            <a:round/>
            <a:headEnd type="triangle" w="med" len="med"/>
            <a:tailEnd/>
          </a:ln>
        </p:spPr>
        <p:txBody>
          <a:bodyPr wrap="square" anchor="ctr">
            <a:spAutoFit/>
          </a:bodyPr>
          <a:lstStyle/>
          <a:p>
            <a:endParaRPr lang="en-US" dirty="0"/>
          </a:p>
        </p:txBody>
      </p:sp>
      <p:sp>
        <p:nvSpPr>
          <p:cNvPr id="72" name="Rectangle 13"/>
          <p:cNvSpPr>
            <a:spLocks noChangeArrowheads="1"/>
          </p:cNvSpPr>
          <p:nvPr/>
        </p:nvSpPr>
        <p:spPr bwMode="auto">
          <a:xfrm>
            <a:off x="5151972" y="1124745"/>
            <a:ext cx="1441793" cy="1640435"/>
          </a:xfrm>
          <a:prstGeom prst="rect">
            <a:avLst/>
          </a:prstGeom>
          <a:gradFill rotWithShape="1">
            <a:gsLst>
              <a:gs pos="0">
                <a:srgbClr val="CCFFFF"/>
              </a:gs>
              <a:gs pos="100000">
                <a:srgbClr val="CCFFFF">
                  <a:gamma/>
                  <a:shade val="46275"/>
                  <a:invGamma/>
                </a:srgbClr>
              </a:gs>
            </a:gsLst>
            <a:lin ang="2700000" scaled="1"/>
          </a:gradFill>
          <a:ln w="11176">
            <a:solidFill>
              <a:srgbClr val="336699"/>
            </a:solidFill>
            <a:miter lim="800000"/>
            <a:headEnd/>
            <a:tailEnd/>
          </a:ln>
          <a:effectLst>
            <a:outerShdw dist="107763" dir="2700000" algn="ctr" rotWithShape="0">
              <a:srgbClr val="808080">
                <a:alpha val="50000"/>
              </a:srgbClr>
            </a:outerShdw>
          </a:effectLst>
        </p:spPr>
        <p:txBody>
          <a:bodyPr/>
          <a:lstStyle/>
          <a:p>
            <a:pPr>
              <a:lnSpc>
                <a:spcPct val="90000"/>
              </a:lnSpc>
              <a:spcBef>
                <a:spcPct val="75000"/>
              </a:spcBef>
              <a:buSzPct val="25000"/>
            </a:pPr>
            <a:endParaRPr lang="de-DE" sz="1000" b="1">
              <a:solidFill>
                <a:srgbClr val="333333"/>
              </a:solidFill>
              <a:cs typeface="Times New Roman" pitchFamily="18" charset="0"/>
            </a:endParaRPr>
          </a:p>
        </p:txBody>
      </p:sp>
      <p:sp>
        <p:nvSpPr>
          <p:cNvPr id="73" name="Text Box 14"/>
          <p:cNvSpPr txBox="1">
            <a:spLocks noChangeArrowheads="1"/>
          </p:cNvSpPr>
          <p:nvPr/>
        </p:nvSpPr>
        <p:spPr bwMode="auto">
          <a:xfrm>
            <a:off x="5401285" y="1200946"/>
            <a:ext cx="1285455" cy="166199"/>
          </a:xfrm>
          <a:prstGeom prst="rect">
            <a:avLst/>
          </a:prstGeom>
          <a:noFill/>
          <a:ln w="12700">
            <a:noFill/>
            <a:miter lim="800000"/>
            <a:headEnd/>
            <a:tailEnd/>
          </a:ln>
        </p:spPr>
        <p:txBody>
          <a:bodyPr wrap="square" lIns="0" tIns="0" rIns="0" bIns="0">
            <a:spAutoFit/>
          </a:bodyPr>
          <a:lstStyle/>
          <a:p>
            <a:pPr>
              <a:lnSpc>
                <a:spcPct val="90000"/>
              </a:lnSpc>
              <a:spcBef>
                <a:spcPct val="75000"/>
              </a:spcBef>
              <a:buSzPct val="25000"/>
            </a:pPr>
            <a:r>
              <a:rPr lang="ja-JP" altLang="en-US" sz="1200" dirty="0">
                <a:solidFill>
                  <a:schemeClr val="tx2"/>
                </a:solidFill>
                <a:latin typeface="Arial Black" pitchFamily="34" charset="0"/>
                <a:ea typeface="ＭＳ Ｐゴシック" pitchFamily="34" charset="-128"/>
                <a:cs typeface="Times New Roman" pitchFamily="18" charset="0"/>
              </a:rPr>
              <a:t> </a:t>
            </a:r>
            <a:r>
              <a:rPr lang="en-US" altLang="zh-CN" sz="1200" dirty="0">
                <a:solidFill>
                  <a:schemeClr val="tx2"/>
                </a:solidFill>
                <a:latin typeface="Arial Black" pitchFamily="34" charset="0"/>
                <a:ea typeface="ＭＳ Ｐゴシック" pitchFamily="34" charset="-128"/>
                <a:cs typeface="Times New Roman" pitchFamily="18" charset="0"/>
              </a:rPr>
              <a:t>SRM </a:t>
            </a:r>
            <a:r>
              <a:rPr lang="en-US" altLang="zh-CN" sz="1200" dirty="0" smtClean="0">
                <a:solidFill>
                  <a:schemeClr val="tx2"/>
                </a:solidFill>
                <a:latin typeface="Arial Black" pitchFamily="34" charset="0"/>
                <a:ea typeface="ＭＳ Ｐゴシック" pitchFamily="34" charset="-128"/>
                <a:cs typeface="Times New Roman" pitchFamily="18" charset="0"/>
              </a:rPr>
              <a:t>- SUS</a:t>
            </a:r>
            <a:endParaRPr lang="en-US" altLang="ja-JP" sz="1200" dirty="0">
              <a:solidFill>
                <a:schemeClr val="tx2"/>
              </a:solidFill>
              <a:latin typeface="Arial Black" pitchFamily="34" charset="0"/>
              <a:ea typeface="ＭＳ Ｐゴシック" pitchFamily="34" charset="-128"/>
              <a:cs typeface="Times New Roman" pitchFamily="18" charset="0"/>
            </a:endParaRPr>
          </a:p>
        </p:txBody>
      </p:sp>
      <p:sp>
        <p:nvSpPr>
          <p:cNvPr id="74" name="Oval 73"/>
          <p:cNvSpPr>
            <a:spLocks noChangeArrowheads="1"/>
          </p:cNvSpPr>
          <p:nvPr/>
        </p:nvSpPr>
        <p:spPr bwMode="auto">
          <a:xfrm>
            <a:off x="5304638" y="1340769"/>
            <a:ext cx="1146658" cy="1384799"/>
          </a:xfrm>
          <a:prstGeom prst="ellipse">
            <a:avLst/>
          </a:prstGeom>
          <a:solidFill>
            <a:srgbClr val="339966"/>
          </a:solidFill>
          <a:ln w="6350">
            <a:solidFill>
              <a:schemeClr val="tx1"/>
            </a:solidFill>
            <a:miter lim="800000"/>
            <a:headEnd/>
            <a:tailEnd/>
          </a:ln>
        </p:spPr>
        <p:txBody>
          <a:bodyPr wrap="none" anchor="ctr"/>
          <a:lstStyle/>
          <a:p>
            <a:endParaRPr lang="en-US" sz="2000" dirty="0"/>
          </a:p>
        </p:txBody>
      </p:sp>
      <p:sp>
        <p:nvSpPr>
          <p:cNvPr id="75" name="Text Box 34"/>
          <p:cNvSpPr txBox="1">
            <a:spLocks noChangeArrowheads="1"/>
          </p:cNvSpPr>
          <p:nvPr/>
        </p:nvSpPr>
        <p:spPr bwMode="auto">
          <a:xfrm>
            <a:off x="5313525" y="1679146"/>
            <a:ext cx="1146658" cy="646331"/>
          </a:xfrm>
          <a:prstGeom prst="rect">
            <a:avLst/>
          </a:prstGeom>
          <a:noFill/>
          <a:ln w="12700">
            <a:noFill/>
            <a:miter lim="800000"/>
            <a:headEnd/>
            <a:tailEnd/>
          </a:ln>
        </p:spPr>
        <p:txBody>
          <a:bodyPr wrap="square" anchor="ctr">
            <a:spAutoFit/>
          </a:bodyPr>
          <a:lstStyle/>
          <a:p>
            <a:pPr algn="ctr">
              <a:spcBef>
                <a:spcPct val="20000"/>
              </a:spcBef>
              <a:buClr>
                <a:srgbClr val="F48B00"/>
              </a:buClr>
            </a:pPr>
            <a:r>
              <a:rPr lang="de-DE" altLang="ja-JP" sz="1200" b="1" dirty="0" smtClean="0">
                <a:solidFill>
                  <a:srgbClr val="EEEEEE"/>
                </a:solidFill>
                <a:ea typeface="ＭＳ Ｐゴシック" pitchFamily="34" charset="-128"/>
                <a:cs typeface="Times New Roman" pitchFamily="18" charset="0"/>
              </a:rPr>
              <a:t>Supplier Self Service (SUS)</a:t>
            </a:r>
            <a:endParaRPr lang="de-DE" altLang="ja-JP" sz="1200" b="1" dirty="0">
              <a:solidFill>
                <a:srgbClr val="EEEEEE"/>
              </a:solidFill>
              <a:ea typeface="ＭＳ Ｐゴシック" pitchFamily="34" charset="-128"/>
              <a:cs typeface="Times New Roman" pitchFamily="18" charset="0"/>
            </a:endParaRPr>
          </a:p>
        </p:txBody>
      </p:sp>
      <p:sp>
        <p:nvSpPr>
          <p:cNvPr id="78" name="Text Box 7"/>
          <p:cNvSpPr txBox="1">
            <a:spLocks noChangeArrowheads="1"/>
          </p:cNvSpPr>
          <p:nvPr/>
        </p:nvSpPr>
        <p:spPr bwMode="gray">
          <a:xfrm>
            <a:off x="0" y="1268760"/>
            <a:ext cx="5139559" cy="463846"/>
          </a:xfrm>
          <a:prstGeom prst="rect">
            <a:avLst/>
          </a:prstGeom>
          <a:noFill/>
          <a:ln w="12700" algn="ctr">
            <a:noFill/>
            <a:miter lim="800000"/>
            <a:headEnd/>
            <a:tailEnd/>
          </a:ln>
        </p:spPr>
        <p:txBody>
          <a:bodyPr wrap="square" lIns="90000" tIns="46800" rIns="90000" bIns="46800">
            <a:spAutoFit/>
          </a:bodyPr>
          <a:lstStyle/>
          <a:p>
            <a:r>
              <a:rPr lang="en-US" altLang="zh-CN" sz="2400" b="1" u="sng" dirty="0" smtClean="0">
                <a:ea typeface="宋体" pitchFamily="2" charset="-122"/>
              </a:rPr>
              <a:t>Since 1</a:t>
            </a:r>
            <a:r>
              <a:rPr lang="en-US" altLang="zh-CN" sz="2400" b="1" u="sng" baseline="30000" dirty="0" smtClean="0">
                <a:ea typeface="宋体" pitchFamily="2" charset="-122"/>
              </a:rPr>
              <a:t>st</a:t>
            </a:r>
            <a:r>
              <a:rPr lang="en-US" altLang="zh-CN" sz="2400" b="1" u="sng" dirty="0" smtClean="0">
                <a:ea typeface="宋体" pitchFamily="2" charset="-122"/>
              </a:rPr>
              <a:t> JANUARY 2012</a:t>
            </a:r>
            <a:endParaRPr lang="en-US" altLang="zh-CN" sz="2400" b="1" u="sng" dirty="0">
              <a:ea typeface="宋体" pitchFamily="2" charset="-122"/>
            </a:endParaRPr>
          </a:p>
        </p:txBody>
      </p:sp>
      <p:pic>
        <p:nvPicPr>
          <p:cNvPr id="86" name="Picture 85"/>
          <p:cNvPicPr>
            <a:picLocks noChangeAspect="1" noChangeArrowheads="1"/>
          </p:cNvPicPr>
          <p:nvPr/>
        </p:nvPicPr>
        <p:blipFill>
          <a:blip r:embed="rId5" cstate="print"/>
          <a:srcRect/>
          <a:stretch>
            <a:fillRect/>
          </a:stretch>
        </p:blipFill>
        <p:spPr bwMode="auto">
          <a:xfrm>
            <a:off x="8656722" y="1984588"/>
            <a:ext cx="209516" cy="211138"/>
          </a:xfrm>
          <a:prstGeom prst="rect">
            <a:avLst/>
          </a:prstGeom>
          <a:noFill/>
          <a:ln w="12700">
            <a:noFill/>
            <a:miter lim="800000"/>
            <a:headEnd/>
            <a:tailEnd/>
          </a:ln>
        </p:spPr>
      </p:pic>
      <p:sp>
        <p:nvSpPr>
          <p:cNvPr id="87" name="Text Box 60"/>
          <p:cNvSpPr txBox="1">
            <a:spLocks noChangeArrowheads="1"/>
          </p:cNvSpPr>
          <p:nvPr/>
        </p:nvSpPr>
        <p:spPr bwMode="auto">
          <a:xfrm>
            <a:off x="7149089" y="1889995"/>
            <a:ext cx="2323469" cy="307777"/>
          </a:xfrm>
          <a:prstGeom prst="rect">
            <a:avLst/>
          </a:prstGeom>
          <a:noFill/>
          <a:ln w="12700" algn="ctr">
            <a:noFill/>
            <a:miter lim="800000"/>
            <a:headEnd/>
            <a:tailEnd/>
          </a:ln>
        </p:spPr>
        <p:txBody>
          <a:bodyPr wrap="square">
            <a:spAutoFit/>
          </a:bodyPr>
          <a:lstStyle/>
          <a:p>
            <a:r>
              <a:rPr lang="en-US" altLang="zh-CN" sz="1400" b="1" dirty="0" smtClean="0">
                <a:solidFill>
                  <a:srgbClr val="990000"/>
                </a:solidFill>
                <a:ea typeface="宋体" pitchFamily="2" charset="-122"/>
              </a:rPr>
              <a:t>Internet Browser</a:t>
            </a:r>
            <a:endParaRPr lang="en-US" altLang="zh-CN" sz="1400" b="1" dirty="0">
              <a:solidFill>
                <a:srgbClr val="990000"/>
              </a:solidFill>
              <a:ea typeface="宋体" pitchFamily="2" charset="-122"/>
            </a:endParaRPr>
          </a:p>
        </p:txBody>
      </p:sp>
      <p:sp>
        <p:nvSpPr>
          <p:cNvPr id="94" name="Text Box 7"/>
          <p:cNvSpPr txBox="1">
            <a:spLocks noChangeArrowheads="1"/>
          </p:cNvSpPr>
          <p:nvPr/>
        </p:nvSpPr>
        <p:spPr bwMode="gray">
          <a:xfrm>
            <a:off x="0" y="908720"/>
            <a:ext cx="1688581" cy="463846"/>
          </a:xfrm>
          <a:prstGeom prst="rect">
            <a:avLst/>
          </a:prstGeom>
          <a:noFill/>
          <a:ln w="12700" algn="ctr">
            <a:noFill/>
            <a:miter lim="800000"/>
            <a:headEnd/>
            <a:tailEnd/>
          </a:ln>
        </p:spPr>
        <p:txBody>
          <a:bodyPr wrap="none" lIns="90000" tIns="46800" rIns="90000" bIns="46800">
            <a:spAutoFit/>
          </a:bodyPr>
          <a:lstStyle/>
          <a:p>
            <a:r>
              <a:rPr lang="en-US" altLang="zh-CN" sz="2400" b="1" u="sng" dirty="0" smtClean="0">
                <a:ea typeface="宋体" pitchFamily="2" charset="-122"/>
              </a:rPr>
              <a:t>CURRENT</a:t>
            </a:r>
            <a:endParaRPr lang="en-US" altLang="zh-CN" sz="2400" b="1" u="sng" dirty="0">
              <a:ea typeface="宋体" pitchFamily="2" charset="-122"/>
            </a:endParaRPr>
          </a:p>
        </p:txBody>
      </p:sp>
      <p:sp>
        <p:nvSpPr>
          <p:cNvPr id="32" name="Rectangle 13"/>
          <p:cNvSpPr>
            <a:spLocks noChangeArrowheads="1"/>
          </p:cNvSpPr>
          <p:nvPr/>
        </p:nvSpPr>
        <p:spPr bwMode="auto">
          <a:xfrm>
            <a:off x="4999305" y="4005064"/>
            <a:ext cx="1603003" cy="2376264"/>
          </a:xfrm>
          <a:prstGeom prst="rect">
            <a:avLst/>
          </a:prstGeom>
          <a:gradFill rotWithShape="1">
            <a:gsLst>
              <a:gs pos="0">
                <a:srgbClr val="CCFFFF"/>
              </a:gs>
              <a:gs pos="100000">
                <a:srgbClr val="CCFFFF">
                  <a:gamma/>
                  <a:shade val="46275"/>
                  <a:invGamma/>
                </a:srgbClr>
              </a:gs>
            </a:gsLst>
            <a:lin ang="2700000" scaled="1"/>
          </a:gradFill>
          <a:ln w="11176">
            <a:solidFill>
              <a:srgbClr val="336699"/>
            </a:solidFill>
            <a:miter lim="800000"/>
            <a:headEnd/>
            <a:tailEnd/>
          </a:ln>
          <a:effectLst>
            <a:outerShdw dist="107763" dir="2700000" algn="ctr" rotWithShape="0">
              <a:srgbClr val="808080">
                <a:alpha val="50000"/>
              </a:srgbClr>
            </a:outerShdw>
          </a:effectLst>
        </p:spPr>
        <p:txBody>
          <a:bodyPr/>
          <a:lstStyle/>
          <a:p>
            <a:pPr>
              <a:lnSpc>
                <a:spcPct val="90000"/>
              </a:lnSpc>
              <a:spcBef>
                <a:spcPct val="75000"/>
              </a:spcBef>
              <a:buSzPct val="25000"/>
            </a:pPr>
            <a:endParaRPr lang="de-DE" sz="1000" b="1">
              <a:solidFill>
                <a:srgbClr val="333333"/>
              </a:solidFill>
              <a:cs typeface="Times New Roman" pitchFamily="18" charset="0"/>
            </a:endParaRPr>
          </a:p>
        </p:txBody>
      </p:sp>
      <p:sp>
        <p:nvSpPr>
          <p:cNvPr id="33" name="Text Box 14"/>
          <p:cNvSpPr txBox="1">
            <a:spLocks noChangeArrowheads="1"/>
          </p:cNvSpPr>
          <p:nvPr/>
        </p:nvSpPr>
        <p:spPr bwMode="auto">
          <a:xfrm>
            <a:off x="5151971" y="4077072"/>
            <a:ext cx="1285455" cy="166199"/>
          </a:xfrm>
          <a:prstGeom prst="rect">
            <a:avLst/>
          </a:prstGeom>
          <a:noFill/>
          <a:ln w="12700">
            <a:noFill/>
            <a:miter lim="800000"/>
            <a:headEnd/>
            <a:tailEnd/>
          </a:ln>
        </p:spPr>
        <p:txBody>
          <a:bodyPr wrap="square" lIns="0" tIns="0" rIns="0" bIns="0">
            <a:spAutoFit/>
          </a:bodyPr>
          <a:lstStyle/>
          <a:p>
            <a:pPr>
              <a:lnSpc>
                <a:spcPct val="90000"/>
              </a:lnSpc>
              <a:spcBef>
                <a:spcPct val="75000"/>
              </a:spcBef>
              <a:buSzPct val="25000"/>
            </a:pPr>
            <a:r>
              <a:rPr lang="ja-JP" altLang="en-US" sz="1200">
                <a:solidFill>
                  <a:schemeClr val="tx2"/>
                </a:solidFill>
                <a:latin typeface="Arial Black" pitchFamily="34" charset="0"/>
                <a:ea typeface="ＭＳ Ｐゴシック" pitchFamily="34" charset="-128"/>
                <a:cs typeface="Times New Roman" pitchFamily="18" charset="0"/>
              </a:rPr>
              <a:t> </a:t>
            </a:r>
            <a:r>
              <a:rPr lang="ja-JP" altLang="en-US" sz="1200" smtClean="0">
                <a:solidFill>
                  <a:schemeClr val="tx2"/>
                </a:solidFill>
                <a:latin typeface="Arial Black" pitchFamily="34" charset="0"/>
                <a:ea typeface="ＭＳ Ｐゴシック" pitchFamily="34" charset="-128"/>
                <a:cs typeface="Times New Roman" pitchFamily="18" charset="0"/>
              </a:rPr>
              <a:t>   </a:t>
            </a:r>
            <a:r>
              <a:rPr lang="en-US" altLang="ja-JP" sz="1200" dirty="0" err="1" smtClean="0">
                <a:solidFill>
                  <a:schemeClr val="tx2"/>
                </a:solidFill>
                <a:latin typeface="Arial Black" pitchFamily="34" charset="0"/>
                <a:ea typeface="ＭＳ Ｐゴシック" pitchFamily="34" charset="-128"/>
                <a:cs typeface="Times New Roman" pitchFamily="18" charset="0"/>
              </a:rPr>
              <a:t>PePP</a:t>
            </a:r>
            <a:r>
              <a:rPr lang="en-US" altLang="ja-JP" sz="1200" dirty="0" smtClean="0">
                <a:solidFill>
                  <a:schemeClr val="tx2"/>
                </a:solidFill>
                <a:latin typeface="Arial Black" pitchFamily="34" charset="0"/>
                <a:ea typeface="ＭＳ Ｐゴシック" pitchFamily="34" charset="-128"/>
                <a:cs typeface="Times New Roman" pitchFamily="18" charset="0"/>
              </a:rPr>
              <a:t>/ SAP</a:t>
            </a:r>
            <a:endParaRPr lang="en-US" altLang="ja-JP" sz="1200" dirty="0">
              <a:solidFill>
                <a:schemeClr val="tx2"/>
              </a:solidFill>
              <a:latin typeface="Arial Black" pitchFamily="34" charset="0"/>
              <a:ea typeface="ＭＳ Ｐゴシック" pitchFamily="34" charset="-128"/>
              <a:cs typeface="Times New Roman" pitchFamily="18" charset="0"/>
            </a:endParaRPr>
          </a:p>
        </p:txBody>
      </p:sp>
      <p:sp>
        <p:nvSpPr>
          <p:cNvPr id="34" name="Oval 33"/>
          <p:cNvSpPr>
            <a:spLocks noChangeArrowheads="1"/>
          </p:cNvSpPr>
          <p:nvPr/>
        </p:nvSpPr>
        <p:spPr bwMode="auto">
          <a:xfrm>
            <a:off x="5228305" y="4293096"/>
            <a:ext cx="1245500" cy="1800200"/>
          </a:xfrm>
          <a:prstGeom prst="ellipse">
            <a:avLst/>
          </a:prstGeom>
          <a:solidFill>
            <a:srgbClr val="339966"/>
          </a:solidFill>
          <a:ln w="6350">
            <a:solidFill>
              <a:schemeClr val="tx1"/>
            </a:solidFill>
            <a:miter lim="800000"/>
            <a:headEnd/>
            <a:tailEnd/>
          </a:ln>
        </p:spPr>
        <p:txBody>
          <a:bodyPr wrap="none" anchor="ctr"/>
          <a:lstStyle/>
          <a:p>
            <a:endParaRPr lang="en-US" sz="2000"/>
          </a:p>
        </p:txBody>
      </p:sp>
      <p:sp>
        <p:nvSpPr>
          <p:cNvPr id="35" name="Text Box 34"/>
          <p:cNvSpPr txBox="1">
            <a:spLocks noChangeArrowheads="1"/>
          </p:cNvSpPr>
          <p:nvPr/>
        </p:nvSpPr>
        <p:spPr bwMode="auto">
          <a:xfrm>
            <a:off x="5151971" y="4433337"/>
            <a:ext cx="1374003" cy="1200329"/>
          </a:xfrm>
          <a:prstGeom prst="rect">
            <a:avLst/>
          </a:prstGeom>
          <a:noFill/>
          <a:ln w="12700">
            <a:noFill/>
            <a:miter lim="800000"/>
            <a:headEnd/>
            <a:tailEnd/>
          </a:ln>
        </p:spPr>
        <p:txBody>
          <a:bodyPr wrap="square" anchor="ctr">
            <a:spAutoFit/>
          </a:bodyPr>
          <a:lstStyle/>
          <a:p>
            <a:pPr algn="ctr">
              <a:spcBef>
                <a:spcPct val="20000"/>
              </a:spcBef>
              <a:buClr>
                <a:srgbClr val="F48B00"/>
              </a:buClr>
            </a:pPr>
            <a:r>
              <a:rPr lang="de-DE" altLang="ja-JP" sz="1200" b="1" dirty="0" smtClean="0">
                <a:solidFill>
                  <a:srgbClr val="EEEEEE"/>
                </a:solidFill>
                <a:ea typeface="ＭＳ Ｐゴシック" pitchFamily="34" charset="-128"/>
                <a:cs typeface="Times New Roman" pitchFamily="18" charset="0"/>
              </a:rPr>
              <a:t>PETRONAS e-Procurement Portal / PETRONAS Pintas 1 &amp; Pintas 2</a:t>
            </a:r>
            <a:endParaRPr lang="de-DE" altLang="ja-JP" sz="1200" b="1" dirty="0">
              <a:solidFill>
                <a:srgbClr val="EEEEEE"/>
              </a:solidFill>
              <a:ea typeface="ＭＳ Ｐゴシック" pitchFamily="34" charset="-128"/>
              <a:cs typeface="Times New Roman" pitchFamily="18" charset="0"/>
            </a:endParaRPr>
          </a:p>
        </p:txBody>
      </p:sp>
      <p:sp>
        <p:nvSpPr>
          <p:cNvPr id="38" name="Line 21"/>
          <p:cNvSpPr>
            <a:spLocks noChangeShapeType="1"/>
          </p:cNvSpPr>
          <p:nvPr/>
        </p:nvSpPr>
        <p:spPr bwMode="auto">
          <a:xfrm flipH="1" flipV="1">
            <a:off x="4235970" y="4509121"/>
            <a:ext cx="656706" cy="3865"/>
          </a:xfrm>
          <a:prstGeom prst="line">
            <a:avLst/>
          </a:prstGeom>
          <a:noFill/>
          <a:ln w="28575">
            <a:solidFill>
              <a:schemeClr val="tx1"/>
            </a:solidFill>
            <a:round/>
            <a:headEnd type="triangle" w="med" len="med"/>
            <a:tailEnd/>
          </a:ln>
        </p:spPr>
        <p:txBody>
          <a:bodyPr wrap="square" anchor="ctr">
            <a:spAutoFit/>
          </a:bodyPr>
          <a:lstStyle/>
          <a:p>
            <a:endParaRPr lang="en-US"/>
          </a:p>
        </p:txBody>
      </p:sp>
      <p:sp>
        <p:nvSpPr>
          <p:cNvPr id="43" name="Text Box 7"/>
          <p:cNvSpPr txBox="1">
            <a:spLocks noChangeArrowheads="1"/>
          </p:cNvSpPr>
          <p:nvPr/>
        </p:nvSpPr>
        <p:spPr bwMode="gray">
          <a:xfrm>
            <a:off x="7823644" y="2348881"/>
            <a:ext cx="1467366" cy="402291"/>
          </a:xfrm>
          <a:prstGeom prst="rect">
            <a:avLst/>
          </a:prstGeom>
          <a:noFill/>
          <a:ln w="12700" algn="ctr">
            <a:noFill/>
            <a:miter lim="800000"/>
            <a:headEnd/>
            <a:tailEnd/>
          </a:ln>
        </p:spPr>
        <p:txBody>
          <a:bodyPr wrap="none" lIns="90000" tIns="46800" rIns="90000" bIns="46800">
            <a:spAutoFit/>
          </a:bodyPr>
          <a:lstStyle/>
          <a:p>
            <a:r>
              <a:rPr lang="en-US" altLang="zh-CN" b="1" dirty="0">
                <a:solidFill>
                  <a:schemeClr val="bg1">
                    <a:lumMod val="50000"/>
                  </a:schemeClr>
                </a:solidFill>
                <a:ea typeface="宋体" pitchFamily="2" charset="-122"/>
              </a:rPr>
              <a:t>SUPPLIER</a:t>
            </a:r>
          </a:p>
        </p:txBody>
      </p:sp>
      <p:pic>
        <p:nvPicPr>
          <p:cNvPr id="42" name="Picture 9" descr="role_purchaser_blue_R"/>
          <p:cNvPicPr>
            <a:picLocks noChangeAspect="1" noChangeArrowheads="1"/>
          </p:cNvPicPr>
          <p:nvPr/>
        </p:nvPicPr>
        <p:blipFill>
          <a:blip r:embed="rId4" cstate="print"/>
          <a:srcRect/>
          <a:stretch>
            <a:fillRect/>
          </a:stretch>
        </p:blipFill>
        <p:spPr bwMode="auto">
          <a:xfrm>
            <a:off x="3243635" y="4005064"/>
            <a:ext cx="1163169" cy="922224"/>
          </a:xfrm>
          <a:prstGeom prst="rect">
            <a:avLst/>
          </a:prstGeom>
          <a:noFill/>
          <a:ln w="9525">
            <a:noFill/>
            <a:miter lim="800000"/>
            <a:headEnd/>
            <a:tailEnd/>
          </a:ln>
          <a:scene3d>
            <a:camera prst="orthographicFront">
              <a:rot lat="0" lon="21299999" rev="0"/>
            </a:camera>
            <a:lightRig rig="threePt" dir="t"/>
          </a:scene3d>
        </p:spPr>
      </p:pic>
      <p:sp>
        <p:nvSpPr>
          <p:cNvPr id="50" name="Line 16"/>
          <p:cNvSpPr>
            <a:spLocks noChangeShapeType="1"/>
          </p:cNvSpPr>
          <p:nvPr/>
        </p:nvSpPr>
        <p:spPr bwMode="auto">
          <a:xfrm flipH="1" flipV="1">
            <a:off x="6752950" y="2042644"/>
            <a:ext cx="447956" cy="1932"/>
          </a:xfrm>
          <a:prstGeom prst="line">
            <a:avLst/>
          </a:prstGeom>
          <a:noFill/>
          <a:ln w="28575">
            <a:solidFill>
              <a:srgbClr val="C00000"/>
            </a:solidFill>
            <a:round/>
            <a:headEnd/>
            <a:tailEnd type="triangle" w="med" len="med"/>
          </a:ln>
        </p:spPr>
        <p:txBody>
          <a:bodyPr wrap="square" anchor="ctr">
            <a:spAutoFit/>
          </a:bodyPr>
          <a:lstStyle/>
          <a:p>
            <a:endParaRPr lang="en-US"/>
          </a:p>
        </p:txBody>
      </p:sp>
      <p:sp>
        <p:nvSpPr>
          <p:cNvPr id="52" name="Line 16"/>
          <p:cNvSpPr>
            <a:spLocks noChangeShapeType="1"/>
          </p:cNvSpPr>
          <p:nvPr/>
        </p:nvSpPr>
        <p:spPr bwMode="auto">
          <a:xfrm flipH="1" flipV="1">
            <a:off x="6602307" y="4653136"/>
            <a:ext cx="447956" cy="1932"/>
          </a:xfrm>
          <a:prstGeom prst="line">
            <a:avLst/>
          </a:prstGeom>
          <a:noFill/>
          <a:ln w="28575">
            <a:solidFill>
              <a:srgbClr val="C00000"/>
            </a:solidFill>
            <a:round/>
            <a:headEnd/>
            <a:tailEnd type="triangle" w="med" len="med"/>
          </a:ln>
        </p:spPr>
        <p:txBody>
          <a:bodyPr wrap="square" anchor="ctr">
            <a:spAutoFit/>
          </a:bodyPr>
          <a:lstStyle/>
          <a:p>
            <a:endParaRPr lang="en-US"/>
          </a:p>
        </p:txBody>
      </p:sp>
      <p:pic>
        <p:nvPicPr>
          <p:cNvPr id="54" name="Picture 9" descr="role_purchaser_blue_R"/>
          <p:cNvPicPr>
            <a:picLocks noChangeAspect="1" noChangeArrowheads="1"/>
          </p:cNvPicPr>
          <p:nvPr/>
        </p:nvPicPr>
        <p:blipFill>
          <a:blip r:embed="rId4" cstate="print"/>
          <a:srcRect/>
          <a:stretch>
            <a:fillRect/>
          </a:stretch>
        </p:blipFill>
        <p:spPr bwMode="auto">
          <a:xfrm>
            <a:off x="3243635" y="5517232"/>
            <a:ext cx="1163169" cy="922224"/>
          </a:xfrm>
          <a:prstGeom prst="rect">
            <a:avLst/>
          </a:prstGeom>
          <a:noFill/>
          <a:ln w="9525">
            <a:noFill/>
            <a:miter lim="800000"/>
            <a:headEnd/>
            <a:tailEnd/>
          </a:ln>
          <a:scene3d>
            <a:camera prst="orthographicFront">
              <a:rot lat="0" lon="21299999" rev="0"/>
            </a:camera>
            <a:lightRig rig="threePt" dir="t"/>
          </a:scene3d>
        </p:spPr>
      </p:pic>
      <p:sp>
        <p:nvSpPr>
          <p:cNvPr id="55" name="Line 16"/>
          <p:cNvSpPr>
            <a:spLocks noChangeShapeType="1"/>
          </p:cNvSpPr>
          <p:nvPr/>
        </p:nvSpPr>
        <p:spPr bwMode="auto">
          <a:xfrm flipH="1" flipV="1">
            <a:off x="6678641" y="5589240"/>
            <a:ext cx="447956" cy="1932"/>
          </a:xfrm>
          <a:prstGeom prst="line">
            <a:avLst/>
          </a:prstGeom>
          <a:noFill/>
          <a:ln w="28575">
            <a:solidFill>
              <a:srgbClr val="C00000"/>
            </a:solidFill>
            <a:round/>
            <a:headEnd/>
            <a:tailEnd type="triangle" w="med" len="med"/>
          </a:ln>
        </p:spPr>
        <p:txBody>
          <a:bodyPr wrap="square" anchor="ctr">
            <a:spAutoFit/>
          </a:bodyPr>
          <a:lstStyle/>
          <a:p>
            <a:endParaRPr lang="en-US"/>
          </a:p>
        </p:txBody>
      </p:sp>
      <p:sp>
        <p:nvSpPr>
          <p:cNvPr id="56" name="Text Box 60"/>
          <p:cNvSpPr txBox="1">
            <a:spLocks noChangeArrowheads="1"/>
          </p:cNvSpPr>
          <p:nvPr/>
        </p:nvSpPr>
        <p:spPr bwMode="auto">
          <a:xfrm>
            <a:off x="7289309" y="5445225"/>
            <a:ext cx="2403966" cy="523220"/>
          </a:xfrm>
          <a:prstGeom prst="rect">
            <a:avLst/>
          </a:prstGeom>
          <a:noFill/>
          <a:ln w="12700" algn="ctr">
            <a:noFill/>
            <a:miter lim="800000"/>
            <a:headEnd/>
            <a:tailEnd/>
          </a:ln>
        </p:spPr>
        <p:txBody>
          <a:bodyPr wrap="square">
            <a:spAutoFit/>
          </a:bodyPr>
          <a:lstStyle/>
          <a:p>
            <a:r>
              <a:rPr lang="en-US" altLang="zh-CN" sz="1400" b="1" dirty="0" smtClean="0">
                <a:solidFill>
                  <a:srgbClr val="990000"/>
                </a:solidFill>
                <a:ea typeface="宋体" pitchFamily="2" charset="-122"/>
              </a:rPr>
              <a:t>Manual Submission </a:t>
            </a:r>
            <a:r>
              <a:rPr lang="en-US" altLang="zh-CN" sz="1400" b="1" dirty="0" err="1" smtClean="0">
                <a:solidFill>
                  <a:srgbClr val="990000"/>
                </a:solidFill>
                <a:ea typeface="宋体" pitchFamily="2" charset="-122"/>
              </a:rPr>
              <a:t>Pintas</a:t>
            </a:r>
            <a:r>
              <a:rPr lang="en-US" altLang="zh-CN" sz="1400" b="1" dirty="0" smtClean="0">
                <a:solidFill>
                  <a:srgbClr val="990000"/>
                </a:solidFill>
                <a:ea typeface="宋体" pitchFamily="2" charset="-122"/>
              </a:rPr>
              <a:t> 1 &amp; </a:t>
            </a:r>
            <a:r>
              <a:rPr lang="en-US" altLang="zh-CN" sz="1400" b="1" dirty="0" err="1" smtClean="0">
                <a:solidFill>
                  <a:srgbClr val="990000"/>
                </a:solidFill>
                <a:ea typeface="宋体" pitchFamily="2" charset="-122"/>
              </a:rPr>
              <a:t>Pintas</a:t>
            </a:r>
            <a:r>
              <a:rPr lang="en-US" altLang="zh-CN" sz="1400" b="1" dirty="0" smtClean="0">
                <a:solidFill>
                  <a:srgbClr val="990000"/>
                </a:solidFill>
                <a:ea typeface="宋体" pitchFamily="2" charset="-122"/>
              </a:rPr>
              <a:t> 2</a:t>
            </a:r>
            <a:endParaRPr lang="en-US" altLang="zh-CN" sz="1400" b="1" dirty="0">
              <a:solidFill>
                <a:srgbClr val="990000"/>
              </a:solidFill>
              <a:ea typeface="宋体" pitchFamily="2" charset="-122"/>
            </a:endParaRPr>
          </a:p>
        </p:txBody>
      </p:sp>
      <p:sp>
        <p:nvSpPr>
          <p:cNvPr id="57" name="Text Box 60"/>
          <p:cNvSpPr txBox="1">
            <a:spLocks noChangeArrowheads="1"/>
          </p:cNvSpPr>
          <p:nvPr/>
        </p:nvSpPr>
        <p:spPr bwMode="auto">
          <a:xfrm>
            <a:off x="7212975" y="4581128"/>
            <a:ext cx="2277866" cy="307777"/>
          </a:xfrm>
          <a:prstGeom prst="rect">
            <a:avLst/>
          </a:prstGeom>
          <a:noFill/>
          <a:ln w="12700" algn="ctr">
            <a:noFill/>
            <a:miter lim="800000"/>
            <a:headEnd/>
            <a:tailEnd/>
          </a:ln>
        </p:spPr>
        <p:txBody>
          <a:bodyPr wrap="square">
            <a:spAutoFit/>
          </a:bodyPr>
          <a:lstStyle/>
          <a:p>
            <a:r>
              <a:rPr lang="en-US" altLang="zh-CN" sz="1400" b="1" dirty="0" smtClean="0">
                <a:solidFill>
                  <a:srgbClr val="990000"/>
                </a:solidFill>
                <a:ea typeface="宋体" pitchFamily="2" charset="-122"/>
              </a:rPr>
              <a:t>Internet Browser </a:t>
            </a:r>
            <a:r>
              <a:rPr lang="en-US" altLang="zh-CN" sz="1400" b="1" dirty="0" err="1" smtClean="0">
                <a:solidFill>
                  <a:srgbClr val="990000"/>
                </a:solidFill>
                <a:ea typeface="宋体" pitchFamily="2" charset="-122"/>
              </a:rPr>
              <a:t>PePP</a:t>
            </a:r>
            <a:endParaRPr lang="en-US" altLang="zh-CN" sz="1400" b="1" dirty="0">
              <a:solidFill>
                <a:srgbClr val="990000"/>
              </a:solidFill>
              <a:ea typeface="宋体" pitchFamily="2" charset="-122"/>
            </a:endParaRPr>
          </a:p>
        </p:txBody>
      </p:sp>
      <p:pic>
        <p:nvPicPr>
          <p:cNvPr id="58" name="Picture 57"/>
          <p:cNvPicPr>
            <a:picLocks noChangeAspect="1" noChangeArrowheads="1"/>
          </p:cNvPicPr>
          <p:nvPr/>
        </p:nvPicPr>
        <p:blipFill>
          <a:blip r:embed="rId5" cstate="print"/>
          <a:srcRect/>
          <a:stretch>
            <a:fillRect/>
          </a:stretch>
        </p:blipFill>
        <p:spPr bwMode="auto">
          <a:xfrm>
            <a:off x="9210117" y="4675722"/>
            <a:ext cx="209516" cy="211138"/>
          </a:xfrm>
          <a:prstGeom prst="rect">
            <a:avLst/>
          </a:prstGeom>
          <a:noFill/>
          <a:ln w="12700">
            <a:noFill/>
            <a:miter lim="800000"/>
            <a:headEnd/>
            <a:tailEnd/>
          </a:ln>
        </p:spPr>
      </p:pic>
      <p:cxnSp>
        <p:nvCxnSpPr>
          <p:cNvPr id="60" name="Straight Connector 59"/>
          <p:cNvCxnSpPr/>
          <p:nvPr/>
        </p:nvCxnSpPr>
        <p:spPr>
          <a:xfrm>
            <a:off x="266629" y="3933056"/>
            <a:ext cx="793868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2" name="Line 21"/>
          <p:cNvSpPr>
            <a:spLocks noChangeShapeType="1"/>
          </p:cNvSpPr>
          <p:nvPr/>
        </p:nvSpPr>
        <p:spPr bwMode="auto">
          <a:xfrm flipH="1" flipV="1">
            <a:off x="4235970" y="5949281"/>
            <a:ext cx="656706" cy="3865"/>
          </a:xfrm>
          <a:prstGeom prst="line">
            <a:avLst/>
          </a:prstGeom>
          <a:noFill/>
          <a:ln w="28575">
            <a:solidFill>
              <a:schemeClr val="tx1"/>
            </a:solidFill>
            <a:round/>
            <a:headEnd type="triangle" w="med" len="med"/>
            <a:tailEnd/>
          </a:ln>
        </p:spPr>
        <p:txBody>
          <a:bodyPr wrap="square" anchor="ctr">
            <a:spAutoFit/>
          </a:bodyPr>
          <a:lstStyle/>
          <a:p>
            <a:endParaRPr lang="en-US"/>
          </a:p>
        </p:txBody>
      </p:sp>
      <p:sp>
        <p:nvSpPr>
          <p:cNvPr id="65" name="TextBox 64"/>
          <p:cNvSpPr txBox="1"/>
          <p:nvPr/>
        </p:nvSpPr>
        <p:spPr>
          <a:xfrm>
            <a:off x="190295" y="1700809"/>
            <a:ext cx="3454279" cy="2062103"/>
          </a:xfrm>
          <a:prstGeom prst="rect">
            <a:avLst/>
          </a:prstGeom>
          <a:solidFill>
            <a:schemeClr val="accent6">
              <a:lumMod val="75000"/>
            </a:schemeClr>
          </a:solidFill>
        </p:spPr>
        <p:style>
          <a:lnRef idx="0">
            <a:schemeClr val="accent1"/>
          </a:lnRef>
          <a:fillRef idx="3">
            <a:schemeClr val="accent1"/>
          </a:fillRef>
          <a:effectRef idx="3">
            <a:schemeClr val="accent1"/>
          </a:effectRef>
          <a:fontRef idx="minor">
            <a:schemeClr val="lt1"/>
          </a:fontRef>
        </p:style>
        <p:txBody>
          <a:bodyPr wrap="none" rtlCol="0">
            <a:spAutoFit/>
          </a:bodyPr>
          <a:lstStyle/>
          <a:p>
            <a:pPr lvl="0"/>
            <a:r>
              <a:rPr lang="en-US" sz="1600" b="1" dirty="0" smtClean="0">
                <a:solidFill>
                  <a:schemeClr val="bg1"/>
                </a:solidFill>
              </a:rPr>
              <a:t>PETRONAS </a:t>
            </a:r>
            <a:r>
              <a:rPr lang="en-US" sz="1600" b="1" dirty="0">
                <a:solidFill>
                  <a:schemeClr val="bg1"/>
                </a:solidFill>
              </a:rPr>
              <a:t>Holding Co.</a:t>
            </a:r>
            <a:endParaRPr lang="en-GB" sz="1600" b="1" dirty="0">
              <a:solidFill>
                <a:schemeClr val="bg1"/>
              </a:solidFill>
            </a:endParaRPr>
          </a:p>
          <a:p>
            <a:pPr lvl="0"/>
            <a:r>
              <a:rPr lang="en-US" sz="1600" b="1" dirty="0">
                <a:solidFill>
                  <a:schemeClr val="bg1"/>
                </a:solidFill>
              </a:rPr>
              <a:t>PETRONAS </a:t>
            </a:r>
            <a:r>
              <a:rPr lang="en-US" sz="1600" b="1" dirty="0" err="1" smtClean="0">
                <a:solidFill>
                  <a:schemeClr val="bg1"/>
                </a:solidFill>
              </a:rPr>
              <a:t>Carigali</a:t>
            </a:r>
            <a:r>
              <a:rPr lang="en-US" sz="1600" b="1" dirty="0" smtClean="0">
                <a:solidFill>
                  <a:schemeClr val="bg1"/>
                </a:solidFill>
              </a:rPr>
              <a:t> </a:t>
            </a:r>
            <a:r>
              <a:rPr lang="en-US" sz="1600" b="1" dirty="0" err="1" smtClean="0">
                <a:solidFill>
                  <a:schemeClr val="bg1"/>
                </a:solidFill>
              </a:rPr>
              <a:t>Sdn</a:t>
            </a:r>
            <a:r>
              <a:rPr lang="en-US" sz="1600" b="1" dirty="0" smtClean="0">
                <a:solidFill>
                  <a:schemeClr val="bg1"/>
                </a:solidFill>
              </a:rPr>
              <a:t> </a:t>
            </a:r>
            <a:r>
              <a:rPr lang="en-US" sz="1600" b="1" dirty="0" err="1" smtClean="0">
                <a:solidFill>
                  <a:schemeClr val="bg1"/>
                </a:solidFill>
              </a:rPr>
              <a:t>Bhd</a:t>
            </a:r>
            <a:endParaRPr lang="en-GB" sz="1600" b="1" dirty="0">
              <a:solidFill>
                <a:schemeClr val="bg1"/>
              </a:solidFill>
            </a:endParaRPr>
          </a:p>
          <a:p>
            <a:pPr lvl="0"/>
            <a:r>
              <a:rPr lang="en-US" sz="1600" b="1" dirty="0">
                <a:solidFill>
                  <a:schemeClr val="bg1"/>
                </a:solidFill>
              </a:rPr>
              <a:t>PETRONAS Chemical </a:t>
            </a:r>
            <a:r>
              <a:rPr lang="en-US" sz="1600" b="1" dirty="0" smtClean="0">
                <a:solidFill>
                  <a:schemeClr val="bg1"/>
                </a:solidFill>
              </a:rPr>
              <a:t>Group </a:t>
            </a:r>
            <a:r>
              <a:rPr lang="en-US" sz="1600" b="1" dirty="0" err="1" smtClean="0">
                <a:solidFill>
                  <a:schemeClr val="bg1"/>
                </a:solidFill>
              </a:rPr>
              <a:t>Bhd</a:t>
            </a:r>
            <a:endParaRPr lang="en-GB" sz="1600" b="1" dirty="0">
              <a:solidFill>
                <a:schemeClr val="bg1"/>
              </a:solidFill>
            </a:endParaRPr>
          </a:p>
          <a:p>
            <a:pPr lvl="0"/>
            <a:r>
              <a:rPr lang="en-US" sz="1600" b="1" dirty="0">
                <a:solidFill>
                  <a:schemeClr val="bg1"/>
                </a:solidFill>
              </a:rPr>
              <a:t>OPTIMAL Chemicals (M) </a:t>
            </a:r>
            <a:r>
              <a:rPr lang="en-US" sz="1600" b="1" dirty="0" err="1">
                <a:solidFill>
                  <a:schemeClr val="bg1"/>
                </a:solidFill>
              </a:rPr>
              <a:t>Sdn</a:t>
            </a:r>
            <a:r>
              <a:rPr lang="en-US" sz="1600" b="1" dirty="0">
                <a:solidFill>
                  <a:schemeClr val="bg1"/>
                </a:solidFill>
              </a:rPr>
              <a:t> </a:t>
            </a:r>
            <a:r>
              <a:rPr lang="en-US" sz="1600" b="1" dirty="0" err="1">
                <a:solidFill>
                  <a:schemeClr val="bg1"/>
                </a:solidFill>
              </a:rPr>
              <a:t>Bhd</a:t>
            </a:r>
            <a:endParaRPr lang="en-GB" sz="1600" b="1" dirty="0">
              <a:solidFill>
                <a:schemeClr val="bg1"/>
              </a:solidFill>
            </a:endParaRPr>
          </a:p>
          <a:p>
            <a:pPr lvl="0"/>
            <a:r>
              <a:rPr lang="en-US" sz="1600" b="1" dirty="0">
                <a:solidFill>
                  <a:schemeClr val="bg1"/>
                </a:solidFill>
              </a:rPr>
              <a:t>OPTIMAL Glycols (M) </a:t>
            </a:r>
            <a:r>
              <a:rPr lang="en-US" sz="1600" b="1" dirty="0" err="1">
                <a:solidFill>
                  <a:schemeClr val="bg1"/>
                </a:solidFill>
              </a:rPr>
              <a:t>Sdn</a:t>
            </a:r>
            <a:r>
              <a:rPr lang="en-US" sz="1600" b="1" dirty="0">
                <a:solidFill>
                  <a:schemeClr val="bg1"/>
                </a:solidFill>
              </a:rPr>
              <a:t> </a:t>
            </a:r>
            <a:r>
              <a:rPr lang="en-US" sz="1600" b="1" dirty="0" err="1">
                <a:solidFill>
                  <a:schemeClr val="bg1"/>
                </a:solidFill>
              </a:rPr>
              <a:t>Bhd</a:t>
            </a:r>
            <a:endParaRPr lang="en-GB" sz="1600" b="1" dirty="0">
              <a:solidFill>
                <a:schemeClr val="bg1"/>
              </a:solidFill>
            </a:endParaRPr>
          </a:p>
          <a:p>
            <a:pPr lvl="0"/>
            <a:r>
              <a:rPr lang="en-US" sz="1600" b="1" dirty="0">
                <a:solidFill>
                  <a:schemeClr val="bg1"/>
                </a:solidFill>
              </a:rPr>
              <a:t>OPTIMAL Olefins (M) </a:t>
            </a:r>
            <a:r>
              <a:rPr lang="en-US" sz="1600" b="1" dirty="0" err="1">
                <a:solidFill>
                  <a:schemeClr val="bg1"/>
                </a:solidFill>
              </a:rPr>
              <a:t>Sdn</a:t>
            </a:r>
            <a:r>
              <a:rPr lang="en-US" sz="1600" b="1" dirty="0">
                <a:solidFill>
                  <a:schemeClr val="bg1"/>
                </a:solidFill>
              </a:rPr>
              <a:t> </a:t>
            </a:r>
            <a:r>
              <a:rPr lang="en-US" sz="1600" b="1" dirty="0" err="1">
                <a:solidFill>
                  <a:schemeClr val="bg1"/>
                </a:solidFill>
              </a:rPr>
              <a:t>Bhd</a:t>
            </a:r>
            <a:endParaRPr lang="en-GB" sz="1600" b="1" dirty="0">
              <a:solidFill>
                <a:schemeClr val="bg1"/>
              </a:solidFill>
            </a:endParaRPr>
          </a:p>
          <a:p>
            <a:pPr lvl="0"/>
            <a:r>
              <a:rPr lang="en-US" sz="1600" b="1" dirty="0" smtClean="0">
                <a:solidFill>
                  <a:schemeClr val="bg1"/>
                </a:solidFill>
              </a:rPr>
              <a:t>MITCO Malaysia </a:t>
            </a:r>
            <a:r>
              <a:rPr lang="en-US" sz="1600" b="1" dirty="0" err="1" smtClean="0">
                <a:solidFill>
                  <a:schemeClr val="bg1"/>
                </a:solidFill>
              </a:rPr>
              <a:t>Sdn</a:t>
            </a:r>
            <a:r>
              <a:rPr lang="en-US" sz="1600" b="1" dirty="0" smtClean="0">
                <a:solidFill>
                  <a:schemeClr val="bg1"/>
                </a:solidFill>
              </a:rPr>
              <a:t> </a:t>
            </a:r>
            <a:r>
              <a:rPr lang="en-US" sz="1600" b="1" dirty="0" err="1" smtClean="0">
                <a:solidFill>
                  <a:schemeClr val="bg1"/>
                </a:solidFill>
              </a:rPr>
              <a:t>Bhd</a:t>
            </a:r>
            <a:endParaRPr lang="en-GB" sz="1600" b="1" dirty="0">
              <a:solidFill>
                <a:schemeClr val="bg1"/>
              </a:solidFill>
            </a:endParaRPr>
          </a:p>
          <a:p>
            <a:r>
              <a:rPr lang="en-US" sz="1600" b="1" dirty="0">
                <a:solidFill>
                  <a:schemeClr val="bg1"/>
                </a:solidFill>
              </a:rPr>
              <a:t>MITCO Labuan </a:t>
            </a:r>
            <a:r>
              <a:rPr lang="en-US" sz="1600" b="1" dirty="0" err="1">
                <a:solidFill>
                  <a:schemeClr val="bg1"/>
                </a:solidFill>
              </a:rPr>
              <a:t>Sdn</a:t>
            </a:r>
            <a:r>
              <a:rPr lang="en-US" sz="1600" b="1" dirty="0">
                <a:solidFill>
                  <a:schemeClr val="bg1"/>
                </a:solidFill>
              </a:rPr>
              <a:t> </a:t>
            </a:r>
            <a:r>
              <a:rPr lang="en-US" sz="1600" b="1" dirty="0" err="1">
                <a:solidFill>
                  <a:schemeClr val="bg1"/>
                </a:solidFill>
              </a:rPr>
              <a:t>Bhd</a:t>
            </a:r>
            <a:endParaRPr lang="en-GB" sz="1600" b="1" dirty="0">
              <a:solidFill>
                <a:schemeClr val="bg1"/>
              </a:solidFill>
            </a:endParaRPr>
          </a:p>
        </p:txBody>
      </p:sp>
      <p:sp>
        <p:nvSpPr>
          <p:cNvPr id="66" name="TextBox 65"/>
          <p:cNvSpPr txBox="1"/>
          <p:nvPr/>
        </p:nvSpPr>
        <p:spPr>
          <a:xfrm>
            <a:off x="190296" y="5013176"/>
            <a:ext cx="4634602" cy="369332"/>
          </a:xfrm>
          <a:prstGeom prst="rect">
            <a:avLst/>
          </a:prstGeom>
          <a:solidFill>
            <a:srgbClr val="4BAFBD"/>
          </a:solidFill>
        </p:spPr>
        <p:style>
          <a:lnRef idx="0">
            <a:schemeClr val="accent1"/>
          </a:lnRef>
          <a:fillRef idx="3">
            <a:schemeClr val="accent1"/>
          </a:fillRef>
          <a:effectRef idx="3">
            <a:schemeClr val="accent1"/>
          </a:effectRef>
          <a:fontRef idx="minor">
            <a:schemeClr val="lt1"/>
          </a:fontRef>
        </p:style>
        <p:txBody>
          <a:bodyPr wrap="none" rtlCol="0">
            <a:spAutoFit/>
          </a:bodyPr>
          <a:lstStyle/>
          <a:p>
            <a:pPr lvl="0"/>
            <a:r>
              <a:rPr lang="en-US" sz="1800" b="1" dirty="0" smtClean="0">
                <a:solidFill>
                  <a:schemeClr val="tx1"/>
                </a:solidFill>
              </a:rPr>
              <a:t>Other PETRONAS subsidiary companies</a:t>
            </a:r>
            <a:endParaRPr lang="en-GB" sz="1800" b="1" dirty="0">
              <a:solidFill>
                <a:schemeClr val="tx1"/>
              </a:solidFill>
            </a:endParaRPr>
          </a:p>
        </p:txBody>
      </p:sp>
      <p:sp>
        <p:nvSpPr>
          <p:cNvPr id="37" name="TextBox 36"/>
          <p:cNvSpPr txBox="1"/>
          <p:nvPr/>
        </p:nvSpPr>
        <p:spPr>
          <a:xfrm>
            <a:off x="204952" y="5480887"/>
            <a:ext cx="2605200" cy="261610"/>
          </a:xfrm>
          <a:prstGeom prst="rect">
            <a:avLst/>
          </a:prstGeom>
          <a:solidFill>
            <a:srgbClr val="FFFF00"/>
          </a:solidFill>
        </p:spPr>
        <p:style>
          <a:lnRef idx="0">
            <a:schemeClr val="accent1"/>
          </a:lnRef>
          <a:fillRef idx="3">
            <a:schemeClr val="accent1"/>
          </a:fillRef>
          <a:effectRef idx="3">
            <a:schemeClr val="accent1"/>
          </a:effectRef>
          <a:fontRef idx="minor">
            <a:schemeClr val="lt1"/>
          </a:fontRef>
        </p:style>
        <p:txBody>
          <a:bodyPr wrap="none" rtlCol="0">
            <a:spAutoFit/>
          </a:bodyPr>
          <a:lstStyle/>
          <a:p>
            <a:pPr lvl="0"/>
            <a:r>
              <a:rPr lang="en-US" sz="1100" b="1" dirty="0" smtClean="0">
                <a:solidFill>
                  <a:schemeClr val="tx1"/>
                </a:solidFill>
              </a:rPr>
              <a:t>See Appendix for Subsidiary Listing</a:t>
            </a:r>
            <a:endParaRPr lang="en-GB" sz="1100" b="1" dirty="0">
              <a:solidFill>
                <a:schemeClr val="tx1"/>
              </a:solidFill>
            </a:endParaRPr>
          </a:p>
        </p:txBody>
      </p:sp>
    </p:spTree>
    <p:extLst>
      <p:ext uri="{BB962C8B-B14F-4D97-AF65-F5344CB8AC3E}">
        <p14:creationId xmlns:p14="http://schemas.microsoft.com/office/powerpoint/2010/main" val="3918476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12" y="328886"/>
            <a:ext cx="6915835" cy="752985"/>
          </a:xfrm>
        </p:spPr>
        <p:txBody>
          <a:bodyPr/>
          <a:lstStyle/>
          <a:p>
            <a:r>
              <a:rPr lang="en-US" sz="2400" dirty="0" smtClean="0"/>
              <a:t>Invoice Delivery Instruction</a:t>
            </a:r>
            <a:br>
              <a:rPr lang="en-US" sz="2400" dirty="0" smtClean="0"/>
            </a:br>
            <a:r>
              <a:rPr lang="en-US" sz="2400" dirty="0" smtClean="0">
                <a:solidFill>
                  <a:srgbClr val="FF0000"/>
                </a:solidFill>
              </a:rPr>
              <a:t>For Companies under CAPS only</a:t>
            </a:r>
            <a:br>
              <a:rPr lang="en-US" sz="2400" dirty="0" smtClean="0">
                <a:solidFill>
                  <a:srgbClr val="FF0000"/>
                </a:solidFill>
              </a:rPr>
            </a:br>
            <a:r>
              <a:rPr lang="en-US" sz="2400" dirty="0" smtClean="0"/>
              <a:t>(from 18 Dec 2012 onwards)</a:t>
            </a:r>
            <a:br>
              <a:rPr lang="en-US" sz="2400" dirty="0" smtClean="0"/>
            </a:br>
            <a:endParaRPr lang="en-MY" sz="2400" dirty="0"/>
          </a:p>
        </p:txBody>
      </p:sp>
      <p:sp>
        <p:nvSpPr>
          <p:cNvPr id="4" name="Rectangle 13"/>
          <p:cNvSpPr>
            <a:spLocks/>
          </p:cNvSpPr>
          <p:nvPr/>
        </p:nvSpPr>
        <p:spPr bwMode="auto">
          <a:xfrm>
            <a:off x="152399" y="1483360"/>
            <a:ext cx="9265921" cy="4490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82588" indent="-342900" algn="just">
              <a:buAutoNum type="arabicPeriod"/>
            </a:pPr>
            <a:r>
              <a:rPr lang="en-MY" sz="2400" dirty="0" smtClean="0">
                <a:latin typeface="Calibri" pitchFamily="34" charset="0"/>
                <a:sym typeface="Century Gothic" pitchFamily="34" charset="0"/>
              </a:rPr>
              <a:t>Invoices for all OPUs </a:t>
            </a:r>
            <a:r>
              <a:rPr lang="en-MY" sz="2400" b="1" dirty="0" smtClean="0">
                <a:solidFill>
                  <a:srgbClr val="FF0000"/>
                </a:solidFill>
                <a:latin typeface="Calibri" pitchFamily="34" charset="0"/>
                <a:sym typeface="Century Gothic" pitchFamily="34" charset="0"/>
              </a:rPr>
              <a:t>NOT under CAPS</a:t>
            </a:r>
            <a:r>
              <a:rPr lang="en-MY" sz="2400" dirty="0" smtClean="0">
                <a:latin typeface="Calibri" pitchFamily="34" charset="0"/>
                <a:sym typeface="Century Gothic" pitchFamily="34" charset="0"/>
              </a:rPr>
              <a:t>, please send to </a:t>
            </a:r>
            <a:r>
              <a:rPr lang="en-MY" sz="2400" b="1" dirty="0" smtClean="0">
                <a:latin typeface="Calibri" pitchFamily="34" charset="0"/>
                <a:sym typeface="Century Gothic" pitchFamily="34" charset="0"/>
              </a:rPr>
              <a:t>respective OPU Finance Department</a:t>
            </a:r>
            <a:r>
              <a:rPr lang="en-MY" sz="2400" dirty="0" smtClean="0">
                <a:latin typeface="Calibri" pitchFamily="34" charset="0"/>
                <a:sym typeface="Century Gothic" pitchFamily="34" charset="0"/>
              </a:rPr>
              <a:t>. </a:t>
            </a:r>
          </a:p>
          <a:p>
            <a:pPr marL="382588" indent="-342900" algn="just">
              <a:buAutoNum type="arabicPeriod"/>
            </a:pPr>
            <a:endParaRPr lang="en-MY" sz="2400" dirty="0" smtClean="0">
              <a:latin typeface="Calibri" pitchFamily="34" charset="0"/>
              <a:sym typeface="Century Gothic" pitchFamily="34" charset="0"/>
            </a:endParaRPr>
          </a:p>
          <a:p>
            <a:pPr marL="382588" indent="-342900" algn="just">
              <a:buAutoNum type="arabicPeriod"/>
            </a:pPr>
            <a:r>
              <a:rPr lang="en-MY" sz="2400" dirty="0" smtClean="0">
                <a:latin typeface="Calibri" pitchFamily="34" charset="0"/>
                <a:sym typeface="Century Gothic" pitchFamily="34" charset="0"/>
              </a:rPr>
              <a:t>Invoices for all OPUs </a:t>
            </a:r>
            <a:r>
              <a:rPr lang="en-MY" sz="2400" b="1" dirty="0" smtClean="0">
                <a:solidFill>
                  <a:srgbClr val="FF0000"/>
                </a:solidFill>
                <a:latin typeface="Calibri" pitchFamily="34" charset="0"/>
                <a:sym typeface="Century Gothic" pitchFamily="34" charset="0"/>
              </a:rPr>
              <a:t>under CAPS</a:t>
            </a:r>
            <a:r>
              <a:rPr lang="en-MY" sz="2400" dirty="0" smtClean="0">
                <a:solidFill>
                  <a:srgbClr val="FF0000"/>
                </a:solidFill>
                <a:latin typeface="Calibri" pitchFamily="34" charset="0"/>
                <a:sym typeface="Century Gothic" pitchFamily="34" charset="0"/>
              </a:rPr>
              <a:t> </a:t>
            </a:r>
            <a:r>
              <a:rPr lang="en-MY" sz="2400" dirty="0" smtClean="0">
                <a:latin typeface="Calibri" pitchFamily="34" charset="0"/>
                <a:sym typeface="Century Gothic" pitchFamily="34" charset="0"/>
              </a:rPr>
              <a:t>should only be sent to the following address:</a:t>
            </a:r>
          </a:p>
          <a:p>
            <a:pPr marL="382588" indent="-342900" algn="just"/>
            <a:endParaRPr lang="en-MY" sz="2400" dirty="0" smtClean="0">
              <a:solidFill>
                <a:srgbClr val="FF0000"/>
              </a:solidFill>
              <a:latin typeface="Calibri" pitchFamily="34" charset="0"/>
              <a:sym typeface="Century Gothic" pitchFamily="34" charset="0"/>
            </a:endParaRPr>
          </a:p>
          <a:p>
            <a:pPr lvl="2" hangingPunct="0"/>
            <a:r>
              <a:rPr lang="en-US" sz="2400" b="1" dirty="0" smtClean="0">
                <a:solidFill>
                  <a:srgbClr val="FF0000"/>
                </a:solidFill>
                <a:latin typeface="Calibri" pitchFamily="34" charset="0"/>
              </a:rPr>
              <a:t>Name of the company (OPU) </a:t>
            </a:r>
            <a:r>
              <a:rPr lang="en-US" sz="2400" b="1" i="1" dirty="0" smtClean="0">
                <a:solidFill>
                  <a:srgbClr val="FF0000"/>
                </a:solidFill>
                <a:latin typeface="Calibri" pitchFamily="34" charset="0"/>
              </a:rPr>
              <a:t>(OPU Co. Code ***)</a:t>
            </a:r>
            <a:endParaRPr lang="en-US" sz="2400" b="1" dirty="0" smtClean="0">
              <a:solidFill>
                <a:srgbClr val="FF0000"/>
              </a:solidFill>
              <a:latin typeface="Calibri" pitchFamily="34" charset="0"/>
            </a:endParaRPr>
          </a:p>
          <a:p>
            <a:pPr lvl="2" hangingPunct="0"/>
            <a:r>
              <a:rPr lang="en-US" sz="2400" b="1" dirty="0" smtClean="0">
                <a:latin typeface="Calibri" pitchFamily="34" charset="0"/>
              </a:rPr>
              <a:t>c/o PETRONAS Finance Shared Services </a:t>
            </a:r>
          </a:p>
          <a:p>
            <a:pPr lvl="2" hangingPunct="0"/>
            <a:r>
              <a:rPr lang="en-US" sz="2400" b="1" dirty="0" smtClean="0">
                <a:latin typeface="Calibri" pitchFamily="34" charset="0"/>
              </a:rPr>
              <a:t>Level 5, </a:t>
            </a:r>
            <a:r>
              <a:rPr lang="en-US" sz="2400" b="1" dirty="0" err="1" smtClean="0">
                <a:latin typeface="Calibri" pitchFamily="34" charset="0"/>
              </a:rPr>
              <a:t>Menara</a:t>
            </a:r>
            <a:r>
              <a:rPr lang="en-US" sz="2400" b="1" dirty="0" smtClean="0">
                <a:latin typeface="Calibri" pitchFamily="34" charset="0"/>
              </a:rPr>
              <a:t> </a:t>
            </a:r>
            <a:r>
              <a:rPr lang="en-US" sz="2400" b="1" dirty="0" err="1" smtClean="0">
                <a:latin typeface="Calibri" pitchFamily="34" charset="0"/>
              </a:rPr>
              <a:t>Dayabumi</a:t>
            </a:r>
            <a:r>
              <a:rPr lang="en-US" sz="2400" b="1" dirty="0" smtClean="0">
                <a:latin typeface="Calibri" pitchFamily="34" charset="0"/>
              </a:rPr>
              <a:t>, </a:t>
            </a:r>
          </a:p>
          <a:p>
            <a:pPr lvl="2" hangingPunct="0"/>
            <a:r>
              <a:rPr lang="en-US" sz="2400" b="1" dirty="0" err="1" smtClean="0">
                <a:latin typeface="Calibri" pitchFamily="34" charset="0"/>
              </a:rPr>
              <a:t>Jalan</a:t>
            </a:r>
            <a:r>
              <a:rPr lang="en-US" sz="2400" b="1" dirty="0" smtClean="0">
                <a:latin typeface="Calibri" pitchFamily="34" charset="0"/>
              </a:rPr>
              <a:t> Sultan </a:t>
            </a:r>
            <a:r>
              <a:rPr lang="en-US" sz="2400" b="1" dirty="0" err="1" smtClean="0">
                <a:latin typeface="Calibri" pitchFamily="34" charset="0"/>
              </a:rPr>
              <a:t>Hishamudin</a:t>
            </a:r>
            <a:r>
              <a:rPr lang="en-US" sz="2400" b="1" dirty="0" smtClean="0">
                <a:latin typeface="Calibri" pitchFamily="34" charset="0"/>
              </a:rPr>
              <a:t>, 50050, </a:t>
            </a:r>
          </a:p>
          <a:p>
            <a:pPr hangingPunct="0"/>
            <a:r>
              <a:rPr lang="en-US" sz="2400" b="1" dirty="0" smtClean="0">
                <a:latin typeface="Calibri" pitchFamily="34" charset="0"/>
              </a:rPr>
              <a:t>	Kuala Lumpur, Malaysia</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12" y="328886"/>
            <a:ext cx="6915835" cy="752985"/>
          </a:xfrm>
        </p:spPr>
        <p:txBody>
          <a:bodyPr/>
          <a:lstStyle/>
          <a:p>
            <a:r>
              <a:rPr lang="en-US" sz="2400" dirty="0">
                <a:solidFill>
                  <a:srgbClr val="000000"/>
                </a:solidFill>
              </a:rPr>
              <a:t>Invoice Delivery Instruction</a:t>
            </a:r>
            <a:br>
              <a:rPr lang="en-US" sz="2400" dirty="0">
                <a:solidFill>
                  <a:srgbClr val="000000"/>
                </a:solidFill>
              </a:rPr>
            </a:br>
            <a:r>
              <a:rPr lang="en-US" sz="2400" dirty="0">
                <a:solidFill>
                  <a:srgbClr val="FF0000"/>
                </a:solidFill>
              </a:rPr>
              <a:t>For Companies under CAPS only</a:t>
            </a:r>
            <a:r>
              <a:rPr lang="en-US" sz="2400" dirty="0">
                <a:solidFill>
                  <a:srgbClr val="000000"/>
                </a:solidFill>
              </a:rPr>
              <a:t/>
            </a:r>
            <a:br>
              <a:rPr lang="en-US" sz="2400" dirty="0">
                <a:solidFill>
                  <a:srgbClr val="000000"/>
                </a:solidFill>
              </a:rPr>
            </a:br>
            <a:r>
              <a:rPr lang="en-US" sz="2400" dirty="0">
                <a:solidFill>
                  <a:srgbClr val="000000"/>
                </a:solidFill>
              </a:rPr>
              <a:t>(from 18 Dec 2012 onwards)</a:t>
            </a:r>
            <a:r>
              <a:rPr lang="en-US" sz="2800" dirty="0" smtClean="0"/>
              <a:t/>
            </a:r>
            <a:br>
              <a:rPr lang="en-US" sz="2800" dirty="0" smtClean="0"/>
            </a:br>
            <a:endParaRPr lang="en-MY" sz="2800" dirty="0"/>
          </a:p>
        </p:txBody>
      </p:sp>
      <p:sp>
        <p:nvSpPr>
          <p:cNvPr id="4" name="Rectangle 13"/>
          <p:cNvSpPr>
            <a:spLocks/>
          </p:cNvSpPr>
          <p:nvPr/>
        </p:nvSpPr>
        <p:spPr bwMode="auto">
          <a:xfrm>
            <a:off x="152399" y="1300480"/>
            <a:ext cx="9342121" cy="516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42900" indent="-342900" hangingPunct="0">
              <a:buAutoNum type="arabicPeriod" startAt="3"/>
            </a:pPr>
            <a:r>
              <a:rPr lang="en-US" dirty="0">
                <a:latin typeface="Calibri" pitchFamily="34" charset="0"/>
              </a:rPr>
              <a:t>O</a:t>
            </a:r>
            <a:r>
              <a:rPr lang="en-US" dirty="0" smtClean="0">
                <a:latin typeface="Calibri" pitchFamily="34" charset="0"/>
              </a:rPr>
              <a:t>n the hardcopy invoice, please state the following on the first page of the invoice:</a:t>
            </a:r>
          </a:p>
          <a:p>
            <a:pPr marL="342900" indent="-342900" hangingPunct="0"/>
            <a:r>
              <a:rPr lang="en-US" dirty="0" smtClean="0">
                <a:latin typeface="Calibri" pitchFamily="34" charset="0"/>
              </a:rPr>
              <a:t>		</a:t>
            </a:r>
          </a:p>
          <a:p>
            <a:pPr marL="342900" indent="-342900" hangingPunct="0"/>
            <a:r>
              <a:rPr lang="en-US" b="1" dirty="0" smtClean="0">
                <a:latin typeface="Calibri" pitchFamily="34" charset="0"/>
              </a:rPr>
              <a:t>		Name of the OPU (Company Code)</a:t>
            </a:r>
          </a:p>
          <a:p>
            <a:pPr marL="342900" indent="-342900" hangingPunct="0"/>
            <a:r>
              <a:rPr lang="en-US" b="1" dirty="0">
                <a:latin typeface="Calibri" pitchFamily="34" charset="0"/>
              </a:rPr>
              <a:t>	</a:t>
            </a:r>
            <a:r>
              <a:rPr lang="en-US" b="1" dirty="0" smtClean="0">
                <a:latin typeface="Calibri" pitchFamily="34" charset="0"/>
              </a:rPr>
              <a:t>	Attention			: User Name 			</a:t>
            </a:r>
            <a:endParaRPr lang="en-US" dirty="0" smtClean="0">
              <a:latin typeface="Calibri" pitchFamily="34" charset="0"/>
            </a:endParaRPr>
          </a:p>
          <a:p>
            <a:pPr hangingPunct="0"/>
            <a:r>
              <a:rPr lang="en-US" b="1" dirty="0" smtClean="0">
                <a:latin typeface="Calibri" pitchFamily="34" charset="0"/>
              </a:rPr>
              <a:t>	Department			: User Department		</a:t>
            </a:r>
            <a:endParaRPr lang="en-US" dirty="0" smtClean="0">
              <a:latin typeface="Calibri" pitchFamily="34" charset="0"/>
            </a:endParaRPr>
          </a:p>
          <a:p>
            <a:pPr hangingPunct="0"/>
            <a:r>
              <a:rPr lang="en-US" b="1" dirty="0" smtClean="0">
                <a:latin typeface="Calibri" pitchFamily="34" charset="0"/>
              </a:rPr>
              <a:t>	Telephone Number		: User Contact No	</a:t>
            </a:r>
            <a:endParaRPr lang="en-US" dirty="0" smtClean="0">
              <a:latin typeface="Calibri" pitchFamily="34" charset="0"/>
            </a:endParaRPr>
          </a:p>
          <a:p>
            <a:pPr hangingPunct="0"/>
            <a:r>
              <a:rPr lang="en-US" b="1" dirty="0" smtClean="0">
                <a:latin typeface="Calibri" pitchFamily="34" charset="0"/>
              </a:rPr>
              <a:t>	Release/Purchase Order No	: Compulsory</a:t>
            </a:r>
            <a:endParaRPr lang="en-US" dirty="0" smtClean="0">
              <a:latin typeface="Calibri" pitchFamily="34" charset="0"/>
            </a:endParaRPr>
          </a:p>
          <a:p>
            <a:pPr hangingPunct="0"/>
            <a:r>
              <a:rPr lang="en-US" b="1" dirty="0" smtClean="0">
                <a:latin typeface="Calibri" pitchFamily="34" charset="0"/>
              </a:rPr>
              <a:t>	Project name			: (If applicable)</a:t>
            </a:r>
            <a:endParaRPr lang="en-US" dirty="0" smtClean="0">
              <a:latin typeface="Calibri" pitchFamily="34" charset="0"/>
            </a:endParaRPr>
          </a:p>
          <a:p>
            <a:pPr hangingPunct="0"/>
            <a:r>
              <a:rPr lang="en-US" b="1" dirty="0" smtClean="0">
                <a:latin typeface="Calibri" pitchFamily="34" charset="0"/>
              </a:rPr>
              <a:t>	Invoice Number 			: (Maximum 16 characters)</a:t>
            </a:r>
            <a:endParaRPr lang="en-US" dirty="0" smtClean="0">
              <a:latin typeface="Calibri" pitchFamily="34" charset="0"/>
            </a:endParaRPr>
          </a:p>
          <a:p>
            <a:pPr hangingPunct="0"/>
            <a:r>
              <a:rPr lang="en-US" b="1" dirty="0" smtClean="0">
                <a:latin typeface="Calibri" pitchFamily="34" charset="0"/>
              </a:rPr>
              <a:t>	Bank Account Details 		:</a:t>
            </a:r>
            <a:endParaRPr lang="en-US" dirty="0" smtClean="0">
              <a:latin typeface="Calibri" pitchFamily="34" charset="0"/>
            </a:endParaRPr>
          </a:p>
          <a:p>
            <a:r>
              <a:rPr lang="en-US" b="1" dirty="0" smtClean="0">
                <a:latin typeface="Calibri" pitchFamily="34" charset="0"/>
              </a:rPr>
              <a:t>	Total Payable Amount		:</a:t>
            </a:r>
            <a:r>
              <a:rPr lang="en-MY" b="1" dirty="0" smtClean="0">
                <a:latin typeface="Calibri" pitchFamily="34" charset="0"/>
                <a:sym typeface="Century Gothic" pitchFamily="34" charset="0"/>
              </a:rPr>
              <a:t>  </a:t>
            </a:r>
          </a:p>
          <a:p>
            <a:endParaRPr lang="en-US" sz="2400" b="1" dirty="0" smtClean="0">
              <a:solidFill>
                <a:srgbClr val="FF0000"/>
              </a:solidFill>
              <a:latin typeface="Calibri" pitchFamily="34" charset="0"/>
            </a:endParaRPr>
          </a:p>
          <a:p>
            <a:pPr algn="ctr"/>
            <a:r>
              <a:rPr lang="en-US" sz="2400" b="1" dirty="0" smtClean="0">
                <a:latin typeface="Calibri" pitchFamily="34" charset="0"/>
              </a:rPr>
              <a:t>The above information is very crucial to ensure prompt payment processing and must be on the </a:t>
            </a:r>
            <a:r>
              <a:rPr lang="en-US" sz="2400" b="1" u="sng" dirty="0" smtClean="0">
                <a:solidFill>
                  <a:srgbClr val="FF0000"/>
                </a:solidFill>
                <a:latin typeface="Calibri" pitchFamily="34" charset="0"/>
              </a:rPr>
              <a:t>first page</a:t>
            </a:r>
            <a:r>
              <a:rPr lang="en-US" sz="2400" b="1" dirty="0" smtClean="0">
                <a:solidFill>
                  <a:srgbClr val="FF0000"/>
                </a:solidFill>
                <a:latin typeface="Calibri" pitchFamily="34" charset="0"/>
              </a:rPr>
              <a:t> </a:t>
            </a:r>
            <a:r>
              <a:rPr lang="en-US" sz="2400" b="1" dirty="0" smtClean="0">
                <a:latin typeface="Calibri" pitchFamily="34" charset="0"/>
              </a:rPr>
              <a:t>of the invoice.</a:t>
            </a:r>
            <a:endParaRPr lang="en-MY" sz="2400" b="1" dirty="0" smtClean="0">
              <a:latin typeface="Calibri" pitchFamily="34" charset="0"/>
              <a:sym typeface="Century Gothic"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12" y="328886"/>
            <a:ext cx="6915835" cy="752985"/>
          </a:xfrm>
        </p:spPr>
        <p:txBody>
          <a:bodyPr/>
          <a:lstStyle/>
          <a:p>
            <a:r>
              <a:rPr lang="en-US" sz="2400" dirty="0">
                <a:solidFill>
                  <a:srgbClr val="000000"/>
                </a:solidFill>
              </a:rPr>
              <a:t>Invoice Delivery Instruction</a:t>
            </a:r>
            <a:br>
              <a:rPr lang="en-US" sz="2400" dirty="0">
                <a:solidFill>
                  <a:srgbClr val="000000"/>
                </a:solidFill>
              </a:rPr>
            </a:br>
            <a:r>
              <a:rPr lang="en-US" sz="2400" dirty="0">
                <a:solidFill>
                  <a:srgbClr val="FF0000"/>
                </a:solidFill>
              </a:rPr>
              <a:t>For Companies under CAPS only</a:t>
            </a:r>
            <a:r>
              <a:rPr lang="en-US" sz="2400" dirty="0">
                <a:solidFill>
                  <a:srgbClr val="000000"/>
                </a:solidFill>
              </a:rPr>
              <a:t/>
            </a:r>
            <a:br>
              <a:rPr lang="en-US" sz="2400" dirty="0">
                <a:solidFill>
                  <a:srgbClr val="000000"/>
                </a:solidFill>
              </a:rPr>
            </a:br>
            <a:r>
              <a:rPr lang="en-US" sz="2400" dirty="0">
                <a:solidFill>
                  <a:srgbClr val="000000"/>
                </a:solidFill>
              </a:rPr>
              <a:t>(from 18 Dec 2012 onwards)</a:t>
            </a:r>
            <a:r>
              <a:rPr lang="en-US" sz="2800" dirty="0" smtClean="0"/>
              <a:t/>
            </a:r>
            <a:br>
              <a:rPr lang="en-US" sz="2800" dirty="0" smtClean="0"/>
            </a:br>
            <a:endParaRPr lang="en-MY" sz="2800" dirty="0"/>
          </a:p>
        </p:txBody>
      </p:sp>
      <p:sp>
        <p:nvSpPr>
          <p:cNvPr id="4" name="Rectangle 13"/>
          <p:cNvSpPr>
            <a:spLocks/>
          </p:cNvSpPr>
          <p:nvPr/>
        </p:nvSpPr>
        <p:spPr bwMode="auto">
          <a:xfrm>
            <a:off x="152399" y="1346200"/>
            <a:ext cx="9342121" cy="516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marL="342900" indent="-342900" algn="just" hangingPunct="0">
              <a:buAutoNum type="arabicPeriod" startAt="4"/>
            </a:pPr>
            <a:r>
              <a:rPr lang="en-US" dirty="0" smtClean="0">
                <a:latin typeface="Calibri" pitchFamily="34" charset="0"/>
              </a:rPr>
              <a:t>All invoices must be printed on A4 size paper, single sided only. </a:t>
            </a:r>
          </a:p>
          <a:p>
            <a:pPr marL="342900" indent="-342900" algn="just" hangingPunct="0">
              <a:buAutoNum type="arabicPeriod" startAt="4"/>
            </a:pPr>
            <a:r>
              <a:rPr lang="en-US" dirty="0" smtClean="0">
                <a:latin typeface="Calibri" pitchFamily="34" charset="0"/>
              </a:rPr>
              <a:t>For multi pages invoices, please ensure the total payable is </a:t>
            </a:r>
            <a:r>
              <a:rPr lang="en-US" dirty="0">
                <a:latin typeface="Calibri" pitchFamily="34" charset="0"/>
              </a:rPr>
              <a:t>o</a:t>
            </a:r>
            <a:r>
              <a:rPr lang="en-US" dirty="0" smtClean="0">
                <a:latin typeface="Calibri" pitchFamily="34" charset="0"/>
              </a:rPr>
              <a:t>n the </a:t>
            </a:r>
            <a:r>
              <a:rPr lang="en-US" b="1" dirty="0" smtClean="0">
                <a:latin typeface="Calibri" pitchFamily="34" charset="0"/>
              </a:rPr>
              <a:t>front page</a:t>
            </a:r>
            <a:r>
              <a:rPr lang="en-US" dirty="0" smtClean="0">
                <a:latin typeface="Calibri" pitchFamily="34" charset="0"/>
              </a:rPr>
              <a:t>.</a:t>
            </a:r>
          </a:p>
          <a:p>
            <a:pPr marL="342900" indent="-342900" algn="just" hangingPunct="0">
              <a:buAutoNum type="arabicPeriod" startAt="4"/>
            </a:pPr>
            <a:r>
              <a:rPr lang="en-US" dirty="0" smtClean="0">
                <a:latin typeface="Calibri" pitchFamily="34" charset="0"/>
              </a:rPr>
              <a:t>Do not staple the invoice and its supporting documents (use rubber band instead) </a:t>
            </a:r>
          </a:p>
          <a:p>
            <a:pPr marL="342900" indent="-342900" algn="just" hangingPunct="0">
              <a:buAutoNum type="arabicPeriod" startAt="4"/>
            </a:pPr>
            <a:r>
              <a:rPr lang="en-US" dirty="0" smtClean="0">
                <a:latin typeface="Calibri" pitchFamily="34" charset="0"/>
              </a:rPr>
              <a:t>If several invoices are to be submitted at the same time, please ensure that a blank paper (as separator) is in between invoice with related supporting documents. </a:t>
            </a:r>
          </a:p>
          <a:p>
            <a:pPr marL="342900" indent="-342900" algn="just" hangingPunct="0">
              <a:buAutoNum type="arabicPeriod" startAt="4"/>
            </a:pPr>
            <a:r>
              <a:rPr lang="en-US" dirty="0" smtClean="0">
                <a:latin typeface="Calibri" pitchFamily="34" charset="0"/>
              </a:rPr>
              <a:t>Each invoice must link to only ONE Purchase Order (PO)/Release Order (RO).  PO/RO number must be clearly indicated on the first page of the invoice. The invoice with more than one PO/RO will not be processed.</a:t>
            </a:r>
          </a:p>
          <a:p>
            <a:pPr marL="342900" indent="-342900" algn="just" hangingPunct="0">
              <a:buAutoNum type="arabicPeriod" startAt="4"/>
            </a:pPr>
            <a:r>
              <a:rPr lang="en-US" dirty="0" smtClean="0">
                <a:latin typeface="Calibri" pitchFamily="34" charset="0"/>
              </a:rPr>
              <a:t>Handwritten invoice (s), Pro forma invoice (s), Commercial Invoice (s) and Certified True </a:t>
            </a:r>
            <a:r>
              <a:rPr lang="en-US" dirty="0">
                <a:latin typeface="Calibri" pitchFamily="34" charset="0"/>
              </a:rPr>
              <a:t>C</a:t>
            </a:r>
            <a:r>
              <a:rPr lang="en-US" dirty="0" smtClean="0">
                <a:latin typeface="Calibri" pitchFamily="34" charset="0"/>
              </a:rPr>
              <a:t>opy of invoice (s) are not acceptable.</a:t>
            </a:r>
          </a:p>
          <a:p>
            <a:pPr algn="just" hangingPunct="0"/>
            <a:r>
              <a:rPr lang="en-US" dirty="0" smtClean="0">
                <a:latin typeface="Calibri" pitchFamily="34" charset="0"/>
              </a:rPr>
              <a:t> </a:t>
            </a:r>
          </a:p>
          <a:p>
            <a:pPr algn="ctr" hangingPunct="0"/>
            <a:r>
              <a:rPr lang="en-US" sz="2400" dirty="0" smtClean="0">
                <a:latin typeface="Calibri" pitchFamily="34" charset="0"/>
              </a:rPr>
              <a:t>	</a:t>
            </a:r>
            <a:r>
              <a:rPr lang="en-US" sz="2400" b="1" dirty="0" smtClean="0">
                <a:latin typeface="Calibri" pitchFamily="34" charset="0"/>
              </a:rPr>
              <a:t>Failure to comply with the above will result to the invoice(s) being rejected and/or not processed for payment.</a:t>
            </a:r>
            <a:endParaRPr lang="en-US" sz="2400" dirty="0" smtClean="0">
              <a:latin typeface="Calibri" pitchFamily="34" charset="0"/>
            </a:endParaRPr>
          </a:p>
          <a:p>
            <a:pPr algn="just" hangingPunct="0"/>
            <a:r>
              <a:rPr lang="en-US" sz="1800" dirty="0" smtClean="0">
                <a:latin typeface="Calibri" pitchFamily="34" charset="0"/>
              </a:rPr>
              <a:t> </a:t>
            </a:r>
          </a:p>
          <a:p>
            <a:pPr hangingPunct="0"/>
            <a:endParaRPr lang="en-MY" sz="1800" b="1" dirty="0">
              <a:latin typeface="Calibri" pitchFamily="34" charset="0"/>
              <a:sym typeface="Century Gothic"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12" y="328886"/>
            <a:ext cx="6915835" cy="752985"/>
          </a:xfrm>
        </p:spPr>
        <p:txBody>
          <a:bodyPr/>
          <a:lstStyle/>
          <a:p>
            <a:r>
              <a:rPr lang="en-US" sz="2400" dirty="0" smtClean="0">
                <a:solidFill>
                  <a:srgbClr val="000000"/>
                </a:solidFill>
              </a:rPr>
              <a:t/>
            </a:r>
            <a:br>
              <a:rPr lang="en-US" sz="2400" dirty="0" smtClean="0">
                <a:solidFill>
                  <a:srgbClr val="000000"/>
                </a:solidFill>
              </a:rPr>
            </a:br>
            <a:r>
              <a:rPr lang="en-US" sz="2400" dirty="0" smtClean="0">
                <a:solidFill>
                  <a:srgbClr val="000000"/>
                </a:solidFill>
              </a:rPr>
              <a:t>Invoice </a:t>
            </a:r>
            <a:r>
              <a:rPr lang="en-US" sz="2400" dirty="0">
                <a:solidFill>
                  <a:srgbClr val="000000"/>
                </a:solidFill>
              </a:rPr>
              <a:t>Delivery Instruction</a:t>
            </a:r>
            <a:br>
              <a:rPr lang="en-US" sz="2400" dirty="0">
                <a:solidFill>
                  <a:srgbClr val="000000"/>
                </a:solidFill>
              </a:rPr>
            </a:br>
            <a:r>
              <a:rPr lang="en-US" sz="2400" dirty="0">
                <a:solidFill>
                  <a:srgbClr val="FF0000"/>
                </a:solidFill>
              </a:rPr>
              <a:t>For Companies under CAPS only</a:t>
            </a:r>
            <a:r>
              <a:rPr lang="en-US" sz="2400" dirty="0">
                <a:solidFill>
                  <a:srgbClr val="000000"/>
                </a:solidFill>
              </a:rPr>
              <a:t/>
            </a:r>
            <a:br>
              <a:rPr lang="en-US" sz="2400" dirty="0">
                <a:solidFill>
                  <a:srgbClr val="000000"/>
                </a:solidFill>
              </a:rPr>
            </a:br>
            <a:r>
              <a:rPr lang="en-US" sz="2400" dirty="0">
                <a:solidFill>
                  <a:srgbClr val="000000"/>
                </a:solidFill>
              </a:rPr>
              <a:t>(from 18 Dec 2012 onwards)</a:t>
            </a:r>
            <a:r>
              <a:rPr lang="en-US" sz="2800" dirty="0" smtClean="0"/>
              <a:t>)</a:t>
            </a:r>
            <a:br>
              <a:rPr lang="en-US" sz="2800" dirty="0" smtClean="0"/>
            </a:br>
            <a:endParaRPr lang="en-MY" sz="2800" dirty="0"/>
          </a:p>
        </p:txBody>
      </p:sp>
      <p:sp>
        <p:nvSpPr>
          <p:cNvPr id="4" name="Rectangle 13"/>
          <p:cNvSpPr>
            <a:spLocks/>
          </p:cNvSpPr>
          <p:nvPr/>
        </p:nvSpPr>
        <p:spPr bwMode="auto">
          <a:xfrm>
            <a:off x="152399" y="1300480"/>
            <a:ext cx="9311641" cy="4048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40639" bIns="0"/>
          <a:lstStyle/>
          <a:p>
            <a:pPr hangingPunct="0"/>
            <a:r>
              <a:rPr lang="en-US" sz="1800" dirty="0" smtClean="0">
                <a:latin typeface="Calibri" pitchFamily="34" charset="0"/>
              </a:rPr>
              <a:t> </a:t>
            </a:r>
          </a:p>
          <a:p>
            <a:pPr algn="just" hangingPunct="0"/>
            <a:r>
              <a:rPr lang="en-US" dirty="0" smtClean="0">
                <a:latin typeface="Calibri" pitchFamily="34" charset="0"/>
              </a:rPr>
              <a:t>All payments will be notified via Vendor Payment Notification (VPN) through an email to registered vendors only.</a:t>
            </a:r>
          </a:p>
          <a:p>
            <a:pPr algn="just" hangingPunct="0"/>
            <a:endParaRPr lang="en-US" dirty="0">
              <a:latin typeface="Calibri" pitchFamily="34" charset="0"/>
            </a:endParaRPr>
          </a:p>
          <a:p>
            <a:pPr algn="just" hangingPunct="0"/>
            <a:r>
              <a:rPr lang="en-US" dirty="0" smtClean="0">
                <a:latin typeface="Calibri" pitchFamily="34" charset="0"/>
              </a:rPr>
              <a:t>If you have not register your email address, please email to </a:t>
            </a:r>
            <a:r>
              <a:rPr lang="en-US" b="1" dirty="0" smtClean="0">
                <a:latin typeface="Calibri" pitchFamily="34" charset="0"/>
              </a:rPr>
              <a:t>FS2@petronas.com.my</a:t>
            </a:r>
            <a:r>
              <a:rPr lang="en-US" dirty="0" smtClean="0">
                <a:latin typeface="Calibri" pitchFamily="34" charset="0"/>
              </a:rPr>
              <a:t> for your email address to be added/updated in our VPN database.  </a:t>
            </a:r>
          </a:p>
          <a:p>
            <a:pPr hangingPunct="0"/>
            <a:r>
              <a:rPr lang="en-US" sz="1800" dirty="0" smtClean="0">
                <a:latin typeface="Calibri" pitchFamily="34" charset="0"/>
              </a:rPr>
              <a:t>	</a:t>
            </a:r>
            <a:endParaRPr lang="en-US" sz="1800" b="1" dirty="0" smtClean="0">
              <a:latin typeface="Calibri" pitchFamily="34" charset="0"/>
            </a:endParaRPr>
          </a:p>
          <a:p>
            <a:pPr hangingPunct="0"/>
            <a:endParaRPr lang="en-US" sz="1800" b="1" dirty="0" smtClean="0">
              <a:latin typeface="Calibri" pitchFamily="34" charset="0"/>
            </a:endParaRPr>
          </a:p>
          <a:p>
            <a:pPr hangingPunct="0"/>
            <a:r>
              <a:rPr lang="en-US" b="1" dirty="0" smtClean="0">
                <a:latin typeface="Calibri" pitchFamily="34" charset="0"/>
              </a:rPr>
              <a:t>	Any queries please contact FS</a:t>
            </a:r>
            <a:r>
              <a:rPr lang="en-US" b="1" baseline="30000" dirty="0" smtClean="0">
                <a:latin typeface="Calibri" pitchFamily="34" charset="0"/>
              </a:rPr>
              <a:t>2</a:t>
            </a:r>
            <a:r>
              <a:rPr lang="en-US" b="1" dirty="0" smtClean="0">
                <a:latin typeface="Calibri" pitchFamily="34" charset="0"/>
              </a:rPr>
              <a:t> at:</a:t>
            </a:r>
          </a:p>
          <a:p>
            <a:pPr hangingPunct="0"/>
            <a:r>
              <a:rPr lang="en-US" b="1" dirty="0" smtClean="0">
                <a:latin typeface="Calibri" pitchFamily="34" charset="0"/>
              </a:rPr>
              <a:t>	Email address 	:	FS2@petronas.com.my</a:t>
            </a:r>
          </a:p>
          <a:p>
            <a:r>
              <a:rPr lang="en-US" b="1" dirty="0" smtClean="0">
                <a:latin typeface="Calibri" pitchFamily="34" charset="0"/>
              </a:rPr>
              <a:t>	FS</a:t>
            </a:r>
            <a:r>
              <a:rPr lang="en-US" b="1" baseline="30000" dirty="0" smtClean="0">
                <a:latin typeface="Calibri" pitchFamily="34" charset="0"/>
              </a:rPr>
              <a:t>2</a:t>
            </a:r>
            <a:r>
              <a:rPr lang="en-US" b="1" dirty="0" smtClean="0">
                <a:latin typeface="Calibri" pitchFamily="34" charset="0"/>
              </a:rPr>
              <a:t> Call centre 	:	03-7490 4900</a:t>
            </a:r>
          </a:p>
          <a:p>
            <a:r>
              <a:rPr lang="en-US" b="1" dirty="0">
                <a:latin typeface="Calibri" pitchFamily="34" charset="0"/>
              </a:rPr>
              <a:t>	</a:t>
            </a:r>
            <a:r>
              <a:rPr lang="en-US" b="1" dirty="0" smtClean="0">
                <a:latin typeface="Calibri" pitchFamily="34" charset="0"/>
              </a:rPr>
              <a:t>			Mondays – Fridays (except Public Holidays)</a:t>
            </a:r>
          </a:p>
          <a:p>
            <a:r>
              <a:rPr lang="en-US" b="1" dirty="0">
                <a:latin typeface="Calibri" pitchFamily="34" charset="0"/>
              </a:rPr>
              <a:t>	</a:t>
            </a:r>
            <a:r>
              <a:rPr lang="en-US" b="1" dirty="0" smtClean="0">
                <a:latin typeface="Calibri" pitchFamily="34" charset="0"/>
              </a:rPr>
              <a:t>			8.00am – 5.00pm</a:t>
            </a:r>
            <a:endParaRPr lang="en-MY" b="1" dirty="0">
              <a:latin typeface="Calibri" pitchFamily="34" charset="0"/>
              <a:sym typeface="Century Gothic"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xfrm>
            <a:off x="0" y="260648"/>
            <a:ext cx="7835397" cy="381000"/>
          </a:xfrm>
        </p:spPr>
        <p:txBody>
          <a:bodyPr>
            <a:noAutofit/>
          </a:bodyPr>
          <a:lstStyle/>
          <a:p>
            <a:pPr algn="l" eaLnBrk="1" hangingPunct="1"/>
            <a:r>
              <a:rPr lang="en-GB" sz="3200" b="1" dirty="0" smtClean="0">
                <a:latin typeface="Calibri" pitchFamily="34" charset="0"/>
              </a:rPr>
              <a:t>January 2013 </a:t>
            </a:r>
            <a:r>
              <a:rPr lang="en-GB" sz="3200" b="1" dirty="0" err="1" smtClean="0">
                <a:latin typeface="Calibri" pitchFamily="34" charset="0"/>
              </a:rPr>
              <a:t>Petronas</a:t>
            </a:r>
            <a:r>
              <a:rPr lang="en-GB" sz="3200" b="1" dirty="0" smtClean="0">
                <a:latin typeface="Calibri" pitchFamily="34" charset="0"/>
              </a:rPr>
              <a:t> System Landscape</a:t>
            </a:r>
          </a:p>
        </p:txBody>
      </p:sp>
      <p:pic>
        <p:nvPicPr>
          <p:cNvPr id="11" name="Picture 8" descr="role_purchaser_green_R"/>
          <p:cNvPicPr>
            <a:picLocks noChangeAspect="1" noChangeArrowheads="1"/>
          </p:cNvPicPr>
          <p:nvPr/>
        </p:nvPicPr>
        <p:blipFill>
          <a:blip r:embed="rId3" cstate="print"/>
          <a:srcRect/>
          <a:stretch>
            <a:fillRect/>
          </a:stretch>
        </p:blipFill>
        <p:spPr bwMode="auto">
          <a:xfrm>
            <a:off x="8510645" y="2492897"/>
            <a:ext cx="1058345" cy="975809"/>
          </a:xfrm>
          <a:prstGeom prst="rect">
            <a:avLst/>
          </a:prstGeom>
          <a:noFill/>
          <a:ln w="9525">
            <a:noFill/>
            <a:miter lim="800000"/>
            <a:headEnd/>
            <a:tailEnd/>
          </a:ln>
        </p:spPr>
      </p:pic>
      <p:pic>
        <p:nvPicPr>
          <p:cNvPr id="12" name="Picture 9" descr="role_purchaser_blue_R"/>
          <p:cNvPicPr>
            <a:picLocks noChangeAspect="1" noChangeArrowheads="1"/>
          </p:cNvPicPr>
          <p:nvPr/>
        </p:nvPicPr>
        <p:blipFill>
          <a:blip r:embed="rId4" cstate="print"/>
          <a:srcRect/>
          <a:stretch>
            <a:fillRect/>
          </a:stretch>
        </p:blipFill>
        <p:spPr bwMode="auto">
          <a:xfrm>
            <a:off x="3414578" y="2530600"/>
            <a:ext cx="1163169" cy="922224"/>
          </a:xfrm>
          <a:prstGeom prst="rect">
            <a:avLst/>
          </a:prstGeom>
          <a:noFill/>
          <a:ln w="9525">
            <a:noFill/>
            <a:miter lim="800000"/>
            <a:headEnd/>
            <a:tailEnd/>
          </a:ln>
        </p:spPr>
      </p:pic>
      <p:sp>
        <p:nvSpPr>
          <p:cNvPr id="24" name="Line 21"/>
          <p:cNvSpPr>
            <a:spLocks noChangeShapeType="1"/>
          </p:cNvSpPr>
          <p:nvPr/>
        </p:nvSpPr>
        <p:spPr bwMode="auto">
          <a:xfrm flipH="1" flipV="1">
            <a:off x="4252055" y="2999525"/>
            <a:ext cx="656706" cy="3865"/>
          </a:xfrm>
          <a:prstGeom prst="line">
            <a:avLst/>
          </a:prstGeom>
          <a:noFill/>
          <a:ln w="28575">
            <a:solidFill>
              <a:schemeClr val="tx1"/>
            </a:solidFill>
            <a:round/>
            <a:headEnd type="triangle" w="med" len="med"/>
            <a:tailEnd/>
          </a:ln>
        </p:spPr>
        <p:txBody>
          <a:bodyPr wrap="square" anchor="ctr">
            <a:spAutoFit/>
          </a:bodyPr>
          <a:lstStyle/>
          <a:p>
            <a:endParaRPr lang="en-US"/>
          </a:p>
        </p:txBody>
      </p:sp>
      <p:sp>
        <p:nvSpPr>
          <p:cNvPr id="72" name="Rectangle 13"/>
          <p:cNvSpPr>
            <a:spLocks noChangeArrowheads="1"/>
          </p:cNvSpPr>
          <p:nvPr/>
        </p:nvSpPr>
        <p:spPr bwMode="auto">
          <a:xfrm>
            <a:off x="4978991" y="1984648"/>
            <a:ext cx="2004984" cy="2452465"/>
          </a:xfrm>
          <a:prstGeom prst="rect">
            <a:avLst/>
          </a:prstGeom>
          <a:gradFill rotWithShape="1">
            <a:gsLst>
              <a:gs pos="0">
                <a:srgbClr val="CCFFFF"/>
              </a:gs>
              <a:gs pos="100000">
                <a:srgbClr val="CCFFFF">
                  <a:gamma/>
                  <a:shade val="46275"/>
                  <a:invGamma/>
                </a:srgbClr>
              </a:gs>
            </a:gsLst>
            <a:lin ang="2700000" scaled="1"/>
          </a:gradFill>
          <a:ln w="11176">
            <a:solidFill>
              <a:srgbClr val="336699"/>
            </a:solidFill>
            <a:miter lim="800000"/>
            <a:headEnd/>
            <a:tailEnd/>
          </a:ln>
          <a:effectLst>
            <a:outerShdw dist="107763" dir="2700000" algn="ctr" rotWithShape="0">
              <a:srgbClr val="808080">
                <a:alpha val="50000"/>
              </a:srgbClr>
            </a:outerShdw>
          </a:effectLst>
        </p:spPr>
        <p:txBody>
          <a:bodyPr/>
          <a:lstStyle/>
          <a:p>
            <a:pPr>
              <a:lnSpc>
                <a:spcPct val="90000"/>
              </a:lnSpc>
              <a:spcBef>
                <a:spcPct val="75000"/>
              </a:spcBef>
              <a:buSzPct val="25000"/>
            </a:pPr>
            <a:endParaRPr lang="de-DE" sz="1000" b="1">
              <a:solidFill>
                <a:srgbClr val="333333"/>
              </a:solidFill>
              <a:cs typeface="Times New Roman" pitchFamily="18" charset="0"/>
            </a:endParaRPr>
          </a:p>
        </p:txBody>
      </p:sp>
      <p:sp>
        <p:nvSpPr>
          <p:cNvPr id="73" name="Text Box 14"/>
          <p:cNvSpPr txBox="1">
            <a:spLocks noChangeArrowheads="1"/>
          </p:cNvSpPr>
          <p:nvPr/>
        </p:nvSpPr>
        <p:spPr bwMode="auto">
          <a:xfrm>
            <a:off x="4999304" y="2060849"/>
            <a:ext cx="2061004" cy="166199"/>
          </a:xfrm>
          <a:prstGeom prst="rect">
            <a:avLst/>
          </a:prstGeom>
          <a:noFill/>
          <a:ln w="12700">
            <a:noFill/>
            <a:miter lim="800000"/>
            <a:headEnd/>
            <a:tailEnd/>
          </a:ln>
        </p:spPr>
        <p:txBody>
          <a:bodyPr wrap="square" lIns="0" tIns="0" rIns="0" bIns="0">
            <a:spAutoFit/>
          </a:bodyPr>
          <a:lstStyle/>
          <a:p>
            <a:pPr>
              <a:lnSpc>
                <a:spcPct val="90000"/>
              </a:lnSpc>
              <a:spcBef>
                <a:spcPct val="75000"/>
              </a:spcBef>
              <a:buSzPct val="25000"/>
            </a:pPr>
            <a:r>
              <a:rPr lang="ja-JP" altLang="en-US" sz="1200" dirty="0">
                <a:solidFill>
                  <a:schemeClr val="tx2"/>
                </a:solidFill>
                <a:latin typeface="Arial Black" pitchFamily="34" charset="0"/>
                <a:ea typeface="ＭＳ Ｐゴシック" pitchFamily="34" charset="-128"/>
                <a:cs typeface="Times New Roman" pitchFamily="18" charset="0"/>
              </a:rPr>
              <a:t> </a:t>
            </a:r>
            <a:r>
              <a:rPr lang="en-US" altLang="zh-CN" sz="1200" dirty="0">
                <a:solidFill>
                  <a:schemeClr val="tx2"/>
                </a:solidFill>
                <a:latin typeface="Arial Black" pitchFamily="34" charset="0"/>
                <a:ea typeface="ＭＳ Ｐゴシック" pitchFamily="34" charset="-128"/>
                <a:cs typeface="Times New Roman" pitchFamily="18" charset="0"/>
              </a:rPr>
              <a:t>SRM </a:t>
            </a:r>
            <a:r>
              <a:rPr lang="en-US" altLang="zh-CN" sz="1200" dirty="0" smtClean="0">
                <a:solidFill>
                  <a:schemeClr val="tx2"/>
                </a:solidFill>
                <a:latin typeface="Arial Black" pitchFamily="34" charset="0"/>
                <a:ea typeface="ＭＳ Ｐゴシック" pitchFamily="34" charset="-128"/>
                <a:cs typeface="Times New Roman" pitchFamily="18" charset="0"/>
              </a:rPr>
              <a:t>– SUS/ SAP </a:t>
            </a:r>
            <a:endParaRPr lang="en-US" altLang="ja-JP" sz="1200" dirty="0">
              <a:solidFill>
                <a:schemeClr val="tx2"/>
              </a:solidFill>
              <a:latin typeface="Arial Black" pitchFamily="34" charset="0"/>
              <a:ea typeface="ＭＳ Ｐゴシック" pitchFamily="34" charset="-128"/>
              <a:cs typeface="Times New Roman" pitchFamily="18" charset="0"/>
            </a:endParaRPr>
          </a:p>
        </p:txBody>
      </p:sp>
      <p:sp>
        <p:nvSpPr>
          <p:cNvPr id="74" name="Oval 73"/>
          <p:cNvSpPr>
            <a:spLocks noChangeArrowheads="1"/>
          </p:cNvSpPr>
          <p:nvPr/>
        </p:nvSpPr>
        <p:spPr bwMode="auto">
          <a:xfrm>
            <a:off x="5228305" y="2276873"/>
            <a:ext cx="1526670" cy="2037735"/>
          </a:xfrm>
          <a:prstGeom prst="ellipse">
            <a:avLst/>
          </a:prstGeom>
          <a:solidFill>
            <a:srgbClr val="339966"/>
          </a:solidFill>
          <a:ln w="6350">
            <a:solidFill>
              <a:schemeClr val="tx1"/>
            </a:solidFill>
            <a:miter lim="800000"/>
            <a:headEnd/>
            <a:tailEnd/>
          </a:ln>
        </p:spPr>
        <p:txBody>
          <a:bodyPr wrap="none" anchor="ctr"/>
          <a:lstStyle/>
          <a:p>
            <a:endParaRPr lang="en-US" sz="2000"/>
          </a:p>
        </p:txBody>
      </p:sp>
      <p:sp>
        <p:nvSpPr>
          <p:cNvPr id="75" name="Text Box 34"/>
          <p:cNvSpPr txBox="1">
            <a:spLocks noChangeArrowheads="1"/>
          </p:cNvSpPr>
          <p:nvPr/>
        </p:nvSpPr>
        <p:spPr bwMode="auto">
          <a:xfrm>
            <a:off x="5457305" y="2740279"/>
            <a:ext cx="1146658" cy="830997"/>
          </a:xfrm>
          <a:prstGeom prst="rect">
            <a:avLst/>
          </a:prstGeom>
          <a:noFill/>
          <a:ln w="12700">
            <a:noFill/>
            <a:miter lim="800000"/>
            <a:headEnd/>
            <a:tailEnd/>
          </a:ln>
        </p:spPr>
        <p:txBody>
          <a:bodyPr wrap="square" anchor="ctr">
            <a:spAutoFit/>
          </a:bodyPr>
          <a:lstStyle/>
          <a:p>
            <a:pPr algn="ctr">
              <a:spcBef>
                <a:spcPct val="20000"/>
              </a:spcBef>
              <a:buClr>
                <a:srgbClr val="F48B00"/>
              </a:buClr>
            </a:pPr>
            <a:r>
              <a:rPr lang="de-DE" altLang="ja-JP" sz="1200" b="1" dirty="0" smtClean="0">
                <a:solidFill>
                  <a:srgbClr val="EEEEEE"/>
                </a:solidFill>
                <a:ea typeface="ＭＳ Ｐゴシック" pitchFamily="34" charset="-128"/>
                <a:cs typeface="Times New Roman" pitchFamily="18" charset="0"/>
              </a:rPr>
              <a:t>Supplier Self Service (SUS)/ SAP ECC6  </a:t>
            </a:r>
            <a:endParaRPr lang="de-DE" altLang="ja-JP" sz="1200" b="1" dirty="0">
              <a:solidFill>
                <a:srgbClr val="EEEEEE"/>
              </a:solidFill>
              <a:ea typeface="ＭＳ Ｐゴシック" pitchFamily="34" charset="-128"/>
              <a:cs typeface="Times New Roman" pitchFamily="18" charset="0"/>
            </a:endParaRPr>
          </a:p>
        </p:txBody>
      </p:sp>
      <p:pic>
        <p:nvPicPr>
          <p:cNvPr id="86" name="Picture 85"/>
          <p:cNvPicPr>
            <a:picLocks noChangeAspect="1" noChangeArrowheads="1"/>
          </p:cNvPicPr>
          <p:nvPr/>
        </p:nvPicPr>
        <p:blipFill>
          <a:blip r:embed="rId5" cstate="print"/>
          <a:srcRect/>
          <a:stretch>
            <a:fillRect/>
          </a:stretch>
        </p:blipFill>
        <p:spPr bwMode="auto">
          <a:xfrm>
            <a:off x="8128977" y="2564904"/>
            <a:ext cx="209516" cy="211138"/>
          </a:xfrm>
          <a:prstGeom prst="rect">
            <a:avLst/>
          </a:prstGeom>
          <a:noFill/>
          <a:ln w="12700">
            <a:noFill/>
            <a:miter lim="800000"/>
            <a:headEnd/>
            <a:tailEnd/>
          </a:ln>
        </p:spPr>
      </p:pic>
      <p:sp>
        <p:nvSpPr>
          <p:cNvPr id="87" name="Text Box 60"/>
          <p:cNvSpPr txBox="1">
            <a:spLocks noChangeArrowheads="1"/>
          </p:cNvSpPr>
          <p:nvPr/>
        </p:nvSpPr>
        <p:spPr bwMode="auto">
          <a:xfrm>
            <a:off x="6907641" y="2564904"/>
            <a:ext cx="1351434" cy="261610"/>
          </a:xfrm>
          <a:prstGeom prst="rect">
            <a:avLst/>
          </a:prstGeom>
          <a:noFill/>
          <a:ln w="12700" algn="ctr">
            <a:noFill/>
            <a:miter lim="800000"/>
            <a:headEnd/>
            <a:tailEnd/>
          </a:ln>
        </p:spPr>
        <p:txBody>
          <a:bodyPr wrap="square">
            <a:spAutoFit/>
          </a:bodyPr>
          <a:lstStyle/>
          <a:p>
            <a:r>
              <a:rPr lang="en-US" altLang="zh-CN" sz="1100" b="1" dirty="0" smtClean="0">
                <a:solidFill>
                  <a:srgbClr val="990000"/>
                </a:solidFill>
                <a:ea typeface="宋体" pitchFamily="2" charset="-122"/>
              </a:rPr>
              <a:t>Internet Browser</a:t>
            </a:r>
            <a:endParaRPr lang="en-US" altLang="zh-CN" sz="1100" b="1" dirty="0">
              <a:solidFill>
                <a:srgbClr val="990000"/>
              </a:solidFill>
              <a:ea typeface="宋体" pitchFamily="2" charset="-122"/>
            </a:endParaRPr>
          </a:p>
        </p:txBody>
      </p:sp>
      <p:sp>
        <p:nvSpPr>
          <p:cNvPr id="35" name="Text Box 34"/>
          <p:cNvSpPr txBox="1">
            <a:spLocks noChangeArrowheads="1"/>
          </p:cNvSpPr>
          <p:nvPr/>
        </p:nvSpPr>
        <p:spPr bwMode="auto">
          <a:xfrm>
            <a:off x="5161795" y="4321228"/>
            <a:ext cx="1146658" cy="830997"/>
          </a:xfrm>
          <a:prstGeom prst="rect">
            <a:avLst/>
          </a:prstGeom>
          <a:noFill/>
          <a:ln w="12700">
            <a:noFill/>
            <a:miter lim="800000"/>
            <a:headEnd/>
            <a:tailEnd/>
          </a:ln>
        </p:spPr>
        <p:txBody>
          <a:bodyPr wrap="square" anchor="ctr">
            <a:spAutoFit/>
          </a:bodyPr>
          <a:lstStyle/>
          <a:p>
            <a:pPr algn="ctr">
              <a:spcBef>
                <a:spcPct val="20000"/>
              </a:spcBef>
              <a:buClr>
                <a:srgbClr val="F48B00"/>
              </a:buClr>
            </a:pPr>
            <a:r>
              <a:rPr lang="de-DE" altLang="ja-JP" sz="1200" b="1" dirty="0" smtClean="0">
                <a:solidFill>
                  <a:srgbClr val="EEEEEE"/>
                </a:solidFill>
                <a:ea typeface="ＭＳ Ｐゴシック" pitchFamily="34" charset="-128"/>
                <a:cs typeface="Times New Roman" pitchFamily="18" charset="0"/>
              </a:rPr>
              <a:t>PETRONAS e-Procurement Portal</a:t>
            </a:r>
            <a:endParaRPr lang="de-DE" altLang="ja-JP" sz="1200" b="1" dirty="0">
              <a:solidFill>
                <a:srgbClr val="EEEEEE"/>
              </a:solidFill>
              <a:ea typeface="ＭＳ Ｐゴシック" pitchFamily="34" charset="-128"/>
              <a:cs typeface="Times New Roman" pitchFamily="18" charset="0"/>
            </a:endParaRPr>
          </a:p>
        </p:txBody>
      </p:sp>
      <p:sp>
        <p:nvSpPr>
          <p:cNvPr id="43" name="Text Box 7"/>
          <p:cNvSpPr txBox="1">
            <a:spLocks noChangeArrowheads="1"/>
          </p:cNvSpPr>
          <p:nvPr/>
        </p:nvSpPr>
        <p:spPr bwMode="gray">
          <a:xfrm>
            <a:off x="8128978" y="1700809"/>
            <a:ext cx="1467366" cy="402291"/>
          </a:xfrm>
          <a:prstGeom prst="rect">
            <a:avLst/>
          </a:prstGeom>
          <a:noFill/>
          <a:ln w="12700" algn="ctr">
            <a:noFill/>
            <a:miter lim="800000"/>
            <a:headEnd/>
            <a:tailEnd/>
          </a:ln>
        </p:spPr>
        <p:txBody>
          <a:bodyPr wrap="none" lIns="90000" tIns="46800" rIns="90000" bIns="46800">
            <a:spAutoFit/>
          </a:bodyPr>
          <a:lstStyle/>
          <a:p>
            <a:r>
              <a:rPr lang="en-US" altLang="zh-CN" b="1" dirty="0">
                <a:solidFill>
                  <a:schemeClr val="bg1">
                    <a:lumMod val="50000"/>
                  </a:schemeClr>
                </a:solidFill>
                <a:ea typeface="宋体" pitchFamily="2" charset="-122"/>
              </a:rPr>
              <a:t>SUPPLIER</a:t>
            </a:r>
          </a:p>
        </p:txBody>
      </p:sp>
      <p:sp>
        <p:nvSpPr>
          <p:cNvPr id="50" name="Line 16"/>
          <p:cNvSpPr>
            <a:spLocks noChangeShapeType="1"/>
          </p:cNvSpPr>
          <p:nvPr/>
        </p:nvSpPr>
        <p:spPr bwMode="auto">
          <a:xfrm flipH="1" flipV="1">
            <a:off x="6983975" y="2924944"/>
            <a:ext cx="447956" cy="1932"/>
          </a:xfrm>
          <a:prstGeom prst="line">
            <a:avLst/>
          </a:prstGeom>
          <a:noFill/>
          <a:ln w="28575">
            <a:solidFill>
              <a:srgbClr val="C00000"/>
            </a:solidFill>
            <a:round/>
            <a:headEnd/>
            <a:tailEnd type="triangle" w="med" len="med"/>
          </a:ln>
        </p:spPr>
        <p:txBody>
          <a:bodyPr wrap="square" anchor="ctr">
            <a:spAutoFit/>
          </a:bodyPr>
          <a:lstStyle/>
          <a:p>
            <a:endParaRPr lang="en-US"/>
          </a:p>
        </p:txBody>
      </p:sp>
      <p:sp>
        <p:nvSpPr>
          <p:cNvPr id="39" name="&quot;No&quot; Symbol 38"/>
          <p:cNvSpPr/>
          <p:nvPr/>
        </p:nvSpPr>
        <p:spPr>
          <a:xfrm>
            <a:off x="4922971" y="5157192"/>
            <a:ext cx="2218808" cy="1368152"/>
          </a:xfrm>
          <a:prstGeom prst="noSmoking">
            <a:avLst/>
          </a:prstGeom>
          <a:solidFill>
            <a:srgbClr val="FF0000"/>
          </a:solid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effectLst>
                  <a:outerShdw blurRad="38100" dist="38100" dir="2700000" algn="tl">
                    <a:srgbClr val="000000">
                      <a:alpha val="43137"/>
                    </a:srgbClr>
                  </a:outerShdw>
                </a:effectLst>
              </a:rPr>
              <a:t> </a:t>
            </a:r>
            <a:r>
              <a:rPr lang="en-US" sz="2400" b="1" dirty="0" err="1" smtClean="0">
                <a:solidFill>
                  <a:schemeClr val="bg1"/>
                </a:solidFill>
                <a:effectLst>
                  <a:outerShdw blurRad="38100" dist="38100" dir="2700000" algn="tl">
                    <a:srgbClr val="000000">
                      <a:alpha val="43137"/>
                    </a:srgbClr>
                  </a:outerShdw>
                </a:effectLst>
              </a:rPr>
              <a:t>PePP</a:t>
            </a:r>
            <a:r>
              <a:rPr lang="en-US" sz="2400" b="1" dirty="0" smtClean="0">
                <a:solidFill>
                  <a:schemeClr val="bg1"/>
                </a:solidFill>
                <a:effectLst>
                  <a:outerShdw blurRad="38100" dist="38100" dir="2700000" algn="tl">
                    <a:srgbClr val="000000">
                      <a:alpha val="43137"/>
                    </a:srgbClr>
                  </a:outerShdw>
                </a:effectLst>
              </a:rPr>
              <a:t>  Not Available  </a:t>
            </a:r>
            <a:endParaRPr lang="en-GB" sz="2400" b="1" dirty="0">
              <a:solidFill>
                <a:schemeClr val="bg1"/>
              </a:solidFill>
              <a:effectLst>
                <a:outerShdw blurRad="38100" dist="38100" dir="2700000" algn="tl">
                  <a:srgbClr val="000000">
                    <a:alpha val="43137"/>
                  </a:srgbClr>
                </a:outerShdw>
              </a:effectLst>
            </a:endParaRPr>
          </a:p>
        </p:txBody>
      </p:sp>
      <p:sp>
        <p:nvSpPr>
          <p:cNvPr id="21" name="Text Box 7"/>
          <p:cNvSpPr txBox="1">
            <a:spLocks noChangeArrowheads="1"/>
          </p:cNvSpPr>
          <p:nvPr/>
        </p:nvSpPr>
        <p:spPr bwMode="gray">
          <a:xfrm>
            <a:off x="113962" y="1052736"/>
            <a:ext cx="3082663" cy="463846"/>
          </a:xfrm>
          <a:prstGeom prst="rect">
            <a:avLst/>
          </a:prstGeom>
          <a:noFill/>
          <a:ln w="12700" algn="ctr">
            <a:noFill/>
            <a:miter lim="800000"/>
            <a:headEnd/>
            <a:tailEnd/>
          </a:ln>
        </p:spPr>
        <p:txBody>
          <a:bodyPr wrap="square" lIns="90000" tIns="46800" rIns="90000" bIns="46800">
            <a:spAutoFit/>
          </a:bodyPr>
          <a:lstStyle/>
          <a:p>
            <a:r>
              <a:rPr lang="en-US" altLang="zh-CN" sz="2400" b="1" u="sng" dirty="0" smtClean="0">
                <a:ea typeface="宋体" pitchFamily="2" charset="-122"/>
              </a:rPr>
              <a:t>1</a:t>
            </a:r>
            <a:r>
              <a:rPr lang="en-US" altLang="zh-CN" sz="2400" b="1" u="sng" baseline="30000" dirty="0" smtClean="0">
                <a:ea typeface="宋体" pitchFamily="2" charset="-122"/>
              </a:rPr>
              <a:t>st</a:t>
            </a:r>
            <a:r>
              <a:rPr lang="en-US" altLang="zh-CN" sz="2400" b="1" u="sng" dirty="0" smtClean="0">
                <a:ea typeface="宋体" pitchFamily="2" charset="-122"/>
              </a:rPr>
              <a:t> JANUARY 2013</a:t>
            </a:r>
            <a:endParaRPr lang="en-US" altLang="zh-CN" sz="2400" b="1" u="sng" dirty="0">
              <a:ea typeface="宋体" pitchFamily="2" charset="-122"/>
            </a:endParaRPr>
          </a:p>
        </p:txBody>
      </p:sp>
      <p:sp>
        <p:nvSpPr>
          <p:cNvPr id="27" name="TextBox 26"/>
          <p:cNvSpPr txBox="1"/>
          <p:nvPr/>
        </p:nvSpPr>
        <p:spPr>
          <a:xfrm>
            <a:off x="190295" y="1484785"/>
            <a:ext cx="3454279" cy="2062103"/>
          </a:xfrm>
          <a:prstGeom prst="rect">
            <a:avLst/>
          </a:prstGeom>
          <a:solidFill>
            <a:schemeClr val="accent6">
              <a:lumMod val="75000"/>
            </a:schemeClr>
          </a:solidFill>
        </p:spPr>
        <p:style>
          <a:lnRef idx="0">
            <a:schemeClr val="accent1"/>
          </a:lnRef>
          <a:fillRef idx="3">
            <a:schemeClr val="accent1"/>
          </a:fillRef>
          <a:effectRef idx="3">
            <a:schemeClr val="accent1"/>
          </a:effectRef>
          <a:fontRef idx="minor">
            <a:schemeClr val="lt1"/>
          </a:fontRef>
        </p:style>
        <p:txBody>
          <a:bodyPr wrap="none" rtlCol="0">
            <a:spAutoFit/>
          </a:bodyPr>
          <a:lstStyle/>
          <a:p>
            <a:pPr lvl="0"/>
            <a:r>
              <a:rPr lang="en-US" sz="1600" b="1" dirty="0" smtClean="0">
                <a:solidFill>
                  <a:schemeClr val="bg1"/>
                </a:solidFill>
              </a:rPr>
              <a:t>PETRONAS </a:t>
            </a:r>
            <a:r>
              <a:rPr lang="en-US" sz="1600" b="1" dirty="0">
                <a:solidFill>
                  <a:schemeClr val="bg1"/>
                </a:solidFill>
              </a:rPr>
              <a:t>Holding Co.</a:t>
            </a:r>
            <a:endParaRPr lang="en-GB" sz="1600" b="1" dirty="0">
              <a:solidFill>
                <a:schemeClr val="bg1"/>
              </a:solidFill>
            </a:endParaRPr>
          </a:p>
          <a:p>
            <a:pPr lvl="0"/>
            <a:r>
              <a:rPr lang="en-US" sz="1600" b="1" dirty="0">
                <a:solidFill>
                  <a:schemeClr val="bg1"/>
                </a:solidFill>
              </a:rPr>
              <a:t>PETRONAS </a:t>
            </a:r>
            <a:r>
              <a:rPr lang="en-US" sz="1600" b="1" dirty="0" err="1" smtClean="0">
                <a:solidFill>
                  <a:schemeClr val="bg1"/>
                </a:solidFill>
              </a:rPr>
              <a:t>Carigali</a:t>
            </a:r>
            <a:r>
              <a:rPr lang="en-US" sz="1600" b="1" dirty="0" smtClean="0">
                <a:solidFill>
                  <a:schemeClr val="bg1"/>
                </a:solidFill>
              </a:rPr>
              <a:t> </a:t>
            </a:r>
            <a:r>
              <a:rPr lang="en-US" sz="1600" b="1" dirty="0" err="1" smtClean="0">
                <a:solidFill>
                  <a:schemeClr val="bg1"/>
                </a:solidFill>
              </a:rPr>
              <a:t>Sdn</a:t>
            </a:r>
            <a:r>
              <a:rPr lang="en-US" sz="1600" b="1" dirty="0" smtClean="0">
                <a:solidFill>
                  <a:schemeClr val="bg1"/>
                </a:solidFill>
              </a:rPr>
              <a:t> </a:t>
            </a:r>
            <a:r>
              <a:rPr lang="en-US" sz="1600" b="1" dirty="0" err="1" smtClean="0">
                <a:solidFill>
                  <a:schemeClr val="bg1"/>
                </a:solidFill>
              </a:rPr>
              <a:t>Bhd</a:t>
            </a:r>
            <a:endParaRPr lang="en-GB" sz="1600" b="1" dirty="0">
              <a:solidFill>
                <a:schemeClr val="bg1"/>
              </a:solidFill>
            </a:endParaRPr>
          </a:p>
          <a:p>
            <a:pPr lvl="0"/>
            <a:r>
              <a:rPr lang="en-US" sz="1600" b="1" dirty="0">
                <a:solidFill>
                  <a:schemeClr val="bg1"/>
                </a:solidFill>
              </a:rPr>
              <a:t>PETRONAS Chemical </a:t>
            </a:r>
            <a:r>
              <a:rPr lang="en-US" sz="1600" b="1" dirty="0" smtClean="0">
                <a:solidFill>
                  <a:schemeClr val="bg1"/>
                </a:solidFill>
              </a:rPr>
              <a:t>Group </a:t>
            </a:r>
            <a:r>
              <a:rPr lang="en-US" sz="1600" b="1" dirty="0" err="1" smtClean="0">
                <a:solidFill>
                  <a:schemeClr val="bg1"/>
                </a:solidFill>
              </a:rPr>
              <a:t>Bhd</a:t>
            </a:r>
            <a:endParaRPr lang="en-GB" sz="1600" b="1" dirty="0">
              <a:solidFill>
                <a:schemeClr val="bg1"/>
              </a:solidFill>
            </a:endParaRPr>
          </a:p>
          <a:p>
            <a:pPr lvl="0"/>
            <a:r>
              <a:rPr lang="en-US" sz="1600" b="1" dirty="0">
                <a:solidFill>
                  <a:schemeClr val="bg1"/>
                </a:solidFill>
              </a:rPr>
              <a:t>OPTIMAL Chemicals (M) </a:t>
            </a:r>
            <a:r>
              <a:rPr lang="en-US" sz="1600" b="1" dirty="0" err="1">
                <a:solidFill>
                  <a:schemeClr val="bg1"/>
                </a:solidFill>
              </a:rPr>
              <a:t>Sdn</a:t>
            </a:r>
            <a:r>
              <a:rPr lang="en-US" sz="1600" b="1" dirty="0">
                <a:solidFill>
                  <a:schemeClr val="bg1"/>
                </a:solidFill>
              </a:rPr>
              <a:t> </a:t>
            </a:r>
            <a:r>
              <a:rPr lang="en-US" sz="1600" b="1" dirty="0" err="1">
                <a:solidFill>
                  <a:schemeClr val="bg1"/>
                </a:solidFill>
              </a:rPr>
              <a:t>Bhd</a:t>
            </a:r>
            <a:endParaRPr lang="en-GB" sz="1600" b="1" dirty="0">
              <a:solidFill>
                <a:schemeClr val="bg1"/>
              </a:solidFill>
            </a:endParaRPr>
          </a:p>
          <a:p>
            <a:pPr lvl="0"/>
            <a:r>
              <a:rPr lang="en-US" sz="1600" b="1" dirty="0">
                <a:solidFill>
                  <a:schemeClr val="bg1"/>
                </a:solidFill>
              </a:rPr>
              <a:t>OPTIMAL Glycols (M) </a:t>
            </a:r>
            <a:r>
              <a:rPr lang="en-US" sz="1600" b="1" dirty="0" err="1">
                <a:solidFill>
                  <a:schemeClr val="bg1"/>
                </a:solidFill>
              </a:rPr>
              <a:t>Sdn</a:t>
            </a:r>
            <a:r>
              <a:rPr lang="en-US" sz="1600" b="1" dirty="0">
                <a:solidFill>
                  <a:schemeClr val="bg1"/>
                </a:solidFill>
              </a:rPr>
              <a:t> </a:t>
            </a:r>
            <a:r>
              <a:rPr lang="en-US" sz="1600" b="1" dirty="0" err="1">
                <a:solidFill>
                  <a:schemeClr val="bg1"/>
                </a:solidFill>
              </a:rPr>
              <a:t>Bhd</a:t>
            </a:r>
            <a:endParaRPr lang="en-GB" sz="1600" b="1" dirty="0">
              <a:solidFill>
                <a:schemeClr val="bg1"/>
              </a:solidFill>
            </a:endParaRPr>
          </a:p>
          <a:p>
            <a:pPr lvl="0"/>
            <a:r>
              <a:rPr lang="en-US" sz="1600" b="1" dirty="0">
                <a:solidFill>
                  <a:schemeClr val="bg1"/>
                </a:solidFill>
              </a:rPr>
              <a:t>OPTIMAL Olefins (M) </a:t>
            </a:r>
            <a:r>
              <a:rPr lang="en-US" sz="1600" b="1" dirty="0" err="1">
                <a:solidFill>
                  <a:schemeClr val="bg1"/>
                </a:solidFill>
              </a:rPr>
              <a:t>Sdn</a:t>
            </a:r>
            <a:r>
              <a:rPr lang="en-US" sz="1600" b="1" dirty="0">
                <a:solidFill>
                  <a:schemeClr val="bg1"/>
                </a:solidFill>
              </a:rPr>
              <a:t> </a:t>
            </a:r>
            <a:r>
              <a:rPr lang="en-US" sz="1600" b="1" dirty="0" err="1">
                <a:solidFill>
                  <a:schemeClr val="bg1"/>
                </a:solidFill>
              </a:rPr>
              <a:t>Bhd</a:t>
            </a:r>
            <a:endParaRPr lang="en-GB" sz="1600" b="1" dirty="0">
              <a:solidFill>
                <a:schemeClr val="bg1"/>
              </a:solidFill>
            </a:endParaRPr>
          </a:p>
          <a:p>
            <a:pPr lvl="0"/>
            <a:r>
              <a:rPr lang="en-US" sz="1600" b="1" dirty="0" smtClean="0">
                <a:solidFill>
                  <a:schemeClr val="bg1"/>
                </a:solidFill>
              </a:rPr>
              <a:t>MITCO Malaysia </a:t>
            </a:r>
            <a:r>
              <a:rPr lang="en-US" sz="1600" b="1" dirty="0" err="1" smtClean="0">
                <a:solidFill>
                  <a:schemeClr val="bg1"/>
                </a:solidFill>
              </a:rPr>
              <a:t>Sdn</a:t>
            </a:r>
            <a:r>
              <a:rPr lang="en-US" sz="1600" b="1" dirty="0" smtClean="0">
                <a:solidFill>
                  <a:schemeClr val="bg1"/>
                </a:solidFill>
              </a:rPr>
              <a:t> </a:t>
            </a:r>
            <a:r>
              <a:rPr lang="en-US" sz="1600" b="1" dirty="0" err="1" smtClean="0">
                <a:solidFill>
                  <a:schemeClr val="bg1"/>
                </a:solidFill>
              </a:rPr>
              <a:t>Bhd</a:t>
            </a:r>
            <a:endParaRPr lang="en-GB" sz="1600" b="1" dirty="0">
              <a:solidFill>
                <a:schemeClr val="bg1"/>
              </a:solidFill>
            </a:endParaRPr>
          </a:p>
          <a:p>
            <a:r>
              <a:rPr lang="en-US" sz="1600" b="1" dirty="0">
                <a:solidFill>
                  <a:schemeClr val="bg1"/>
                </a:solidFill>
              </a:rPr>
              <a:t>MITCO Labuan </a:t>
            </a:r>
            <a:r>
              <a:rPr lang="en-US" sz="1600" b="1" dirty="0" err="1">
                <a:solidFill>
                  <a:schemeClr val="bg1"/>
                </a:solidFill>
              </a:rPr>
              <a:t>Sdn</a:t>
            </a:r>
            <a:r>
              <a:rPr lang="en-US" sz="1600" b="1" dirty="0">
                <a:solidFill>
                  <a:schemeClr val="bg1"/>
                </a:solidFill>
              </a:rPr>
              <a:t> </a:t>
            </a:r>
            <a:r>
              <a:rPr lang="en-US" sz="1600" b="1" dirty="0" err="1">
                <a:solidFill>
                  <a:schemeClr val="bg1"/>
                </a:solidFill>
              </a:rPr>
              <a:t>Bhd</a:t>
            </a:r>
            <a:endParaRPr lang="en-GB" sz="1600" b="1" dirty="0">
              <a:solidFill>
                <a:schemeClr val="bg1"/>
              </a:solidFill>
            </a:endParaRPr>
          </a:p>
        </p:txBody>
      </p:sp>
      <p:sp>
        <p:nvSpPr>
          <p:cNvPr id="29" name="TextBox 28"/>
          <p:cNvSpPr txBox="1"/>
          <p:nvPr/>
        </p:nvSpPr>
        <p:spPr>
          <a:xfrm>
            <a:off x="190296" y="3861048"/>
            <a:ext cx="4634602" cy="369332"/>
          </a:xfrm>
          <a:prstGeom prst="rect">
            <a:avLst/>
          </a:prstGeom>
          <a:solidFill>
            <a:srgbClr val="4BAFBD"/>
          </a:solidFill>
        </p:spPr>
        <p:style>
          <a:lnRef idx="0">
            <a:schemeClr val="accent1"/>
          </a:lnRef>
          <a:fillRef idx="3">
            <a:schemeClr val="accent1"/>
          </a:fillRef>
          <a:effectRef idx="3">
            <a:schemeClr val="accent1"/>
          </a:effectRef>
          <a:fontRef idx="minor">
            <a:schemeClr val="lt1"/>
          </a:fontRef>
        </p:style>
        <p:txBody>
          <a:bodyPr wrap="none" rtlCol="0">
            <a:spAutoFit/>
          </a:bodyPr>
          <a:lstStyle/>
          <a:p>
            <a:pPr lvl="0"/>
            <a:r>
              <a:rPr lang="en-US" sz="1800" b="1" dirty="0" smtClean="0">
                <a:solidFill>
                  <a:schemeClr val="tx1"/>
                </a:solidFill>
              </a:rPr>
              <a:t>Other PETRONAS subsidiary companies</a:t>
            </a:r>
            <a:endParaRPr lang="en-GB" sz="1800" b="1" dirty="0">
              <a:solidFill>
                <a:schemeClr val="tx1"/>
              </a:solidFill>
            </a:endParaRPr>
          </a:p>
        </p:txBody>
      </p:sp>
      <p:cxnSp>
        <p:nvCxnSpPr>
          <p:cNvPr id="30" name="Straight Connector 29"/>
          <p:cNvCxnSpPr/>
          <p:nvPr/>
        </p:nvCxnSpPr>
        <p:spPr>
          <a:xfrm>
            <a:off x="342962" y="4797152"/>
            <a:ext cx="893101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Text Box 60"/>
          <p:cNvSpPr txBox="1">
            <a:spLocks noChangeArrowheads="1"/>
          </p:cNvSpPr>
          <p:nvPr/>
        </p:nvSpPr>
        <p:spPr bwMode="auto">
          <a:xfrm>
            <a:off x="7594643" y="3645024"/>
            <a:ext cx="1603003" cy="261610"/>
          </a:xfrm>
          <a:prstGeom prst="rect">
            <a:avLst/>
          </a:prstGeom>
          <a:noFill/>
          <a:ln w="12700" algn="ctr">
            <a:noFill/>
            <a:miter lim="800000"/>
            <a:headEnd/>
            <a:tailEnd/>
          </a:ln>
        </p:spPr>
        <p:txBody>
          <a:bodyPr wrap="square">
            <a:spAutoFit/>
          </a:bodyPr>
          <a:lstStyle/>
          <a:p>
            <a:r>
              <a:rPr lang="en-US" altLang="zh-CN" sz="1100" b="1" dirty="0" smtClean="0">
                <a:solidFill>
                  <a:srgbClr val="990000"/>
                </a:solidFill>
                <a:ea typeface="宋体" pitchFamily="2" charset="-122"/>
              </a:rPr>
              <a:t>Manual Submission</a:t>
            </a:r>
            <a:endParaRPr lang="en-US" altLang="zh-CN" sz="1100" b="1" dirty="0">
              <a:solidFill>
                <a:srgbClr val="990000"/>
              </a:solidFill>
              <a:ea typeface="宋体" pitchFamily="2" charset="-122"/>
            </a:endParaRPr>
          </a:p>
        </p:txBody>
      </p:sp>
      <p:sp>
        <p:nvSpPr>
          <p:cNvPr id="33" name="Line 16"/>
          <p:cNvSpPr>
            <a:spLocks noChangeShapeType="1"/>
          </p:cNvSpPr>
          <p:nvPr/>
        </p:nvSpPr>
        <p:spPr bwMode="auto">
          <a:xfrm flipH="1" flipV="1">
            <a:off x="7060308" y="3789040"/>
            <a:ext cx="447956" cy="1932"/>
          </a:xfrm>
          <a:prstGeom prst="line">
            <a:avLst/>
          </a:prstGeom>
          <a:noFill/>
          <a:ln w="28575">
            <a:solidFill>
              <a:srgbClr val="C00000"/>
            </a:solidFill>
            <a:round/>
            <a:headEnd/>
            <a:tailEnd type="triangle" w="med" len="med"/>
          </a:ln>
        </p:spPr>
        <p:txBody>
          <a:bodyPr wrap="square" anchor="ctr">
            <a:spAutoFit/>
          </a:bodyPr>
          <a:lstStyle/>
          <a:p>
            <a:endParaRPr lang="en-US"/>
          </a:p>
        </p:txBody>
      </p:sp>
      <p:sp>
        <p:nvSpPr>
          <p:cNvPr id="25" name="TextBox 24"/>
          <p:cNvSpPr txBox="1"/>
          <p:nvPr/>
        </p:nvSpPr>
        <p:spPr>
          <a:xfrm>
            <a:off x="220718" y="4314239"/>
            <a:ext cx="2605200" cy="261610"/>
          </a:xfrm>
          <a:prstGeom prst="rect">
            <a:avLst/>
          </a:prstGeom>
          <a:solidFill>
            <a:srgbClr val="FFFF00"/>
          </a:solidFill>
        </p:spPr>
        <p:style>
          <a:lnRef idx="0">
            <a:schemeClr val="accent1"/>
          </a:lnRef>
          <a:fillRef idx="3">
            <a:schemeClr val="accent1"/>
          </a:fillRef>
          <a:effectRef idx="3">
            <a:schemeClr val="accent1"/>
          </a:effectRef>
          <a:fontRef idx="minor">
            <a:schemeClr val="lt1"/>
          </a:fontRef>
        </p:style>
        <p:txBody>
          <a:bodyPr wrap="none" rtlCol="0">
            <a:spAutoFit/>
          </a:bodyPr>
          <a:lstStyle/>
          <a:p>
            <a:pPr lvl="0"/>
            <a:r>
              <a:rPr lang="en-US" sz="1100" b="1" dirty="0" smtClean="0">
                <a:solidFill>
                  <a:schemeClr val="tx1"/>
                </a:solidFill>
              </a:rPr>
              <a:t>See Appendix for Subsidiary Listing</a:t>
            </a:r>
            <a:endParaRPr lang="en-GB" sz="1100" b="1" dirty="0">
              <a:solidFill>
                <a:schemeClr val="tx1"/>
              </a:solidFill>
            </a:endParaRPr>
          </a:p>
        </p:txBody>
      </p:sp>
    </p:spTree>
    <p:extLst>
      <p:ext uri="{BB962C8B-B14F-4D97-AF65-F5344CB8AC3E}">
        <p14:creationId xmlns:p14="http://schemas.microsoft.com/office/powerpoint/2010/main" val="3918476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3"/>
          <p:cNvSpPr>
            <a:spLocks noChangeArrowheads="1"/>
          </p:cNvSpPr>
          <p:nvPr/>
        </p:nvSpPr>
        <p:spPr bwMode="auto">
          <a:xfrm>
            <a:off x="3787949" y="1107136"/>
            <a:ext cx="1815806" cy="3961750"/>
          </a:xfrm>
          <a:prstGeom prst="rect">
            <a:avLst/>
          </a:prstGeom>
          <a:gradFill rotWithShape="1">
            <a:gsLst>
              <a:gs pos="0">
                <a:srgbClr val="CCFFFF"/>
              </a:gs>
              <a:gs pos="100000">
                <a:srgbClr val="CCFFFF">
                  <a:gamma/>
                  <a:shade val="46275"/>
                  <a:invGamma/>
                </a:srgbClr>
              </a:gs>
            </a:gsLst>
            <a:lin ang="2700000" scaled="1"/>
          </a:gradFill>
          <a:ln w="11176">
            <a:solidFill>
              <a:srgbClr val="336699"/>
            </a:solidFill>
            <a:miter lim="800000"/>
            <a:headEnd/>
            <a:tailEnd/>
          </a:ln>
          <a:effectLst>
            <a:outerShdw dist="107763" dir="2700000" algn="ctr" rotWithShape="0">
              <a:srgbClr val="808080">
                <a:alpha val="50000"/>
              </a:srgbClr>
            </a:outerShdw>
          </a:effectLst>
        </p:spPr>
        <p:txBody>
          <a:bodyPr/>
          <a:lstStyle/>
          <a:p>
            <a:pPr>
              <a:lnSpc>
                <a:spcPct val="90000"/>
              </a:lnSpc>
              <a:spcBef>
                <a:spcPct val="75000"/>
              </a:spcBef>
              <a:buSzPct val="25000"/>
            </a:pPr>
            <a:endParaRPr lang="de-DE" sz="1200" b="1">
              <a:solidFill>
                <a:srgbClr val="333333"/>
              </a:solidFill>
              <a:cs typeface="Times New Roman" pitchFamily="18" charset="0"/>
            </a:endParaRPr>
          </a:p>
        </p:txBody>
      </p:sp>
      <p:sp>
        <p:nvSpPr>
          <p:cNvPr id="9218" name="Title 3"/>
          <p:cNvSpPr>
            <a:spLocks noGrp="1"/>
          </p:cNvSpPr>
          <p:nvPr>
            <p:ph type="title"/>
          </p:nvPr>
        </p:nvSpPr>
        <p:spPr>
          <a:xfrm>
            <a:off x="37309" y="1"/>
            <a:ext cx="7818968" cy="1091201"/>
          </a:xfrm>
        </p:spPr>
        <p:txBody>
          <a:bodyPr>
            <a:noAutofit/>
          </a:bodyPr>
          <a:lstStyle/>
          <a:p>
            <a:pPr algn="l" eaLnBrk="1" hangingPunct="1"/>
            <a:r>
              <a:rPr lang="en-GB" sz="3200" dirty="0" smtClean="0">
                <a:latin typeface="Calibri" pitchFamily="34" charset="0"/>
                <a:cs typeface="Calibri" pitchFamily="34" charset="0"/>
              </a:rPr>
              <a:t>P2P Normal Process in Post Jan 2013 </a:t>
            </a:r>
            <a:endParaRPr lang="en-GB" sz="3200" b="1" dirty="0" smtClean="0">
              <a:latin typeface="Calibri" pitchFamily="34" charset="0"/>
              <a:cs typeface="Calibri" pitchFamily="34" charset="0"/>
            </a:endParaRPr>
          </a:p>
        </p:txBody>
      </p:sp>
      <p:sp>
        <p:nvSpPr>
          <p:cNvPr id="7" name="AutoShape 4"/>
          <p:cNvSpPr>
            <a:spLocks noChangeArrowheads="1"/>
          </p:cNvSpPr>
          <p:nvPr/>
        </p:nvSpPr>
        <p:spPr bwMode="auto">
          <a:xfrm>
            <a:off x="5385237" y="2046459"/>
            <a:ext cx="2999250" cy="3202486"/>
          </a:xfrm>
          <a:prstGeom prst="downArrow">
            <a:avLst>
              <a:gd name="adj1" fmla="val 62407"/>
              <a:gd name="adj2" fmla="val 19012"/>
            </a:avLst>
          </a:prstGeom>
          <a:solidFill>
            <a:srgbClr val="7A93B2">
              <a:alpha val="30196"/>
            </a:srgbClr>
          </a:solidFill>
          <a:ln w="6350" algn="ctr">
            <a:noFill/>
            <a:miter lim="800000"/>
            <a:headEnd/>
            <a:tailEnd/>
          </a:ln>
        </p:spPr>
        <p:txBody>
          <a:bodyPr wrap="none" lIns="90000" tIns="46800" rIns="90000" bIns="46800" anchor="ctr"/>
          <a:lstStyle/>
          <a:p>
            <a:endParaRPr lang="de-DE" sz="2400" b="1">
              <a:solidFill>
                <a:schemeClr val="bg1"/>
              </a:solidFill>
            </a:endParaRPr>
          </a:p>
        </p:txBody>
      </p:sp>
      <p:sp>
        <p:nvSpPr>
          <p:cNvPr id="8" name="AutoShape 5"/>
          <p:cNvSpPr>
            <a:spLocks noChangeArrowheads="1"/>
          </p:cNvSpPr>
          <p:nvPr/>
        </p:nvSpPr>
        <p:spPr bwMode="auto">
          <a:xfrm>
            <a:off x="5462944" y="1080486"/>
            <a:ext cx="2745452" cy="868239"/>
          </a:xfrm>
          <a:prstGeom prst="downArrow">
            <a:avLst>
              <a:gd name="adj1" fmla="val 62407"/>
              <a:gd name="adj2" fmla="val 19656"/>
            </a:avLst>
          </a:prstGeom>
          <a:solidFill>
            <a:srgbClr val="7A93B2">
              <a:alpha val="30196"/>
            </a:srgbClr>
          </a:solidFill>
          <a:ln w="6350" algn="ctr">
            <a:noFill/>
            <a:miter lim="800000"/>
            <a:headEnd/>
            <a:tailEnd/>
          </a:ln>
        </p:spPr>
        <p:txBody>
          <a:bodyPr wrap="none" lIns="90000" tIns="46800" rIns="90000" bIns="46800" anchor="ctr"/>
          <a:lstStyle/>
          <a:p>
            <a:endParaRPr lang="de-DE" sz="1600" b="1">
              <a:solidFill>
                <a:schemeClr val="bg1"/>
              </a:solidFill>
            </a:endParaRPr>
          </a:p>
        </p:txBody>
      </p:sp>
      <p:sp>
        <p:nvSpPr>
          <p:cNvPr id="9" name="Line 6"/>
          <p:cNvSpPr>
            <a:spLocks noChangeShapeType="1"/>
          </p:cNvSpPr>
          <p:nvPr/>
        </p:nvSpPr>
        <p:spPr bwMode="auto">
          <a:xfrm flipH="1" flipV="1">
            <a:off x="7804939" y="3096709"/>
            <a:ext cx="684925" cy="0"/>
          </a:xfrm>
          <a:prstGeom prst="line">
            <a:avLst/>
          </a:prstGeom>
          <a:noFill/>
          <a:ln w="28575">
            <a:solidFill>
              <a:schemeClr val="tx1"/>
            </a:solidFill>
            <a:round/>
            <a:headEnd/>
            <a:tailEnd type="triangle" w="med" len="med"/>
          </a:ln>
        </p:spPr>
        <p:txBody>
          <a:bodyPr wrap="square" anchor="ctr">
            <a:spAutoFit/>
          </a:bodyPr>
          <a:lstStyle/>
          <a:p>
            <a:endParaRPr lang="en-US" sz="3600"/>
          </a:p>
        </p:txBody>
      </p:sp>
      <p:sp>
        <p:nvSpPr>
          <p:cNvPr id="10" name="Text Box 7"/>
          <p:cNvSpPr txBox="1">
            <a:spLocks noChangeArrowheads="1"/>
          </p:cNvSpPr>
          <p:nvPr/>
        </p:nvSpPr>
        <p:spPr bwMode="gray">
          <a:xfrm>
            <a:off x="7903609" y="3469910"/>
            <a:ext cx="1789665" cy="463846"/>
          </a:xfrm>
          <a:prstGeom prst="rect">
            <a:avLst/>
          </a:prstGeom>
          <a:noFill/>
          <a:ln w="12700" algn="ctr">
            <a:noFill/>
            <a:miter lim="800000"/>
            <a:headEnd/>
            <a:tailEnd/>
          </a:ln>
        </p:spPr>
        <p:txBody>
          <a:bodyPr wrap="square" lIns="90000" tIns="46800" rIns="90000" bIns="46800">
            <a:spAutoFit/>
          </a:bodyPr>
          <a:lstStyle/>
          <a:p>
            <a:r>
              <a:rPr lang="en-US" altLang="zh-CN" sz="2400" b="1" dirty="0">
                <a:solidFill>
                  <a:srgbClr val="CC3300"/>
                </a:solidFill>
                <a:ea typeface="宋体" pitchFamily="2" charset="-122"/>
              </a:rPr>
              <a:t>SUPPLIER</a:t>
            </a:r>
          </a:p>
        </p:txBody>
      </p:sp>
      <p:pic>
        <p:nvPicPr>
          <p:cNvPr id="11" name="Picture 8" descr="role_purchaser_green_R"/>
          <p:cNvPicPr>
            <a:picLocks noChangeAspect="1" noChangeArrowheads="1"/>
          </p:cNvPicPr>
          <p:nvPr/>
        </p:nvPicPr>
        <p:blipFill>
          <a:blip r:embed="rId3" cstate="print"/>
          <a:srcRect/>
          <a:stretch>
            <a:fillRect/>
          </a:stretch>
        </p:blipFill>
        <p:spPr bwMode="auto">
          <a:xfrm>
            <a:off x="8755444" y="2373627"/>
            <a:ext cx="937831" cy="1019789"/>
          </a:xfrm>
          <a:prstGeom prst="rect">
            <a:avLst/>
          </a:prstGeom>
          <a:noFill/>
          <a:ln w="9525">
            <a:noFill/>
            <a:miter lim="800000"/>
            <a:headEnd/>
            <a:tailEnd/>
          </a:ln>
        </p:spPr>
      </p:pic>
      <p:pic>
        <p:nvPicPr>
          <p:cNvPr id="12" name="Picture 9" descr="role_purchaser_blue_R"/>
          <p:cNvPicPr>
            <a:picLocks noChangeAspect="1" noChangeArrowheads="1"/>
          </p:cNvPicPr>
          <p:nvPr/>
        </p:nvPicPr>
        <p:blipFill>
          <a:blip r:embed="rId4" cstate="print"/>
          <a:srcRect/>
          <a:stretch>
            <a:fillRect/>
          </a:stretch>
        </p:blipFill>
        <p:spPr bwMode="auto">
          <a:xfrm>
            <a:off x="290680" y="2593598"/>
            <a:ext cx="1194378" cy="904053"/>
          </a:xfrm>
          <a:prstGeom prst="rect">
            <a:avLst/>
          </a:prstGeom>
          <a:noFill/>
          <a:ln w="9525">
            <a:noFill/>
            <a:miter lim="800000"/>
            <a:headEnd/>
            <a:tailEnd/>
          </a:ln>
        </p:spPr>
      </p:pic>
      <p:sp>
        <p:nvSpPr>
          <p:cNvPr id="13" name="Text Box 10"/>
          <p:cNvSpPr txBox="1">
            <a:spLocks noChangeArrowheads="1"/>
          </p:cNvSpPr>
          <p:nvPr/>
        </p:nvSpPr>
        <p:spPr bwMode="gray">
          <a:xfrm flipH="1">
            <a:off x="169513" y="3445733"/>
            <a:ext cx="1603401" cy="402291"/>
          </a:xfrm>
          <a:prstGeom prst="rect">
            <a:avLst/>
          </a:prstGeom>
          <a:noFill/>
          <a:ln w="12700" algn="ctr">
            <a:noFill/>
            <a:miter lim="800000"/>
            <a:headEnd/>
            <a:tailEnd/>
          </a:ln>
        </p:spPr>
        <p:txBody>
          <a:bodyPr wrap="square" lIns="90000" tIns="46800" rIns="90000" bIns="46800">
            <a:spAutoFit/>
          </a:bodyPr>
          <a:lstStyle/>
          <a:p>
            <a:r>
              <a:rPr lang="en-US" altLang="zh-CN" sz="2000" b="1" dirty="0" smtClean="0">
                <a:solidFill>
                  <a:srgbClr val="CC3300"/>
                </a:solidFill>
                <a:ea typeface="宋体" pitchFamily="2" charset="-122"/>
              </a:rPr>
              <a:t>PETRONAS</a:t>
            </a:r>
            <a:endParaRPr lang="en-US" altLang="zh-CN" sz="2000" b="1" dirty="0">
              <a:solidFill>
                <a:srgbClr val="CC3300"/>
              </a:solidFill>
              <a:ea typeface="宋体" pitchFamily="2" charset="-122"/>
            </a:endParaRPr>
          </a:p>
        </p:txBody>
      </p:sp>
      <p:sp>
        <p:nvSpPr>
          <p:cNvPr id="17" name="Text Box 14"/>
          <p:cNvSpPr txBox="1">
            <a:spLocks noChangeArrowheads="1"/>
          </p:cNvSpPr>
          <p:nvPr/>
        </p:nvSpPr>
        <p:spPr bwMode="auto">
          <a:xfrm>
            <a:off x="3886397" y="1186844"/>
            <a:ext cx="1618912" cy="276999"/>
          </a:xfrm>
          <a:prstGeom prst="rect">
            <a:avLst/>
          </a:prstGeom>
          <a:noFill/>
          <a:ln w="12700">
            <a:noFill/>
            <a:miter lim="800000"/>
            <a:headEnd/>
            <a:tailEnd/>
          </a:ln>
        </p:spPr>
        <p:txBody>
          <a:bodyPr wrap="square" lIns="0" tIns="0" rIns="0" bIns="0">
            <a:spAutoFit/>
          </a:bodyPr>
          <a:lstStyle/>
          <a:p>
            <a:pPr>
              <a:lnSpc>
                <a:spcPct val="90000"/>
              </a:lnSpc>
              <a:spcBef>
                <a:spcPct val="75000"/>
              </a:spcBef>
              <a:buSzPct val="25000"/>
            </a:pPr>
            <a:r>
              <a:rPr lang="ja-JP" altLang="en-US" dirty="0">
                <a:solidFill>
                  <a:schemeClr val="tx2"/>
                </a:solidFill>
                <a:latin typeface="Arial Black" pitchFamily="34" charset="0"/>
                <a:ea typeface="ＭＳ Ｐゴシック" pitchFamily="34" charset="-128"/>
                <a:cs typeface="Times New Roman" pitchFamily="18" charset="0"/>
              </a:rPr>
              <a:t> </a:t>
            </a:r>
            <a:r>
              <a:rPr lang="en-US" altLang="zh-CN" dirty="0">
                <a:solidFill>
                  <a:schemeClr val="tx2"/>
                </a:solidFill>
                <a:latin typeface="Arial Black" pitchFamily="34" charset="0"/>
                <a:ea typeface="ＭＳ Ｐゴシック" pitchFamily="34" charset="-128"/>
                <a:cs typeface="Times New Roman" pitchFamily="18" charset="0"/>
              </a:rPr>
              <a:t>SRM </a:t>
            </a:r>
            <a:r>
              <a:rPr lang="en-US" altLang="zh-CN" dirty="0" smtClean="0">
                <a:solidFill>
                  <a:schemeClr val="tx2"/>
                </a:solidFill>
                <a:latin typeface="Arial Black" pitchFamily="34" charset="0"/>
                <a:ea typeface="ＭＳ Ｐゴシック" pitchFamily="34" charset="-128"/>
                <a:cs typeface="Times New Roman" pitchFamily="18" charset="0"/>
              </a:rPr>
              <a:t>- SUS</a:t>
            </a:r>
            <a:endParaRPr lang="en-US" altLang="ja-JP" dirty="0">
              <a:solidFill>
                <a:schemeClr val="tx2"/>
              </a:solidFill>
              <a:latin typeface="Arial Black" pitchFamily="34" charset="0"/>
              <a:ea typeface="ＭＳ Ｐゴシック" pitchFamily="34" charset="-128"/>
              <a:cs typeface="Times New Roman" pitchFamily="18" charset="0"/>
            </a:endParaRPr>
          </a:p>
        </p:txBody>
      </p:sp>
      <p:sp>
        <p:nvSpPr>
          <p:cNvPr id="18" name="Line 15"/>
          <p:cNvSpPr>
            <a:spLocks noChangeShapeType="1"/>
          </p:cNvSpPr>
          <p:nvPr/>
        </p:nvSpPr>
        <p:spPr bwMode="auto">
          <a:xfrm flipH="1">
            <a:off x="1712329" y="2412725"/>
            <a:ext cx="1926876" cy="0"/>
          </a:xfrm>
          <a:prstGeom prst="line">
            <a:avLst/>
          </a:prstGeom>
          <a:noFill/>
          <a:ln w="28575">
            <a:solidFill>
              <a:schemeClr val="tx1"/>
            </a:solidFill>
            <a:round/>
            <a:headEnd type="triangle" w="med" len="med"/>
            <a:tailEnd/>
          </a:ln>
        </p:spPr>
        <p:txBody>
          <a:bodyPr wrap="square" anchor="ctr">
            <a:spAutoFit/>
          </a:bodyPr>
          <a:lstStyle/>
          <a:p>
            <a:endParaRPr lang="en-US"/>
          </a:p>
        </p:txBody>
      </p:sp>
      <p:sp>
        <p:nvSpPr>
          <p:cNvPr id="19" name="Line 16"/>
          <p:cNvSpPr>
            <a:spLocks noChangeShapeType="1"/>
          </p:cNvSpPr>
          <p:nvPr/>
        </p:nvSpPr>
        <p:spPr bwMode="auto">
          <a:xfrm flipH="1" flipV="1">
            <a:off x="1772914" y="4824901"/>
            <a:ext cx="1866291" cy="0"/>
          </a:xfrm>
          <a:prstGeom prst="line">
            <a:avLst/>
          </a:prstGeom>
          <a:noFill/>
          <a:ln w="28575">
            <a:solidFill>
              <a:srgbClr val="C00000"/>
            </a:solidFill>
            <a:round/>
            <a:headEnd/>
            <a:tailEnd type="triangle" w="med" len="med"/>
          </a:ln>
        </p:spPr>
        <p:txBody>
          <a:bodyPr wrap="square" anchor="ctr">
            <a:spAutoFit/>
          </a:bodyPr>
          <a:lstStyle/>
          <a:p>
            <a:endParaRPr lang="en-US"/>
          </a:p>
        </p:txBody>
      </p:sp>
      <p:sp>
        <p:nvSpPr>
          <p:cNvPr id="20" name="Text Box 17"/>
          <p:cNvSpPr txBox="1">
            <a:spLocks noChangeArrowheads="1"/>
          </p:cNvSpPr>
          <p:nvPr/>
        </p:nvSpPr>
        <p:spPr bwMode="auto">
          <a:xfrm>
            <a:off x="1767713" y="2038075"/>
            <a:ext cx="557709" cy="338554"/>
          </a:xfrm>
          <a:prstGeom prst="rect">
            <a:avLst/>
          </a:prstGeom>
          <a:noFill/>
          <a:ln w="6350" algn="ctr">
            <a:noFill/>
            <a:miter lim="800000"/>
            <a:headEnd/>
            <a:tailEnd/>
          </a:ln>
        </p:spPr>
        <p:txBody>
          <a:bodyPr wrap="square">
            <a:spAutoFit/>
          </a:bodyPr>
          <a:lstStyle/>
          <a:p>
            <a:pPr>
              <a:spcBef>
                <a:spcPct val="50000"/>
              </a:spcBef>
            </a:pPr>
            <a:r>
              <a:rPr lang="en-US" altLang="zh-CN" sz="1600" b="1" dirty="0" smtClean="0">
                <a:ea typeface="宋体" pitchFamily="2" charset="-122"/>
              </a:rPr>
              <a:t>PO  </a:t>
            </a:r>
            <a:endParaRPr lang="en-US" altLang="zh-CN" sz="1600" b="1" dirty="0">
              <a:ea typeface="宋体" pitchFamily="2" charset="-122"/>
            </a:endParaRPr>
          </a:p>
        </p:txBody>
      </p:sp>
      <p:sp>
        <p:nvSpPr>
          <p:cNvPr id="21" name="Text Box 18"/>
          <p:cNvSpPr txBox="1">
            <a:spLocks noChangeArrowheads="1"/>
          </p:cNvSpPr>
          <p:nvPr/>
        </p:nvSpPr>
        <p:spPr bwMode="auto">
          <a:xfrm>
            <a:off x="1821228" y="4470731"/>
            <a:ext cx="1363405" cy="338554"/>
          </a:xfrm>
          <a:prstGeom prst="rect">
            <a:avLst/>
          </a:prstGeom>
          <a:noFill/>
          <a:ln w="6350" algn="ctr">
            <a:noFill/>
            <a:miter lim="800000"/>
            <a:headEnd/>
            <a:tailEnd/>
          </a:ln>
        </p:spPr>
        <p:txBody>
          <a:bodyPr wrap="square">
            <a:spAutoFit/>
          </a:bodyPr>
          <a:lstStyle/>
          <a:p>
            <a:pPr>
              <a:spcBef>
                <a:spcPct val="50000"/>
              </a:spcBef>
            </a:pPr>
            <a:r>
              <a:rPr lang="en-US" altLang="zh-CN" sz="1600" b="1" dirty="0">
                <a:solidFill>
                  <a:srgbClr val="C00000"/>
                </a:solidFill>
                <a:ea typeface="宋体" pitchFamily="2" charset="-122"/>
              </a:rPr>
              <a:t>Invoice</a:t>
            </a:r>
          </a:p>
        </p:txBody>
      </p:sp>
      <p:sp>
        <p:nvSpPr>
          <p:cNvPr id="22" name="Line 19"/>
          <p:cNvSpPr>
            <a:spLocks noChangeShapeType="1"/>
          </p:cNvSpPr>
          <p:nvPr/>
        </p:nvSpPr>
        <p:spPr bwMode="auto">
          <a:xfrm flipH="1" flipV="1">
            <a:off x="1757767" y="2865956"/>
            <a:ext cx="1881438" cy="1516"/>
          </a:xfrm>
          <a:prstGeom prst="line">
            <a:avLst/>
          </a:prstGeom>
          <a:noFill/>
          <a:ln w="28575">
            <a:solidFill>
              <a:schemeClr val="tx1"/>
            </a:solidFill>
            <a:round/>
            <a:headEnd/>
            <a:tailEnd type="triangle" w="med" len="med"/>
          </a:ln>
        </p:spPr>
        <p:txBody>
          <a:bodyPr wrap="square" anchor="ctr">
            <a:spAutoFit/>
          </a:bodyPr>
          <a:lstStyle/>
          <a:p>
            <a:endParaRPr lang="en-US"/>
          </a:p>
        </p:txBody>
      </p:sp>
      <p:sp>
        <p:nvSpPr>
          <p:cNvPr id="23" name="Text Box 20"/>
          <p:cNvSpPr txBox="1">
            <a:spLocks noChangeArrowheads="1"/>
          </p:cNvSpPr>
          <p:nvPr/>
        </p:nvSpPr>
        <p:spPr bwMode="auto">
          <a:xfrm>
            <a:off x="1761631" y="2558359"/>
            <a:ext cx="1943266" cy="338554"/>
          </a:xfrm>
          <a:prstGeom prst="rect">
            <a:avLst/>
          </a:prstGeom>
          <a:noFill/>
          <a:ln w="6350" algn="ctr">
            <a:noFill/>
            <a:miter lim="800000"/>
            <a:headEnd/>
            <a:tailEnd/>
          </a:ln>
        </p:spPr>
        <p:txBody>
          <a:bodyPr wrap="square">
            <a:spAutoFit/>
          </a:bodyPr>
          <a:lstStyle/>
          <a:p>
            <a:pPr>
              <a:spcBef>
                <a:spcPct val="50000"/>
              </a:spcBef>
            </a:pPr>
            <a:r>
              <a:rPr lang="en-US" altLang="zh-CN" sz="1600" b="1" dirty="0" smtClean="0">
                <a:ea typeface="宋体" pitchFamily="2" charset="-122"/>
              </a:rPr>
              <a:t>PO Confirmation</a:t>
            </a:r>
            <a:endParaRPr lang="en-US" altLang="zh-CN" sz="1600" b="1" dirty="0">
              <a:ea typeface="宋体" pitchFamily="2" charset="-122"/>
            </a:endParaRPr>
          </a:p>
        </p:txBody>
      </p:sp>
      <p:sp>
        <p:nvSpPr>
          <p:cNvPr id="24" name="Line 21"/>
          <p:cNvSpPr>
            <a:spLocks noChangeShapeType="1"/>
          </p:cNvSpPr>
          <p:nvPr/>
        </p:nvSpPr>
        <p:spPr bwMode="auto">
          <a:xfrm flipH="1" flipV="1">
            <a:off x="1002528" y="3196975"/>
            <a:ext cx="656706" cy="3690"/>
          </a:xfrm>
          <a:prstGeom prst="line">
            <a:avLst/>
          </a:prstGeom>
          <a:noFill/>
          <a:ln w="28575">
            <a:solidFill>
              <a:schemeClr val="tx1"/>
            </a:solidFill>
            <a:round/>
            <a:headEnd type="triangle" w="med" len="med"/>
            <a:tailEnd/>
          </a:ln>
        </p:spPr>
        <p:txBody>
          <a:bodyPr wrap="square" anchor="ctr">
            <a:spAutoFit/>
          </a:bodyPr>
          <a:lstStyle/>
          <a:p>
            <a:endParaRPr lang="en-US"/>
          </a:p>
        </p:txBody>
      </p:sp>
      <p:sp>
        <p:nvSpPr>
          <p:cNvPr id="25" name="Line 22"/>
          <p:cNvSpPr>
            <a:spLocks noChangeShapeType="1"/>
          </p:cNvSpPr>
          <p:nvPr/>
        </p:nvSpPr>
        <p:spPr bwMode="auto">
          <a:xfrm flipH="1">
            <a:off x="5915928" y="2434211"/>
            <a:ext cx="1884803" cy="0"/>
          </a:xfrm>
          <a:prstGeom prst="line">
            <a:avLst/>
          </a:prstGeom>
          <a:noFill/>
          <a:ln w="28575">
            <a:solidFill>
              <a:schemeClr val="tx1"/>
            </a:solidFill>
            <a:round/>
            <a:headEnd type="triangle" w="med" len="med"/>
            <a:tailEnd/>
          </a:ln>
        </p:spPr>
        <p:txBody>
          <a:bodyPr wrap="square" anchor="ctr">
            <a:spAutoFit/>
          </a:bodyPr>
          <a:lstStyle/>
          <a:p>
            <a:endParaRPr lang="en-US" sz="3600"/>
          </a:p>
        </p:txBody>
      </p:sp>
      <p:sp>
        <p:nvSpPr>
          <p:cNvPr id="26" name="Line 23"/>
          <p:cNvSpPr>
            <a:spLocks noChangeShapeType="1"/>
          </p:cNvSpPr>
          <p:nvPr/>
        </p:nvSpPr>
        <p:spPr bwMode="auto">
          <a:xfrm flipH="1">
            <a:off x="5921154" y="4824316"/>
            <a:ext cx="1884803" cy="0"/>
          </a:xfrm>
          <a:prstGeom prst="line">
            <a:avLst/>
          </a:prstGeom>
          <a:noFill/>
          <a:ln w="28575">
            <a:solidFill>
              <a:srgbClr val="C00000"/>
            </a:solidFill>
            <a:round/>
            <a:headEnd/>
            <a:tailEnd type="triangle" w="med" len="med"/>
          </a:ln>
        </p:spPr>
        <p:txBody>
          <a:bodyPr wrap="square" anchor="ctr">
            <a:spAutoFit/>
          </a:bodyPr>
          <a:lstStyle/>
          <a:p>
            <a:endParaRPr lang="en-US" sz="3600"/>
          </a:p>
        </p:txBody>
      </p:sp>
      <p:sp>
        <p:nvSpPr>
          <p:cNvPr id="27" name="Text Box 24"/>
          <p:cNvSpPr txBox="1">
            <a:spLocks noChangeArrowheads="1"/>
          </p:cNvSpPr>
          <p:nvPr/>
        </p:nvSpPr>
        <p:spPr bwMode="auto">
          <a:xfrm>
            <a:off x="5884548" y="2095657"/>
            <a:ext cx="1730196" cy="338554"/>
          </a:xfrm>
          <a:prstGeom prst="rect">
            <a:avLst/>
          </a:prstGeom>
          <a:noFill/>
          <a:ln w="6350" algn="ctr">
            <a:noFill/>
            <a:miter lim="800000"/>
            <a:headEnd/>
            <a:tailEnd/>
          </a:ln>
        </p:spPr>
        <p:txBody>
          <a:bodyPr wrap="square">
            <a:spAutoFit/>
          </a:bodyPr>
          <a:lstStyle/>
          <a:p>
            <a:pPr>
              <a:spcBef>
                <a:spcPct val="50000"/>
              </a:spcBef>
            </a:pPr>
            <a:r>
              <a:rPr lang="en-US" altLang="zh-CN" sz="1600" b="1" dirty="0">
                <a:ea typeface="宋体" pitchFamily="2" charset="-122"/>
              </a:rPr>
              <a:t>Retrieve </a:t>
            </a:r>
            <a:r>
              <a:rPr lang="en-US" altLang="zh-CN" sz="1600" b="1" dirty="0" smtClean="0">
                <a:ea typeface="宋体" pitchFamily="2" charset="-122"/>
              </a:rPr>
              <a:t>PO</a:t>
            </a:r>
            <a:endParaRPr lang="en-US" altLang="zh-CN" sz="1600" b="1" dirty="0">
              <a:ea typeface="宋体" pitchFamily="2" charset="-122"/>
            </a:endParaRPr>
          </a:p>
        </p:txBody>
      </p:sp>
      <p:sp>
        <p:nvSpPr>
          <p:cNvPr id="28" name="Text Box 25"/>
          <p:cNvSpPr txBox="1">
            <a:spLocks noChangeArrowheads="1"/>
          </p:cNvSpPr>
          <p:nvPr/>
        </p:nvSpPr>
        <p:spPr bwMode="auto">
          <a:xfrm>
            <a:off x="5823980" y="4502113"/>
            <a:ext cx="2736695" cy="338554"/>
          </a:xfrm>
          <a:prstGeom prst="rect">
            <a:avLst/>
          </a:prstGeom>
          <a:noFill/>
          <a:ln w="6350" algn="ctr">
            <a:noFill/>
            <a:miter lim="800000"/>
            <a:headEnd/>
            <a:tailEnd/>
          </a:ln>
        </p:spPr>
        <p:txBody>
          <a:bodyPr wrap="square">
            <a:spAutoFit/>
          </a:bodyPr>
          <a:lstStyle/>
          <a:p>
            <a:pPr>
              <a:spcBef>
                <a:spcPct val="50000"/>
              </a:spcBef>
            </a:pPr>
            <a:r>
              <a:rPr lang="en-US" altLang="zh-CN" sz="1600" b="1" dirty="0">
                <a:solidFill>
                  <a:srgbClr val="C00000"/>
                </a:solidFill>
                <a:ea typeface="宋体" pitchFamily="2" charset="-122"/>
              </a:rPr>
              <a:t>Create Invoice</a:t>
            </a:r>
          </a:p>
        </p:txBody>
      </p:sp>
      <p:sp>
        <p:nvSpPr>
          <p:cNvPr id="29" name="Line 26"/>
          <p:cNvSpPr>
            <a:spLocks noChangeShapeType="1"/>
          </p:cNvSpPr>
          <p:nvPr/>
        </p:nvSpPr>
        <p:spPr bwMode="auto">
          <a:xfrm flipH="1">
            <a:off x="5894525" y="2839633"/>
            <a:ext cx="1899949" cy="0"/>
          </a:xfrm>
          <a:prstGeom prst="line">
            <a:avLst/>
          </a:prstGeom>
          <a:noFill/>
          <a:ln w="28575">
            <a:solidFill>
              <a:schemeClr val="tx1"/>
            </a:solidFill>
            <a:round/>
            <a:headEnd/>
            <a:tailEnd type="triangle" w="med" len="med"/>
          </a:ln>
        </p:spPr>
        <p:txBody>
          <a:bodyPr wrap="square" anchor="ctr">
            <a:spAutoFit/>
          </a:bodyPr>
          <a:lstStyle/>
          <a:p>
            <a:endParaRPr lang="en-US" sz="3600"/>
          </a:p>
        </p:txBody>
      </p:sp>
      <p:sp>
        <p:nvSpPr>
          <p:cNvPr id="30" name="Text Box 27"/>
          <p:cNvSpPr txBox="1">
            <a:spLocks noChangeArrowheads="1"/>
          </p:cNvSpPr>
          <p:nvPr/>
        </p:nvSpPr>
        <p:spPr bwMode="auto">
          <a:xfrm>
            <a:off x="5884548" y="2485314"/>
            <a:ext cx="1714432" cy="338554"/>
          </a:xfrm>
          <a:prstGeom prst="rect">
            <a:avLst/>
          </a:prstGeom>
          <a:noFill/>
          <a:ln w="6350" algn="ctr">
            <a:noFill/>
            <a:miter lim="800000"/>
            <a:headEnd/>
            <a:tailEnd/>
          </a:ln>
        </p:spPr>
        <p:txBody>
          <a:bodyPr wrap="square">
            <a:spAutoFit/>
          </a:bodyPr>
          <a:lstStyle/>
          <a:p>
            <a:pPr>
              <a:spcBef>
                <a:spcPct val="50000"/>
              </a:spcBef>
            </a:pPr>
            <a:r>
              <a:rPr lang="en-US" altLang="zh-CN" sz="1600" b="1" dirty="0">
                <a:ea typeface="宋体" pitchFamily="2" charset="-122"/>
              </a:rPr>
              <a:t>Confirm PO</a:t>
            </a:r>
          </a:p>
        </p:txBody>
      </p:sp>
      <p:sp>
        <p:nvSpPr>
          <p:cNvPr id="34" name="Oval 33"/>
          <p:cNvSpPr>
            <a:spLocks noChangeArrowheads="1"/>
          </p:cNvSpPr>
          <p:nvPr/>
        </p:nvSpPr>
        <p:spPr bwMode="auto">
          <a:xfrm>
            <a:off x="3928716" y="1609804"/>
            <a:ext cx="1576593" cy="3344375"/>
          </a:xfrm>
          <a:prstGeom prst="ellipse">
            <a:avLst/>
          </a:prstGeom>
          <a:solidFill>
            <a:srgbClr val="339966"/>
          </a:solidFill>
          <a:ln w="6350">
            <a:solidFill>
              <a:schemeClr val="tx1"/>
            </a:solidFill>
            <a:miter lim="800000"/>
            <a:headEnd/>
            <a:tailEnd/>
          </a:ln>
        </p:spPr>
        <p:txBody>
          <a:bodyPr wrap="none" anchor="ctr"/>
          <a:lstStyle/>
          <a:p>
            <a:endParaRPr lang="en-US" sz="3200"/>
          </a:p>
        </p:txBody>
      </p:sp>
      <p:sp>
        <p:nvSpPr>
          <p:cNvPr id="35" name="Text Box 34"/>
          <p:cNvSpPr txBox="1">
            <a:spLocks noChangeArrowheads="1"/>
          </p:cNvSpPr>
          <p:nvPr/>
        </p:nvSpPr>
        <p:spPr bwMode="auto">
          <a:xfrm>
            <a:off x="3928716" y="2275476"/>
            <a:ext cx="1534227" cy="1717393"/>
          </a:xfrm>
          <a:prstGeom prst="rect">
            <a:avLst/>
          </a:prstGeom>
          <a:noFill/>
          <a:ln w="12700">
            <a:noFill/>
            <a:miter lim="800000"/>
            <a:headEnd/>
            <a:tailEnd/>
          </a:ln>
        </p:spPr>
        <p:txBody>
          <a:bodyPr wrap="square" anchor="ctr">
            <a:spAutoFit/>
          </a:bodyPr>
          <a:lstStyle/>
          <a:p>
            <a:pPr algn="ctr">
              <a:spcBef>
                <a:spcPct val="20000"/>
              </a:spcBef>
              <a:buClr>
                <a:srgbClr val="F48B00"/>
              </a:buClr>
            </a:pPr>
            <a:r>
              <a:rPr lang="de-DE" altLang="zh-CN" sz="2400" b="1" dirty="0">
                <a:solidFill>
                  <a:srgbClr val="EEEEEE"/>
                </a:solidFill>
                <a:ea typeface="ＭＳ Ｐゴシック" pitchFamily="34" charset="-128"/>
                <a:cs typeface="Times New Roman" pitchFamily="18" charset="0"/>
              </a:rPr>
              <a:t>Supplier</a:t>
            </a:r>
          </a:p>
          <a:p>
            <a:pPr algn="ctr">
              <a:spcBef>
                <a:spcPct val="20000"/>
              </a:spcBef>
              <a:buClr>
                <a:srgbClr val="F48B00"/>
              </a:buClr>
            </a:pPr>
            <a:r>
              <a:rPr lang="de-DE" altLang="zh-CN" sz="2400" b="1" dirty="0">
                <a:solidFill>
                  <a:srgbClr val="EEEEEE"/>
                </a:solidFill>
                <a:ea typeface="ＭＳ Ｐゴシック" pitchFamily="34" charset="-128"/>
                <a:cs typeface="Times New Roman" pitchFamily="18" charset="0"/>
              </a:rPr>
              <a:t>Self-Service</a:t>
            </a:r>
          </a:p>
          <a:p>
            <a:pPr algn="ctr">
              <a:spcBef>
                <a:spcPct val="20000"/>
              </a:spcBef>
              <a:buClr>
                <a:srgbClr val="F48B00"/>
              </a:buClr>
            </a:pPr>
            <a:r>
              <a:rPr lang="de-DE" altLang="zh-CN" sz="2400" b="1" dirty="0">
                <a:solidFill>
                  <a:srgbClr val="EEEEEE"/>
                </a:solidFill>
                <a:ea typeface="ＭＳ Ｐゴシック" pitchFamily="34" charset="-128"/>
                <a:cs typeface="Times New Roman" pitchFamily="18" charset="0"/>
              </a:rPr>
              <a:t>(SUS)</a:t>
            </a:r>
            <a:endParaRPr lang="de-DE" altLang="ja-JP" sz="2400" b="1" dirty="0">
              <a:solidFill>
                <a:srgbClr val="EEEEEE"/>
              </a:solidFill>
              <a:ea typeface="ＭＳ Ｐゴシック" pitchFamily="34" charset="-128"/>
              <a:cs typeface="Times New Roman" pitchFamily="18" charset="0"/>
            </a:endParaRPr>
          </a:p>
        </p:txBody>
      </p:sp>
      <p:pic>
        <p:nvPicPr>
          <p:cNvPr id="36" name="Picture 35"/>
          <p:cNvPicPr>
            <a:picLocks noChangeAspect="1" noChangeArrowheads="1"/>
          </p:cNvPicPr>
          <p:nvPr/>
        </p:nvPicPr>
        <p:blipFill>
          <a:blip r:embed="rId5" cstate="print"/>
          <a:srcRect/>
          <a:stretch>
            <a:fillRect/>
          </a:stretch>
        </p:blipFill>
        <p:spPr bwMode="auto">
          <a:xfrm>
            <a:off x="9274243" y="1556469"/>
            <a:ext cx="419032" cy="403138"/>
          </a:xfrm>
          <a:prstGeom prst="rect">
            <a:avLst/>
          </a:prstGeom>
          <a:noFill/>
          <a:ln w="12700">
            <a:noFill/>
            <a:miter lim="800000"/>
            <a:headEnd/>
            <a:tailEnd/>
          </a:ln>
        </p:spPr>
      </p:pic>
      <p:sp>
        <p:nvSpPr>
          <p:cNvPr id="37" name="Line 38"/>
          <p:cNvSpPr>
            <a:spLocks noChangeShapeType="1"/>
          </p:cNvSpPr>
          <p:nvPr/>
        </p:nvSpPr>
        <p:spPr bwMode="auto">
          <a:xfrm flipH="1">
            <a:off x="1807201" y="3989762"/>
            <a:ext cx="1836000" cy="1516"/>
          </a:xfrm>
          <a:prstGeom prst="line">
            <a:avLst/>
          </a:prstGeom>
          <a:noFill/>
          <a:ln w="28575">
            <a:solidFill>
              <a:schemeClr val="accent6">
                <a:lumMod val="50000"/>
              </a:schemeClr>
            </a:solidFill>
            <a:round/>
            <a:headEnd type="triangle" w="med" len="med"/>
            <a:tailEnd/>
          </a:ln>
        </p:spPr>
        <p:txBody>
          <a:bodyPr wrap="square" anchor="ctr">
            <a:spAutoFit/>
          </a:bodyPr>
          <a:lstStyle/>
          <a:p>
            <a:endParaRPr lang="en-US"/>
          </a:p>
        </p:txBody>
      </p:sp>
      <p:sp>
        <p:nvSpPr>
          <p:cNvPr id="38" name="Text Box 39"/>
          <p:cNvSpPr txBox="1">
            <a:spLocks noChangeArrowheads="1"/>
          </p:cNvSpPr>
          <p:nvPr/>
        </p:nvSpPr>
        <p:spPr bwMode="auto">
          <a:xfrm>
            <a:off x="1749382" y="4038786"/>
            <a:ext cx="1465467" cy="338554"/>
          </a:xfrm>
          <a:prstGeom prst="rect">
            <a:avLst/>
          </a:prstGeom>
          <a:noFill/>
          <a:ln w="6350" algn="ctr">
            <a:noFill/>
            <a:miter lim="800000"/>
            <a:headEnd/>
            <a:tailEnd/>
          </a:ln>
        </p:spPr>
        <p:txBody>
          <a:bodyPr wrap="square">
            <a:spAutoFit/>
          </a:bodyPr>
          <a:lstStyle/>
          <a:p>
            <a:pPr>
              <a:spcBef>
                <a:spcPct val="50000"/>
              </a:spcBef>
            </a:pPr>
            <a:r>
              <a:rPr lang="en-US" altLang="zh-CN" sz="1600" b="1" dirty="0" smtClean="0">
                <a:solidFill>
                  <a:srgbClr val="C00000"/>
                </a:solidFill>
                <a:ea typeface="宋体" pitchFamily="2" charset="-122"/>
              </a:rPr>
              <a:t>GR (Material)</a:t>
            </a:r>
            <a:endParaRPr lang="en-US" altLang="zh-CN" sz="1600" b="1" dirty="0">
              <a:solidFill>
                <a:srgbClr val="C00000"/>
              </a:solidFill>
              <a:ea typeface="宋体" pitchFamily="2" charset="-122"/>
            </a:endParaRPr>
          </a:p>
        </p:txBody>
      </p:sp>
      <p:sp>
        <p:nvSpPr>
          <p:cNvPr id="39" name="Line 40"/>
          <p:cNvSpPr>
            <a:spLocks noChangeShapeType="1"/>
          </p:cNvSpPr>
          <p:nvPr/>
        </p:nvSpPr>
        <p:spPr bwMode="auto">
          <a:xfrm flipH="1">
            <a:off x="5915928" y="3931295"/>
            <a:ext cx="1899949" cy="4547"/>
          </a:xfrm>
          <a:prstGeom prst="line">
            <a:avLst/>
          </a:prstGeom>
          <a:noFill/>
          <a:ln w="28575">
            <a:solidFill>
              <a:schemeClr val="accent6">
                <a:lumMod val="50000"/>
              </a:schemeClr>
            </a:solidFill>
            <a:round/>
            <a:headEnd type="triangle" w="med" len="med"/>
            <a:tailEnd/>
          </a:ln>
        </p:spPr>
        <p:txBody>
          <a:bodyPr wrap="square" anchor="ctr">
            <a:spAutoFit/>
          </a:bodyPr>
          <a:lstStyle/>
          <a:p>
            <a:endParaRPr lang="en-US" sz="3600"/>
          </a:p>
        </p:txBody>
      </p:sp>
      <p:sp>
        <p:nvSpPr>
          <p:cNvPr id="40" name="Text Box 41"/>
          <p:cNvSpPr txBox="1">
            <a:spLocks noChangeArrowheads="1"/>
          </p:cNvSpPr>
          <p:nvPr/>
        </p:nvSpPr>
        <p:spPr bwMode="auto">
          <a:xfrm>
            <a:off x="5839767" y="4056922"/>
            <a:ext cx="3067751" cy="338554"/>
          </a:xfrm>
          <a:prstGeom prst="rect">
            <a:avLst/>
          </a:prstGeom>
          <a:noFill/>
          <a:ln w="6350" algn="ctr">
            <a:noFill/>
            <a:miter lim="800000"/>
            <a:headEnd/>
            <a:tailEnd/>
          </a:ln>
        </p:spPr>
        <p:txBody>
          <a:bodyPr wrap="square">
            <a:spAutoFit/>
          </a:bodyPr>
          <a:lstStyle/>
          <a:p>
            <a:pPr>
              <a:spcBef>
                <a:spcPct val="50000"/>
              </a:spcBef>
            </a:pPr>
            <a:r>
              <a:rPr lang="en-US" altLang="zh-CN" sz="1600" b="1" dirty="0">
                <a:solidFill>
                  <a:srgbClr val="C00000"/>
                </a:solidFill>
                <a:ea typeface="宋体" pitchFamily="2" charset="-122"/>
              </a:rPr>
              <a:t>Retrieve </a:t>
            </a:r>
            <a:r>
              <a:rPr lang="en-US" altLang="zh-CN" sz="1600" b="1" dirty="0" smtClean="0">
                <a:solidFill>
                  <a:srgbClr val="C00000"/>
                </a:solidFill>
                <a:ea typeface="宋体" pitchFamily="2" charset="-122"/>
              </a:rPr>
              <a:t>GR (Material)</a:t>
            </a:r>
            <a:endParaRPr lang="en-US" altLang="zh-CN" sz="1600" b="1" dirty="0">
              <a:solidFill>
                <a:srgbClr val="C00000"/>
              </a:solidFill>
              <a:ea typeface="宋体" pitchFamily="2" charset="-122"/>
            </a:endParaRPr>
          </a:p>
        </p:txBody>
      </p:sp>
      <p:sp>
        <p:nvSpPr>
          <p:cNvPr id="42" name="Text Box 60"/>
          <p:cNvSpPr txBox="1">
            <a:spLocks noChangeArrowheads="1"/>
          </p:cNvSpPr>
          <p:nvPr/>
        </p:nvSpPr>
        <p:spPr bwMode="auto">
          <a:xfrm>
            <a:off x="7878677" y="1859381"/>
            <a:ext cx="1814597" cy="307777"/>
          </a:xfrm>
          <a:prstGeom prst="rect">
            <a:avLst/>
          </a:prstGeom>
          <a:noFill/>
          <a:ln w="12700" algn="ctr">
            <a:noFill/>
            <a:miter lim="800000"/>
            <a:headEnd/>
            <a:tailEnd/>
          </a:ln>
        </p:spPr>
        <p:txBody>
          <a:bodyPr wrap="square">
            <a:spAutoFit/>
          </a:bodyPr>
          <a:lstStyle/>
          <a:p>
            <a:r>
              <a:rPr lang="en-US" altLang="zh-CN" sz="1400" b="1" dirty="0" smtClean="0">
                <a:solidFill>
                  <a:srgbClr val="990000"/>
                </a:solidFill>
                <a:ea typeface="宋体" pitchFamily="2" charset="-122"/>
              </a:rPr>
              <a:t>Internet Browser</a:t>
            </a:r>
            <a:endParaRPr lang="en-US" altLang="zh-CN" sz="1400" b="1" dirty="0">
              <a:solidFill>
                <a:srgbClr val="990000"/>
              </a:solidFill>
              <a:ea typeface="宋体" pitchFamily="2" charset="-122"/>
            </a:endParaRPr>
          </a:p>
        </p:txBody>
      </p:sp>
      <p:sp>
        <p:nvSpPr>
          <p:cNvPr id="43" name="Line 26"/>
          <p:cNvSpPr>
            <a:spLocks noChangeShapeType="1"/>
          </p:cNvSpPr>
          <p:nvPr/>
        </p:nvSpPr>
        <p:spPr bwMode="auto">
          <a:xfrm flipH="1">
            <a:off x="5898213" y="3481028"/>
            <a:ext cx="1899949" cy="0"/>
          </a:xfrm>
          <a:prstGeom prst="line">
            <a:avLst/>
          </a:prstGeom>
          <a:noFill/>
          <a:ln w="28575">
            <a:solidFill>
              <a:schemeClr val="accent6">
                <a:lumMod val="50000"/>
              </a:schemeClr>
            </a:solidFill>
            <a:round/>
            <a:headEnd/>
            <a:tailEnd type="triangle" w="med" len="med"/>
          </a:ln>
        </p:spPr>
        <p:txBody>
          <a:bodyPr wrap="square" anchor="ctr">
            <a:spAutoFit/>
          </a:bodyPr>
          <a:lstStyle/>
          <a:p>
            <a:endParaRPr lang="en-US" sz="3600"/>
          </a:p>
        </p:txBody>
      </p:sp>
      <p:sp>
        <p:nvSpPr>
          <p:cNvPr id="44" name="Text Box 27"/>
          <p:cNvSpPr txBox="1">
            <a:spLocks noChangeArrowheads="1"/>
          </p:cNvSpPr>
          <p:nvPr/>
        </p:nvSpPr>
        <p:spPr bwMode="auto">
          <a:xfrm>
            <a:off x="5863699" y="3096130"/>
            <a:ext cx="3122645" cy="338554"/>
          </a:xfrm>
          <a:prstGeom prst="rect">
            <a:avLst/>
          </a:prstGeom>
          <a:noFill/>
          <a:ln w="6350" algn="ctr">
            <a:noFill/>
            <a:miter lim="800000"/>
            <a:headEnd/>
            <a:tailEnd/>
          </a:ln>
        </p:spPr>
        <p:txBody>
          <a:bodyPr wrap="square">
            <a:spAutoFit/>
          </a:bodyPr>
          <a:lstStyle/>
          <a:p>
            <a:pPr>
              <a:spcBef>
                <a:spcPct val="50000"/>
              </a:spcBef>
            </a:pPr>
            <a:r>
              <a:rPr lang="en-US" altLang="zh-CN" sz="1600" b="1" dirty="0" smtClean="0">
                <a:solidFill>
                  <a:schemeClr val="accent6">
                    <a:lumMod val="50000"/>
                  </a:schemeClr>
                </a:solidFill>
                <a:ea typeface="宋体" pitchFamily="2" charset="-122"/>
              </a:rPr>
              <a:t>Create Service Confirmation</a:t>
            </a:r>
            <a:endParaRPr lang="en-US" altLang="zh-CN" sz="1600" b="1" dirty="0">
              <a:solidFill>
                <a:schemeClr val="accent6">
                  <a:lumMod val="50000"/>
                </a:schemeClr>
              </a:solidFill>
              <a:ea typeface="宋体" pitchFamily="2" charset="-122"/>
            </a:endParaRPr>
          </a:p>
        </p:txBody>
      </p:sp>
      <p:sp>
        <p:nvSpPr>
          <p:cNvPr id="45" name="Line 19"/>
          <p:cNvSpPr>
            <a:spLocks noChangeShapeType="1"/>
          </p:cNvSpPr>
          <p:nvPr/>
        </p:nvSpPr>
        <p:spPr bwMode="auto">
          <a:xfrm flipH="1" flipV="1">
            <a:off x="1757767" y="3554018"/>
            <a:ext cx="1881438" cy="1516"/>
          </a:xfrm>
          <a:prstGeom prst="line">
            <a:avLst/>
          </a:prstGeom>
          <a:noFill/>
          <a:ln w="28575">
            <a:solidFill>
              <a:schemeClr val="accent6">
                <a:lumMod val="50000"/>
              </a:schemeClr>
            </a:solidFill>
            <a:round/>
            <a:headEnd/>
            <a:tailEnd type="triangle" w="med" len="med"/>
          </a:ln>
        </p:spPr>
        <p:txBody>
          <a:bodyPr wrap="square" anchor="ctr">
            <a:spAutoFit/>
          </a:bodyPr>
          <a:lstStyle/>
          <a:p>
            <a:endParaRPr lang="en-US"/>
          </a:p>
        </p:txBody>
      </p:sp>
      <p:sp>
        <p:nvSpPr>
          <p:cNvPr id="46" name="Text Box 27"/>
          <p:cNvSpPr txBox="1">
            <a:spLocks noChangeArrowheads="1"/>
          </p:cNvSpPr>
          <p:nvPr/>
        </p:nvSpPr>
        <p:spPr bwMode="auto">
          <a:xfrm>
            <a:off x="1686777" y="3215464"/>
            <a:ext cx="2585678" cy="338554"/>
          </a:xfrm>
          <a:prstGeom prst="rect">
            <a:avLst/>
          </a:prstGeom>
          <a:noFill/>
          <a:ln w="6350" algn="ctr">
            <a:noFill/>
            <a:miter lim="800000"/>
            <a:headEnd/>
            <a:tailEnd/>
          </a:ln>
        </p:spPr>
        <p:txBody>
          <a:bodyPr wrap="square">
            <a:spAutoFit/>
          </a:bodyPr>
          <a:lstStyle/>
          <a:p>
            <a:pPr>
              <a:spcBef>
                <a:spcPct val="50000"/>
              </a:spcBef>
            </a:pPr>
            <a:r>
              <a:rPr lang="en-US" altLang="zh-CN" sz="1600" b="1" dirty="0" smtClean="0">
                <a:solidFill>
                  <a:schemeClr val="accent6">
                    <a:lumMod val="50000"/>
                  </a:schemeClr>
                </a:solidFill>
                <a:ea typeface="宋体" pitchFamily="2" charset="-122"/>
              </a:rPr>
              <a:t>Service Entry Sheet</a:t>
            </a:r>
            <a:endParaRPr lang="en-US" altLang="zh-CN" sz="1600" b="1" dirty="0">
              <a:solidFill>
                <a:schemeClr val="accent6">
                  <a:lumMod val="50000"/>
                </a:schemeClr>
              </a:solidFill>
              <a:ea typeface="宋体" pitchFamily="2" charset="-122"/>
            </a:endParaRPr>
          </a:p>
        </p:txBody>
      </p:sp>
      <p:sp>
        <p:nvSpPr>
          <p:cNvPr id="47" name="Text Box 27"/>
          <p:cNvSpPr txBox="1">
            <a:spLocks noChangeArrowheads="1"/>
          </p:cNvSpPr>
          <p:nvPr/>
        </p:nvSpPr>
        <p:spPr bwMode="auto">
          <a:xfrm>
            <a:off x="1689126" y="3665451"/>
            <a:ext cx="2599093" cy="338554"/>
          </a:xfrm>
          <a:prstGeom prst="rect">
            <a:avLst/>
          </a:prstGeom>
          <a:noFill/>
          <a:ln w="6350" algn="ctr">
            <a:noFill/>
            <a:miter lim="800000"/>
            <a:headEnd/>
            <a:tailEnd/>
          </a:ln>
        </p:spPr>
        <p:txBody>
          <a:bodyPr wrap="square">
            <a:spAutoFit/>
          </a:bodyPr>
          <a:lstStyle/>
          <a:p>
            <a:pPr>
              <a:spcBef>
                <a:spcPct val="50000"/>
              </a:spcBef>
            </a:pPr>
            <a:r>
              <a:rPr lang="en-US" altLang="zh-CN" sz="1600" b="1" dirty="0" smtClean="0">
                <a:solidFill>
                  <a:schemeClr val="accent6">
                    <a:lumMod val="50000"/>
                  </a:schemeClr>
                </a:solidFill>
                <a:ea typeface="宋体" pitchFamily="2" charset="-122"/>
              </a:rPr>
              <a:t>Service Acceptance</a:t>
            </a:r>
            <a:endParaRPr lang="en-US" altLang="zh-CN" sz="1600" b="1" dirty="0">
              <a:solidFill>
                <a:schemeClr val="accent6">
                  <a:lumMod val="50000"/>
                </a:schemeClr>
              </a:solidFill>
              <a:ea typeface="宋体" pitchFamily="2" charset="-122"/>
            </a:endParaRPr>
          </a:p>
        </p:txBody>
      </p:sp>
      <p:sp>
        <p:nvSpPr>
          <p:cNvPr id="48" name="Text Box 27"/>
          <p:cNvSpPr txBox="1">
            <a:spLocks noChangeArrowheads="1"/>
          </p:cNvSpPr>
          <p:nvPr/>
        </p:nvSpPr>
        <p:spPr bwMode="auto">
          <a:xfrm>
            <a:off x="5882483" y="3593215"/>
            <a:ext cx="2473242" cy="338554"/>
          </a:xfrm>
          <a:prstGeom prst="rect">
            <a:avLst/>
          </a:prstGeom>
          <a:noFill/>
          <a:ln w="6350" algn="ctr">
            <a:noFill/>
            <a:miter lim="800000"/>
            <a:headEnd/>
            <a:tailEnd/>
          </a:ln>
        </p:spPr>
        <p:txBody>
          <a:bodyPr wrap="square">
            <a:spAutoFit/>
          </a:bodyPr>
          <a:lstStyle/>
          <a:p>
            <a:pPr>
              <a:spcBef>
                <a:spcPct val="50000"/>
              </a:spcBef>
            </a:pPr>
            <a:r>
              <a:rPr lang="en-US" altLang="zh-CN" sz="1600" b="1" dirty="0" smtClean="0">
                <a:solidFill>
                  <a:schemeClr val="accent6">
                    <a:lumMod val="50000"/>
                  </a:schemeClr>
                </a:solidFill>
                <a:ea typeface="宋体" pitchFamily="2" charset="-122"/>
              </a:rPr>
              <a:t>Service Accepted</a:t>
            </a:r>
            <a:endParaRPr lang="en-US" altLang="zh-CN" sz="1600" b="1" dirty="0">
              <a:solidFill>
                <a:schemeClr val="accent6">
                  <a:lumMod val="50000"/>
                </a:schemeClr>
              </a:solidFill>
              <a:ea typeface="宋体" pitchFamily="2" charset="-122"/>
            </a:endParaRPr>
          </a:p>
        </p:txBody>
      </p:sp>
      <p:sp>
        <p:nvSpPr>
          <p:cNvPr id="49" name="Line 40"/>
          <p:cNvSpPr>
            <a:spLocks noChangeShapeType="1"/>
          </p:cNvSpPr>
          <p:nvPr/>
        </p:nvSpPr>
        <p:spPr bwMode="auto">
          <a:xfrm flipH="1">
            <a:off x="5915928" y="4390716"/>
            <a:ext cx="1899949" cy="4547"/>
          </a:xfrm>
          <a:prstGeom prst="line">
            <a:avLst/>
          </a:prstGeom>
          <a:noFill/>
          <a:ln w="28575">
            <a:solidFill>
              <a:srgbClr val="C00000"/>
            </a:solidFill>
            <a:round/>
            <a:headEnd type="triangle" w="med" len="med"/>
            <a:tailEnd/>
          </a:ln>
        </p:spPr>
        <p:txBody>
          <a:bodyPr wrap="square" anchor="ctr">
            <a:spAutoFit/>
          </a:bodyPr>
          <a:lstStyle/>
          <a:p>
            <a:endParaRPr lang="en-US" sz="3600"/>
          </a:p>
        </p:txBody>
      </p:sp>
      <p:sp>
        <p:nvSpPr>
          <p:cNvPr id="50" name="Line 38"/>
          <p:cNvSpPr>
            <a:spLocks noChangeShapeType="1"/>
          </p:cNvSpPr>
          <p:nvPr/>
        </p:nvSpPr>
        <p:spPr bwMode="auto">
          <a:xfrm flipH="1">
            <a:off x="1803205" y="4392853"/>
            <a:ext cx="1836000" cy="1516"/>
          </a:xfrm>
          <a:prstGeom prst="line">
            <a:avLst/>
          </a:prstGeom>
          <a:noFill/>
          <a:ln w="28575">
            <a:solidFill>
              <a:srgbClr val="C00000"/>
            </a:solidFill>
            <a:round/>
            <a:headEnd type="triangle" w="med" len="med"/>
            <a:tailEnd/>
          </a:ln>
        </p:spPr>
        <p:txBody>
          <a:bodyPr wrap="square" anchor="ctr">
            <a:spAutoFit/>
          </a:bodyPr>
          <a:lstStyle/>
          <a:p>
            <a:endParaRPr lang="en-US"/>
          </a:p>
        </p:txBody>
      </p:sp>
      <p:grpSp>
        <p:nvGrpSpPr>
          <p:cNvPr id="2" name="Group 1"/>
          <p:cNvGrpSpPr/>
          <p:nvPr/>
        </p:nvGrpSpPr>
        <p:grpSpPr>
          <a:xfrm>
            <a:off x="1803206" y="1124745"/>
            <a:ext cx="1866290" cy="614951"/>
            <a:chOff x="1763688" y="4369492"/>
            <a:chExt cx="1760537" cy="644143"/>
          </a:xfrm>
        </p:grpSpPr>
        <p:sp>
          <p:nvSpPr>
            <p:cNvPr id="51" name="Text Box 39"/>
            <p:cNvSpPr txBox="1">
              <a:spLocks noChangeArrowheads="1"/>
            </p:cNvSpPr>
            <p:nvPr/>
          </p:nvSpPr>
          <p:spPr bwMode="auto">
            <a:xfrm>
              <a:off x="1788727" y="4369492"/>
              <a:ext cx="1560861" cy="354625"/>
            </a:xfrm>
            <a:prstGeom prst="rect">
              <a:avLst/>
            </a:prstGeom>
            <a:noFill/>
            <a:ln w="6350" algn="ctr">
              <a:noFill/>
              <a:miter lim="800000"/>
              <a:headEnd/>
              <a:tailEnd/>
            </a:ln>
          </p:spPr>
          <p:txBody>
            <a:bodyPr wrap="none">
              <a:spAutoFit/>
            </a:bodyPr>
            <a:lstStyle/>
            <a:p>
              <a:pPr>
                <a:spcBef>
                  <a:spcPct val="50000"/>
                </a:spcBef>
              </a:pPr>
              <a:r>
                <a:rPr lang="en-US" altLang="zh-CN" sz="1600" b="1" dirty="0" smtClean="0">
                  <a:solidFill>
                    <a:srgbClr val="002060"/>
                  </a:solidFill>
                  <a:ea typeface="宋体" pitchFamily="2" charset="-122"/>
                </a:rPr>
                <a:t>RFQ document</a:t>
              </a:r>
              <a:endParaRPr lang="en-US" altLang="zh-CN" sz="1600" b="1" dirty="0">
                <a:solidFill>
                  <a:srgbClr val="002060"/>
                </a:solidFill>
                <a:ea typeface="宋体" pitchFamily="2" charset="-122"/>
              </a:endParaRPr>
            </a:p>
          </p:txBody>
        </p:sp>
        <p:sp>
          <p:nvSpPr>
            <p:cNvPr id="52" name="Line 38"/>
            <p:cNvSpPr>
              <a:spLocks noChangeShapeType="1"/>
            </p:cNvSpPr>
            <p:nvPr/>
          </p:nvSpPr>
          <p:spPr bwMode="auto">
            <a:xfrm flipH="1">
              <a:off x="1763688" y="4723556"/>
              <a:ext cx="1731962" cy="1588"/>
            </a:xfrm>
            <a:prstGeom prst="line">
              <a:avLst/>
            </a:prstGeom>
            <a:noFill/>
            <a:ln w="28575">
              <a:solidFill>
                <a:srgbClr val="002060"/>
              </a:solidFill>
              <a:round/>
              <a:headEnd type="triangle" w="med" len="med"/>
              <a:tailEnd/>
            </a:ln>
          </p:spPr>
          <p:txBody>
            <a:bodyPr anchor="ctr">
              <a:spAutoFit/>
            </a:bodyPr>
            <a:lstStyle/>
            <a:p>
              <a:endParaRPr lang="en-US">
                <a:solidFill>
                  <a:srgbClr val="002060"/>
                </a:solidFill>
              </a:endParaRPr>
            </a:p>
          </p:txBody>
        </p:sp>
        <p:sp>
          <p:nvSpPr>
            <p:cNvPr id="55" name="Line 16"/>
            <p:cNvSpPr>
              <a:spLocks noChangeShapeType="1"/>
            </p:cNvSpPr>
            <p:nvPr/>
          </p:nvSpPr>
          <p:spPr bwMode="auto">
            <a:xfrm flipH="1" flipV="1">
              <a:off x="1763688" y="5013176"/>
              <a:ext cx="1760537" cy="0"/>
            </a:xfrm>
            <a:prstGeom prst="line">
              <a:avLst/>
            </a:prstGeom>
            <a:noFill/>
            <a:ln w="28575">
              <a:solidFill>
                <a:srgbClr val="002060"/>
              </a:solidFill>
              <a:round/>
              <a:headEnd/>
              <a:tailEnd type="triangle" w="med" len="med"/>
            </a:ln>
          </p:spPr>
          <p:txBody>
            <a:bodyPr anchor="ctr">
              <a:spAutoFit/>
            </a:bodyPr>
            <a:lstStyle/>
            <a:p>
              <a:endParaRPr lang="en-US">
                <a:solidFill>
                  <a:srgbClr val="002060"/>
                </a:solidFill>
              </a:endParaRPr>
            </a:p>
          </p:txBody>
        </p:sp>
        <p:sp>
          <p:nvSpPr>
            <p:cNvPr id="56" name="Text Box 18"/>
            <p:cNvSpPr txBox="1">
              <a:spLocks noChangeArrowheads="1"/>
            </p:cNvSpPr>
            <p:nvPr/>
          </p:nvSpPr>
          <p:spPr bwMode="auto">
            <a:xfrm>
              <a:off x="1776207" y="4659010"/>
              <a:ext cx="1733248" cy="354625"/>
            </a:xfrm>
            <a:prstGeom prst="rect">
              <a:avLst/>
            </a:prstGeom>
            <a:noFill/>
            <a:ln w="6350" algn="ctr">
              <a:noFill/>
              <a:miter lim="800000"/>
              <a:headEnd/>
              <a:tailEnd/>
            </a:ln>
          </p:spPr>
          <p:txBody>
            <a:bodyPr wrap="none">
              <a:spAutoFit/>
            </a:bodyPr>
            <a:lstStyle/>
            <a:p>
              <a:pPr>
                <a:spcBef>
                  <a:spcPct val="50000"/>
                </a:spcBef>
              </a:pPr>
              <a:r>
                <a:rPr lang="en-US" altLang="zh-CN" sz="1600" b="1" dirty="0" smtClean="0">
                  <a:solidFill>
                    <a:srgbClr val="002060"/>
                  </a:solidFill>
                  <a:ea typeface="宋体" pitchFamily="2" charset="-122"/>
                </a:rPr>
                <a:t>RFQ Submission</a:t>
              </a:r>
              <a:endParaRPr lang="en-US" altLang="zh-CN" sz="1600" b="1" dirty="0">
                <a:solidFill>
                  <a:srgbClr val="002060"/>
                </a:solidFill>
                <a:ea typeface="宋体" pitchFamily="2" charset="-122"/>
              </a:endParaRPr>
            </a:p>
          </p:txBody>
        </p:sp>
      </p:grpSp>
      <p:grpSp>
        <p:nvGrpSpPr>
          <p:cNvPr id="3" name="Group 2"/>
          <p:cNvGrpSpPr/>
          <p:nvPr/>
        </p:nvGrpSpPr>
        <p:grpSpPr>
          <a:xfrm>
            <a:off x="5894525" y="1080487"/>
            <a:ext cx="1894717" cy="713809"/>
            <a:chOff x="5592960" y="4293095"/>
            <a:chExt cx="1787352" cy="747693"/>
          </a:xfrm>
        </p:grpSpPr>
        <p:sp>
          <p:nvSpPr>
            <p:cNvPr id="53" name="Text Box 39"/>
            <p:cNvSpPr txBox="1">
              <a:spLocks noChangeArrowheads="1"/>
            </p:cNvSpPr>
            <p:nvPr/>
          </p:nvSpPr>
          <p:spPr bwMode="auto">
            <a:xfrm>
              <a:off x="5610642" y="4293095"/>
              <a:ext cx="1400571" cy="354625"/>
            </a:xfrm>
            <a:prstGeom prst="rect">
              <a:avLst/>
            </a:prstGeom>
            <a:noFill/>
            <a:ln w="6350" algn="ctr">
              <a:noFill/>
              <a:miter lim="800000"/>
              <a:headEnd/>
              <a:tailEnd/>
            </a:ln>
          </p:spPr>
          <p:txBody>
            <a:bodyPr wrap="none">
              <a:spAutoFit/>
            </a:bodyPr>
            <a:lstStyle/>
            <a:p>
              <a:pPr>
                <a:spcBef>
                  <a:spcPct val="50000"/>
                </a:spcBef>
              </a:pPr>
              <a:r>
                <a:rPr lang="en-US" altLang="zh-CN" sz="1600" b="1" dirty="0" smtClean="0">
                  <a:solidFill>
                    <a:srgbClr val="002060"/>
                  </a:solidFill>
                  <a:ea typeface="宋体" pitchFamily="2" charset="-122"/>
                </a:rPr>
                <a:t>Retrieve RFQ</a:t>
              </a:r>
              <a:endParaRPr lang="en-US" altLang="zh-CN" sz="1600" b="1" dirty="0">
                <a:solidFill>
                  <a:srgbClr val="002060"/>
                </a:solidFill>
                <a:ea typeface="宋体" pitchFamily="2" charset="-122"/>
              </a:endParaRPr>
            </a:p>
          </p:txBody>
        </p:sp>
        <p:sp>
          <p:nvSpPr>
            <p:cNvPr id="54" name="Line 38"/>
            <p:cNvSpPr>
              <a:spLocks noChangeShapeType="1"/>
            </p:cNvSpPr>
            <p:nvPr/>
          </p:nvSpPr>
          <p:spPr bwMode="auto">
            <a:xfrm flipH="1">
              <a:off x="5648350" y="4647163"/>
              <a:ext cx="1731962" cy="1588"/>
            </a:xfrm>
            <a:prstGeom prst="line">
              <a:avLst/>
            </a:prstGeom>
            <a:noFill/>
            <a:ln w="28575">
              <a:solidFill>
                <a:srgbClr val="002060"/>
              </a:solidFill>
              <a:round/>
              <a:headEnd type="triangle" w="med" len="med"/>
              <a:tailEnd/>
            </a:ln>
          </p:spPr>
          <p:txBody>
            <a:bodyPr anchor="ctr">
              <a:spAutoFit/>
            </a:bodyPr>
            <a:lstStyle/>
            <a:p>
              <a:endParaRPr lang="en-US">
                <a:solidFill>
                  <a:srgbClr val="002060"/>
                </a:solidFill>
              </a:endParaRPr>
            </a:p>
          </p:txBody>
        </p:sp>
        <p:sp>
          <p:nvSpPr>
            <p:cNvPr id="57" name="Line 23"/>
            <p:cNvSpPr>
              <a:spLocks noChangeShapeType="1"/>
            </p:cNvSpPr>
            <p:nvPr/>
          </p:nvSpPr>
          <p:spPr bwMode="auto">
            <a:xfrm flipH="1">
              <a:off x="5592960" y="4991105"/>
              <a:ext cx="1778000" cy="0"/>
            </a:xfrm>
            <a:prstGeom prst="line">
              <a:avLst/>
            </a:prstGeom>
            <a:noFill/>
            <a:ln w="28575">
              <a:solidFill>
                <a:srgbClr val="002060"/>
              </a:solidFill>
              <a:round/>
              <a:headEnd/>
              <a:tailEnd type="triangle" w="med" len="med"/>
            </a:ln>
          </p:spPr>
          <p:txBody>
            <a:bodyPr anchor="ctr">
              <a:spAutoFit/>
            </a:bodyPr>
            <a:lstStyle/>
            <a:p>
              <a:endParaRPr lang="en-US" sz="3600">
                <a:solidFill>
                  <a:srgbClr val="002060"/>
                </a:solidFill>
              </a:endParaRPr>
            </a:p>
          </p:txBody>
        </p:sp>
        <p:sp>
          <p:nvSpPr>
            <p:cNvPr id="58" name="Text Box 25"/>
            <p:cNvSpPr txBox="1">
              <a:spLocks noChangeArrowheads="1"/>
            </p:cNvSpPr>
            <p:nvPr/>
          </p:nvSpPr>
          <p:spPr bwMode="auto">
            <a:xfrm>
              <a:off x="5630190" y="4686163"/>
              <a:ext cx="1293206" cy="354625"/>
            </a:xfrm>
            <a:prstGeom prst="rect">
              <a:avLst/>
            </a:prstGeom>
            <a:noFill/>
            <a:ln w="6350" algn="ctr">
              <a:noFill/>
              <a:miter lim="800000"/>
              <a:headEnd/>
              <a:tailEnd/>
            </a:ln>
          </p:spPr>
          <p:txBody>
            <a:bodyPr wrap="none">
              <a:spAutoFit/>
            </a:bodyPr>
            <a:lstStyle/>
            <a:p>
              <a:pPr>
                <a:spcBef>
                  <a:spcPct val="50000"/>
                </a:spcBef>
              </a:pPr>
              <a:r>
                <a:rPr lang="en-US" altLang="zh-CN" sz="1600" b="1" dirty="0" smtClean="0">
                  <a:solidFill>
                    <a:srgbClr val="002060"/>
                  </a:solidFill>
                  <a:ea typeface="宋体" pitchFamily="2" charset="-122"/>
                </a:rPr>
                <a:t>Submit RFQ</a:t>
              </a:r>
              <a:endParaRPr lang="en-US" altLang="zh-CN" sz="1600" b="1" dirty="0">
                <a:solidFill>
                  <a:srgbClr val="002060"/>
                </a:solidFill>
                <a:ea typeface="宋体" pitchFamily="2" charset="-122"/>
              </a:endParaRPr>
            </a:p>
          </p:txBody>
        </p:sp>
      </p:grpSp>
      <p:sp>
        <p:nvSpPr>
          <p:cNvPr id="59" name="AutoShape 5"/>
          <p:cNvSpPr>
            <a:spLocks noChangeArrowheads="1"/>
          </p:cNvSpPr>
          <p:nvPr/>
        </p:nvSpPr>
        <p:spPr bwMode="auto">
          <a:xfrm>
            <a:off x="1198179" y="2030693"/>
            <a:ext cx="3011214" cy="3210490"/>
          </a:xfrm>
          <a:prstGeom prst="downArrow">
            <a:avLst>
              <a:gd name="adj1" fmla="val 62407"/>
              <a:gd name="adj2" fmla="val 19656"/>
            </a:avLst>
          </a:prstGeom>
          <a:solidFill>
            <a:srgbClr val="7A93B2">
              <a:alpha val="30196"/>
            </a:srgbClr>
          </a:solidFill>
          <a:ln w="6350" algn="ctr">
            <a:noFill/>
            <a:miter lim="800000"/>
            <a:headEnd/>
            <a:tailEnd/>
          </a:ln>
        </p:spPr>
        <p:txBody>
          <a:bodyPr wrap="none" lIns="90000" tIns="46800" rIns="90000" bIns="46800" anchor="ctr"/>
          <a:lstStyle/>
          <a:p>
            <a:endParaRPr lang="de-DE" sz="1600" b="1">
              <a:solidFill>
                <a:schemeClr val="bg1"/>
              </a:solidFill>
            </a:endParaRPr>
          </a:p>
        </p:txBody>
      </p:sp>
      <p:sp>
        <p:nvSpPr>
          <p:cNvPr id="65" name="AutoShape 5"/>
          <p:cNvSpPr>
            <a:spLocks noChangeArrowheads="1"/>
          </p:cNvSpPr>
          <p:nvPr/>
        </p:nvSpPr>
        <p:spPr bwMode="auto">
          <a:xfrm>
            <a:off x="1277007" y="1175079"/>
            <a:ext cx="2932386" cy="868239"/>
          </a:xfrm>
          <a:prstGeom prst="downArrow">
            <a:avLst>
              <a:gd name="adj1" fmla="val 62407"/>
              <a:gd name="adj2" fmla="val 19656"/>
            </a:avLst>
          </a:prstGeom>
          <a:solidFill>
            <a:srgbClr val="7A93B2">
              <a:alpha val="30196"/>
            </a:srgbClr>
          </a:solidFill>
          <a:ln w="6350" algn="ctr">
            <a:noFill/>
            <a:miter lim="800000"/>
            <a:headEnd/>
            <a:tailEnd/>
          </a:ln>
        </p:spPr>
        <p:txBody>
          <a:bodyPr wrap="none" lIns="90000" tIns="46800" rIns="90000" bIns="46800" anchor="ctr"/>
          <a:lstStyle/>
          <a:p>
            <a:endParaRPr lang="de-DE" sz="1600" b="1">
              <a:solidFill>
                <a:schemeClr val="bg1"/>
              </a:solidFill>
            </a:endParaRPr>
          </a:p>
        </p:txBody>
      </p:sp>
      <p:sp>
        <p:nvSpPr>
          <p:cNvPr id="60" name="Rounded Rectangle 59"/>
          <p:cNvSpPr/>
          <p:nvPr/>
        </p:nvSpPr>
        <p:spPr>
          <a:xfrm>
            <a:off x="419295" y="5229200"/>
            <a:ext cx="9007351" cy="1152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Impacted OPUs</a:t>
            </a:r>
          </a:p>
          <a:p>
            <a:pPr>
              <a:buFont typeface="Arial" pitchFamily="34" charset="0"/>
              <a:buChar char="•"/>
            </a:pPr>
            <a:r>
              <a:rPr lang="en-US" sz="1400" dirty="0" smtClean="0">
                <a:solidFill>
                  <a:schemeClr val="tx1"/>
                </a:solidFill>
              </a:rPr>
              <a:t>  All Pilot OPUs  Go-Live in Jan 2012 (status quo) for SUS Vendors</a:t>
            </a:r>
          </a:p>
          <a:p>
            <a:pPr>
              <a:buFont typeface="Arial" pitchFamily="34" charset="0"/>
              <a:buChar char="•"/>
            </a:pPr>
            <a:r>
              <a:rPr lang="en-US" sz="1400" dirty="0" smtClean="0">
                <a:solidFill>
                  <a:schemeClr val="tx1"/>
                </a:solidFill>
              </a:rPr>
              <a:t>   Roll Out OPUs in Jan 2013 but only for Purchase Order created after Go-Live for SUS Vendors  </a:t>
            </a:r>
            <a:endParaRPr lang="en-MY" sz="1400" dirty="0">
              <a:solidFill>
                <a:schemeClr val="tx1"/>
              </a:solidFill>
            </a:endParaRPr>
          </a:p>
        </p:txBody>
      </p:sp>
    </p:spTree>
    <p:extLst>
      <p:ext uri="{BB962C8B-B14F-4D97-AF65-F5344CB8AC3E}">
        <p14:creationId xmlns:p14="http://schemas.microsoft.com/office/powerpoint/2010/main" val="42618989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3"/>
          <p:cNvSpPr>
            <a:spLocks noGrp="1"/>
          </p:cNvSpPr>
          <p:nvPr>
            <p:ph type="sldNum" sz="quarter" idx="10"/>
          </p:nvPr>
        </p:nvSpPr>
        <p:spPr/>
        <p:txBody>
          <a:bodyPr/>
          <a:lstStyle/>
          <a:p>
            <a:pPr>
              <a:defRPr/>
            </a:pPr>
            <a:fld id="{76C36B50-77DB-4F8F-B9F9-F5ECE6E8472C}" type="slidenum">
              <a:rPr lang="en-US"/>
              <a:pPr>
                <a:defRPr/>
              </a:pPr>
              <a:t>5</a:t>
            </a:fld>
            <a:endParaRPr lang="en-US"/>
          </a:p>
        </p:txBody>
      </p:sp>
      <p:sp>
        <p:nvSpPr>
          <p:cNvPr id="3624963" name="Text Box 21"/>
          <p:cNvSpPr txBox="1">
            <a:spLocks noChangeArrowheads="1"/>
          </p:cNvSpPr>
          <p:nvPr/>
        </p:nvSpPr>
        <p:spPr bwMode="auto">
          <a:xfrm>
            <a:off x="2699308" y="2363789"/>
            <a:ext cx="1310949" cy="279180"/>
          </a:xfrm>
          <a:prstGeom prst="rect">
            <a:avLst/>
          </a:prstGeom>
          <a:noFill/>
          <a:ln w="12700">
            <a:noFill/>
            <a:miter lim="800000"/>
            <a:headEnd/>
            <a:tailEnd/>
          </a:ln>
        </p:spPr>
        <p:txBody>
          <a:bodyPr lIns="90000" tIns="46800" rIns="90000" bIns="46800">
            <a:spAutoFit/>
          </a:bodyPr>
          <a:lstStyle/>
          <a:p>
            <a:pPr>
              <a:buFontTx/>
              <a:buNone/>
            </a:pPr>
            <a:r>
              <a:rPr lang="en-US" sz="1200">
                <a:solidFill>
                  <a:schemeClr val="bg1"/>
                </a:solidFill>
                <a:ea typeface="Arial Unicode MS" pitchFamily="34" charset="-128"/>
              </a:rPr>
              <a:t>Sourcing</a:t>
            </a:r>
          </a:p>
        </p:txBody>
      </p:sp>
      <p:sp>
        <p:nvSpPr>
          <p:cNvPr id="3624965" name="Line 3"/>
          <p:cNvSpPr>
            <a:spLocks noChangeShapeType="1"/>
          </p:cNvSpPr>
          <p:nvPr/>
        </p:nvSpPr>
        <p:spPr bwMode="auto">
          <a:xfrm>
            <a:off x="2275227" y="3138488"/>
            <a:ext cx="0" cy="2381250"/>
          </a:xfrm>
          <a:prstGeom prst="line">
            <a:avLst/>
          </a:prstGeom>
          <a:noFill/>
          <a:ln w="12700" cap="rnd">
            <a:solidFill>
              <a:schemeClr val="bg1"/>
            </a:solidFill>
            <a:prstDash val="sysDot"/>
            <a:round/>
            <a:headEnd/>
            <a:tailEnd/>
          </a:ln>
        </p:spPr>
        <p:txBody>
          <a:bodyPr lIns="90000" tIns="46800" rIns="90000" bIns="46800" anchor="ctr"/>
          <a:lstStyle/>
          <a:p>
            <a:endParaRPr lang="en-US"/>
          </a:p>
        </p:txBody>
      </p:sp>
      <p:sp>
        <p:nvSpPr>
          <p:cNvPr id="3624966" name="Line 4"/>
          <p:cNvSpPr>
            <a:spLocks noChangeShapeType="1"/>
          </p:cNvSpPr>
          <p:nvPr/>
        </p:nvSpPr>
        <p:spPr bwMode="auto">
          <a:xfrm flipH="1">
            <a:off x="3480155" y="3138488"/>
            <a:ext cx="13463" cy="2393950"/>
          </a:xfrm>
          <a:prstGeom prst="line">
            <a:avLst/>
          </a:prstGeom>
          <a:noFill/>
          <a:ln w="12700" cap="rnd">
            <a:solidFill>
              <a:schemeClr val="bg1"/>
            </a:solidFill>
            <a:prstDash val="sysDot"/>
            <a:round/>
            <a:headEnd/>
            <a:tailEnd/>
          </a:ln>
        </p:spPr>
        <p:txBody>
          <a:bodyPr lIns="90000" tIns="46800" rIns="90000" bIns="46800" anchor="ctr"/>
          <a:lstStyle/>
          <a:p>
            <a:endParaRPr lang="en-US"/>
          </a:p>
        </p:txBody>
      </p:sp>
      <p:sp>
        <p:nvSpPr>
          <p:cNvPr id="3624967" name="Line 5"/>
          <p:cNvSpPr>
            <a:spLocks noChangeShapeType="1"/>
          </p:cNvSpPr>
          <p:nvPr/>
        </p:nvSpPr>
        <p:spPr bwMode="auto">
          <a:xfrm flipH="1">
            <a:off x="4710326" y="3138488"/>
            <a:ext cx="13463" cy="2419350"/>
          </a:xfrm>
          <a:prstGeom prst="line">
            <a:avLst/>
          </a:prstGeom>
          <a:noFill/>
          <a:ln w="12700" cap="rnd">
            <a:solidFill>
              <a:schemeClr val="bg1"/>
            </a:solidFill>
            <a:prstDash val="sysDot"/>
            <a:round/>
            <a:headEnd/>
            <a:tailEnd/>
          </a:ln>
        </p:spPr>
        <p:txBody>
          <a:bodyPr lIns="90000" tIns="46800" rIns="90000" bIns="46800" anchor="ctr"/>
          <a:lstStyle/>
          <a:p>
            <a:endParaRPr lang="en-US"/>
          </a:p>
        </p:txBody>
      </p:sp>
      <p:sp>
        <p:nvSpPr>
          <p:cNvPr id="3624968" name="Line 6"/>
          <p:cNvSpPr>
            <a:spLocks noChangeShapeType="1"/>
          </p:cNvSpPr>
          <p:nvPr/>
        </p:nvSpPr>
        <p:spPr bwMode="auto">
          <a:xfrm>
            <a:off x="5918620" y="3138488"/>
            <a:ext cx="0" cy="2419350"/>
          </a:xfrm>
          <a:prstGeom prst="line">
            <a:avLst/>
          </a:prstGeom>
          <a:noFill/>
          <a:ln w="12700" cap="rnd">
            <a:solidFill>
              <a:schemeClr val="bg1"/>
            </a:solidFill>
            <a:prstDash val="sysDot"/>
            <a:round/>
            <a:headEnd/>
            <a:tailEnd/>
          </a:ln>
        </p:spPr>
        <p:txBody>
          <a:bodyPr lIns="90000" tIns="46800" rIns="90000" bIns="46800" anchor="ctr"/>
          <a:lstStyle/>
          <a:p>
            <a:endParaRPr lang="en-US"/>
          </a:p>
        </p:txBody>
      </p:sp>
      <p:sp>
        <p:nvSpPr>
          <p:cNvPr id="3624969" name="Line 7"/>
          <p:cNvSpPr>
            <a:spLocks noChangeShapeType="1"/>
          </p:cNvSpPr>
          <p:nvPr/>
        </p:nvSpPr>
        <p:spPr bwMode="auto">
          <a:xfrm>
            <a:off x="7160571" y="3138488"/>
            <a:ext cx="0" cy="2444750"/>
          </a:xfrm>
          <a:prstGeom prst="line">
            <a:avLst/>
          </a:prstGeom>
          <a:noFill/>
          <a:ln w="12700" cap="rnd">
            <a:solidFill>
              <a:schemeClr val="bg1"/>
            </a:solidFill>
            <a:prstDash val="sysDot"/>
            <a:round/>
            <a:headEnd/>
            <a:tailEnd/>
          </a:ln>
        </p:spPr>
        <p:txBody>
          <a:bodyPr lIns="90000" tIns="46800" rIns="90000" bIns="46800" anchor="ctr"/>
          <a:lstStyle/>
          <a:p>
            <a:endParaRPr lang="en-US"/>
          </a:p>
        </p:txBody>
      </p:sp>
      <p:sp>
        <p:nvSpPr>
          <p:cNvPr id="3624970" name="AutoShape 11"/>
          <p:cNvSpPr>
            <a:spLocks noChangeArrowheads="1"/>
          </p:cNvSpPr>
          <p:nvPr/>
        </p:nvSpPr>
        <p:spPr bwMode="auto">
          <a:xfrm>
            <a:off x="324703" y="1916833"/>
            <a:ext cx="1984670" cy="1184275"/>
          </a:xfrm>
          <a:prstGeom prst="chevron">
            <a:avLst>
              <a:gd name="adj" fmla="val 31133"/>
            </a:avLst>
          </a:prstGeom>
          <a:solidFill>
            <a:srgbClr val="00CC00"/>
          </a:solidFill>
          <a:ln w="12700" algn="ctr">
            <a:noFill/>
            <a:miter lim="800000"/>
            <a:headEnd/>
            <a:tailEnd/>
          </a:ln>
          <a:effectLst/>
        </p:spPr>
        <p:txBody>
          <a:bodyPr wrap="none" lIns="90000" tIns="46800" rIns="90000" bIns="46800" anchor="ctr"/>
          <a:lstStyle/>
          <a:p>
            <a:pPr algn="ctr">
              <a:buFontTx/>
              <a:buNone/>
            </a:pPr>
            <a:r>
              <a:rPr lang="en-US" sz="1400" dirty="0" smtClean="0">
                <a:solidFill>
                  <a:schemeClr val="bg1"/>
                </a:solidFill>
                <a:ea typeface="Arial Unicode MS" pitchFamily="34" charset="-128"/>
              </a:rPr>
              <a:t>Purchase Order</a:t>
            </a:r>
            <a:endParaRPr lang="en-US" sz="1400" dirty="0">
              <a:solidFill>
                <a:schemeClr val="bg1"/>
              </a:solidFill>
              <a:ea typeface="Arial Unicode MS" pitchFamily="34" charset="-128"/>
            </a:endParaRPr>
          </a:p>
        </p:txBody>
      </p:sp>
      <p:sp>
        <p:nvSpPr>
          <p:cNvPr id="3624974" name="Text Box 16"/>
          <p:cNvSpPr txBox="1">
            <a:spLocks noChangeArrowheads="1"/>
          </p:cNvSpPr>
          <p:nvPr/>
        </p:nvSpPr>
        <p:spPr bwMode="auto">
          <a:xfrm>
            <a:off x="3548968" y="4221089"/>
            <a:ext cx="1310948" cy="463846"/>
          </a:xfrm>
          <a:prstGeom prst="rect">
            <a:avLst/>
          </a:prstGeom>
          <a:noFill/>
          <a:ln w="12700">
            <a:noFill/>
            <a:miter lim="800000"/>
            <a:headEnd/>
            <a:tailEnd/>
          </a:ln>
        </p:spPr>
        <p:txBody>
          <a:bodyPr lIns="90000" tIns="46800" rIns="90000" bIns="46800">
            <a:spAutoFit/>
          </a:bodyPr>
          <a:lstStyle/>
          <a:p>
            <a:pPr algn="ctr">
              <a:buFontTx/>
              <a:buNone/>
            </a:pPr>
            <a:r>
              <a:rPr lang="en-US" sz="1200" dirty="0">
                <a:solidFill>
                  <a:schemeClr val="bg1"/>
                </a:solidFill>
                <a:ea typeface="Arial Unicode MS" pitchFamily="34" charset="-128"/>
              </a:rPr>
              <a:t>Purchase order processing</a:t>
            </a:r>
          </a:p>
        </p:txBody>
      </p:sp>
      <p:sp>
        <p:nvSpPr>
          <p:cNvPr id="3624991" name="Rectangle 36"/>
          <p:cNvSpPr>
            <a:spLocks noChangeArrowheads="1"/>
          </p:cNvSpPr>
          <p:nvPr/>
        </p:nvSpPr>
        <p:spPr bwMode="auto">
          <a:xfrm>
            <a:off x="419296" y="1268760"/>
            <a:ext cx="4809009" cy="504056"/>
          </a:xfrm>
          <a:prstGeom prst="rect">
            <a:avLst/>
          </a:prstGeom>
          <a:solidFill>
            <a:srgbClr val="EAEAEA"/>
          </a:solidFill>
          <a:ln w="12700">
            <a:noFill/>
            <a:miter lim="800000"/>
            <a:headEnd/>
            <a:tailEnd/>
          </a:ln>
        </p:spPr>
        <p:txBody>
          <a:bodyPr wrap="none" lIns="90000" tIns="46800" rIns="90000" bIns="46800" anchor="ctr"/>
          <a:lstStyle/>
          <a:p>
            <a:pPr algn="ctr">
              <a:buFontTx/>
              <a:buNone/>
            </a:pPr>
            <a:endParaRPr lang="en-US" sz="2800" dirty="0">
              <a:ea typeface="Arial Unicode MS" pitchFamily="34" charset="-128"/>
            </a:endParaRPr>
          </a:p>
        </p:txBody>
      </p:sp>
      <p:sp>
        <p:nvSpPr>
          <p:cNvPr id="3624997" name="AutoShape 43"/>
          <p:cNvSpPr>
            <a:spLocks noChangeArrowheads="1"/>
          </p:cNvSpPr>
          <p:nvPr/>
        </p:nvSpPr>
        <p:spPr bwMode="auto">
          <a:xfrm>
            <a:off x="3547470" y="1311276"/>
            <a:ext cx="538515" cy="233014"/>
          </a:xfrm>
          <a:prstGeom prst="chevron">
            <a:avLst>
              <a:gd name="adj" fmla="val 55944"/>
            </a:avLst>
          </a:prstGeom>
          <a:noFill/>
          <a:ln w="12700" algn="ctr">
            <a:noFill/>
            <a:miter lim="800000"/>
            <a:headEnd/>
            <a:tailEnd/>
          </a:ln>
        </p:spPr>
        <p:txBody>
          <a:bodyPr lIns="90000" tIns="46800" rIns="90000" bIns="46800">
            <a:spAutoFit/>
          </a:bodyPr>
          <a:lstStyle/>
          <a:p>
            <a:pPr>
              <a:buFontTx/>
              <a:buNone/>
            </a:pPr>
            <a:endParaRPr lang="en-US" sz="900">
              <a:solidFill>
                <a:schemeClr val="bg1"/>
              </a:solidFill>
              <a:latin typeface="ＭＳ Ｐゴシック" pitchFamily="34" charset="-128"/>
              <a:ea typeface="Arial Unicode MS" pitchFamily="34" charset="-128"/>
            </a:endParaRPr>
          </a:p>
        </p:txBody>
      </p:sp>
      <p:sp>
        <p:nvSpPr>
          <p:cNvPr id="3624998" name="Text Box 45"/>
          <p:cNvSpPr txBox="1">
            <a:spLocks noChangeArrowheads="1"/>
          </p:cNvSpPr>
          <p:nvPr/>
        </p:nvSpPr>
        <p:spPr bwMode="auto">
          <a:xfrm>
            <a:off x="1335297" y="1340769"/>
            <a:ext cx="3664007" cy="430887"/>
          </a:xfrm>
          <a:prstGeom prst="rect">
            <a:avLst/>
          </a:prstGeom>
          <a:noFill/>
          <a:ln w="12700" algn="ctr">
            <a:noFill/>
            <a:miter lim="800000"/>
            <a:headEnd/>
            <a:tailEnd/>
          </a:ln>
        </p:spPr>
        <p:txBody>
          <a:bodyPr wrap="square" lIns="0" tIns="0" rIns="0" bIns="0">
            <a:spAutoFit/>
          </a:bodyPr>
          <a:lstStyle/>
          <a:p>
            <a:pPr>
              <a:buFontTx/>
              <a:buNone/>
            </a:pPr>
            <a:r>
              <a:rPr lang="en-US" sz="2800" dirty="0" err="1" smtClean="0">
                <a:ea typeface="Arial Unicode MS" pitchFamily="34" charset="-128"/>
              </a:rPr>
              <a:t>Petronas</a:t>
            </a:r>
            <a:r>
              <a:rPr lang="en-US" sz="2800" dirty="0" smtClean="0">
                <a:ea typeface="Arial Unicode MS" pitchFamily="34" charset="-128"/>
              </a:rPr>
              <a:t> SAP ECC6 </a:t>
            </a:r>
            <a:endParaRPr lang="en-US" sz="2800" dirty="0">
              <a:ea typeface="Arial Unicode MS" pitchFamily="34" charset="-128"/>
            </a:endParaRPr>
          </a:p>
        </p:txBody>
      </p:sp>
      <p:sp>
        <p:nvSpPr>
          <p:cNvPr id="3624999" name="AutoShape 46"/>
          <p:cNvSpPr>
            <a:spLocks noChangeArrowheads="1"/>
          </p:cNvSpPr>
          <p:nvPr/>
        </p:nvSpPr>
        <p:spPr bwMode="auto">
          <a:xfrm>
            <a:off x="648296" y="1412776"/>
            <a:ext cx="613165" cy="286320"/>
          </a:xfrm>
          <a:prstGeom prst="chevron">
            <a:avLst>
              <a:gd name="adj" fmla="val 59074"/>
            </a:avLst>
          </a:prstGeom>
          <a:solidFill>
            <a:srgbClr val="00CC00"/>
          </a:solidFill>
          <a:ln w="12700" algn="ctr">
            <a:noFill/>
            <a:miter lim="800000"/>
            <a:headEnd/>
            <a:tailEnd/>
          </a:ln>
        </p:spPr>
        <p:txBody>
          <a:bodyPr wrap="none" lIns="90000" tIns="46800" rIns="90000" bIns="46800" anchor="ctr"/>
          <a:lstStyle/>
          <a:p>
            <a:pPr algn="ctr">
              <a:buFontTx/>
              <a:buNone/>
            </a:pPr>
            <a:endParaRPr lang="en-US">
              <a:ea typeface="Arial Unicode MS" pitchFamily="34" charset="-128"/>
            </a:endParaRPr>
          </a:p>
        </p:txBody>
      </p:sp>
      <p:sp>
        <p:nvSpPr>
          <p:cNvPr id="44" name="TextBox 43"/>
          <p:cNvSpPr txBox="1"/>
          <p:nvPr/>
        </p:nvSpPr>
        <p:spPr>
          <a:xfrm>
            <a:off x="342962" y="260648"/>
            <a:ext cx="7709682" cy="892552"/>
          </a:xfrm>
          <a:prstGeom prst="rect">
            <a:avLst/>
          </a:prstGeom>
          <a:noFill/>
        </p:spPr>
        <p:txBody>
          <a:bodyPr wrap="square" rtlCol="0">
            <a:spAutoFit/>
          </a:bodyPr>
          <a:lstStyle/>
          <a:p>
            <a:r>
              <a:rPr lang="en-GB" sz="3200" b="1" dirty="0" smtClean="0">
                <a:latin typeface="Calibri" pitchFamily="34" charset="0"/>
                <a:cs typeface="Calibri" pitchFamily="34" charset="0"/>
              </a:rPr>
              <a:t>P2P Interim Process in Post Jan 2013 </a:t>
            </a:r>
            <a:endParaRPr lang="en-US" sz="3200" b="1" dirty="0" smtClean="0">
              <a:ea typeface="ＭＳ Ｐゴシック" pitchFamily="34" charset="-128"/>
            </a:endParaRPr>
          </a:p>
          <a:p>
            <a:endParaRPr lang="en-MY" dirty="0"/>
          </a:p>
        </p:txBody>
      </p:sp>
      <p:sp>
        <p:nvSpPr>
          <p:cNvPr id="45" name="Rounded Rectangle 44"/>
          <p:cNvSpPr/>
          <p:nvPr/>
        </p:nvSpPr>
        <p:spPr>
          <a:xfrm>
            <a:off x="342962" y="3140968"/>
            <a:ext cx="1755670" cy="2880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sz="1600" dirty="0" smtClean="0">
                <a:solidFill>
                  <a:schemeClr val="tx1"/>
                </a:solidFill>
              </a:rPr>
              <a:t> Open Purchase Order  prior Jan 2013 transacted via </a:t>
            </a:r>
            <a:r>
              <a:rPr lang="en-US" sz="1600" dirty="0" err="1" smtClean="0">
                <a:solidFill>
                  <a:schemeClr val="tx1"/>
                </a:solidFill>
              </a:rPr>
              <a:t>PePP</a:t>
            </a:r>
            <a:r>
              <a:rPr lang="en-US" sz="1600" dirty="0" smtClean="0">
                <a:solidFill>
                  <a:schemeClr val="tx1"/>
                </a:solidFill>
              </a:rPr>
              <a:t> or Manual that migrated to SAP ECC6</a:t>
            </a:r>
            <a:endParaRPr lang="en-MY" sz="1600" dirty="0">
              <a:solidFill>
                <a:schemeClr val="tx1"/>
              </a:solidFill>
            </a:endParaRPr>
          </a:p>
        </p:txBody>
      </p:sp>
      <p:sp>
        <p:nvSpPr>
          <p:cNvPr id="47" name="Rounded Rectangle 46"/>
          <p:cNvSpPr/>
          <p:nvPr/>
        </p:nvSpPr>
        <p:spPr>
          <a:xfrm>
            <a:off x="2022299" y="3140968"/>
            <a:ext cx="1755670" cy="2880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sz="1600" dirty="0" smtClean="0">
                <a:solidFill>
                  <a:schemeClr val="tx1"/>
                </a:solidFill>
              </a:rPr>
              <a:t> Applicable for Open Purchase Order  prior Jan 2013</a:t>
            </a:r>
          </a:p>
          <a:p>
            <a:endParaRPr lang="en-MY" sz="1600" dirty="0">
              <a:solidFill>
                <a:schemeClr val="bg1"/>
              </a:solidFill>
            </a:endParaRPr>
          </a:p>
        </p:txBody>
      </p:sp>
      <p:sp>
        <p:nvSpPr>
          <p:cNvPr id="48" name="AutoShape 11"/>
          <p:cNvSpPr>
            <a:spLocks noChangeArrowheads="1"/>
          </p:cNvSpPr>
          <p:nvPr/>
        </p:nvSpPr>
        <p:spPr bwMode="auto">
          <a:xfrm>
            <a:off x="2022299" y="1916833"/>
            <a:ext cx="1984670" cy="1184275"/>
          </a:xfrm>
          <a:prstGeom prst="chevron">
            <a:avLst>
              <a:gd name="adj" fmla="val 31133"/>
            </a:avLst>
          </a:prstGeom>
          <a:solidFill>
            <a:srgbClr val="00CC00"/>
          </a:solidFill>
          <a:ln w="12700" algn="ctr">
            <a:noFill/>
            <a:miter lim="800000"/>
            <a:headEnd/>
            <a:tailEnd/>
          </a:ln>
          <a:effectLst/>
        </p:spPr>
        <p:txBody>
          <a:bodyPr wrap="square" lIns="90000" tIns="46800" rIns="90000" bIns="46800" anchor="ctr"/>
          <a:lstStyle/>
          <a:p>
            <a:pPr algn="ctr">
              <a:buFontTx/>
              <a:buNone/>
            </a:pPr>
            <a:r>
              <a:rPr lang="en-US" sz="1400" dirty="0" smtClean="0">
                <a:solidFill>
                  <a:schemeClr val="bg1"/>
                </a:solidFill>
                <a:ea typeface="Arial Unicode MS" pitchFamily="34" charset="-128"/>
              </a:rPr>
              <a:t>Goods  Receipt and Service Entry</a:t>
            </a:r>
            <a:endParaRPr lang="en-US" sz="1400" dirty="0">
              <a:solidFill>
                <a:schemeClr val="bg1"/>
              </a:solidFill>
              <a:ea typeface="Arial Unicode MS" pitchFamily="34" charset="-128"/>
            </a:endParaRPr>
          </a:p>
        </p:txBody>
      </p:sp>
      <p:sp>
        <p:nvSpPr>
          <p:cNvPr id="49" name="Rounded Rectangle 48"/>
          <p:cNvSpPr/>
          <p:nvPr/>
        </p:nvSpPr>
        <p:spPr>
          <a:xfrm>
            <a:off x="3777969" y="3140968"/>
            <a:ext cx="1755670" cy="2880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n-US" sz="1600" dirty="0" smtClean="0">
                <a:solidFill>
                  <a:schemeClr val="tx1"/>
                </a:solidFill>
              </a:rPr>
              <a:t> Submit manual invoice to  </a:t>
            </a:r>
            <a:r>
              <a:rPr lang="en-US" sz="1600" dirty="0" err="1" smtClean="0">
                <a:solidFill>
                  <a:schemeClr val="tx1"/>
                </a:solidFill>
              </a:rPr>
              <a:t>Petronas</a:t>
            </a:r>
            <a:r>
              <a:rPr lang="en-US" sz="1600" dirty="0" smtClean="0">
                <a:solidFill>
                  <a:schemeClr val="tx1"/>
                </a:solidFill>
              </a:rPr>
              <a:t> FSS </a:t>
            </a:r>
          </a:p>
          <a:p>
            <a:pPr>
              <a:buFont typeface="Arial" pitchFamily="34" charset="0"/>
              <a:buChar char="•"/>
            </a:pPr>
            <a:r>
              <a:rPr lang="en-US" sz="1600" dirty="0" smtClean="0">
                <a:solidFill>
                  <a:schemeClr val="tx1"/>
                </a:solidFill>
              </a:rPr>
              <a:t>  Submit invoice to respective OPU Finance</a:t>
            </a:r>
            <a:endParaRPr lang="en-MY" sz="1600" dirty="0">
              <a:solidFill>
                <a:schemeClr val="tx1"/>
              </a:solidFill>
            </a:endParaRPr>
          </a:p>
        </p:txBody>
      </p:sp>
      <p:sp>
        <p:nvSpPr>
          <p:cNvPr id="51" name="AutoShape 11"/>
          <p:cNvSpPr>
            <a:spLocks noChangeArrowheads="1"/>
          </p:cNvSpPr>
          <p:nvPr/>
        </p:nvSpPr>
        <p:spPr bwMode="auto">
          <a:xfrm>
            <a:off x="3735661" y="1916833"/>
            <a:ext cx="1984670" cy="1184275"/>
          </a:xfrm>
          <a:prstGeom prst="chevron">
            <a:avLst>
              <a:gd name="adj" fmla="val 31133"/>
            </a:avLst>
          </a:prstGeom>
          <a:solidFill>
            <a:srgbClr val="00CC00"/>
          </a:solidFill>
          <a:ln w="12700" algn="ctr">
            <a:noFill/>
            <a:miter lim="800000"/>
            <a:headEnd/>
            <a:tailEnd/>
          </a:ln>
          <a:effectLst/>
        </p:spPr>
        <p:txBody>
          <a:bodyPr wrap="none" lIns="90000" tIns="46800" rIns="90000" bIns="46800" anchor="ctr"/>
          <a:lstStyle/>
          <a:p>
            <a:pPr algn="ctr">
              <a:buFontTx/>
              <a:buNone/>
            </a:pPr>
            <a:r>
              <a:rPr lang="en-US" sz="1400" dirty="0" smtClean="0">
                <a:solidFill>
                  <a:schemeClr val="bg1"/>
                </a:solidFill>
                <a:ea typeface="Arial Unicode MS" pitchFamily="34" charset="-128"/>
              </a:rPr>
              <a:t>Invoicing</a:t>
            </a:r>
            <a:endParaRPr lang="en-US" sz="1400" dirty="0">
              <a:solidFill>
                <a:schemeClr val="bg1"/>
              </a:solidFill>
              <a:ea typeface="Arial Unicode MS" pitchFamily="34" charset="-128"/>
            </a:endParaRPr>
          </a:p>
        </p:txBody>
      </p:sp>
      <p:sp>
        <p:nvSpPr>
          <p:cNvPr id="53" name="Rounded Rectangle 52"/>
          <p:cNvSpPr/>
          <p:nvPr/>
        </p:nvSpPr>
        <p:spPr>
          <a:xfrm>
            <a:off x="5990897" y="3212976"/>
            <a:ext cx="3468413" cy="273630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0000"/>
                </a:solidFill>
              </a:rPr>
              <a:t>P2P Interim process : </a:t>
            </a:r>
            <a:r>
              <a:rPr lang="en-US" sz="2400" dirty="0" smtClean="0">
                <a:solidFill>
                  <a:schemeClr val="tx1"/>
                </a:solidFill>
              </a:rPr>
              <a:t>All converted PO have been processed until payment</a:t>
            </a:r>
            <a:endParaRPr lang="en-MY" sz="2400" dirty="0">
              <a:solidFill>
                <a:schemeClr val="tx1"/>
              </a:solidFill>
            </a:endParaRPr>
          </a:p>
        </p:txBody>
      </p:sp>
      <p:pic>
        <p:nvPicPr>
          <p:cNvPr id="54" name="Picture 4" descr="C:\Users\User\AppData\Local\Microsoft\Windows\Temporary Internet Files\Content.IE5\4TZAM2RL\MC90010471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25974" y="980728"/>
            <a:ext cx="2748005" cy="20882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3" name="Rectangle 3"/>
          <p:cNvSpPr>
            <a:spLocks noChangeArrowheads="1"/>
          </p:cNvSpPr>
          <p:nvPr/>
        </p:nvSpPr>
        <p:spPr bwMode="auto">
          <a:xfrm>
            <a:off x="0" y="272371"/>
            <a:ext cx="8579480" cy="508000"/>
          </a:xfrm>
          <a:prstGeom prst="rect">
            <a:avLst/>
          </a:prstGeom>
          <a:noFill/>
          <a:ln w="9525">
            <a:noFill/>
            <a:miter lim="800000"/>
            <a:headEnd/>
            <a:tailEnd/>
          </a:ln>
          <a:effectLst/>
        </p:spPr>
        <p:txBody>
          <a:bodyPr anchor="ctr"/>
          <a:lstStyle/>
          <a:p>
            <a:pPr eaLnBrk="0" hangingPunct="0"/>
            <a:r>
              <a:rPr lang="en-US" sz="3200" b="1" dirty="0" smtClean="0">
                <a:latin typeface="+mj-lt"/>
                <a:ea typeface="+mj-ea"/>
                <a:cs typeface="+mj-cs"/>
              </a:rPr>
              <a:t>Cutover Overview: Procure-to-Pay</a:t>
            </a:r>
            <a:endParaRPr lang="en-US" sz="3200" b="1" dirty="0">
              <a:latin typeface="+mj-lt"/>
              <a:ea typeface="+mj-ea"/>
              <a:cs typeface="+mj-cs"/>
            </a:endParaRPr>
          </a:p>
        </p:txBody>
      </p:sp>
      <p:sp>
        <p:nvSpPr>
          <p:cNvPr id="993284" name="Line 4"/>
          <p:cNvSpPr>
            <a:spLocks noChangeShapeType="1"/>
          </p:cNvSpPr>
          <p:nvPr/>
        </p:nvSpPr>
        <p:spPr bwMode="auto">
          <a:xfrm>
            <a:off x="253371" y="4565943"/>
            <a:ext cx="9096765" cy="0"/>
          </a:xfrm>
          <a:prstGeom prst="line">
            <a:avLst/>
          </a:prstGeom>
          <a:noFill/>
          <a:ln w="28575">
            <a:solidFill>
              <a:schemeClr val="tx1"/>
            </a:solidFill>
            <a:round/>
            <a:headEnd/>
            <a:tailEnd/>
          </a:ln>
          <a:effectLst/>
        </p:spPr>
        <p:txBody>
          <a:bodyPr/>
          <a:lstStyle/>
          <a:p>
            <a:endParaRPr lang="en-US"/>
          </a:p>
        </p:txBody>
      </p:sp>
      <p:sp>
        <p:nvSpPr>
          <p:cNvPr id="993289" name="Text Box 9"/>
          <p:cNvSpPr txBox="1">
            <a:spLocks noChangeArrowheads="1"/>
          </p:cNvSpPr>
          <p:nvPr/>
        </p:nvSpPr>
        <p:spPr bwMode="auto">
          <a:xfrm>
            <a:off x="4493335" y="4839414"/>
            <a:ext cx="1052876" cy="276999"/>
          </a:xfrm>
          <a:prstGeom prst="rect">
            <a:avLst/>
          </a:prstGeom>
          <a:noFill/>
          <a:ln w="9525">
            <a:noFill/>
            <a:miter lim="800000"/>
            <a:headEnd/>
            <a:tailEnd/>
          </a:ln>
          <a:effectLst/>
        </p:spPr>
        <p:txBody>
          <a:bodyPr wrap="square">
            <a:spAutoFit/>
          </a:bodyPr>
          <a:lstStyle/>
          <a:p>
            <a:pPr algn="ctr">
              <a:spcBef>
                <a:spcPct val="50000"/>
              </a:spcBef>
            </a:pPr>
            <a:r>
              <a:rPr lang="en-US" sz="1200" dirty="0" smtClean="0"/>
              <a:t>28 Dec</a:t>
            </a:r>
            <a:endParaRPr lang="en-US" sz="1200" dirty="0"/>
          </a:p>
        </p:txBody>
      </p:sp>
      <p:sp>
        <p:nvSpPr>
          <p:cNvPr id="993293" name="Line 13"/>
          <p:cNvSpPr>
            <a:spLocks noChangeShapeType="1"/>
          </p:cNvSpPr>
          <p:nvPr/>
        </p:nvSpPr>
        <p:spPr bwMode="auto">
          <a:xfrm>
            <a:off x="7994860" y="3503249"/>
            <a:ext cx="0" cy="465138"/>
          </a:xfrm>
          <a:prstGeom prst="line">
            <a:avLst/>
          </a:prstGeom>
          <a:noFill/>
          <a:ln w="38100">
            <a:solidFill>
              <a:schemeClr val="tx1"/>
            </a:solidFill>
            <a:round/>
            <a:headEnd/>
            <a:tailEnd/>
          </a:ln>
          <a:effectLst/>
        </p:spPr>
        <p:txBody>
          <a:bodyPr/>
          <a:lstStyle/>
          <a:p>
            <a:endParaRPr lang="en-US"/>
          </a:p>
        </p:txBody>
      </p:sp>
      <p:sp>
        <p:nvSpPr>
          <p:cNvPr id="993298" name="Line 18"/>
          <p:cNvSpPr>
            <a:spLocks noChangeShapeType="1"/>
          </p:cNvSpPr>
          <p:nvPr/>
        </p:nvSpPr>
        <p:spPr bwMode="auto">
          <a:xfrm>
            <a:off x="0" y="4556814"/>
            <a:ext cx="7505126" cy="15186"/>
          </a:xfrm>
          <a:prstGeom prst="line">
            <a:avLst/>
          </a:prstGeom>
          <a:noFill/>
          <a:ln w="76200">
            <a:solidFill>
              <a:srgbClr val="FF0000"/>
            </a:solidFill>
            <a:round/>
            <a:headEnd/>
            <a:tailEnd/>
          </a:ln>
          <a:effectLst/>
        </p:spPr>
        <p:txBody>
          <a:bodyPr/>
          <a:lstStyle/>
          <a:p>
            <a:endParaRPr lang="en-US"/>
          </a:p>
        </p:txBody>
      </p:sp>
      <p:sp>
        <p:nvSpPr>
          <p:cNvPr id="993337" name="Line 57"/>
          <p:cNvSpPr>
            <a:spLocks noChangeShapeType="1"/>
          </p:cNvSpPr>
          <p:nvPr/>
        </p:nvSpPr>
        <p:spPr bwMode="auto">
          <a:xfrm flipV="1">
            <a:off x="7267903" y="4572000"/>
            <a:ext cx="1781502" cy="0"/>
          </a:xfrm>
          <a:prstGeom prst="line">
            <a:avLst/>
          </a:prstGeom>
          <a:noFill/>
          <a:ln w="76200">
            <a:solidFill>
              <a:srgbClr val="00B050"/>
            </a:solidFill>
            <a:round/>
            <a:headEnd/>
            <a:tailEnd/>
          </a:ln>
          <a:effectLst/>
        </p:spPr>
        <p:txBody>
          <a:bodyPr/>
          <a:lstStyle/>
          <a:p>
            <a:endParaRPr lang="en-US"/>
          </a:p>
        </p:txBody>
      </p:sp>
      <p:sp>
        <p:nvSpPr>
          <p:cNvPr id="993346" name="Text Box 66"/>
          <p:cNvSpPr txBox="1">
            <a:spLocks noChangeArrowheads="1"/>
          </p:cNvSpPr>
          <p:nvPr/>
        </p:nvSpPr>
        <p:spPr bwMode="auto">
          <a:xfrm>
            <a:off x="4507444" y="2683225"/>
            <a:ext cx="1262736" cy="600164"/>
          </a:xfrm>
          <a:prstGeom prst="rect">
            <a:avLst/>
          </a:prstGeom>
          <a:solidFill>
            <a:srgbClr val="00B0F0"/>
          </a:solidFill>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spcBef>
                <a:spcPct val="50000"/>
              </a:spcBef>
            </a:pPr>
            <a:r>
              <a:rPr lang="en-US" sz="1100" b="1" dirty="0" smtClean="0">
                <a:solidFill>
                  <a:schemeClr val="tx1"/>
                </a:solidFill>
              </a:rPr>
              <a:t>28</a:t>
            </a:r>
            <a:r>
              <a:rPr lang="en-US" sz="1100" b="1" dirty="0" smtClean="0">
                <a:solidFill>
                  <a:schemeClr val="bg1"/>
                </a:solidFill>
              </a:rPr>
              <a:t> </a:t>
            </a:r>
            <a:r>
              <a:rPr lang="en-US" sz="1100" b="1" dirty="0" smtClean="0">
                <a:solidFill>
                  <a:schemeClr val="tx1"/>
                </a:solidFill>
              </a:rPr>
              <a:t>Dec 18:00 </a:t>
            </a:r>
            <a:r>
              <a:rPr lang="en-US" sz="1100" b="1" dirty="0" smtClean="0">
                <a:solidFill>
                  <a:schemeClr val="tx1"/>
                </a:solidFill>
                <a:latin typeface="+mn-lt"/>
              </a:rPr>
              <a:t>Last  AP                payment run</a:t>
            </a:r>
            <a:endParaRPr lang="en-US" sz="1100" b="1" dirty="0">
              <a:solidFill>
                <a:schemeClr val="tx1"/>
              </a:solidFill>
              <a:latin typeface="+mn-lt"/>
            </a:endParaRPr>
          </a:p>
        </p:txBody>
      </p:sp>
      <p:sp>
        <p:nvSpPr>
          <p:cNvPr id="993376" name="Line 96"/>
          <p:cNvSpPr>
            <a:spLocks noChangeShapeType="1"/>
          </p:cNvSpPr>
          <p:nvPr/>
        </p:nvSpPr>
        <p:spPr bwMode="auto">
          <a:xfrm>
            <a:off x="1926629" y="4363385"/>
            <a:ext cx="0" cy="465138"/>
          </a:xfrm>
          <a:prstGeom prst="line">
            <a:avLst/>
          </a:prstGeom>
          <a:noFill/>
          <a:ln w="38100">
            <a:solidFill>
              <a:schemeClr val="tx1"/>
            </a:solidFill>
            <a:round/>
            <a:headEnd/>
            <a:tailEnd/>
          </a:ln>
          <a:effectLst/>
        </p:spPr>
        <p:txBody>
          <a:bodyPr/>
          <a:lstStyle/>
          <a:p>
            <a:endParaRPr lang="en-US"/>
          </a:p>
        </p:txBody>
      </p:sp>
      <p:sp>
        <p:nvSpPr>
          <p:cNvPr id="62" name="Line 96"/>
          <p:cNvSpPr>
            <a:spLocks noChangeShapeType="1"/>
          </p:cNvSpPr>
          <p:nvPr/>
        </p:nvSpPr>
        <p:spPr bwMode="auto">
          <a:xfrm>
            <a:off x="4963414" y="4320632"/>
            <a:ext cx="0" cy="465138"/>
          </a:xfrm>
          <a:prstGeom prst="line">
            <a:avLst/>
          </a:prstGeom>
          <a:noFill/>
          <a:ln w="38100">
            <a:solidFill>
              <a:schemeClr val="tx1"/>
            </a:solidFill>
            <a:round/>
            <a:headEnd/>
            <a:tailEnd/>
          </a:ln>
          <a:effectLst/>
        </p:spPr>
        <p:txBody>
          <a:bodyPr/>
          <a:lstStyle/>
          <a:p>
            <a:endParaRPr lang="en-US"/>
          </a:p>
        </p:txBody>
      </p:sp>
      <p:sp>
        <p:nvSpPr>
          <p:cNvPr id="50" name="Text Box 6"/>
          <p:cNvSpPr txBox="1">
            <a:spLocks noChangeArrowheads="1"/>
          </p:cNvSpPr>
          <p:nvPr/>
        </p:nvSpPr>
        <p:spPr bwMode="auto">
          <a:xfrm>
            <a:off x="1563374" y="4813154"/>
            <a:ext cx="807773" cy="276999"/>
          </a:xfrm>
          <a:prstGeom prst="rect">
            <a:avLst/>
          </a:prstGeom>
          <a:noFill/>
          <a:ln w="9525">
            <a:noFill/>
            <a:miter lim="800000"/>
            <a:headEnd/>
            <a:tailEnd/>
          </a:ln>
          <a:effectLst/>
        </p:spPr>
        <p:txBody>
          <a:bodyPr>
            <a:spAutoFit/>
          </a:bodyPr>
          <a:lstStyle/>
          <a:p>
            <a:pPr algn="ctr">
              <a:spcBef>
                <a:spcPct val="50000"/>
              </a:spcBef>
            </a:pPr>
            <a:r>
              <a:rPr lang="en-US" sz="1200" dirty="0" smtClean="0"/>
              <a:t>17 Dec</a:t>
            </a:r>
            <a:endParaRPr lang="en-US" sz="1200" dirty="0"/>
          </a:p>
        </p:txBody>
      </p:sp>
      <p:sp>
        <p:nvSpPr>
          <p:cNvPr id="57" name="Line 19"/>
          <p:cNvSpPr>
            <a:spLocks noChangeShapeType="1"/>
          </p:cNvSpPr>
          <p:nvPr/>
        </p:nvSpPr>
        <p:spPr bwMode="auto">
          <a:xfrm flipV="1">
            <a:off x="1939158" y="5044965"/>
            <a:ext cx="15765" cy="331074"/>
          </a:xfrm>
          <a:prstGeom prst="line">
            <a:avLst/>
          </a:prstGeom>
          <a:noFill/>
          <a:ln w="9525">
            <a:solidFill>
              <a:srgbClr val="FF0000"/>
            </a:solidFill>
            <a:round/>
            <a:headEnd/>
            <a:tailEnd type="triangle" w="med" len="med"/>
          </a:ln>
          <a:effectLst/>
        </p:spPr>
        <p:txBody>
          <a:bodyPr/>
          <a:lstStyle/>
          <a:p>
            <a:endParaRPr lang="en-US"/>
          </a:p>
        </p:txBody>
      </p:sp>
      <p:sp>
        <p:nvSpPr>
          <p:cNvPr id="31" name="Line 96"/>
          <p:cNvSpPr>
            <a:spLocks noChangeShapeType="1"/>
          </p:cNvSpPr>
          <p:nvPr/>
        </p:nvSpPr>
        <p:spPr bwMode="auto">
          <a:xfrm>
            <a:off x="2742859" y="4320479"/>
            <a:ext cx="0" cy="465138"/>
          </a:xfrm>
          <a:prstGeom prst="line">
            <a:avLst/>
          </a:prstGeom>
          <a:noFill/>
          <a:ln w="38100">
            <a:solidFill>
              <a:schemeClr val="tx1"/>
            </a:solidFill>
            <a:round/>
            <a:headEnd/>
            <a:tailEnd/>
          </a:ln>
          <a:effectLst/>
        </p:spPr>
        <p:txBody>
          <a:bodyPr/>
          <a:lstStyle/>
          <a:p>
            <a:endParaRPr lang="en-US"/>
          </a:p>
        </p:txBody>
      </p:sp>
      <p:sp>
        <p:nvSpPr>
          <p:cNvPr id="32" name="Text Box 6"/>
          <p:cNvSpPr txBox="1">
            <a:spLocks noChangeArrowheads="1"/>
          </p:cNvSpPr>
          <p:nvPr/>
        </p:nvSpPr>
        <p:spPr bwMode="auto">
          <a:xfrm>
            <a:off x="2387366" y="4811887"/>
            <a:ext cx="807773" cy="276999"/>
          </a:xfrm>
          <a:prstGeom prst="rect">
            <a:avLst/>
          </a:prstGeom>
          <a:noFill/>
          <a:ln w="9525">
            <a:noFill/>
            <a:miter lim="800000"/>
            <a:headEnd/>
            <a:tailEnd/>
          </a:ln>
          <a:effectLst/>
        </p:spPr>
        <p:txBody>
          <a:bodyPr>
            <a:spAutoFit/>
          </a:bodyPr>
          <a:lstStyle/>
          <a:p>
            <a:pPr algn="ctr">
              <a:spcBef>
                <a:spcPct val="50000"/>
              </a:spcBef>
            </a:pPr>
            <a:r>
              <a:rPr lang="en-US" sz="1200" dirty="0" smtClean="0"/>
              <a:t>21 Dec</a:t>
            </a:r>
            <a:endParaRPr lang="en-US" sz="1200" dirty="0"/>
          </a:p>
        </p:txBody>
      </p:sp>
      <p:sp>
        <p:nvSpPr>
          <p:cNvPr id="37" name="Text Box 20"/>
          <p:cNvSpPr txBox="1">
            <a:spLocks noChangeArrowheads="1"/>
          </p:cNvSpPr>
          <p:nvPr/>
        </p:nvSpPr>
        <p:spPr bwMode="auto">
          <a:xfrm>
            <a:off x="0" y="3194372"/>
            <a:ext cx="1398306" cy="461665"/>
          </a:xfrm>
          <a:prstGeom prst="rect">
            <a:avLst/>
          </a:prstGeom>
          <a:solidFill>
            <a:srgbClr val="00B050"/>
          </a:solidFill>
          <a:ln w="9525">
            <a:noFill/>
            <a:miter lim="800000"/>
            <a:headEnd/>
            <a:tailEnd/>
          </a:ln>
          <a:effectLst/>
          <a:scene3d>
            <a:camera prst="orthographicFront"/>
            <a:lightRig rig="threePt" dir="t"/>
          </a:scene3d>
          <a:sp3d>
            <a:bevelT/>
          </a:sp3d>
        </p:spPr>
        <p:txBody>
          <a:bodyPr wrap="square">
            <a:spAutoFit/>
          </a:bodyPr>
          <a:lstStyle/>
          <a:p>
            <a:pPr>
              <a:spcBef>
                <a:spcPct val="50000"/>
              </a:spcBef>
            </a:pPr>
            <a:r>
              <a:rPr lang="en-US" sz="1200" b="1" dirty="0" smtClean="0">
                <a:solidFill>
                  <a:schemeClr val="bg1"/>
                </a:solidFill>
                <a:latin typeface="+mn-lt"/>
              </a:rPr>
              <a:t>Communication</a:t>
            </a:r>
            <a:r>
              <a:rPr lang="en-US" sz="1200" b="1" dirty="0" smtClean="0">
                <a:solidFill>
                  <a:schemeClr val="bg1"/>
                </a:solidFill>
              </a:rPr>
              <a:t> to Vendors</a:t>
            </a:r>
            <a:endParaRPr lang="en-US" sz="1200" b="1" dirty="0">
              <a:solidFill>
                <a:schemeClr val="bg1"/>
              </a:solidFill>
            </a:endParaRPr>
          </a:p>
        </p:txBody>
      </p:sp>
      <p:sp>
        <p:nvSpPr>
          <p:cNvPr id="38" name="Line 28"/>
          <p:cNvSpPr>
            <a:spLocks noChangeShapeType="1"/>
          </p:cNvSpPr>
          <p:nvPr/>
        </p:nvSpPr>
        <p:spPr bwMode="auto">
          <a:xfrm>
            <a:off x="377626" y="4346340"/>
            <a:ext cx="0" cy="465138"/>
          </a:xfrm>
          <a:prstGeom prst="line">
            <a:avLst/>
          </a:prstGeom>
          <a:noFill/>
          <a:ln w="38100">
            <a:solidFill>
              <a:schemeClr val="tx1"/>
            </a:solidFill>
            <a:round/>
            <a:headEnd/>
            <a:tailEnd/>
          </a:ln>
          <a:effectLst/>
        </p:spPr>
        <p:txBody>
          <a:bodyPr/>
          <a:lstStyle/>
          <a:p>
            <a:endParaRPr lang="en-US"/>
          </a:p>
        </p:txBody>
      </p:sp>
      <p:sp>
        <p:nvSpPr>
          <p:cNvPr id="39" name="Text Box 6"/>
          <p:cNvSpPr txBox="1">
            <a:spLocks noChangeArrowheads="1"/>
          </p:cNvSpPr>
          <p:nvPr/>
        </p:nvSpPr>
        <p:spPr bwMode="auto">
          <a:xfrm>
            <a:off x="0" y="4819509"/>
            <a:ext cx="1131251" cy="276999"/>
          </a:xfrm>
          <a:prstGeom prst="rect">
            <a:avLst/>
          </a:prstGeom>
          <a:noFill/>
          <a:ln w="9525">
            <a:noFill/>
            <a:miter lim="800000"/>
            <a:headEnd/>
            <a:tailEnd/>
          </a:ln>
          <a:effectLst/>
        </p:spPr>
        <p:txBody>
          <a:bodyPr wrap="square">
            <a:spAutoFit/>
          </a:bodyPr>
          <a:lstStyle/>
          <a:p>
            <a:pPr algn="ctr">
              <a:spcBef>
                <a:spcPct val="50000"/>
              </a:spcBef>
            </a:pPr>
            <a:r>
              <a:rPr lang="en-US" sz="1200" dirty="0" smtClean="0"/>
              <a:t>1</a:t>
            </a:r>
            <a:r>
              <a:rPr lang="en-US" sz="1200" baseline="30000" dirty="0" smtClean="0"/>
              <a:t>st</a:t>
            </a:r>
            <a:r>
              <a:rPr lang="en-US" sz="1200" dirty="0" smtClean="0"/>
              <a:t> week  Dec</a:t>
            </a:r>
            <a:endParaRPr lang="en-US" sz="1200" dirty="0"/>
          </a:p>
        </p:txBody>
      </p:sp>
      <p:sp>
        <p:nvSpPr>
          <p:cNvPr id="42" name="Text Box 30"/>
          <p:cNvSpPr txBox="1">
            <a:spLocks noChangeArrowheads="1"/>
          </p:cNvSpPr>
          <p:nvPr/>
        </p:nvSpPr>
        <p:spPr bwMode="auto">
          <a:xfrm>
            <a:off x="7265472" y="5239170"/>
            <a:ext cx="1395197" cy="415893"/>
          </a:xfrm>
          <a:prstGeom prst="rect">
            <a:avLst/>
          </a:prstGeom>
          <a:noFill/>
          <a:ln w="9525">
            <a:noFill/>
            <a:miter lim="800000"/>
            <a:headEnd/>
            <a:tailEnd/>
          </a:ln>
          <a:effectLst/>
        </p:spPr>
        <p:txBody>
          <a:bodyPr wrap="square">
            <a:spAutoFit/>
          </a:bodyPr>
          <a:lstStyle/>
          <a:p>
            <a:pPr algn="ctr">
              <a:spcBef>
                <a:spcPct val="50000"/>
              </a:spcBef>
            </a:pPr>
            <a:r>
              <a:rPr lang="en-US" b="1" dirty="0"/>
              <a:t>1</a:t>
            </a:r>
            <a:r>
              <a:rPr lang="en-US" b="1" dirty="0" smtClean="0"/>
              <a:t> </a:t>
            </a:r>
            <a:r>
              <a:rPr lang="en-US" b="1" dirty="0"/>
              <a:t>Jan</a:t>
            </a:r>
          </a:p>
        </p:txBody>
      </p:sp>
      <p:grpSp>
        <p:nvGrpSpPr>
          <p:cNvPr id="43" name="Group 31"/>
          <p:cNvGrpSpPr>
            <a:grpSpLocks/>
          </p:cNvGrpSpPr>
          <p:nvPr/>
        </p:nvGrpSpPr>
        <p:grpSpPr bwMode="auto">
          <a:xfrm>
            <a:off x="7784060" y="3578772"/>
            <a:ext cx="391459" cy="1655380"/>
            <a:chOff x="3389" y="1220"/>
            <a:chExt cx="156" cy="1679"/>
          </a:xfrm>
        </p:grpSpPr>
        <p:sp>
          <p:nvSpPr>
            <p:cNvPr id="44" name="Line 32"/>
            <p:cNvSpPr>
              <a:spLocks noChangeShapeType="1"/>
            </p:cNvSpPr>
            <p:nvPr/>
          </p:nvSpPr>
          <p:spPr bwMode="auto">
            <a:xfrm flipV="1">
              <a:off x="3466" y="1220"/>
              <a:ext cx="0" cy="1679"/>
            </a:xfrm>
            <a:prstGeom prst="line">
              <a:avLst/>
            </a:prstGeom>
            <a:noFill/>
            <a:ln w="76200">
              <a:solidFill>
                <a:srgbClr val="FF0066"/>
              </a:solidFill>
              <a:prstDash val="sysDot"/>
              <a:round/>
              <a:headEnd/>
              <a:tailEnd/>
            </a:ln>
            <a:effectLst/>
          </p:spPr>
          <p:txBody>
            <a:bodyPr/>
            <a:lstStyle/>
            <a:p>
              <a:endParaRPr lang="en-US"/>
            </a:p>
          </p:txBody>
        </p:sp>
        <p:sp>
          <p:nvSpPr>
            <p:cNvPr id="46" name="AutoShape 34"/>
            <p:cNvSpPr>
              <a:spLocks noChangeArrowheads="1"/>
            </p:cNvSpPr>
            <p:nvPr/>
          </p:nvSpPr>
          <p:spPr bwMode="auto">
            <a:xfrm>
              <a:off x="3389" y="2103"/>
              <a:ext cx="156" cy="221"/>
            </a:xfrm>
            <a:prstGeom prst="star5">
              <a:avLst/>
            </a:prstGeom>
            <a:solidFill>
              <a:srgbClr val="FFFF00"/>
            </a:solidFill>
            <a:ln w="9525">
              <a:solidFill>
                <a:schemeClr val="tx1"/>
              </a:solidFill>
              <a:miter lim="800000"/>
              <a:headEnd/>
              <a:tailEnd/>
            </a:ln>
            <a:effectLst/>
          </p:spPr>
          <p:txBody>
            <a:bodyPr wrap="none" anchor="ctr"/>
            <a:lstStyle/>
            <a:p>
              <a:endParaRPr lang="en-US"/>
            </a:p>
          </p:txBody>
        </p:sp>
      </p:grpSp>
      <p:sp>
        <p:nvSpPr>
          <p:cNvPr id="47" name="Text Box 30"/>
          <p:cNvSpPr txBox="1">
            <a:spLocks noChangeArrowheads="1"/>
          </p:cNvSpPr>
          <p:nvPr/>
        </p:nvSpPr>
        <p:spPr bwMode="auto">
          <a:xfrm>
            <a:off x="8298078" y="5239172"/>
            <a:ext cx="1395197" cy="415893"/>
          </a:xfrm>
          <a:prstGeom prst="rect">
            <a:avLst/>
          </a:prstGeom>
          <a:noFill/>
          <a:ln w="9525">
            <a:noFill/>
            <a:miter lim="800000"/>
            <a:headEnd/>
            <a:tailEnd/>
          </a:ln>
          <a:effectLst/>
        </p:spPr>
        <p:txBody>
          <a:bodyPr wrap="square">
            <a:spAutoFit/>
          </a:bodyPr>
          <a:lstStyle/>
          <a:p>
            <a:pPr algn="ctr">
              <a:spcBef>
                <a:spcPct val="50000"/>
              </a:spcBef>
            </a:pPr>
            <a:r>
              <a:rPr lang="en-US" b="1" dirty="0"/>
              <a:t>4</a:t>
            </a:r>
            <a:r>
              <a:rPr lang="en-US" b="1" dirty="0" smtClean="0"/>
              <a:t> </a:t>
            </a:r>
            <a:r>
              <a:rPr lang="en-US" b="1" dirty="0"/>
              <a:t>Jan</a:t>
            </a:r>
          </a:p>
        </p:txBody>
      </p:sp>
      <p:grpSp>
        <p:nvGrpSpPr>
          <p:cNvPr id="49" name="Group 31"/>
          <p:cNvGrpSpPr>
            <a:grpSpLocks/>
          </p:cNvGrpSpPr>
          <p:nvPr/>
        </p:nvGrpSpPr>
        <p:grpSpPr bwMode="auto">
          <a:xfrm>
            <a:off x="8730701" y="3547241"/>
            <a:ext cx="391459" cy="1623849"/>
            <a:chOff x="3383" y="1220"/>
            <a:chExt cx="156" cy="1679"/>
          </a:xfrm>
        </p:grpSpPr>
        <p:sp>
          <p:nvSpPr>
            <p:cNvPr id="51" name="Line 32"/>
            <p:cNvSpPr>
              <a:spLocks noChangeShapeType="1"/>
            </p:cNvSpPr>
            <p:nvPr/>
          </p:nvSpPr>
          <p:spPr bwMode="auto">
            <a:xfrm flipV="1">
              <a:off x="3466" y="1220"/>
              <a:ext cx="0" cy="1679"/>
            </a:xfrm>
            <a:prstGeom prst="line">
              <a:avLst/>
            </a:prstGeom>
            <a:noFill/>
            <a:ln w="76200">
              <a:solidFill>
                <a:srgbClr val="FF0066"/>
              </a:solidFill>
              <a:prstDash val="sysDot"/>
              <a:round/>
              <a:headEnd/>
              <a:tailEnd/>
            </a:ln>
            <a:effectLst/>
          </p:spPr>
          <p:txBody>
            <a:bodyPr/>
            <a:lstStyle/>
            <a:p>
              <a:endParaRPr lang="en-US"/>
            </a:p>
          </p:txBody>
        </p:sp>
        <p:sp>
          <p:nvSpPr>
            <p:cNvPr id="54" name="AutoShape 34"/>
            <p:cNvSpPr>
              <a:spLocks noChangeArrowheads="1"/>
            </p:cNvSpPr>
            <p:nvPr/>
          </p:nvSpPr>
          <p:spPr bwMode="auto">
            <a:xfrm>
              <a:off x="3383" y="2139"/>
              <a:ext cx="156" cy="217"/>
            </a:xfrm>
            <a:prstGeom prst="star5">
              <a:avLst/>
            </a:prstGeom>
            <a:solidFill>
              <a:srgbClr val="FFFF00"/>
            </a:solidFill>
            <a:ln w="9525">
              <a:solidFill>
                <a:schemeClr val="tx1"/>
              </a:solidFill>
              <a:miter lim="800000"/>
              <a:headEnd/>
              <a:tailEnd/>
            </a:ln>
            <a:effectLst/>
          </p:spPr>
          <p:txBody>
            <a:bodyPr wrap="none" anchor="ctr"/>
            <a:lstStyle/>
            <a:p>
              <a:endParaRPr lang="en-US"/>
            </a:p>
          </p:txBody>
        </p:sp>
      </p:grpSp>
      <p:sp>
        <p:nvSpPr>
          <p:cNvPr id="58" name="Text Box 16"/>
          <p:cNvSpPr txBox="1">
            <a:spLocks noChangeArrowheads="1"/>
          </p:cNvSpPr>
          <p:nvPr/>
        </p:nvSpPr>
        <p:spPr bwMode="auto">
          <a:xfrm>
            <a:off x="782081" y="5460123"/>
            <a:ext cx="2228508" cy="877163"/>
          </a:xfrm>
          <a:prstGeom prst="rect">
            <a:avLst/>
          </a:prstGeom>
          <a:solidFill>
            <a:srgbClr val="FF0000"/>
          </a:solidFill>
          <a:ln>
            <a:headEnd/>
            <a:tailEnd/>
          </a:ln>
          <a:scene3d>
            <a:camera prst="orthographicFront">
              <a:rot lat="0" lon="0" rev="0"/>
            </a:camera>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wrap="square">
            <a:spAutoFit/>
          </a:bodyPr>
          <a:lstStyle>
            <a:defPPr>
              <a:defRPr lang="en-US"/>
            </a:defPPr>
            <a:lvl1pPr>
              <a:spcBef>
                <a:spcPct val="50000"/>
              </a:spcBef>
              <a:defRPr sz="20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smtClean="0"/>
              <a:t>17 </a:t>
            </a:r>
            <a:r>
              <a:rPr lang="en-US" sz="1600" dirty="0"/>
              <a:t>Dec 18:00</a:t>
            </a:r>
          </a:p>
          <a:p>
            <a:r>
              <a:rPr lang="en-US" sz="1400" dirty="0" smtClean="0"/>
              <a:t>Last  submission </a:t>
            </a:r>
            <a:r>
              <a:rPr lang="en-US" sz="1400" dirty="0"/>
              <a:t>of </a:t>
            </a:r>
            <a:r>
              <a:rPr lang="en-US" sz="1400" dirty="0" err="1"/>
              <a:t>PePP</a:t>
            </a:r>
            <a:r>
              <a:rPr lang="en-US" sz="1400" dirty="0"/>
              <a:t> SN, SES &amp; </a:t>
            </a:r>
            <a:r>
              <a:rPr lang="en-US" sz="1400" dirty="0" smtClean="0"/>
              <a:t>Invoice</a:t>
            </a:r>
            <a:endParaRPr lang="en-US" sz="1400" dirty="0"/>
          </a:p>
        </p:txBody>
      </p:sp>
      <p:sp>
        <p:nvSpPr>
          <p:cNvPr id="59" name="Text Box 16"/>
          <p:cNvSpPr txBox="1">
            <a:spLocks noChangeArrowheads="1"/>
          </p:cNvSpPr>
          <p:nvPr/>
        </p:nvSpPr>
        <p:spPr bwMode="auto">
          <a:xfrm>
            <a:off x="1462532" y="1288618"/>
            <a:ext cx="2400020" cy="1277273"/>
          </a:xfrm>
          <a:prstGeom prst="rect">
            <a:avLst/>
          </a:prstGeom>
          <a:solidFill>
            <a:srgbClr val="00B0F0"/>
          </a:solidFill>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spcBef>
                <a:spcPct val="50000"/>
              </a:spcBef>
            </a:pPr>
            <a:r>
              <a:rPr lang="en-US" sz="1100" b="1" dirty="0" smtClean="0">
                <a:solidFill>
                  <a:schemeClr val="tx1"/>
                </a:solidFill>
              </a:rPr>
              <a:t>21 </a:t>
            </a:r>
            <a:r>
              <a:rPr lang="en-US" sz="1100" b="1" dirty="0">
                <a:solidFill>
                  <a:schemeClr val="tx1"/>
                </a:solidFill>
              </a:rPr>
              <a:t>Dec </a:t>
            </a:r>
            <a:r>
              <a:rPr lang="en-US" sz="1100" b="1" dirty="0" smtClean="0">
                <a:solidFill>
                  <a:schemeClr val="tx1"/>
                </a:solidFill>
              </a:rPr>
              <a:t>18:00</a:t>
            </a:r>
          </a:p>
          <a:p>
            <a:pPr marL="171450" indent="-171450">
              <a:spcBef>
                <a:spcPct val="50000"/>
              </a:spcBef>
              <a:buFont typeface="Arial" pitchFamily="34" charset="0"/>
              <a:buChar char="•"/>
            </a:pPr>
            <a:r>
              <a:rPr lang="en-US" sz="1100" b="1" dirty="0" smtClean="0">
                <a:solidFill>
                  <a:schemeClr val="tx1"/>
                </a:solidFill>
              </a:rPr>
              <a:t>Last  RFQ, PO,GR &amp; SE/SA   </a:t>
            </a:r>
          </a:p>
          <a:p>
            <a:pPr marL="171450" indent="-171450">
              <a:spcBef>
                <a:spcPct val="50000"/>
              </a:spcBef>
              <a:buFont typeface="Arial" pitchFamily="34" charset="0"/>
              <a:buChar char="•"/>
            </a:pPr>
            <a:r>
              <a:rPr lang="en-US" sz="1100" b="1" dirty="0" smtClean="0">
                <a:solidFill>
                  <a:schemeClr val="tx1"/>
                </a:solidFill>
              </a:rPr>
              <a:t> Last  approval of </a:t>
            </a:r>
            <a:r>
              <a:rPr lang="en-US" sz="1100" b="1" dirty="0" err="1" smtClean="0">
                <a:solidFill>
                  <a:schemeClr val="tx1"/>
                </a:solidFill>
              </a:rPr>
              <a:t>PePP</a:t>
            </a:r>
            <a:r>
              <a:rPr lang="en-US" sz="1100" b="1" dirty="0" smtClean="0">
                <a:solidFill>
                  <a:schemeClr val="tx1"/>
                </a:solidFill>
              </a:rPr>
              <a:t> SES </a:t>
            </a:r>
          </a:p>
          <a:p>
            <a:pPr marL="171450" indent="-171450">
              <a:spcBef>
                <a:spcPct val="50000"/>
              </a:spcBef>
              <a:buFont typeface="Arial" pitchFamily="34" charset="0"/>
              <a:buChar char="•"/>
            </a:pPr>
            <a:r>
              <a:rPr lang="en-US" sz="1100" b="1" dirty="0" smtClean="0">
                <a:solidFill>
                  <a:schemeClr val="tx1"/>
                </a:solidFill>
              </a:rPr>
              <a:t> Last  posting </a:t>
            </a:r>
            <a:r>
              <a:rPr lang="en-US" sz="1100" b="1" dirty="0" err="1" smtClean="0">
                <a:solidFill>
                  <a:schemeClr val="tx1"/>
                </a:solidFill>
              </a:rPr>
              <a:t>PePP</a:t>
            </a:r>
            <a:r>
              <a:rPr lang="en-US" sz="1100" b="1" dirty="0" smtClean="0">
                <a:solidFill>
                  <a:schemeClr val="tx1"/>
                </a:solidFill>
              </a:rPr>
              <a:t> Invoice’</a:t>
            </a:r>
          </a:p>
          <a:p>
            <a:pPr marL="171450" indent="-171450">
              <a:spcBef>
                <a:spcPct val="50000"/>
              </a:spcBef>
              <a:buFont typeface="Arial" pitchFamily="34" charset="0"/>
              <a:buChar char="•"/>
            </a:pPr>
            <a:r>
              <a:rPr lang="en-US" sz="1100" b="1" dirty="0" smtClean="0">
                <a:solidFill>
                  <a:schemeClr val="tx1"/>
                </a:solidFill>
              </a:rPr>
              <a:t>Last MM Manual Invoice</a:t>
            </a:r>
          </a:p>
        </p:txBody>
      </p:sp>
      <p:cxnSp>
        <p:nvCxnSpPr>
          <p:cNvPr id="78" name="Straight Arrow Connector 77"/>
          <p:cNvCxnSpPr/>
          <p:nvPr/>
        </p:nvCxnSpPr>
        <p:spPr bwMode="auto">
          <a:xfrm flipV="1">
            <a:off x="362607" y="3641834"/>
            <a:ext cx="15765" cy="693683"/>
          </a:xfrm>
          <a:prstGeom prst="straightConnector1">
            <a:avLst/>
          </a:prstGeom>
          <a:noFill/>
          <a:ln w="12700" cap="rnd" cmpd="sng" algn="ctr">
            <a:solidFill>
              <a:srgbClr val="00B050"/>
            </a:solidFill>
            <a:prstDash val="solid"/>
            <a:round/>
            <a:headEnd type="none" w="med" len="med"/>
            <a:tailEnd type="arrow"/>
          </a:ln>
          <a:effectLst/>
        </p:spPr>
      </p:cxnSp>
      <p:cxnSp>
        <p:nvCxnSpPr>
          <p:cNvPr id="82" name="Straight Arrow Connector 81"/>
          <p:cNvCxnSpPr/>
          <p:nvPr/>
        </p:nvCxnSpPr>
        <p:spPr bwMode="auto">
          <a:xfrm flipH="1" flipV="1">
            <a:off x="4966137" y="3231934"/>
            <a:ext cx="15766" cy="1040521"/>
          </a:xfrm>
          <a:prstGeom prst="straightConnector1">
            <a:avLst/>
          </a:prstGeom>
          <a:noFill/>
          <a:ln w="12700" cap="rnd" cmpd="sng" algn="ctr">
            <a:solidFill>
              <a:srgbClr val="00B050"/>
            </a:solidFill>
            <a:prstDash val="solid"/>
            <a:round/>
            <a:headEnd type="none" w="med" len="med"/>
            <a:tailEnd type="arrow"/>
          </a:ln>
          <a:effectLst/>
        </p:spPr>
      </p:cxnSp>
      <p:sp>
        <p:nvSpPr>
          <p:cNvPr id="84" name="Text Box 66"/>
          <p:cNvSpPr txBox="1">
            <a:spLocks noChangeArrowheads="1"/>
          </p:cNvSpPr>
          <p:nvPr/>
        </p:nvSpPr>
        <p:spPr bwMode="auto">
          <a:xfrm>
            <a:off x="7571208" y="3105807"/>
            <a:ext cx="984211" cy="461665"/>
          </a:xfrm>
          <a:prstGeom prst="rect">
            <a:avLst/>
          </a:prstGeom>
          <a:solidFill>
            <a:srgbClr val="FFFF00"/>
          </a:solidFill>
          <a:ln>
            <a:headEnd/>
            <a:tailEnd/>
          </a:ln>
          <a:scene3d>
            <a:camera prst="orthographicFront">
              <a:rot lat="0" lon="0" rev="0"/>
            </a:camera>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wrap="square">
            <a:spAutoFit/>
          </a:bodyPr>
          <a:lstStyle/>
          <a:p>
            <a:pPr>
              <a:spcBef>
                <a:spcPct val="50000"/>
              </a:spcBef>
            </a:pPr>
            <a:r>
              <a:rPr lang="en-US" sz="1200" b="1" dirty="0" smtClean="0">
                <a:solidFill>
                  <a:srgbClr val="FF0000"/>
                </a:solidFill>
                <a:latin typeface="+mn-lt"/>
              </a:rPr>
              <a:t>GO-LIVE </a:t>
            </a:r>
            <a:r>
              <a:rPr lang="en-US" sz="1200" b="1" dirty="0" smtClean="0">
                <a:solidFill>
                  <a:srgbClr val="FF0000"/>
                </a:solidFill>
              </a:rPr>
              <a:t>RTGPO</a:t>
            </a:r>
            <a:endParaRPr lang="en-US" sz="1200" b="1" dirty="0">
              <a:solidFill>
                <a:srgbClr val="FF0000"/>
              </a:solidFill>
              <a:latin typeface="+mn-lt"/>
            </a:endParaRPr>
          </a:p>
        </p:txBody>
      </p:sp>
      <p:sp>
        <p:nvSpPr>
          <p:cNvPr id="85" name="Text Box 66"/>
          <p:cNvSpPr txBox="1">
            <a:spLocks noChangeArrowheads="1"/>
          </p:cNvSpPr>
          <p:nvPr/>
        </p:nvSpPr>
        <p:spPr bwMode="auto">
          <a:xfrm>
            <a:off x="8504112" y="3124659"/>
            <a:ext cx="1189163" cy="461665"/>
          </a:xfrm>
          <a:prstGeom prst="rect">
            <a:avLst/>
          </a:prstGeom>
          <a:solidFill>
            <a:srgbClr val="FFFF00"/>
          </a:solidFill>
          <a:ln>
            <a:headEnd/>
            <a:tailEnd/>
          </a:ln>
          <a:scene3d>
            <a:camera prst="orthographicFront">
              <a:rot lat="0" lon="0" rev="0"/>
            </a:camera>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wrap="square">
            <a:spAutoFit/>
          </a:bodyPr>
          <a:lstStyle/>
          <a:p>
            <a:pPr>
              <a:spcBef>
                <a:spcPct val="50000"/>
              </a:spcBef>
            </a:pPr>
            <a:r>
              <a:rPr lang="en-US" sz="1200" b="1" dirty="0" smtClean="0">
                <a:solidFill>
                  <a:srgbClr val="FF0000"/>
                </a:solidFill>
                <a:latin typeface="+mn-lt"/>
              </a:rPr>
              <a:t>GO-LIVE  PCG &amp; PDB</a:t>
            </a:r>
            <a:endParaRPr lang="en-US" sz="1200" b="1" dirty="0">
              <a:solidFill>
                <a:srgbClr val="FF0000"/>
              </a:solidFill>
              <a:latin typeface="+mn-lt"/>
            </a:endParaRPr>
          </a:p>
        </p:txBody>
      </p:sp>
      <p:grpSp>
        <p:nvGrpSpPr>
          <p:cNvPr id="41" name="Group 1028"/>
          <p:cNvGrpSpPr/>
          <p:nvPr/>
        </p:nvGrpSpPr>
        <p:grpSpPr>
          <a:xfrm>
            <a:off x="0" y="1340139"/>
            <a:ext cx="1260000" cy="1116646"/>
            <a:chOff x="-287610" y="1471634"/>
            <a:chExt cx="1260000" cy="1116646"/>
          </a:xfrm>
        </p:grpSpPr>
        <p:sp>
          <p:nvSpPr>
            <p:cNvPr id="48" name="Pentagon 47"/>
            <p:cNvSpPr/>
            <p:nvPr/>
          </p:nvSpPr>
          <p:spPr>
            <a:xfrm>
              <a:off x="-287610" y="1865871"/>
              <a:ext cx="1260000" cy="360000"/>
            </a:xfrm>
            <a:prstGeom prst="homePlate">
              <a:avLst/>
            </a:prstGeom>
            <a:solidFill>
              <a:srgbClr val="92D050"/>
            </a:solidFill>
            <a:ln>
              <a:noFill/>
            </a:ln>
            <a:scene3d>
              <a:camera prst="orthographicFront"/>
              <a:lightRig rig="threePt" dir="t"/>
            </a:scene3d>
            <a:sp3d>
              <a:bevelT/>
            </a:sp3d>
          </p:spPr>
          <p:style>
            <a:lnRef idx="3">
              <a:schemeClr val="lt1"/>
            </a:lnRef>
            <a:fillRef idx="1">
              <a:schemeClr val="accent6"/>
            </a:fillRef>
            <a:effectRef idx="1">
              <a:schemeClr val="accent6"/>
            </a:effectRef>
            <a:fontRef idx="minor">
              <a:schemeClr val="lt1"/>
            </a:fontRef>
          </p:style>
          <p:txBody>
            <a:bodyPr rtlCol="0" anchor="ctr"/>
            <a:lstStyle/>
            <a:p>
              <a:pPr algn="r">
                <a:lnSpc>
                  <a:spcPct val="80000"/>
                </a:lnSpc>
              </a:pPr>
              <a:r>
                <a:rPr lang="en-US" sz="1100" b="1" dirty="0">
                  <a:solidFill>
                    <a:srgbClr val="000000"/>
                  </a:solidFill>
                  <a:latin typeface="Arial" pitchFamily="34" charset="0"/>
                  <a:cs typeface="Arial" pitchFamily="34" charset="0"/>
                </a:rPr>
                <a:t>PCG</a:t>
              </a:r>
            </a:p>
          </p:txBody>
        </p:sp>
        <p:sp>
          <p:nvSpPr>
            <p:cNvPr id="52" name="Pentagon 51"/>
            <p:cNvSpPr/>
            <p:nvPr/>
          </p:nvSpPr>
          <p:spPr>
            <a:xfrm>
              <a:off x="-287610" y="1471634"/>
              <a:ext cx="1260000" cy="360000"/>
            </a:xfrm>
            <a:prstGeom prst="homePlate">
              <a:avLst/>
            </a:prstGeom>
            <a:solidFill>
              <a:srgbClr val="00B0F0"/>
            </a:solidFill>
            <a:ln>
              <a:noFill/>
            </a:ln>
            <a:scene3d>
              <a:camera prst="orthographicFront"/>
              <a:lightRig rig="threePt" dir="t"/>
            </a:scene3d>
            <a:sp3d>
              <a:bevelT/>
            </a:sp3d>
          </p:spPr>
          <p:style>
            <a:lnRef idx="3">
              <a:schemeClr val="lt1"/>
            </a:lnRef>
            <a:fillRef idx="1">
              <a:schemeClr val="accent5"/>
            </a:fillRef>
            <a:effectRef idx="1">
              <a:schemeClr val="accent5"/>
            </a:effectRef>
            <a:fontRef idx="minor">
              <a:schemeClr val="lt1"/>
            </a:fontRef>
          </p:style>
          <p:txBody>
            <a:bodyPr rtlCol="0" anchor="ctr"/>
            <a:lstStyle/>
            <a:p>
              <a:pPr lvl="0" algn="r" fontAlgn="t"/>
              <a:r>
                <a:rPr lang="en-US" sz="1100" b="1" dirty="0">
                  <a:solidFill>
                    <a:srgbClr val="000000"/>
                  </a:solidFill>
                  <a:latin typeface="Arial" pitchFamily="34" charset="0"/>
                  <a:cs typeface="Arial" pitchFamily="34" charset="0"/>
                </a:rPr>
                <a:t>RTGP</a:t>
              </a:r>
            </a:p>
          </p:txBody>
        </p:sp>
        <p:sp>
          <p:nvSpPr>
            <p:cNvPr id="53" name="Pentagon 52"/>
            <p:cNvSpPr/>
            <p:nvPr/>
          </p:nvSpPr>
          <p:spPr>
            <a:xfrm>
              <a:off x="-287610" y="2228280"/>
              <a:ext cx="1260000" cy="360000"/>
            </a:xfrm>
            <a:prstGeom prst="homePlate">
              <a:avLst/>
            </a:prstGeom>
            <a:solidFill>
              <a:srgbClr val="DEBA8A"/>
            </a:solidFill>
            <a:ln>
              <a:noFill/>
            </a:ln>
            <a:scene3d>
              <a:camera prst="orthographicFront"/>
              <a:lightRig rig="threePt" dir="t"/>
            </a:scene3d>
            <a:sp3d>
              <a:bevelT/>
            </a:sp3d>
          </p:spPr>
          <p:style>
            <a:lnRef idx="3">
              <a:schemeClr val="lt1"/>
            </a:lnRef>
            <a:fillRef idx="1">
              <a:schemeClr val="dk1"/>
            </a:fillRef>
            <a:effectRef idx="1">
              <a:schemeClr val="dk1"/>
            </a:effectRef>
            <a:fontRef idx="minor">
              <a:schemeClr val="lt1"/>
            </a:fontRef>
          </p:style>
          <p:txBody>
            <a:bodyPr rtlCol="0" anchor="ctr"/>
            <a:lstStyle/>
            <a:p>
              <a:pPr algn="r"/>
              <a:r>
                <a:rPr lang="en-US" sz="1100" b="1" dirty="0">
                  <a:solidFill>
                    <a:srgbClr val="000000"/>
                  </a:solidFill>
                  <a:latin typeface="Arial" pitchFamily="34" charset="0"/>
                  <a:cs typeface="Arial" pitchFamily="34" charset="0"/>
                </a:rPr>
                <a:t>PDB</a:t>
              </a:r>
            </a:p>
          </p:txBody>
        </p:sp>
      </p:grpSp>
      <p:cxnSp>
        <p:nvCxnSpPr>
          <p:cNvPr id="66" name="Straight Arrow Connector 65"/>
          <p:cNvCxnSpPr/>
          <p:nvPr/>
        </p:nvCxnSpPr>
        <p:spPr bwMode="auto">
          <a:xfrm>
            <a:off x="2853559" y="3168869"/>
            <a:ext cx="0" cy="204952"/>
          </a:xfrm>
          <a:prstGeom prst="straightConnector1">
            <a:avLst/>
          </a:prstGeom>
          <a:noFill/>
          <a:ln w="12700" cap="rnd" cmpd="sng" algn="ctr">
            <a:noFill/>
            <a:prstDash val="solid"/>
            <a:round/>
            <a:headEnd type="none" w="med" len="med"/>
            <a:tailEnd type="arrow"/>
          </a:ln>
          <a:effectLst/>
        </p:spPr>
      </p:cxnSp>
      <p:cxnSp>
        <p:nvCxnSpPr>
          <p:cNvPr id="68" name="Straight Arrow Connector 67"/>
          <p:cNvCxnSpPr>
            <a:stCxn id="31" idx="0"/>
          </p:cNvCxnSpPr>
          <p:nvPr/>
        </p:nvCxnSpPr>
        <p:spPr bwMode="auto">
          <a:xfrm flipH="1" flipV="1">
            <a:off x="2711670" y="2585548"/>
            <a:ext cx="31189" cy="1734931"/>
          </a:xfrm>
          <a:prstGeom prst="straightConnector1">
            <a:avLst/>
          </a:prstGeom>
          <a:noFill/>
          <a:ln w="12700" cap="rnd" cmpd="sng" algn="ctr">
            <a:solidFill>
              <a:srgbClr val="00B050"/>
            </a:solidFill>
            <a:prstDash val="solid"/>
            <a:round/>
            <a:headEnd type="none" w="med" len="med"/>
            <a:tailEnd type="arrow"/>
          </a:ln>
          <a:effectLst/>
        </p:spPr>
      </p:cxnSp>
      <p:sp>
        <p:nvSpPr>
          <p:cNvPr id="79" name="Text Box 9"/>
          <p:cNvSpPr txBox="1">
            <a:spLocks noChangeArrowheads="1"/>
          </p:cNvSpPr>
          <p:nvPr/>
        </p:nvSpPr>
        <p:spPr bwMode="auto">
          <a:xfrm>
            <a:off x="6852908" y="4818394"/>
            <a:ext cx="1052876" cy="276999"/>
          </a:xfrm>
          <a:prstGeom prst="rect">
            <a:avLst/>
          </a:prstGeom>
          <a:noFill/>
          <a:ln w="9525">
            <a:noFill/>
            <a:miter lim="800000"/>
            <a:headEnd/>
            <a:tailEnd/>
          </a:ln>
          <a:effectLst/>
        </p:spPr>
        <p:txBody>
          <a:bodyPr wrap="square">
            <a:spAutoFit/>
          </a:bodyPr>
          <a:lstStyle/>
          <a:p>
            <a:pPr algn="ctr">
              <a:spcBef>
                <a:spcPct val="50000"/>
              </a:spcBef>
            </a:pPr>
            <a:r>
              <a:rPr lang="en-US" sz="1200" dirty="0" smtClean="0"/>
              <a:t>31 Dec</a:t>
            </a:r>
            <a:endParaRPr lang="en-US" sz="1200" dirty="0"/>
          </a:p>
        </p:txBody>
      </p:sp>
      <p:sp>
        <p:nvSpPr>
          <p:cNvPr id="81" name="Text Box 66"/>
          <p:cNvSpPr txBox="1">
            <a:spLocks noChangeArrowheads="1"/>
          </p:cNvSpPr>
          <p:nvPr/>
        </p:nvSpPr>
        <p:spPr bwMode="auto">
          <a:xfrm>
            <a:off x="4496457" y="3369221"/>
            <a:ext cx="1294743" cy="600164"/>
          </a:xfrm>
          <a:prstGeom prst="rect">
            <a:avLst/>
          </a:prstGeom>
          <a:solidFill>
            <a:srgbClr val="92D050"/>
          </a:solidFill>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spcBef>
                <a:spcPct val="50000"/>
              </a:spcBef>
            </a:pPr>
            <a:r>
              <a:rPr lang="en-US" sz="1100" b="1" dirty="0" smtClean="0">
                <a:solidFill>
                  <a:schemeClr val="tx1"/>
                </a:solidFill>
              </a:rPr>
              <a:t>28</a:t>
            </a:r>
            <a:r>
              <a:rPr lang="en-US" sz="1100" b="1" dirty="0" smtClean="0">
                <a:solidFill>
                  <a:schemeClr val="bg1"/>
                </a:solidFill>
              </a:rPr>
              <a:t> </a:t>
            </a:r>
            <a:r>
              <a:rPr lang="en-US" sz="1100" b="1" dirty="0" smtClean="0">
                <a:solidFill>
                  <a:schemeClr val="tx1"/>
                </a:solidFill>
              </a:rPr>
              <a:t>Dec 18:00 </a:t>
            </a:r>
            <a:r>
              <a:rPr lang="en-US" sz="1100" b="1" dirty="0" smtClean="0">
                <a:solidFill>
                  <a:schemeClr val="tx1"/>
                </a:solidFill>
                <a:latin typeface="+mn-lt"/>
              </a:rPr>
              <a:t>Last  AP                payment run</a:t>
            </a:r>
            <a:endParaRPr lang="en-US" sz="1100" b="1" dirty="0">
              <a:solidFill>
                <a:schemeClr val="tx1"/>
              </a:solidFill>
              <a:latin typeface="+mn-lt"/>
            </a:endParaRPr>
          </a:p>
        </p:txBody>
      </p:sp>
      <p:sp>
        <p:nvSpPr>
          <p:cNvPr id="86" name="Line 96"/>
          <p:cNvSpPr>
            <a:spLocks noChangeShapeType="1"/>
          </p:cNvSpPr>
          <p:nvPr/>
        </p:nvSpPr>
        <p:spPr bwMode="auto">
          <a:xfrm>
            <a:off x="7291455" y="4315380"/>
            <a:ext cx="0" cy="465138"/>
          </a:xfrm>
          <a:prstGeom prst="line">
            <a:avLst/>
          </a:prstGeom>
          <a:noFill/>
          <a:ln w="38100">
            <a:solidFill>
              <a:schemeClr val="tx1"/>
            </a:solidFill>
            <a:round/>
            <a:headEnd/>
            <a:tailEnd/>
          </a:ln>
          <a:effectLst/>
        </p:spPr>
        <p:txBody>
          <a:bodyPr/>
          <a:lstStyle/>
          <a:p>
            <a:endParaRPr lang="en-US"/>
          </a:p>
        </p:txBody>
      </p:sp>
      <p:sp>
        <p:nvSpPr>
          <p:cNvPr id="87" name="Line 96"/>
          <p:cNvSpPr>
            <a:spLocks noChangeShapeType="1"/>
          </p:cNvSpPr>
          <p:nvPr/>
        </p:nvSpPr>
        <p:spPr bwMode="auto">
          <a:xfrm>
            <a:off x="4282626" y="4362521"/>
            <a:ext cx="0" cy="465138"/>
          </a:xfrm>
          <a:prstGeom prst="line">
            <a:avLst/>
          </a:prstGeom>
          <a:noFill/>
          <a:ln w="38100">
            <a:solidFill>
              <a:schemeClr val="tx1"/>
            </a:solidFill>
            <a:round/>
            <a:headEnd/>
            <a:tailEnd/>
          </a:ln>
          <a:effectLst/>
        </p:spPr>
        <p:txBody>
          <a:bodyPr/>
          <a:lstStyle/>
          <a:p>
            <a:endParaRPr lang="en-US"/>
          </a:p>
        </p:txBody>
      </p:sp>
      <p:sp>
        <p:nvSpPr>
          <p:cNvPr id="88" name="Text Box 6"/>
          <p:cNvSpPr txBox="1">
            <a:spLocks noChangeArrowheads="1"/>
          </p:cNvSpPr>
          <p:nvPr/>
        </p:nvSpPr>
        <p:spPr bwMode="auto">
          <a:xfrm>
            <a:off x="3848303" y="4822397"/>
            <a:ext cx="807773" cy="276999"/>
          </a:xfrm>
          <a:prstGeom prst="rect">
            <a:avLst/>
          </a:prstGeom>
          <a:noFill/>
          <a:ln w="9525">
            <a:noFill/>
            <a:miter lim="800000"/>
            <a:headEnd/>
            <a:tailEnd/>
          </a:ln>
          <a:effectLst/>
        </p:spPr>
        <p:txBody>
          <a:bodyPr>
            <a:spAutoFit/>
          </a:bodyPr>
          <a:lstStyle/>
          <a:p>
            <a:pPr algn="ctr">
              <a:spcBef>
                <a:spcPct val="50000"/>
              </a:spcBef>
            </a:pPr>
            <a:r>
              <a:rPr lang="en-US" sz="1200" dirty="0" smtClean="0"/>
              <a:t>26 Dec</a:t>
            </a:r>
            <a:endParaRPr lang="en-US" sz="1200" dirty="0"/>
          </a:p>
        </p:txBody>
      </p:sp>
      <p:sp>
        <p:nvSpPr>
          <p:cNvPr id="89" name="Text Box 16"/>
          <p:cNvSpPr txBox="1">
            <a:spLocks noChangeArrowheads="1"/>
          </p:cNvSpPr>
          <p:nvPr/>
        </p:nvSpPr>
        <p:spPr bwMode="auto">
          <a:xfrm>
            <a:off x="4027056" y="1330659"/>
            <a:ext cx="2400020" cy="1277273"/>
          </a:xfrm>
          <a:prstGeom prst="rect">
            <a:avLst/>
          </a:prstGeom>
          <a:solidFill>
            <a:srgbClr val="92D050"/>
          </a:solidFill>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spcBef>
                <a:spcPct val="50000"/>
              </a:spcBef>
            </a:pPr>
            <a:r>
              <a:rPr lang="en-US" sz="1100" b="1" dirty="0" smtClean="0">
                <a:solidFill>
                  <a:schemeClr val="tx1"/>
                </a:solidFill>
              </a:rPr>
              <a:t>27 </a:t>
            </a:r>
            <a:r>
              <a:rPr lang="en-US" sz="1100" b="1" dirty="0">
                <a:solidFill>
                  <a:schemeClr val="tx1"/>
                </a:solidFill>
              </a:rPr>
              <a:t>Dec </a:t>
            </a:r>
            <a:r>
              <a:rPr lang="en-US" sz="1100" b="1" dirty="0" smtClean="0">
                <a:solidFill>
                  <a:schemeClr val="tx1"/>
                </a:solidFill>
              </a:rPr>
              <a:t>14:00</a:t>
            </a:r>
          </a:p>
          <a:p>
            <a:pPr marL="171450" indent="-171450">
              <a:spcBef>
                <a:spcPct val="50000"/>
              </a:spcBef>
              <a:buFont typeface="Arial" pitchFamily="34" charset="0"/>
              <a:buChar char="•"/>
            </a:pPr>
            <a:r>
              <a:rPr lang="en-US" sz="1100" b="1" dirty="0" smtClean="0">
                <a:solidFill>
                  <a:schemeClr val="tx1"/>
                </a:solidFill>
              </a:rPr>
              <a:t>Last  RFQ, PO,GR &amp; SE/SA   </a:t>
            </a:r>
          </a:p>
          <a:p>
            <a:pPr marL="171450" indent="-171450">
              <a:spcBef>
                <a:spcPct val="50000"/>
              </a:spcBef>
              <a:buFont typeface="Arial" pitchFamily="34" charset="0"/>
              <a:buChar char="•"/>
            </a:pPr>
            <a:r>
              <a:rPr lang="en-US" sz="1100" b="1" dirty="0" smtClean="0">
                <a:solidFill>
                  <a:schemeClr val="tx1"/>
                </a:solidFill>
              </a:rPr>
              <a:t> Last  approval of </a:t>
            </a:r>
            <a:r>
              <a:rPr lang="en-US" sz="1100" b="1" dirty="0" err="1" smtClean="0">
                <a:solidFill>
                  <a:schemeClr val="tx1"/>
                </a:solidFill>
              </a:rPr>
              <a:t>PePP</a:t>
            </a:r>
            <a:r>
              <a:rPr lang="en-US" sz="1100" b="1" dirty="0" smtClean="0">
                <a:solidFill>
                  <a:schemeClr val="tx1"/>
                </a:solidFill>
              </a:rPr>
              <a:t> SES </a:t>
            </a:r>
          </a:p>
          <a:p>
            <a:pPr marL="171450" indent="-171450">
              <a:spcBef>
                <a:spcPct val="50000"/>
              </a:spcBef>
              <a:buFont typeface="Arial" pitchFamily="34" charset="0"/>
              <a:buChar char="•"/>
            </a:pPr>
            <a:r>
              <a:rPr lang="en-US" sz="1100" b="1" dirty="0" smtClean="0">
                <a:solidFill>
                  <a:schemeClr val="tx1"/>
                </a:solidFill>
              </a:rPr>
              <a:t> Last  posting </a:t>
            </a:r>
            <a:r>
              <a:rPr lang="en-US" sz="1100" b="1" dirty="0" err="1" smtClean="0">
                <a:solidFill>
                  <a:schemeClr val="tx1"/>
                </a:solidFill>
              </a:rPr>
              <a:t>PePP</a:t>
            </a:r>
            <a:r>
              <a:rPr lang="en-US" sz="1100" b="1" dirty="0" smtClean="0">
                <a:solidFill>
                  <a:schemeClr val="tx1"/>
                </a:solidFill>
              </a:rPr>
              <a:t> Invoice’</a:t>
            </a:r>
          </a:p>
          <a:p>
            <a:pPr marL="171450" indent="-171450">
              <a:spcBef>
                <a:spcPct val="50000"/>
              </a:spcBef>
              <a:buFont typeface="Arial" pitchFamily="34" charset="0"/>
              <a:buChar char="•"/>
            </a:pPr>
            <a:r>
              <a:rPr lang="en-US" sz="1100" b="1" dirty="0" smtClean="0">
                <a:solidFill>
                  <a:schemeClr val="tx1"/>
                </a:solidFill>
              </a:rPr>
              <a:t>Last MM Manual Invoice</a:t>
            </a:r>
          </a:p>
        </p:txBody>
      </p:sp>
      <p:cxnSp>
        <p:nvCxnSpPr>
          <p:cNvPr id="91" name="Straight Arrow Connector 90"/>
          <p:cNvCxnSpPr>
            <a:stCxn id="87" idx="0"/>
          </p:cNvCxnSpPr>
          <p:nvPr/>
        </p:nvCxnSpPr>
        <p:spPr bwMode="auto">
          <a:xfrm flipH="1" flipV="1">
            <a:off x="4256690" y="2648607"/>
            <a:ext cx="25936" cy="1713914"/>
          </a:xfrm>
          <a:prstGeom prst="straightConnector1">
            <a:avLst/>
          </a:prstGeom>
          <a:noFill/>
          <a:ln w="12700" cap="rnd" cmpd="sng" algn="ctr">
            <a:solidFill>
              <a:srgbClr val="00B050"/>
            </a:solidFill>
            <a:prstDash val="solid"/>
            <a:round/>
            <a:headEnd type="none" w="med" len="med"/>
            <a:tailEnd type="arrow"/>
          </a:ln>
          <a:effectLst/>
        </p:spPr>
      </p:cxnSp>
      <p:sp>
        <p:nvSpPr>
          <p:cNvPr id="97" name="Text Box 16"/>
          <p:cNvSpPr txBox="1">
            <a:spLocks noChangeArrowheads="1"/>
          </p:cNvSpPr>
          <p:nvPr/>
        </p:nvSpPr>
        <p:spPr bwMode="auto">
          <a:xfrm>
            <a:off x="6549539" y="1330659"/>
            <a:ext cx="2400020" cy="600164"/>
          </a:xfrm>
          <a:prstGeom prst="rect">
            <a:avLst/>
          </a:prstGeom>
          <a:solidFill>
            <a:srgbClr val="DEBA8A"/>
          </a:solidFill>
          <a:ln>
            <a:noFill/>
          </a:ln>
          <a:scene3d>
            <a:camera prst="orthographicFront"/>
            <a:lightRig rig="threePt" dir="t"/>
          </a:scene3d>
          <a:sp3d>
            <a:bevelT/>
          </a:sp3d>
        </p:spPr>
        <p:style>
          <a:lnRef idx="3">
            <a:schemeClr val="lt1"/>
          </a:lnRef>
          <a:fillRef idx="1">
            <a:schemeClr val="dk1"/>
          </a:fillRef>
          <a:effectRef idx="1">
            <a:schemeClr val="dk1"/>
          </a:effectRef>
          <a:fontRef idx="minor">
            <a:schemeClr val="lt1"/>
          </a:fontRef>
        </p:style>
        <p:txBody>
          <a:bodyPr rtlCol="0" anchor="ctr"/>
          <a:lstStyle/>
          <a:p>
            <a:r>
              <a:rPr lang="en-US" sz="1100" b="1" dirty="0" smtClean="0">
                <a:solidFill>
                  <a:srgbClr val="000000"/>
                </a:solidFill>
                <a:latin typeface="Arial" pitchFamily="34" charset="0"/>
                <a:cs typeface="Arial" pitchFamily="34" charset="0"/>
              </a:rPr>
              <a:t>31 </a:t>
            </a:r>
            <a:r>
              <a:rPr lang="en-US" sz="1100" b="1" dirty="0">
                <a:solidFill>
                  <a:srgbClr val="000000"/>
                </a:solidFill>
                <a:latin typeface="Arial" pitchFamily="34" charset="0"/>
                <a:cs typeface="Arial" pitchFamily="34" charset="0"/>
              </a:rPr>
              <a:t>Dec </a:t>
            </a:r>
            <a:r>
              <a:rPr lang="en-US" sz="1100" b="1" dirty="0" smtClean="0">
                <a:solidFill>
                  <a:srgbClr val="000000"/>
                </a:solidFill>
                <a:latin typeface="Arial" pitchFamily="34" charset="0"/>
                <a:cs typeface="Arial" pitchFamily="34" charset="0"/>
              </a:rPr>
              <a:t>18:00</a:t>
            </a:r>
          </a:p>
          <a:p>
            <a:pPr marL="171450" indent="-171450">
              <a:buFont typeface="Arial" pitchFamily="34" charset="0"/>
              <a:buChar char="•"/>
            </a:pPr>
            <a:r>
              <a:rPr lang="en-US" sz="1100" b="1" dirty="0" smtClean="0">
                <a:solidFill>
                  <a:srgbClr val="000000"/>
                </a:solidFill>
                <a:latin typeface="Arial" pitchFamily="34" charset="0"/>
                <a:cs typeface="Arial" pitchFamily="34" charset="0"/>
              </a:rPr>
              <a:t>Last  RFQ, PO,GR &amp; SE/SA   </a:t>
            </a:r>
          </a:p>
          <a:p>
            <a:pPr marL="171450" indent="-171450">
              <a:buFont typeface="Arial" pitchFamily="34" charset="0"/>
              <a:buChar char="•"/>
            </a:pPr>
            <a:r>
              <a:rPr lang="en-US" sz="1100" b="1" dirty="0" smtClean="0">
                <a:solidFill>
                  <a:srgbClr val="000000"/>
                </a:solidFill>
                <a:latin typeface="Arial" pitchFamily="34" charset="0"/>
                <a:cs typeface="Arial" pitchFamily="34" charset="0"/>
              </a:rPr>
              <a:t> Last  posting Invoice</a:t>
            </a:r>
          </a:p>
        </p:txBody>
      </p:sp>
      <p:sp>
        <p:nvSpPr>
          <p:cNvPr id="103" name="Text Box 66"/>
          <p:cNvSpPr txBox="1">
            <a:spLocks noChangeArrowheads="1"/>
          </p:cNvSpPr>
          <p:nvPr/>
        </p:nvSpPr>
        <p:spPr bwMode="auto">
          <a:xfrm>
            <a:off x="7434576" y="2173473"/>
            <a:ext cx="1262736" cy="600164"/>
          </a:xfrm>
          <a:prstGeom prst="rect">
            <a:avLst/>
          </a:prstGeom>
          <a:solidFill>
            <a:srgbClr val="DEBA8A"/>
          </a:solidFill>
          <a:ln>
            <a:noFill/>
          </a:ln>
          <a:scene3d>
            <a:camera prst="orthographicFront"/>
            <a:lightRig rig="threePt" dir="t"/>
          </a:scene3d>
          <a:sp3d>
            <a:bevelT/>
          </a:sp3d>
        </p:spPr>
        <p:style>
          <a:lnRef idx="3">
            <a:schemeClr val="lt1"/>
          </a:lnRef>
          <a:fillRef idx="1">
            <a:schemeClr val="dk1"/>
          </a:fillRef>
          <a:effectRef idx="1">
            <a:schemeClr val="dk1"/>
          </a:effectRef>
          <a:fontRef idx="minor">
            <a:schemeClr val="lt1"/>
          </a:fontRef>
        </p:style>
        <p:txBody>
          <a:bodyPr rtlCol="0" anchor="ctr"/>
          <a:lstStyle/>
          <a:p>
            <a:r>
              <a:rPr lang="en-US" sz="1100" b="1" dirty="0" smtClean="0">
                <a:solidFill>
                  <a:srgbClr val="000000"/>
                </a:solidFill>
                <a:latin typeface="Arial" pitchFamily="34" charset="0"/>
                <a:cs typeface="Arial" pitchFamily="34" charset="0"/>
              </a:rPr>
              <a:t>01 Jan 18:00 Last  AP                payment run</a:t>
            </a:r>
            <a:endParaRPr lang="en-US" sz="1100" b="1" dirty="0">
              <a:solidFill>
                <a:srgbClr val="000000"/>
              </a:solidFill>
              <a:latin typeface="Arial" pitchFamily="34" charset="0"/>
              <a:cs typeface="Arial" pitchFamily="34" charset="0"/>
            </a:endParaRPr>
          </a:p>
        </p:txBody>
      </p:sp>
      <p:cxnSp>
        <p:nvCxnSpPr>
          <p:cNvPr id="106" name="Straight Arrow Connector 105"/>
          <p:cNvCxnSpPr/>
          <p:nvPr/>
        </p:nvCxnSpPr>
        <p:spPr bwMode="auto">
          <a:xfrm flipH="1">
            <a:off x="7283668" y="1876097"/>
            <a:ext cx="1" cy="2412124"/>
          </a:xfrm>
          <a:prstGeom prst="straightConnector1">
            <a:avLst/>
          </a:prstGeom>
          <a:noFill/>
          <a:ln w="12700" cap="rnd" cmpd="sng" algn="ctr">
            <a:solidFill>
              <a:srgbClr val="00B050"/>
            </a:solidFill>
            <a:prstDash val="solid"/>
            <a:round/>
            <a:headEnd type="arrow" w="med" len="med"/>
            <a:tailEnd type="none" w="med" len="med"/>
          </a:ln>
          <a:effectLst/>
        </p:spPr>
      </p:cxnSp>
      <p:cxnSp>
        <p:nvCxnSpPr>
          <p:cNvPr id="128" name="Straight Arrow Connector 127"/>
          <p:cNvCxnSpPr>
            <a:stCxn id="84" idx="0"/>
            <a:endCxn id="103" idx="2"/>
          </p:cNvCxnSpPr>
          <p:nvPr/>
        </p:nvCxnSpPr>
        <p:spPr bwMode="auto">
          <a:xfrm flipV="1">
            <a:off x="8063314" y="2773637"/>
            <a:ext cx="2630" cy="332170"/>
          </a:xfrm>
          <a:prstGeom prst="straightConnector1">
            <a:avLst/>
          </a:prstGeom>
          <a:noFill/>
          <a:ln w="12700" cap="rnd" cmpd="sng" algn="ctr">
            <a:solidFill>
              <a:srgbClr val="00B050"/>
            </a:solidFill>
            <a:prstDash val="solid"/>
            <a:round/>
            <a:headEnd type="none" w="med" len="med"/>
            <a:tailEnd type="arrow"/>
          </a:ln>
          <a:effectLst/>
        </p:spPr>
      </p:cxnSp>
      <p:sp>
        <p:nvSpPr>
          <p:cNvPr id="55" name="Text Box 16"/>
          <p:cNvSpPr txBox="1">
            <a:spLocks noChangeArrowheads="1"/>
          </p:cNvSpPr>
          <p:nvPr/>
        </p:nvSpPr>
        <p:spPr bwMode="auto">
          <a:xfrm>
            <a:off x="5269999" y="5423337"/>
            <a:ext cx="2228508" cy="877163"/>
          </a:xfrm>
          <a:prstGeom prst="rect">
            <a:avLst/>
          </a:prstGeom>
          <a:solidFill>
            <a:srgbClr val="FF0000"/>
          </a:solidFill>
          <a:ln>
            <a:headEnd/>
            <a:tailEnd/>
          </a:ln>
          <a:scene3d>
            <a:camera prst="orthographicFront">
              <a:rot lat="0" lon="0" rev="0"/>
            </a:camera>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wrap="square">
            <a:spAutoFit/>
          </a:bodyPr>
          <a:lstStyle>
            <a:defPPr>
              <a:defRPr lang="en-US"/>
            </a:defPPr>
            <a:lvl1pPr>
              <a:spcBef>
                <a:spcPct val="50000"/>
              </a:spcBef>
              <a:defRPr sz="20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600" dirty="0" smtClean="0"/>
              <a:t>29 </a:t>
            </a:r>
            <a:r>
              <a:rPr lang="en-US" sz="1600" dirty="0"/>
              <a:t>Dec </a:t>
            </a:r>
            <a:r>
              <a:rPr lang="en-US" sz="1600" dirty="0" smtClean="0"/>
              <a:t>00:01 – 23:59</a:t>
            </a:r>
          </a:p>
          <a:p>
            <a:r>
              <a:rPr lang="en-US" sz="1400" dirty="0" smtClean="0"/>
              <a:t>SRM SUS System Downtime </a:t>
            </a:r>
            <a:endParaRPr lang="en-US" sz="1400" dirty="0"/>
          </a:p>
        </p:txBody>
      </p:sp>
      <p:sp>
        <p:nvSpPr>
          <p:cNvPr id="56" name="Text Box 9"/>
          <p:cNvSpPr txBox="1">
            <a:spLocks noChangeArrowheads="1"/>
          </p:cNvSpPr>
          <p:nvPr/>
        </p:nvSpPr>
        <p:spPr bwMode="auto">
          <a:xfrm>
            <a:off x="5712536" y="4828905"/>
            <a:ext cx="1052876" cy="276999"/>
          </a:xfrm>
          <a:prstGeom prst="rect">
            <a:avLst/>
          </a:prstGeom>
          <a:noFill/>
          <a:ln w="9525">
            <a:noFill/>
            <a:miter lim="800000"/>
            <a:headEnd/>
            <a:tailEnd/>
          </a:ln>
          <a:effectLst/>
        </p:spPr>
        <p:txBody>
          <a:bodyPr wrap="square">
            <a:spAutoFit/>
          </a:bodyPr>
          <a:lstStyle/>
          <a:p>
            <a:pPr algn="ctr">
              <a:spcBef>
                <a:spcPct val="50000"/>
              </a:spcBef>
            </a:pPr>
            <a:r>
              <a:rPr lang="en-US" sz="1200" dirty="0" smtClean="0"/>
              <a:t>29 Dec</a:t>
            </a:r>
            <a:endParaRPr lang="en-US" sz="1200" dirty="0"/>
          </a:p>
        </p:txBody>
      </p:sp>
      <p:sp>
        <p:nvSpPr>
          <p:cNvPr id="60" name="Line 96"/>
          <p:cNvSpPr>
            <a:spLocks noChangeShapeType="1"/>
          </p:cNvSpPr>
          <p:nvPr/>
        </p:nvSpPr>
        <p:spPr bwMode="auto">
          <a:xfrm>
            <a:off x="6261442" y="4341656"/>
            <a:ext cx="0" cy="465138"/>
          </a:xfrm>
          <a:prstGeom prst="line">
            <a:avLst/>
          </a:prstGeom>
          <a:noFill/>
          <a:ln w="38100">
            <a:solidFill>
              <a:schemeClr val="tx1"/>
            </a:solidFill>
            <a:round/>
            <a:headEnd/>
            <a:tailEnd/>
          </a:ln>
          <a:effectLst/>
        </p:spPr>
        <p:txBody>
          <a:bodyPr/>
          <a:lstStyle/>
          <a:p>
            <a:endParaRPr lang="en-US"/>
          </a:p>
        </p:txBody>
      </p:sp>
      <p:cxnSp>
        <p:nvCxnSpPr>
          <p:cNvPr id="71" name="Straight Arrow Connector 70"/>
          <p:cNvCxnSpPr>
            <a:stCxn id="55" idx="0"/>
          </p:cNvCxnSpPr>
          <p:nvPr/>
        </p:nvCxnSpPr>
        <p:spPr bwMode="auto">
          <a:xfrm flipV="1">
            <a:off x="6384253" y="5060731"/>
            <a:ext cx="16547" cy="362606"/>
          </a:xfrm>
          <a:prstGeom prst="straightConnector1">
            <a:avLst/>
          </a:prstGeom>
          <a:noFill/>
          <a:ln w="12700" cap="rnd" cmpd="sng" algn="ctr">
            <a:noFill/>
            <a:prstDash val="solid"/>
            <a:round/>
            <a:headEnd type="none" w="med" len="med"/>
            <a:tailEnd type="arrow"/>
          </a:ln>
          <a:effectLst/>
        </p:spPr>
      </p:cxnSp>
      <p:cxnSp>
        <p:nvCxnSpPr>
          <p:cNvPr id="73" name="Straight Arrow Connector 72"/>
          <p:cNvCxnSpPr>
            <a:endCxn id="56" idx="2"/>
          </p:cNvCxnSpPr>
          <p:nvPr/>
        </p:nvCxnSpPr>
        <p:spPr bwMode="auto">
          <a:xfrm flipV="1">
            <a:off x="6227379" y="5105904"/>
            <a:ext cx="11595" cy="285903"/>
          </a:xfrm>
          <a:prstGeom prst="straightConnector1">
            <a:avLst/>
          </a:prstGeom>
          <a:noFill/>
          <a:ln w="12700" cap="rnd"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94595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anim calcmode="lin" valueType="num">
                                      <p:cBhvr additive="base">
                                        <p:cTn id="13" dur="500" fill="hold"/>
                                        <p:tgtEl>
                                          <p:spTgt spid="49"/>
                                        </p:tgtEl>
                                        <p:attrNameLst>
                                          <p:attrName>ppt_x</p:attrName>
                                        </p:attrNameLst>
                                      </p:cBhvr>
                                      <p:tavLst>
                                        <p:tav tm="0">
                                          <p:val>
                                            <p:strVal val="#ppt_x"/>
                                          </p:val>
                                        </p:tav>
                                        <p:tav tm="100000">
                                          <p:val>
                                            <p:strVal val="#ppt_x"/>
                                          </p:val>
                                        </p:tav>
                                      </p:tavLst>
                                    </p:anim>
                                    <p:anim calcmode="lin" valueType="num">
                                      <p:cBhvr additive="base">
                                        <p:cTn id="14" dur="500" fill="hold"/>
                                        <p:tgtEl>
                                          <p:spTgt spid="49"/>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4952"/>
            <a:ext cx="7560809" cy="877251"/>
          </a:xfrm>
        </p:spPr>
        <p:txBody>
          <a:bodyPr>
            <a:noAutofit/>
          </a:bodyPr>
          <a:lstStyle/>
          <a:p>
            <a:pPr algn="l"/>
            <a:r>
              <a:rPr lang="en-US" sz="2800" b="1" dirty="0" smtClean="0">
                <a:latin typeface="Calibri" pitchFamily="34" charset="0"/>
                <a:cs typeface="Calibri" pitchFamily="34" charset="0"/>
              </a:rPr>
              <a:t>Cutover Scenarios – Converted PO For Materials</a:t>
            </a:r>
            <a:br>
              <a:rPr lang="en-US" sz="2800" b="1" dirty="0" smtClean="0">
                <a:latin typeface="Calibri" pitchFamily="34" charset="0"/>
                <a:cs typeface="Calibri" pitchFamily="34" charset="0"/>
              </a:rPr>
            </a:br>
            <a:endParaRPr lang="en-GB" sz="2800" b="1" dirty="0">
              <a:latin typeface="Calibri" pitchFamily="34" charset="0"/>
              <a:cs typeface="Calibri" pitchFamily="34" charset="0"/>
            </a:endParaRPr>
          </a:p>
        </p:txBody>
      </p:sp>
      <p:sp>
        <p:nvSpPr>
          <p:cNvPr id="4" name="Rectangle 1"/>
          <p:cNvSpPr>
            <a:spLocks noChangeArrowheads="1"/>
          </p:cNvSpPr>
          <p:nvPr/>
        </p:nvSpPr>
        <p:spPr bwMode="auto">
          <a:xfrm>
            <a:off x="4731304" y="2064823"/>
            <a:ext cx="413138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19075" algn="l"/>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Note:  </a:t>
            </a: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219075" algn="l"/>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denotes </a:t>
            </a:r>
            <a:r>
              <a:rPr kumimoji="0" lang="en-US" sz="1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ALREADY</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submitted/done</a:t>
            </a: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219075" algn="l"/>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(X) denotes </a:t>
            </a:r>
            <a:r>
              <a:rPr kumimoji="0" lang="en-US" sz="1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NOT</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submitted/done.</a:t>
            </a: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155363183"/>
              </p:ext>
            </p:extLst>
          </p:nvPr>
        </p:nvGraphicFramePr>
        <p:xfrm>
          <a:off x="-1" y="1282890"/>
          <a:ext cx="9693275" cy="4795503"/>
        </p:xfrm>
        <a:graphic>
          <a:graphicData uri="http://schemas.openxmlformats.org/drawingml/2006/table">
            <a:tbl>
              <a:tblPr firstRow="1" firstCol="1" bandRow="1">
                <a:tableStyleId>{5C22544A-7EE6-4342-B048-85BDC9FD1C3A}</a:tableStyleId>
              </a:tblPr>
              <a:tblGrid>
                <a:gridCol w="1054291"/>
                <a:gridCol w="1283753"/>
                <a:gridCol w="1199255"/>
                <a:gridCol w="1102739"/>
                <a:gridCol w="5053237"/>
              </a:tblGrid>
              <a:tr h="1606426">
                <a:tc>
                  <a:txBody>
                    <a:bodyPr/>
                    <a:lstStyle/>
                    <a:p>
                      <a:pPr marL="0" marR="0" algn="ctr">
                        <a:spcBef>
                          <a:spcPts val="0"/>
                        </a:spcBef>
                        <a:spcAft>
                          <a:spcPts val="0"/>
                        </a:spcAft>
                      </a:pPr>
                      <a:r>
                        <a:rPr lang="en-GB" sz="1800" dirty="0">
                          <a:solidFill>
                            <a:schemeClr val="tx1"/>
                          </a:solidFill>
                          <a:effectLst/>
                        </a:rPr>
                        <a:t> </a:t>
                      </a:r>
                    </a:p>
                  </a:txBody>
                  <a:tcPr marL="91439" marR="91439" anchor="ctr"/>
                </a:tc>
                <a:tc>
                  <a:txBody>
                    <a:bodyPr/>
                    <a:lstStyle/>
                    <a:p>
                      <a:pPr marL="0" marR="0" algn="ctr">
                        <a:spcBef>
                          <a:spcPts val="0"/>
                        </a:spcBef>
                        <a:spcAft>
                          <a:spcPts val="0"/>
                        </a:spcAft>
                      </a:pPr>
                      <a:r>
                        <a:rPr lang="en-GB" sz="1600" dirty="0">
                          <a:solidFill>
                            <a:schemeClr val="tx1"/>
                          </a:solidFill>
                          <a:effectLst/>
                        </a:rPr>
                        <a:t>Shipping </a:t>
                      </a:r>
                      <a:r>
                        <a:rPr lang="en-GB" sz="1600" dirty="0" err="1" smtClean="0">
                          <a:solidFill>
                            <a:schemeClr val="tx1"/>
                          </a:solidFill>
                          <a:effectLst/>
                        </a:rPr>
                        <a:t>Notifica-tion</a:t>
                      </a:r>
                      <a:endParaRPr lang="en-GB" sz="1600" dirty="0">
                        <a:solidFill>
                          <a:schemeClr val="tx1"/>
                        </a:solidFill>
                        <a:effectLst/>
                      </a:endParaRPr>
                    </a:p>
                    <a:p>
                      <a:pPr marL="0" marR="0" algn="ctr">
                        <a:spcBef>
                          <a:spcPts val="0"/>
                        </a:spcBef>
                        <a:spcAft>
                          <a:spcPts val="0"/>
                        </a:spcAft>
                      </a:pPr>
                      <a:r>
                        <a:rPr lang="en-GB" sz="1600" dirty="0">
                          <a:solidFill>
                            <a:schemeClr val="tx1"/>
                          </a:solidFill>
                          <a:effectLst/>
                        </a:rPr>
                        <a:t>(SN)</a:t>
                      </a:r>
                      <a:endParaRPr lang="en-GB" sz="1600" dirty="0">
                        <a:solidFill>
                          <a:schemeClr val="tx1"/>
                        </a:solidFill>
                        <a:effectLst/>
                        <a:latin typeface="Calibri"/>
                        <a:ea typeface="Gulim"/>
                      </a:endParaRPr>
                    </a:p>
                  </a:txBody>
                  <a:tcPr marL="91439" marR="91439"/>
                </a:tc>
                <a:tc>
                  <a:txBody>
                    <a:bodyPr/>
                    <a:lstStyle/>
                    <a:p>
                      <a:pPr marL="0" marR="0" algn="ctr">
                        <a:spcBef>
                          <a:spcPts val="0"/>
                        </a:spcBef>
                        <a:spcAft>
                          <a:spcPts val="0"/>
                        </a:spcAft>
                      </a:pPr>
                      <a:r>
                        <a:rPr lang="en-GB" sz="1600" dirty="0">
                          <a:solidFill>
                            <a:schemeClr val="tx1"/>
                          </a:solidFill>
                          <a:effectLst/>
                        </a:rPr>
                        <a:t>Goods Receipt Note (GRN)</a:t>
                      </a:r>
                      <a:endParaRPr lang="en-GB" sz="1600" dirty="0">
                        <a:solidFill>
                          <a:schemeClr val="tx1"/>
                        </a:solidFill>
                        <a:effectLst/>
                        <a:latin typeface="Calibri"/>
                        <a:ea typeface="Gulim"/>
                      </a:endParaRPr>
                    </a:p>
                  </a:txBody>
                  <a:tcPr marL="91439" marR="91439"/>
                </a:tc>
                <a:tc>
                  <a:txBody>
                    <a:bodyPr/>
                    <a:lstStyle/>
                    <a:p>
                      <a:pPr marL="0" marR="0" algn="ctr">
                        <a:spcBef>
                          <a:spcPts val="0"/>
                        </a:spcBef>
                        <a:spcAft>
                          <a:spcPts val="0"/>
                        </a:spcAft>
                      </a:pPr>
                      <a:r>
                        <a:rPr lang="en-GB" sz="1600" dirty="0" smtClean="0">
                          <a:solidFill>
                            <a:schemeClr val="tx1"/>
                          </a:solidFill>
                          <a:effectLst/>
                        </a:rPr>
                        <a:t>e-Invoice/</a:t>
                      </a:r>
                      <a:r>
                        <a:rPr lang="en-GB" sz="1600" baseline="0" dirty="0" smtClean="0">
                          <a:solidFill>
                            <a:schemeClr val="tx1"/>
                          </a:solidFill>
                          <a:effectLst/>
                        </a:rPr>
                        <a:t> Manual Invoice</a:t>
                      </a:r>
                      <a:endParaRPr lang="en-GB" sz="1600" dirty="0">
                        <a:solidFill>
                          <a:schemeClr val="tx1"/>
                        </a:solidFill>
                        <a:effectLst/>
                        <a:latin typeface="Calibri"/>
                        <a:ea typeface="Gulim"/>
                      </a:endParaRPr>
                    </a:p>
                  </a:txBody>
                  <a:tcPr marL="91439" marR="91439"/>
                </a:tc>
                <a:tc>
                  <a:txBody>
                    <a:bodyPr/>
                    <a:lstStyle/>
                    <a:p>
                      <a:pPr marL="0" marR="0" algn="l">
                        <a:spcBef>
                          <a:spcPts val="0"/>
                        </a:spcBef>
                        <a:spcAft>
                          <a:spcPts val="0"/>
                        </a:spcAft>
                      </a:pPr>
                      <a:r>
                        <a:rPr lang="en-GB" sz="1600" dirty="0" smtClean="0">
                          <a:solidFill>
                            <a:schemeClr val="tx1"/>
                          </a:solidFill>
                          <a:effectLst/>
                        </a:rPr>
                        <a:t>If </a:t>
                      </a:r>
                      <a:r>
                        <a:rPr lang="en-GB" sz="1600" dirty="0">
                          <a:solidFill>
                            <a:schemeClr val="tx1"/>
                          </a:solidFill>
                          <a:effectLst/>
                        </a:rPr>
                        <a:t>not </a:t>
                      </a:r>
                      <a:r>
                        <a:rPr lang="en-GB" sz="1600" dirty="0" smtClean="0">
                          <a:solidFill>
                            <a:schemeClr val="tx1"/>
                          </a:solidFill>
                          <a:effectLst/>
                        </a:rPr>
                        <a:t>done before </a:t>
                      </a:r>
                      <a:r>
                        <a:rPr lang="en-GB" sz="1600" u="sng" dirty="0" smtClean="0">
                          <a:solidFill>
                            <a:schemeClr val="tx1"/>
                          </a:solidFill>
                          <a:effectLst/>
                        </a:rPr>
                        <a:t>Cutover</a:t>
                      </a:r>
                      <a:r>
                        <a:rPr lang="en-GB" sz="1600" u="sng" baseline="0" dirty="0" smtClean="0">
                          <a:solidFill>
                            <a:schemeClr val="tx1"/>
                          </a:solidFill>
                          <a:effectLst/>
                        </a:rPr>
                        <a:t> Date</a:t>
                      </a:r>
                      <a:r>
                        <a:rPr lang="en-GB" sz="1600" dirty="0" smtClean="0">
                          <a:solidFill>
                            <a:schemeClr val="tx1"/>
                          </a:solidFill>
                          <a:effectLst/>
                        </a:rPr>
                        <a:t> </a:t>
                      </a:r>
                    </a:p>
                    <a:p>
                      <a:pPr marL="0" marR="0" algn="l">
                        <a:spcBef>
                          <a:spcPts val="0"/>
                        </a:spcBef>
                        <a:spcAft>
                          <a:spcPts val="0"/>
                        </a:spcAft>
                      </a:pPr>
                      <a:r>
                        <a:rPr lang="en-GB" sz="1600" dirty="0" smtClean="0">
                          <a:solidFill>
                            <a:schemeClr val="tx1"/>
                          </a:solidFill>
                          <a:effectLst/>
                        </a:rPr>
                        <a:t>Vendors </a:t>
                      </a:r>
                      <a:r>
                        <a:rPr lang="en-GB" sz="1600" dirty="0">
                          <a:solidFill>
                            <a:schemeClr val="tx1"/>
                          </a:solidFill>
                          <a:effectLst/>
                        </a:rPr>
                        <a:t>will need to:</a:t>
                      </a:r>
                      <a:endParaRPr lang="en-GB" sz="1600" dirty="0">
                        <a:solidFill>
                          <a:schemeClr val="tx1"/>
                        </a:solidFill>
                        <a:effectLst/>
                        <a:latin typeface="Calibri"/>
                        <a:ea typeface="Gulim"/>
                      </a:endParaRPr>
                    </a:p>
                  </a:txBody>
                  <a:tcPr marL="91439" marR="91439"/>
                </a:tc>
              </a:tr>
              <a:tr h="837634">
                <a:tc>
                  <a:txBody>
                    <a:bodyPr/>
                    <a:lstStyle/>
                    <a:p>
                      <a:pPr marL="0" marR="0" algn="ctr">
                        <a:spcBef>
                          <a:spcPts val="0"/>
                        </a:spcBef>
                        <a:spcAft>
                          <a:spcPts val="0"/>
                        </a:spcAft>
                      </a:pPr>
                      <a:r>
                        <a:rPr lang="en-GB" sz="2000" dirty="0">
                          <a:solidFill>
                            <a:schemeClr val="tx1"/>
                          </a:solidFill>
                          <a:effectLst/>
                        </a:rPr>
                        <a:t>1</a:t>
                      </a:r>
                      <a:endParaRPr lang="en-GB" sz="1800" dirty="0">
                        <a:solidFill>
                          <a:schemeClr val="tx1"/>
                        </a:solidFill>
                        <a:effectLst/>
                        <a:latin typeface="Calibri"/>
                        <a:ea typeface="Gulim"/>
                      </a:endParaRPr>
                    </a:p>
                  </a:txBody>
                  <a:tcPr marL="91439" marR="91439" anchor="ctr"/>
                </a:tc>
                <a:tc>
                  <a:txBody>
                    <a:bodyPr/>
                    <a:lstStyle/>
                    <a:p>
                      <a:pPr marL="0" marR="0" algn="ctr">
                        <a:spcBef>
                          <a:spcPts val="0"/>
                        </a:spcBef>
                        <a:spcAft>
                          <a:spcPts val="0"/>
                        </a:spcAft>
                      </a:pPr>
                      <a:r>
                        <a:rPr lang="en-GB" sz="1800" dirty="0">
                          <a:effectLst/>
                        </a:rPr>
                        <a:t>X</a:t>
                      </a:r>
                      <a:endParaRPr lang="en-GB" sz="1800" dirty="0">
                        <a:effectLst/>
                        <a:latin typeface="Calibri"/>
                        <a:ea typeface="Gulim"/>
                      </a:endParaRPr>
                    </a:p>
                  </a:txBody>
                  <a:tcPr marL="91439" marR="91439" anchor="ctr"/>
                </a:tc>
                <a:tc>
                  <a:txBody>
                    <a:bodyPr/>
                    <a:lstStyle/>
                    <a:p>
                      <a:pPr marL="0" marR="0" algn="ctr">
                        <a:spcBef>
                          <a:spcPts val="0"/>
                        </a:spcBef>
                        <a:spcAft>
                          <a:spcPts val="0"/>
                        </a:spcAft>
                      </a:pPr>
                      <a:r>
                        <a:rPr lang="en-GB" sz="1800" dirty="0">
                          <a:effectLst/>
                        </a:rPr>
                        <a:t>X</a:t>
                      </a:r>
                      <a:endParaRPr lang="en-GB" sz="1800" dirty="0">
                        <a:effectLst/>
                        <a:latin typeface="Calibri"/>
                        <a:ea typeface="Gulim"/>
                      </a:endParaRPr>
                    </a:p>
                  </a:txBody>
                  <a:tcPr marL="91439" marR="91439" anchor="ctr"/>
                </a:tc>
                <a:tc>
                  <a:txBody>
                    <a:bodyPr/>
                    <a:lstStyle/>
                    <a:p>
                      <a:pPr marL="0" marR="0" algn="ctr">
                        <a:spcBef>
                          <a:spcPts val="0"/>
                        </a:spcBef>
                        <a:spcAft>
                          <a:spcPts val="0"/>
                        </a:spcAft>
                      </a:pPr>
                      <a:r>
                        <a:rPr lang="en-GB" sz="1800">
                          <a:effectLst/>
                        </a:rPr>
                        <a:t>X</a:t>
                      </a:r>
                      <a:endParaRPr lang="en-GB" sz="1800">
                        <a:effectLst/>
                        <a:latin typeface="Calibri"/>
                        <a:ea typeface="Gulim"/>
                      </a:endParaRPr>
                    </a:p>
                  </a:txBody>
                  <a:tcPr marL="91439" marR="91439" anchor="ctr"/>
                </a:tc>
                <a:tc>
                  <a:txBody>
                    <a:bodyPr/>
                    <a:lstStyle/>
                    <a:p>
                      <a:pPr marL="342900" marR="0" lvl="0" indent="-342900" algn="just" defTabSz="914400" rtl="0" eaLnBrk="1" fontAlgn="auto" latinLnBrk="0" hangingPunct="1">
                        <a:lnSpc>
                          <a:spcPct val="100000"/>
                        </a:lnSpc>
                        <a:spcBef>
                          <a:spcPts val="0"/>
                        </a:spcBef>
                        <a:spcAft>
                          <a:spcPts val="0"/>
                        </a:spcAft>
                        <a:buClrTx/>
                        <a:buSzTx/>
                        <a:buFont typeface="Wingdings"/>
                        <a:buNone/>
                        <a:tabLst>
                          <a:tab pos="457200" algn="l"/>
                        </a:tabLst>
                        <a:defRPr/>
                      </a:pPr>
                      <a:r>
                        <a:rPr lang="en-GB" sz="1600" kern="1200" dirty="0" smtClean="0">
                          <a:solidFill>
                            <a:schemeClr val="dk1"/>
                          </a:solidFill>
                          <a:effectLst/>
                          <a:latin typeface="+mn-lt"/>
                          <a:ea typeface="+mn-ea"/>
                          <a:cs typeface="+mn-cs"/>
                        </a:rPr>
                        <a:t>Vendor submit manual Delivery </a:t>
                      </a:r>
                      <a:r>
                        <a:rPr lang="en-GB" sz="1600" kern="1200" dirty="0">
                          <a:solidFill>
                            <a:schemeClr val="dk1"/>
                          </a:solidFill>
                          <a:effectLst/>
                          <a:latin typeface="+mn-lt"/>
                          <a:ea typeface="+mn-ea"/>
                          <a:cs typeface="+mn-cs"/>
                        </a:rPr>
                        <a:t>Order when </a:t>
                      </a:r>
                      <a:r>
                        <a:rPr lang="en-GB" sz="1600" kern="1200" dirty="0" smtClean="0">
                          <a:solidFill>
                            <a:schemeClr val="dk1"/>
                          </a:solidFill>
                          <a:effectLst/>
                          <a:latin typeface="+mn-lt"/>
                          <a:ea typeface="+mn-ea"/>
                          <a:cs typeface="+mn-cs"/>
                        </a:rPr>
                        <a:t>making                </a:t>
                      </a:r>
                    </a:p>
                    <a:p>
                      <a:pPr marL="342900" marR="0" lvl="0" indent="-342900" algn="just" defTabSz="914400" rtl="0" eaLnBrk="1" fontAlgn="auto" latinLnBrk="0" hangingPunct="1">
                        <a:lnSpc>
                          <a:spcPct val="100000"/>
                        </a:lnSpc>
                        <a:spcBef>
                          <a:spcPts val="0"/>
                        </a:spcBef>
                        <a:spcAft>
                          <a:spcPts val="0"/>
                        </a:spcAft>
                        <a:buClrTx/>
                        <a:buSzTx/>
                        <a:buFont typeface="Wingdings"/>
                        <a:buNone/>
                        <a:tabLst>
                          <a:tab pos="457200" algn="l"/>
                        </a:tabLst>
                        <a:defRPr/>
                      </a:pPr>
                      <a:r>
                        <a:rPr lang="en-GB" sz="1600" kern="1200" dirty="0" smtClean="0">
                          <a:solidFill>
                            <a:schemeClr val="dk1"/>
                          </a:solidFill>
                          <a:effectLst/>
                          <a:latin typeface="+mn-lt"/>
                          <a:ea typeface="+mn-ea"/>
                          <a:cs typeface="+mn-cs"/>
                        </a:rPr>
                        <a:t>delivery and manual invoice</a:t>
                      </a:r>
                      <a:endParaRPr lang="en-GB" sz="1600" kern="1200" dirty="0">
                        <a:solidFill>
                          <a:schemeClr val="dk1"/>
                        </a:solidFill>
                        <a:effectLst/>
                        <a:latin typeface="+mn-lt"/>
                        <a:ea typeface="+mn-ea"/>
                        <a:cs typeface="+mn-cs"/>
                      </a:endParaRPr>
                    </a:p>
                  </a:txBody>
                  <a:tcPr marL="0" marR="0" marT="0" marB="0" anchor="ctr">
                    <a:solidFill>
                      <a:schemeClr val="accent1">
                        <a:tint val="40000"/>
                      </a:schemeClr>
                    </a:solidFill>
                  </a:tcPr>
                </a:tc>
              </a:tr>
              <a:tr h="855667">
                <a:tc>
                  <a:txBody>
                    <a:bodyPr/>
                    <a:lstStyle/>
                    <a:p>
                      <a:pPr marL="0" marR="0" algn="ctr">
                        <a:spcBef>
                          <a:spcPts val="0"/>
                        </a:spcBef>
                        <a:spcAft>
                          <a:spcPts val="0"/>
                        </a:spcAft>
                      </a:pPr>
                      <a:r>
                        <a:rPr lang="en-GB" sz="2000" dirty="0">
                          <a:solidFill>
                            <a:schemeClr val="tx1"/>
                          </a:solidFill>
                          <a:effectLst/>
                        </a:rPr>
                        <a:t>2</a:t>
                      </a:r>
                      <a:endParaRPr lang="en-GB" sz="1800" dirty="0">
                        <a:solidFill>
                          <a:schemeClr val="tx1"/>
                        </a:solidFill>
                        <a:effectLst/>
                        <a:latin typeface="Calibri"/>
                        <a:ea typeface="Gulim"/>
                      </a:endParaRPr>
                    </a:p>
                  </a:txBody>
                  <a:tcPr marL="91439" marR="91439" anchor="ctr"/>
                </a:tc>
                <a:tc>
                  <a:txBody>
                    <a:bodyPr/>
                    <a:lstStyle/>
                    <a:p>
                      <a:pPr marL="0" marR="0" algn="ctr">
                        <a:spcBef>
                          <a:spcPts val="0"/>
                        </a:spcBef>
                        <a:spcAft>
                          <a:spcPts val="0"/>
                        </a:spcAft>
                      </a:pPr>
                      <a:r>
                        <a:rPr lang="en-GB" sz="2800" dirty="0">
                          <a:effectLst/>
                        </a:rPr>
                        <a:t>√</a:t>
                      </a:r>
                      <a:endParaRPr lang="en-GB" sz="1800" dirty="0">
                        <a:effectLst/>
                        <a:latin typeface="Calibri"/>
                        <a:ea typeface="Gulim"/>
                      </a:endParaRPr>
                    </a:p>
                  </a:txBody>
                  <a:tcPr marL="91439" marR="91439" anchor="ctr"/>
                </a:tc>
                <a:tc>
                  <a:txBody>
                    <a:bodyPr/>
                    <a:lstStyle/>
                    <a:p>
                      <a:pPr marL="0" marR="0" algn="ctr">
                        <a:spcBef>
                          <a:spcPts val="0"/>
                        </a:spcBef>
                        <a:spcAft>
                          <a:spcPts val="0"/>
                        </a:spcAft>
                      </a:pPr>
                      <a:r>
                        <a:rPr lang="en-GB" sz="1800" dirty="0">
                          <a:effectLst/>
                        </a:rPr>
                        <a:t>X</a:t>
                      </a:r>
                      <a:endParaRPr lang="en-GB" sz="1800" dirty="0">
                        <a:effectLst/>
                        <a:latin typeface="Calibri"/>
                        <a:ea typeface="Gulim"/>
                      </a:endParaRPr>
                    </a:p>
                  </a:txBody>
                  <a:tcPr marL="91439" marR="91439" anchor="ctr"/>
                </a:tc>
                <a:tc>
                  <a:txBody>
                    <a:bodyPr/>
                    <a:lstStyle/>
                    <a:p>
                      <a:pPr marL="0" marR="0" algn="ctr">
                        <a:spcBef>
                          <a:spcPts val="0"/>
                        </a:spcBef>
                        <a:spcAft>
                          <a:spcPts val="0"/>
                        </a:spcAft>
                      </a:pPr>
                      <a:r>
                        <a:rPr lang="en-GB" sz="1800">
                          <a:effectLst/>
                        </a:rPr>
                        <a:t>X</a:t>
                      </a:r>
                      <a:endParaRPr lang="en-GB" sz="1800">
                        <a:effectLst/>
                        <a:latin typeface="Calibri"/>
                        <a:ea typeface="Gulim"/>
                      </a:endParaRPr>
                    </a:p>
                  </a:txBody>
                  <a:tcPr marL="91439" marR="91439" anchor="ctr"/>
                </a:tc>
                <a:tc>
                  <a:txBody>
                    <a:bodyPr/>
                    <a:lstStyle/>
                    <a:p>
                      <a:pPr marL="0" marR="0" lvl="0" indent="0" algn="just" defTabSz="914400" rtl="0" eaLnBrk="1" fontAlgn="auto" latinLnBrk="0" hangingPunct="1">
                        <a:lnSpc>
                          <a:spcPct val="100000"/>
                        </a:lnSpc>
                        <a:spcBef>
                          <a:spcPts val="0"/>
                        </a:spcBef>
                        <a:spcAft>
                          <a:spcPts val="0"/>
                        </a:spcAft>
                        <a:buClrTx/>
                        <a:buSzTx/>
                        <a:buFont typeface="Arial" pitchFamily="34" charset="0"/>
                        <a:buNone/>
                        <a:tabLst/>
                        <a:defRPr/>
                      </a:pPr>
                      <a:r>
                        <a:rPr lang="en-GB" sz="1600" dirty="0" smtClean="0">
                          <a:effectLst/>
                        </a:rPr>
                        <a:t>PETRONAS </a:t>
                      </a:r>
                      <a:r>
                        <a:rPr lang="en-GB" sz="1600" dirty="0" smtClean="0">
                          <a:effectLst/>
                        </a:rPr>
                        <a:t>create</a:t>
                      </a:r>
                      <a:r>
                        <a:rPr lang="en-GB" sz="1600" baseline="0" dirty="0" smtClean="0">
                          <a:effectLst/>
                        </a:rPr>
                        <a:t> Goods receipt after 1</a:t>
                      </a:r>
                      <a:r>
                        <a:rPr lang="en-GB" sz="1600" baseline="30000" dirty="0" smtClean="0">
                          <a:effectLst/>
                        </a:rPr>
                        <a:t>st</a:t>
                      </a:r>
                      <a:r>
                        <a:rPr lang="en-GB" sz="1600" baseline="0" dirty="0" smtClean="0">
                          <a:effectLst/>
                        </a:rPr>
                        <a:t> January 2013 with reference to DO and vendor submit manual invoice</a:t>
                      </a:r>
                      <a:endParaRPr lang="en-GB" sz="1600" dirty="0">
                        <a:effectLst/>
                        <a:latin typeface="Calibri"/>
                        <a:ea typeface="Gulim"/>
                      </a:endParaRPr>
                    </a:p>
                  </a:txBody>
                  <a:tcPr marL="91439" marR="91439" anchor="ctr"/>
                </a:tc>
              </a:tr>
              <a:tr h="837634">
                <a:tc>
                  <a:txBody>
                    <a:bodyPr/>
                    <a:lstStyle/>
                    <a:p>
                      <a:pPr marL="0" marR="0" algn="ctr">
                        <a:spcBef>
                          <a:spcPts val="0"/>
                        </a:spcBef>
                        <a:spcAft>
                          <a:spcPts val="0"/>
                        </a:spcAft>
                      </a:pPr>
                      <a:r>
                        <a:rPr lang="en-GB" sz="2000" dirty="0">
                          <a:solidFill>
                            <a:schemeClr val="tx1"/>
                          </a:solidFill>
                          <a:effectLst/>
                        </a:rPr>
                        <a:t>3</a:t>
                      </a:r>
                      <a:endParaRPr lang="en-GB" sz="1800" dirty="0">
                        <a:solidFill>
                          <a:schemeClr val="tx1"/>
                        </a:solidFill>
                        <a:effectLst/>
                        <a:latin typeface="Calibri"/>
                        <a:ea typeface="Gulim"/>
                      </a:endParaRPr>
                    </a:p>
                  </a:txBody>
                  <a:tcPr marL="91439" marR="91439" anchor="ctr"/>
                </a:tc>
                <a:tc>
                  <a:txBody>
                    <a:bodyPr/>
                    <a:lstStyle/>
                    <a:p>
                      <a:pPr marL="0" marR="0" algn="ctr">
                        <a:spcBef>
                          <a:spcPts val="0"/>
                        </a:spcBef>
                        <a:spcAft>
                          <a:spcPts val="0"/>
                        </a:spcAft>
                      </a:pPr>
                      <a:r>
                        <a:rPr lang="en-GB" sz="2800">
                          <a:effectLst/>
                        </a:rPr>
                        <a:t>√</a:t>
                      </a:r>
                      <a:endParaRPr lang="en-GB" sz="1800">
                        <a:effectLst/>
                        <a:latin typeface="Calibri"/>
                        <a:ea typeface="Gulim"/>
                      </a:endParaRPr>
                    </a:p>
                  </a:txBody>
                  <a:tcPr marL="91439" marR="91439" anchor="ctr"/>
                </a:tc>
                <a:tc>
                  <a:txBody>
                    <a:bodyPr/>
                    <a:lstStyle/>
                    <a:p>
                      <a:pPr marL="0" marR="0" algn="ctr">
                        <a:spcBef>
                          <a:spcPts val="0"/>
                        </a:spcBef>
                        <a:spcAft>
                          <a:spcPts val="0"/>
                        </a:spcAft>
                      </a:pPr>
                      <a:r>
                        <a:rPr lang="en-GB" sz="2800" dirty="0">
                          <a:effectLst/>
                        </a:rPr>
                        <a:t>√</a:t>
                      </a:r>
                      <a:endParaRPr lang="en-GB" sz="1800" dirty="0">
                        <a:effectLst/>
                        <a:latin typeface="Calibri"/>
                        <a:ea typeface="Gulim"/>
                      </a:endParaRPr>
                    </a:p>
                  </a:txBody>
                  <a:tcPr marL="91439" marR="91439" anchor="ctr"/>
                </a:tc>
                <a:tc>
                  <a:txBody>
                    <a:bodyPr/>
                    <a:lstStyle/>
                    <a:p>
                      <a:pPr marL="0" marR="0" algn="ctr">
                        <a:spcBef>
                          <a:spcPts val="0"/>
                        </a:spcBef>
                        <a:spcAft>
                          <a:spcPts val="0"/>
                        </a:spcAft>
                      </a:pPr>
                      <a:r>
                        <a:rPr lang="en-GB" sz="1800" dirty="0">
                          <a:effectLst/>
                        </a:rPr>
                        <a:t>X</a:t>
                      </a:r>
                      <a:endParaRPr lang="en-GB" sz="1800" dirty="0">
                        <a:effectLst/>
                        <a:latin typeface="Calibri"/>
                        <a:ea typeface="Gulim"/>
                      </a:endParaRPr>
                    </a:p>
                  </a:txBody>
                  <a:tcPr marL="91439" marR="91439" anchor="ctr"/>
                </a:tc>
                <a:tc>
                  <a:txBody>
                    <a:bodyPr/>
                    <a:lstStyle/>
                    <a:p>
                      <a:pPr marL="342900" marR="0" lvl="0" indent="-342900" algn="just" rtl="0">
                        <a:spcBef>
                          <a:spcPts val="0"/>
                        </a:spcBef>
                        <a:spcAft>
                          <a:spcPts val="0"/>
                        </a:spcAft>
                        <a:buFont typeface="Wingdings"/>
                        <a:buNone/>
                        <a:tabLst>
                          <a:tab pos="457200" algn="l"/>
                        </a:tabLst>
                      </a:pPr>
                      <a:r>
                        <a:rPr lang="en-GB" sz="1600" dirty="0">
                          <a:effectLst/>
                        </a:rPr>
                        <a:t>Submit manual invoice</a:t>
                      </a:r>
                    </a:p>
                    <a:p>
                      <a:pPr marL="342900" marR="0" lvl="0" indent="-342900" algn="just">
                        <a:spcBef>
                          <a:spcPts val="0"/>
                        </a:spcBef>
                        <a:spcAft>
                          <a:spcPts val="0"/>
                        </a:spcAft>
                        <a:buFont typeface="Wingdings"/>
                        <a:buNone/>
                        <a:tabLst>
                          <a:tab pos="457200" algn="l"/>
                        </a:tabLst>
                      </a:pPr>
                      <a:r>
                        <a:rPr lang="en-GB" sz="1600" dirty="0">
                          <a:effectLst/>
                        </a:rPr>
                        <a:t>Attach Delivery Order</a:t>
                      </a:r>
                      <a:endParaRPr lang="en-GB" sz="1600" dirty="0">
                        <a:effectLst/>
                        <a:latin typeface="Calibri"/>
                        <a:ea typeface="Gulim"/>
                      </a:endParaRPr>
                    </a:p>
                  </a:txBody>
                  <a:tcPr marL="91439" marR="91439" anchor="ctr"/>
                </a:tc>
              </a:tr>
              <a:tr h="658142">
                <a:tc>
                  <a:txBody>
                    <a:bodyPr/>
                    <a:lstStyle/>
                    <a:p>
                      <a:pPr marL="0" marR="0" algn="ctr">
                        <a:spcBef>
                          <a:spcPts val="0"/>
                        </a:spcBef>
                        <a:spcAft>
                          <a:spcPts val="0"/>
                        </a:spcAft>
                      </a:pPr>
                      <a:r>
                        <a:rPr lang="en-GB" sz="2000" dirty="0">
                          <a:solidFill>
                            <a:schemeClr val="tx1"/>
                          </a:solidFill>
                          <a:effectLst/>
                        </a:rPr>
                        <a:t>4</a:t>
                      </a:r>
                      <a:endParaRPr lang="en-GB" sz="1800" dirty="0">
                        <a:solidFill>
                          <a:schemeClr val="tx1"/>
                        </a:solidFill>
                        <a:effectLst/>
                        <a:latin typeface="Calibri"/>
                        <a:ea typeface="Gulim"/>
                      </a:endParaRPr>
                    </a:p>
                  </a:txBody>
                  <a:tcPr marL="91439" marR="91439" anchor="ctr"/>
                </a:tc>
                <a:tc>
                  <a:txBody>
                    <a:bodyPr/>
                    <a:lstStyle/>
                    <a:p>
                      <a:pPr marL="0" marR="0" algn="ctr">
                        <a:spcBef>
                          <a:spcPts val="0"/>
                        </a:spcBef>
                        <a:spcAft>
                          <a:spcPts val="0"/>
                        </a:spcAft>
                      </a:pPr>
                      <a:r>
                        <a:rPr lang="en-GB" sz="2800">
                          <a:effectLst/>
                        </a:rPr>
                        <a:t>√</a:t>
                      </a:r>
                      <a:endParaRPr lang="en-GB" sz="1800">
                        <a:effectLst/>
                        <a:latin typeface="Calibri"/>
                        <a:ea typeface="Gulim"/>
                      </a:endParaRPr>
                    </a:p>
                  </a:txBody>
                  <a:tcPr marL="91439" marR="91439" anchor="ctr"/>
                </a:tc>
                <a:tc>
                  <a:txBody>
                    <a:bodyPr/>
                    <a:lstStyle/>
                    <a:p>
                      <a:pPr marL="0" marR="0" algn="ctr">
                        <a:spcBef>
                          <a:spcPts val="0"/>
                        </a:spcBef>
                        <a:spcAft>
                          <a:spcPts val="0"/>
                        </a:spcAft>
                      </a:pPr>
                      <a:r>
                        <a:rPr lang="en-GB" sz="2800">
                          <a:effectLst/>
                        </a:rPr>
                        <a:t>√</a:t>
                      </a:r>
                      <a:endParaRPr lang="en-GB" sz="1800">
                        <a:effectLst/>
                        <a:latin typeface="Calibri"/>
                        <a:ea typeface="Gulim"/>
                      </a:endParaRPr>
                    </a:p>
                  </a:txBody>
                  <a:tcPr marL="91439" marR="91439" anchor="ctr"/>
                </a:tc>
                <a:tc>
                  <a:txBody>
                    <a:bodyPr/>
                    <a:lstStyle/>
                    <a:p>
                      <a:pPr marL="0" marR="0" algn="ctr">
                        <a:spcBef>
                          <a:spcPts val="0"/>
                        </a:spcBef>
                        <a:spcAft>
                          <a:spcPts val="0"/>
                        </a:spcAft>
                      </a:pPr>
                      <a:r>
                        <a:rPr lang="en-GB" sz="2800" dirty="0">
                          <a:effectLst/>
                        </a:rPr>
                        <a:t>√</a:t>
                      </a:r>
                      <a:endParaRPr lang="en-GB" sz="1800" dirty="0">
                        <a:effectLst/>
                        <a:latin typeface="Calibri"/>
                        <a:ea typeface="Gulim"/>
                      </a:endParaRPr>
                    </a:p>
                  </a:txBody>
                  <a:tcPr marL="91439" marR="91439" anchor="ctr"/>
                </a:tc>
                <a:tc>
                  <a:txBody>
                    <a:bodyPr/>
                    <a:lstStyle/>
                    <a:p>
                      <a:pPr marL="0" marR="0">
                        <a:spcBef>
                          <a:spcPts val="0"/>
                        </a:spcBef>
                        <a:spcAft>
                          <a:spcPts val="0"/>
                        </a:spcAft>
                        <a:buFont typeface="Arial" pitchFamily="34" charset="0"/>
                        <a:buNone/>
                      </a:pPr>
                      <a:r>
                        <a:rPr lang="en-GB" sz="1600" dirty="0">
                          <a:effectLst/>
                        </a:rPr>
                        <a:t>No actions required</a:t>
                      </a:r>
                      <a:endParaRPr lang="en-GB" sz="1600" dirty="0">
                        <a:effectLst/>
                        <a:latin typeface="Calibri"/>
                        <a:ea typeface="Gulim"/>
                      </a:endParaRPr>
                    </a:p>
                  </a:txBody>
                  <a:tcPr marL="91439" marR="91439" anchor="ctr"/>
                </a:tc>
              </a:tr>
            </a:tbl>
          </a:graphicData>
        </a:graphic>
      </p:graphicFrame>
      <p:sp>
        <p:nvSpPr>
          <p:cNvPr id="6" name="Rectangle 1"/>
          <p:cNvSpPr>
            <a:spLocks noChangeArrowheads="1"/>
          </p:cNvSpPr>
          <p:nvPr/>
        </p:nvSpPr>
        <p:spPr bwMode="auto">
          <a:xfrm>
            <a:off x="4757034" y="1956211"/>
            <a:ext cx="36640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19075" algn="l"/>
              </a:tabLst>
            </a:pPr>
            <a:r>
              <a:rPr kumimoji="0" lang="en-US" sz="1400" b="1" i="0" u="sng" strike="noStrike" cap="none" normalizeH="0" baseline="0" dirty="0" smtClean="0">
                <a:ln>
                  <a:noFill/>
                </a:ln>
                <a:solidFill>
                  <a:schemeClr val="tx1"/>
                </a:solidFill>
                <a:effectLst/>
                <a:latin typeface="Arial" pitchFamily="34" charset="0"/>
                <a:ea typeface="Calibri" pitchFamily="34" charset="0"/>
                <a:cs typeface="Arial" pitchFamily="34" charset="0"/>
              </a:rPr>
              <a:t>Note:  </a:t>
            </a:r>
            <a:endParaRPr kumimoji="0" lang="en-GB" sz="1000" b="1" i="0" u="sng"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219075" algn="l"/>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denotes </a:t>
            </a:r>
            <a:r>
              <a:rPr kumimoji="0" lang="en-US" sz="1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ALREADY</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done</a:t>
            </a: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219075" algn="l"/>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(X)</a:t>
            </a:r>
            <a:r>
              <a:rPr kumimoji="0" lang="en-US" sz="1400" b="0" i="0" u="none" strike="noStrike" cap="none" normalizeH="0" dirty="0" smtClean="0">
                <a:ln>
                  <a:noFill/>
                </a:ln>
                <a:solidFill>
                  <a:schemeClr val="tx1"/>
                </a:solidFill>
                <a:effectLst/>
                <a:latin typeface="Arial" pitchFamily="34" charset="0"/>
                <a:ea typeface="Calibri" pitchFamily="34" charset="0"/>
                <a:cs typeface="Arial" pitchFamily="34" charset="0"/>
              </a:rPr>
              <a:t> </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denotes </a:t>
            </a:r>
            <a:r>
              <a:rPr kumimoji="0" lang="en-US" sz="1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NOT</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done.</a:t>
            </a: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6034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0717"/>
            <a:ext cx="7173310" cy="1052736"/>
          </a:xfrm>
        </p:spPr>
        <p:txBody>
          <a:bodyPr>
            <a:normAutofit fontScale="90000"/>
          </a:bodyPr>
          <a:lstStyle/>
          <a:p>
            <a:pPr algn="l"/>
            <a:r>
              <a:rPr lang="en-US" sz="3100" b="1" dirty="0" smtClean="0">
                <a:latin typeface="Calibri" pitchFamily="34" charset="0"/>
                <a:cs typeface="Calibri" pitchFamily="34" charset="0"/>
              </a:rPr>
              <a:t>Cutover Scenarios –  Converted PO For Services</a:t>
            </a:r>
            <a:r>
              <a:rPr lang="en-US" sz="2800" b="1" dirty="0" smtClean="0">
                <a:latin typeface="Calibri" pitchFamily="34" charset="0"/>
                <a:cs typeface="Calibri" pitchFamily="34" charset="0"/>
              </a:rPr>
              <a:t/>
            </a:r>
            <a:br>
              <a:rPr lang="en-US" sz="2800" b="1" dirty="0" smtClean="0">
                <a:latin typeface="Calibri" pitchFamily="34" charset="0"/>
                <a:cs typeface="Calibri" pitchFamily="34" charset="0"/>
              </a:rPr>
            </a:br>
            <a:endParaRPr lang="en-GB" sz="2800" b="1" dirty="0">
              <a:latin typeface="Calibri" pitchFamily="34" charset="0"/>
              <a:cs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3749572"/>
              </p:ext>
            </p:extLst>
          </p:nvPr>
        </p:nvGraphicFramePr>
        <p:xfrm>
          <a:off x="0" y="1277006"/>
          <a:ext cx="9693275" cy="5220825"/>
        </p:xfrm>
        <a:graphic>
          <a:graphicData uri="http://schemas.openxmlformats.org/drawingml/2006/table">
            <a:tbl>
              <a:tblPr firstRow="1" firstCol="1" bandRow="1">
                <a:tableStyleId>{5C22544A-7EE6-4342-B048-85BDC9FD1C3A}</a:tableStyleId>
              </a:tblPr>
              <a:tblGrid>
                <a:gridCol w="1054290"/>
                <a:gridCol w="1283755"/>
                <a:gridCol w="1205457"/>
                <a:gridCol w="1083090"/>
                <a:gridCol w="5066683"/>
              </a:tblGrid>
              <a:tr h="1639615">
                <a:tc>
                  <a:txBody>
                    <a:bodyPr/>
                    <a:lstStyle/>
                    <a:p>
                      <a:pPr marL="0" marR="0">
                        <a:spcBef>
                          <a:spcPts val="0"/>
                        </a:spcBef>
                        <a:spcAft>
                          <a:spcPts val="0"/>
                        </a:spcAft>
                      </a:pPr>
                      <a:r>
                        <a:rPr lang="en-GB" sz="1800" dirty="0">
                          <a:solidFill>
                            <a:schemeClr val="tx1"/>
                          </a:solidFill>
                          <a:effectLst/>
                        </a:rPr>
                        <a:t> </a:t>
                      </a:r>
                    </a:p>
                  </a:txBody>
                  <a:tcPr marL="91439" marR="91439"/>
                </a:tc>
                <a:tc>
                  <a:txBody>
                    <a:bodyPr/>
                    <a:lstStyle/>
                    <a:p>
                      <a:pPr marL="0" marR="0" algn="ctr">
                        <a:spcBef>
                          <a:spcPts val="0"/>
                        </a:spcBef>
                        <a:spcAft>
                          <a:spcPts val="0"/>
                        </a:spcAft>
                      </a:pPr>
                      <a:r>
                        <a:rPr lang="en-GB" sz="1600" dirty="0" err="1" smtClean="0">
                          <a:solidFill>
                            <a:schemeClr val="tx1"/>
                          </a:solidFill>
                          <a:effectLst/>
                        </a:rPr>
                        <a:t>PePP</a:t>
                      </a:r>
                      <a:r>
                        <a:rPr lang="en-GB" sz="1600" dirty="0" smtClean="0">
                          <a:solidFill>
                            <a:schemeClr val="tx1"/>
                          </a:solidFill>
                          <a:effectLst/>
                        </a:rPr>
                        <a:t> Service</a:t>
                      </a:r>
                      <a:endParaRPr lang="en-GB" sz="1600" dirty="0">
                        <a:solidFill>
                          <a:schemeClr val="tx1"/>
                        </a:solidFill>
                        <a:effectLst/>
                      </a:endParaRPr>
                    </a:p>
                    <a:p>
                      <a:pPr marL="0" marR="0" algn="ctr">
                        <a:spcBef>
                          <a:spcPts val="0"/>
                        </a:spcBef>
                        <a:spcAft>
                          <a:spcPts val="0"/>
                        </a:spcAft>
                      </a:pPr>
                      <a:r>
                        <a:rPr lang="en-GB" sz="1600" dirty="0" err="1" smtClean="0">
                          <a:solidFill>
                            <a:schemeClr val="tx1"/>
                          </a:solidFill>
                          <a:effectLst/>
                        </a:rPr>
                        <a:t>Notifica-tion</a:t>
                      </a:r>
                      <a:r>
                        <a:rPr lang="en-GB" sz="1600" dirty="0" smtClean="0">
                          <a:solidFill>
                            <a:schemeClr val="tx1"/>
                          </a:solidFill>
                          <a:effectLst/>
                        </a:rPr>
                        <a:t> / Manual</a:t>
                      </a:r>
                      <a:r>
                        <a:rPr lang="en-GB" sz="1600" baseline="0" dirty="0" smtClean="0">
                          <a:solidFill>
                            <a:schemeClr val="tx1"/>
                          </a:solidFill>
                          <a:effectLst/>
                        </a:rPr>
                        <a:t> </a:t>
                      </a:r>
                      <a:r>
                        <a:rPr lang="en-GB" sz="1600" dirty="0" smtClean="0">
                          <a:solidFill>
                            <a:schemeClr val="tx1"/>
                          </a:solidFill>
                          <a:effectLst/>
                        </a:rPr>
                        <a:t>Service Entry </a:t>
                      </a:r>
                      <a:endParaRPr lang="en-GB" sz="1600" dirty="0">
                        <a:solidFill>
                          <a:schemeClr val="tx1"/>
                        </a:solidFill>
                        <a:effectLst/>
                      </a:endParaRPr>
                    </a:p>
                    <a:p>
                      <a:pPr marL="0" marR="0" algn="ctr">
                        <a:spcBef>
                          <a:spcPts val="0"/>
                        </a:spcBef>
                        <a:spcAft>
                          <a:spcPts val="0"/>
                        </a:spcAft>
                      </a:pPr>
                      <a:endParaRPr lang="en-GB" sz="1600" dirty="0">
                        <a:solidFill>
                          <a:schemeClr val="tx1"/>
                        </a:solidFill>
                        <a:effectLst/>
                        <a:latin typeface="Calibri"/>
                        <a:ea typeface="Gulim"/>
                      </a:endParaRPr>
                    </a:p>
                  </a:txBody>
                  <a:tcPr marL="91439" marR="91439"/>
                </a:tc>
                <a:tc>
                  <a:txBody>
                    <a:bodyPr/>
                    <a:lstStyle/>
                    <a:p>
                      <a:pPr marL="0" marR="0" algn="ctr">
                        <a:spcBef>
                          <a:spcPts val="0"/>
                        </a:spcBef>
                        <a:spcAft>
                          <a:spcPts val="0"/>
                        </a:spcAft>
                      </a:pPr>
                      <a:r>
                        <a:rPr lang="en-GB" sz="1600" dirty="0">
                          <a:solidFill>
                            <a:schemeClr val="tx1"/>
                          </a:solidFill>
                          <a:effectLst/>
                        </a:rPr>
                        <a:t>Service</a:t>
                      </a:r>
                    </a:p>
                    <a:p>
                      <a:pPr marL="0" marR="0" algn="ctr">
                        <a:spcBef>
                          <a:spcPts val="0"/>
                        </a:spcBef>
                        <a:spcAft>
                          <a:spcPts val="0"/>
                        </a:spcAft>
                      </a:pPr>
                      <a:r>
                        <a:rPr lang="en-GB" sz="1600" dirty="0" err="1" smtClean="0">
                          <a:solidFill>
                            <a:schemeClr val="tx1"/>
                          </a:solidFill>
                          <a:effectLst/>
                        </a:rPr>
                        <a:t>Accep-tance</a:t>
                      </a:r>
                      <a:endParaRPr lang="en-GB" sz="1600" dirty="0">
                        <a:solidFill>
                          <a:schemeClr val="tx1"/>
                        </a:solidFill>
                        <a:effectLst/>
                      </a:endParaRPr>
                    </a:p>
                    <a:p>
                      <a:pPr marL="0" marR="0" algn="ctr">
                        <a:spcBef>
                          <a:spcPts val="0"/>
                        </a:spcBef>
                        <a:spcAft>
                          <a:spcPts val="0"/>
                        </a:spcAft>
                      </a:pPr>
                      <a:endParaRPr lang="en-GB" sz="1600" dirty="0">
                        <a:solidFill>
                          <a:schemeClr val="tx1"/>
                        </a:solidFill>
                        <a:effectLst/>
                        <a:latin typeface="Calibri"/>
                        <a:ea typeface="Gulim"/>
                      </a:endParaRPr>
                    </a:p>
                  </a:txBody>
                  <a:tcPr marL="91439" marR="91439"/>
                </a:tc>
                <a:tc>
                  <a:txBody>
                    <a:bodyPr/>
                    <a:lstStyle/>
                    <a:p>
                      <a:pPr marL="0" marR="0" algn="ctr">
                        <a:spcBef>
                          <a:spcPts val="0"/>
                        </a:spcBef>
                        <a:spcAft>
                          <a:spcPts val="0"/>
                        </a:spcAft>
                      </a:pPr>
                      <a:r>
                        <a:rPr lang="en-GB" sz="1600" dirty="0" err="1" smtClean="0">
                          <a:solidFill>
                            <a:schemeClr val="tx1"/>
                          </a:solidFill>
                          <a:effectLst/>
                        </a:rPr>
                        <a:t>PePP</a:t>
                      </a:r>
                      <a:r>
                        <a:rPr lang="en-GB" sz="1600" baseline="0" dirty="0" smtClean="0">
                          <a:solidFill>
                            <a:schemeClr val="tx1"/>
                          </a:solidFill>
                          <a:effectLst/>
                        </a:rPr>
                        <a:t> </a:t>
                      </a:r>
                      <a:r>
                        <a:rPr lang="en-GB" sz="1600" dirty="0" smtClean="0">
                          <a:solidFill>
                            <a:schemeClr val="tx1"/>
                          </a:solidFill>
                          <a:effectLst/>
                        </a:rPr>
                        <a:t>Invoice/ Manual invoice</a:t>
                      </a:r>
                      <a:endParaRPr lang="en-GB" sz="1600" dirty="0">
                        <a:solidFill>
                          <a:schemeClr val="tx1"/>
                        </a:solidFill>
                        <a:effectLst/>
                        <a:latin typeface="Calibri"/>
                        <a:ea typeface="Gulim"/>
                      </a:endParaRPr>
                    </a:p>
                  </a:txBody>
                  <a:tcPr marL="91439" marR="91439"/>
                </a:tc>
                <a:tc>
                  <a:txBody>
                    <a:bodyPr/>
                    <a:lstStyle/>
                    <a:p>
                      <a:pPr marL="0" marR="0">
                        <a:spcBef>
                          <a:spcPts val="0"/>
                        </a:spcBef>
                        <a:spcAft>
                          <a:spcPts val="0"/>
                        </a:spcAft>
                      </a:pPr>
                      <a:r>
                        <a:rPr lang="en-GB" sz="1600" dirty="0">
                          <a:solidFill>
                            <a:schemeClr val="tx1"/>
                          </a:solidFill>
                          <a:effectLst/>
                        </a:rPr>
                        <a:t> </a:t>
                      </a:r>
                    </a:p>
                    <a:p>
                      <a:pPr marL="0" marR="0">
                        <a:spcBef>
                          <a:spcPts val="0"/>
                        </a:spcBef>
                        <a:spcAft>
                          <a:spcPts val="0"/>
                        </a:spcAft>
                      </a:pPr>
                      <a:r>
                        <a:rPr lang="en-GB" sz="1600" dirty="0">
                          <a:solidFill>
                            <a:schemeClr val="tx1"/>
                          </a:solidFill>
                          <a:effectLst/>
                        </a:rPr>
                        <a:t>If not done </a:t>
                      </a:r>
                      <a:r>
                        <a:rPr lang="en-GB" sz="1600" u="sng" dirty="0" smtClean="0">
                          <a:solidFill>
                            <a:schemeClr val="tx1"/>
                          </a:solidFill>
                          <a:effectLst/>
                        </a:rPr>
                        <a:t>before</a:t>
                      </a:r>
                      <a:r>
                        <a:rPr lang="en-GB" sz="1600" u="sng" baseline="0" dirty="0" smtClean="0">
                          <a:solidFill>
                            <a:schemeClr val="tx1"/>
                          </a:solidFill>
                          <a:effectLst/>
                        </a:rPr>
                        <a:t> Cutover Date</a:t>
                      </a:r>
                      <a:r>
                        <a:rPr lang="en-GB" sz="1600" u="sng" dirty="0" smtClean="0">
                          <a:solidFill>
                            <a:schemeClr val="tx1"/>
                          </a:solidFill>
                          <a:effectLst/>
                        </a:rPr>
                        <a:t> </a:t>
                      </a:r>
                      <a:r>
                        <a:rPr lang="en-GB" sz="1600" dirty="0" smtClean="0">
                          <a:solidFill>
                            <a:schemeClr val="tx1"/>
                          </a:solidFill>
                          <a:effectLst/>
                        </a:rPr>
                        <a:t>, </a:t>
                      </a:r>
                      <a:r>
                        <a:rPr lang="en-GB" sz="1600" dirty="0">
                          <a:solidFill>
                            <a:schemeClr val="tx1"/>
                          </a:solidFill>
                          <a:effectLst/>
                        </a:rPr>
                        <a:t>Vendors will need to:</a:t>
                      </a:r>
                      <a:endParaRPr lang="en-GB" sz="1600" dirty="0">
                        <a:solidFill>
                          <a:schemeClr val="tx1"/>
                        </a:solidFill>
                        <a:effectLst/>
                        <a:latin typeface="Calibri"/>
                        <a:ea typeface="Gulim"/>
                      </a:endParaRPr>
                    </a:p>
                  </a:txBody>
                  <a:tcPr marL="91439" marR="91439"/>
                </a:tc>
              </a:tr>
              <a:tr h="703555">
                <a:tc>
                  <a:txBody>
                    <a:bodyPr/>
                    <a:lstStyle/>
                    <a:p>
                      <a:pPr marL="0" marR="0" algn="ctr">
                        <a:spcBef>
                          <a:spcPts val="0"/>
                        </a:spcBef>
                        <a:spcAft>
                          <a:spcPts val="0"/>
                        </a:spcAft>
                      </a:pPr>
                      <a:r>
                        <a:rPr lang="en-GB" sz="1600" dirty="0">
                          <a:solidFill>
                            <a:schemeClr val="tx1"/>
                          </a:solidFill>
                          <a:effectLst/>
                        </a:rPr>
                        <a:t>1</a:t>
                      </a:r>
                      <a:endParaRPr lang="en-GB" sz="1600" dirty="0">
                        <a:solidFill>
                          <a:schemeClr val="tx1"/>
                        </a:solidFill>
                        <a:effectLst/>
                        <a:latin typeface="Calibri"/>
                        <a:ea typeface="Gulim"/>
                      </a:endParaRPr>
                    </a:p>
                  </a:txBody>
                  <a:tcPr marL="91439" marR="91439" anchor="ctr"/>
                </a:tc>
                <a:tc>
                  <a:txBody>
                    <a:bodyPr/>
                    <a:lstStyle/>
                    <a:p>
                      <a:pPr marL="0" marR="0" algn="ctr">
                        <a:spcBef>
                          <a:spcPts val="0"/>
                        </a:spcBef>
                        <a:spcAft>
                          <a:spcPts val="0"/>
                        </a:spcAft>
                      </a:pPr>
                      <a:r>
                        <a:rPr lang="en-GB" sz="1800" b="0" dirty="0">
                          <a:effectLst/>
                        </a:rPr>
                        <a:t>X</a:t>
                      </a:r>
                      <a:endParaRPr lang="en-GB" sz="1800" b="0" dirty="0">
                        <a:effectLst/>
                        <a:latin typeface="Calibri"/>
                        <a:ea typeface="Gulim"/>
                      </a:endParaRPr>
                    </a:p>
                  </a:txBody>
                  <a:tcPr marL="91439" marR="91439" anchor="ctr"/>
                </a:tc>
                <a:tc>
                  <a:txBody>
                    <a:bodyPr/>
                    <a:lstStyle/>
                    <a:p>
                      <a:pPr marL="0" marR="0" algn="ctr">
                        <a:spcBef>
                          <a:spcPts val="0"/>
                        </a:spcBef>
                        <a:spcAft>
                          <a:spcPts val="0"/>
                        </a:spcAft>
                      </a:pPr>
                      <a:r>
                        <a:rPr lang="en-GB" sz="1800" b="0" dirty="0">
                          <a:effectLst/>
                        </a:rPr>
                        <a:t>X</a:t>
                      </a:r>
                      <a:endParaRPr lang="en-GB" sz="1800" b="0" dirty="0">
                        <a:effectLst/>
                        <a:latin typeface="Calibri"/>
                        <a:ea typeface="Gulim"/>
                      </a:endParaRPr>
                    </a:p>
                  </a:txBody>
                  <a:tcPr marL="91439" marR="91439" anchor="ctr"/>
                </a:tc>
                <a:tc>
                  <a:txBody>
                    <a:bodyPr/>
                    <a:lstStyle/>
                    <a:p>
                      <a:pPr marL="0" marR="0" algn="ctr">
                        <a:spcBef>
                          <a:spcPts val="0"/>
                        </a:spcBef>
                        <a:spcAft>
                          <a:spcPts val="0"/>
                        </a:spcAft>
                      </a:pPr>
                      <a:r>
                        <a:rPr lang="en-GB" sz="1800" b="0" dirty="0">
                          <a:effectLst/>
                        </a:rPr>
                        <a:t>X</a:t>
                      </a:r>
                      <a:endParaRPr lang="en-GB" sz="1800" b="0" dirty="0">
                        <a:effectLst/>
                        <a:latin typeface="Calibri"/>
                        <a:ea typeface="Gulim"/>
                      </a:endParaRPr>
                    </a:p>
                  </a:txBody>
                  <a:tcPr marL="91439" marR="91439" anchor="ctr"/>
                </a:tc>
                <a:tc>
                  <a:txBody>
                    <a:bodyPr/>
                    <a:lstStyle/>
                    <a:p>
                      <a:pPr marL="342900" marR="0" lvl="0" indent="-342900" algn="just" defTabSz="914400" rtl="0" eaLnBrk="1" fontAlgn="auto" latinLnBrk="0" hangingPunct="1">
                        <a:lnSpc>
                          <a:spcPct val="100000"/>
                        </a:lnSpc>
                        <a:spcBef>
                          <a:spcPts val="0"/>
                        </a:spcBef>
                        <a:spcAft>
                          <a:spcPts val="0"/>
                        </a:spcAft>
                        <a:buClrTx/>
                        <a:buSzTx/>
                        <a:buFont typeface="Arial" pitchFamily="34" charset="0"/>
                        <a:buNone/>
                        <a:tabLst/>
                        <a:defRPr/>
                      </a:pPr>
                      <a:r>
                        <a:rPr lang="en-GB" sz="1600" dirty="0" smtClean="0">
                          <a:effectLst/>
                        </a:rPr>
                        <a:t>PETRONAS </a:t>
                      </a:r>
                      <a:r>
                        <a:rPr lang="en-GB" sz="1600" dirty="0" smtClean="0">
                          <a:effectLst/>
                        </a:rPr>
                        <a:t>create</a:t>
                      </a:r>
                      <a:r>
                        <a:rPr lang="en-GB" sz="1600" baseline="0" dirty="0" smtClean="0">
                          <a:effectLst/>
                        </a:rPr>
                        <a:t> Service Acceptance after </a:t>
                      </a:r>
                      <a:r>
                        <a:rPr lang="en-GB" sz="1600" baseline="0" dirty="0" smtClean="0">
                          <a:effectLst/>
                        </a:rPr>
                        <a:t>1</a:t>
                      </a:r>
                      <a:r>
                        <a:rPr lang="en-GB" sz="1600" baseline="30000" dirty="0" smtClean="0">
                          <a:effectLst/>
                        </a:rPr>
                        <a:t>st</a:t>
                      </a:r>
                      <a:r>
                        <a:rPr lang="en-GB" sz="1600" baseline="0" dirty="0" smtClean="0">
                          <a:effectLst/>
                        </a:rPr>
                        <a:t> </a:t>
                      </a:r>
                    </a:p>
                    <a:p>
                      <a:pPr marL="342900" marR="0" lvl="0" indent="-342900" algn="just" defTabSz="914400" rtl="0" eaLnBrk="1" fontAlgn="auto" latinLnBrk="0" hangingPunct="1">
                        <a:lnSpc>
                          <a:spcPct val="100000"/>
                        </a:lnSpc>
                        <a:spcBef>
                          <a:spcPts val="0"/>
                        </a:spcBef>
                        <a:spcAft>
                          <a:spcPts val="0"/>
                        </a:spcAft>
                        <a:buClrTx/>
                        <a:buSzTx/>
                        <a:buFont typeface="Arial" pitchFamily="34" charset="0"/>
                        <a:buNone/>
                        <a:tabLst/>
                        <a:defRPr/>
                      </a:pPr>
                      <a:r>
                        <a:rPr lang="en-GB" sz="1600" baseline="0" dirty="0" smtClean="0">
                          <a:effectLst/>
                        </a:rPr>
                        <a:t>January </a:t>
                      </a:r>
                      <a:r>
                        <a:rPr lang="en-GB" sz="1600" baseline="0" dirty="0" smtClean="0">
                          <a:effectLst/>
                        </a:rPr>
                        <a:t>2013 with reference to JCT and vendor </a:t>
                      </a:r>
                      <a:endParaRPr lang="en-GB" sz="1600" baseline="0" dirty="0" smtClean="0">
                        <a:effectLst/>
                      </a:endParaRPr>
                    </a:p>
                    <a:p>
                      <a:pPr marL="342900" marR="0" lvl="0" indent="-342900" algn="just" defTabSz="914400" rtl="0" eaLnBrk="1" fontAlgn="auto" latinLnBrk="0" hangingPunct="1">
                        <a:lnSpc>
                          <a:spcPct val="100000"/>
                        </a:lnSpc>
                        <a:spcBef>
                          <a:spcPts val="0"/>
                        </a:spcBef>
                        <a:spcAft>
                          <a:spcPts val="0"/>
                        </a:spcAft>
                        <a:buClrTx/>
                        <a:buSzTx/>
                        <a:buFont typeface="Arial" pitchFamily="34" charset="0"/>
                        <a:buNone/>
                        <a:tabLst/>
                        <a:defRPr/>
                      </a:pPr>
                      <a:r>
                        <a:rPr lang="en-GB" sz="1600" baseline="0" dirty="0" smtClean="0">
                          <a:effectLst/>
                        </a:rPr>
                        <a:t>submit </a:t>
                      </a:r>
                      <a:r>
                        <a:rPr lang="en-GB" sz="1600" baseline="0" dirty="0" smtClean="0">
                          <a:effectLst/>
                        </a:rPr>
                        <a:t>manual invoice</a:t>
                      </a:r>
                      <a:endParaRPr lang="en-GB" sz="1600" dirty="0">
                        <a:effectLst/>
                        <a:latin typeface="+mn-lt"/>
                        <a:ea typeface="Gulim"/>
                      </a:endParaRPr>
                    </a:p>
                  </a:txBody>
                  <a:tcPr marL="91439" marR="91439"/>
                </a:tc>
              </a:tr>
              <a:tr h="703555">
                <a:tc>
                  <a:txBody>
                    <a:bodyPr/>
                    <a:lstStyle/>
                    <a:p>
                      <a:pPr marL="0" marR="0" algn="ctr">
                        <a:spcBef>
                          <a:spcPts val="0"/>
                        </a:spcBef>
                        <a:spcAft>
                          <a:spcPts val="0"/>
                        </a:spcAft>
                      </a:pPr>
                      <a:r>
                        <a:rPr lang="en-GB" sz="1600">
                          <a:solidFill>
                            <a:schemeClr val="tx1"/>
                          </a:solidFill>
                          <a:effectLst/>
                        </a:rPr>
                        <a:t>2</a:t>
                      </a:r>
                      <a:endParaRPr lang="en-GB" sz="1600">
                        <a:solidFill>
                          <a:schemeClr val="tx1"/>
                        </a:solidFill>
                        <a:effectLst/>
                        <a:latin typeface="Calibri"/>
                        <a:ea typeface="Gulim"/>
                      </a:endParaRPr>
                    </a:p>
                  </a:txBody>
                  <a:tcPr marL="91439" marR="91439" anchor="ctr"/>
                </a:tc>
                <a:tc>
                  <a:txBody>
                    <a:bodyPr/>
                    <a:lstStyle/>
                    <a:p>
                      <a:pPr marL="0" marR="0" algn="ctr">
                        <a:spcBef>
                          <a:spcPts val="0"/>
                        </a:spcBef>
                        <a:spcAft>
                          <a:spcPts val="0"/>
                        </a:spcAft>
                      </a:pPr>
                      <a:r>
                        <a:rPr lang="en-GB" sz="2800" b="0" dirty="0">
                          <a:effectLst/>
                        </a:rPr>
                        <a:t>√</a:t>
                      </a:r>
                      <a:endParaRPr lang="en-GB" sz="2800" b="0" dirty="0">
                        <a:effectLst/>
                        <a:latin typeface="Calibri"/>
                        <a:ea typeface="Gulim"/>
                      </a:endParaRPr>
                    </a:p>
                  </a:txBody>
                  <a:tcPr marL="91439" marR="91439" anchor="ctr"/>
                </a:tc>
                <a:tc>
                  <a:txBody>
                    <a:bodyPr/>
                    <a:lstStyle/>
                    <a:p>
                      <a:pPr marL="0" marR="0" algn="ctr">
                        <a:spcBef>
                          <a:spcPts val="0"/>
                        </a:spcBef>
                        <a:spcAft>
                          <a:spcPts val="0"/>
                        </a:spcAft>
                      </a:pPr>
                      <a:r>
                        <a:rPr lang="en-GB" sz="1800" b="0" dirty="0">
                          <a:effectLst/>
                        </a:rPr>
                        <a:t>X</a:t>
                      </a:r>
                      <a:endParaRPr lang="en-GB" sz="1800" b="0" dirty="0">
                        <a:effectLst/>
                        <a:latin typeface="Calibri"/>
                        <a:ea typeface="Gulim"/>
                      </a:endParaRPr>
                    </a:p>
                  </a:txBody>
                  <a:tcPr marL="91439" marR="91439" anchor="ctr"/>
                </a:tc>
                <a:tc>
                  <a:txBody>
                    <a:bodyPr/>
                    <a:lstStyle/>
                    <a:p>
                      <a:pPr marL="0" marR="0" algn="ctr">
                        <a:spcBef>
                          <a:spcPts val="0"/>
                        </a:spcBef>
                        <a:spcAft>
                          <a:spcPts val="0"/>
                        </a:spcAft>
                      </a:pPr>
                      <a:r>
                        <a:rPr lang="en-GB" sz="1800" b="0" dirty="0">
                          <a:effectLst/>
                        </a:rPr>
                        <a:t>X</a:t>
                      </a:r>
                      <a:endParaRPr lang="en-GB" sz="1800" b="0" dirty="0">
                        <a:effectLst/>
                        <a:latin typeface="Calibri"/>
                        <a:ea typeface="Gulim"/>
                      </a:endParaRPr>
                    </a:p>
                  </a:txBody>
                  <a:tcPr marL="91439" marR="91439" anchor="ctr"/>
                </a:tc>
                <a:tc>
                  <a:txBody>
                    <a:bodyPr/>
                    <a:lstStyle/>
                    <a:p>
                      <a:pPr marL="342900" marR="0" lvl="0" indent="-342900" algn="just" rtl="0">
                        <a:spcBef>
                          <a:spcPts val="0"/>
                        </a:spcBef>
                        <a:spcAft>
                          <a:spcPts val="0"/>
                        </a:spcAft>
                        <a:buFont typeface="Arial" pitchFamily="34" charset="0"/>
                        <a:buNone/>
                      </a:pPr>
                      <a:r>
                        <a:rPr lang="en-GB" sz="1600" dirty="0" smtClean="0">
                          <a:effectLst/>
                        </a:rPr>
                        <a:t>PETRONAS </a:t>
                      </a:r>
                      <a:r>
                        <a:rPr lang="en-GB" sz="1600" dirty="0" smtClean="0">
                          <a:effectLst/>
                        </a:rPr>
                        <a:t>create</a:t>
                      </a:r>
                      <a:r>
                        <a:rPr lang="en-GB" sz="1600" baseline="0" dirty="0" smtClean="0">
                          <a:effectLst/>
                        </a:rPr>
                        <a:t> Service Acceptance after 1</a:t>
                      </a:r>
                      <a:r>
                        <a:rPr lang="en-GB" sz="1600" baseline="30000" dirty="0" smtClean="0">
                          <a:effectLst/>
                        </a:rPr>
                        <a:t>st</a:t>
                      </a:r>
                      <a:r>
                        <a:rPr lang="en-GB" sz="1600" baseline="0" dirty="0" smtClean="0">
                          <a:effectLst/>
                        </a:rPr>
                        <a:t> </a:t>
                      </a:r>
                      <a:endParaRPr lang="en-GB" sz="1600" baseline="0" dirty="0" smtClean="0">
                        <a:effectLst/>
                      </a:endParaRPr>
                    </a:p>
                    <a:p>
                      <a:pPr marL="342900" marR="0" lvl="0" indent="-342900" algn="just" rtl="0">
                        <a:spcBef>
                          <a:spcPts val="0"/>
                        </a:spcBef>
                        <a:spcAft>
                          <a:spcPts val="0"/>
                        </a:spcAft>
                        <a:buFont typeface="Arial" pitchFamily="34" charset="0"/>
                        <a:buNone/>
                      </a:pPr>
                      <a:r>
                        <a:rPr lang="en-GB" sz="1600" baseline="0" dirty="0" smtClean="0">
                          <a:effectLst/>
                        </a:rPr>
                        <a:t>January </a:t>
                      </a:r>
                      <a:r>
                        <a:rPr lang="en-GB" sz="1600" baseline="0" dirty="0" smtClean="0">
                          <a:effectLst/>
                        </a:rPr>
                        <a:t>2013 with reference to JCT and vendor </a:t>
                      </a:r>
                      <a:endParaRPr lang="en-GB" sz="1600" baseline="0" dirty="0" smtClean="0">
                        <a:effectLst/>
                      </a:endParaRPr>
                    </a:p>
                    <a:p>
                      <a:pPr marL="342900" marR="0" lvl="0" indent="-342900" algn="just" rtl="0">
                        <a:spcBef>
                          <a:spcPts val="0"/>
                        </a:spcBef>
                        <a:spcAft>
                          <a:spcPts val="0"/>
                        </a:spcAft>
                        <a:buFont typeface="Arial" pitchFamily="34" charset="0"/>
                        <a:buNone/>
                      </a:pPr>
                      <a:r>
                        <a:rPr lang="en-GB" sz="1600" baseline="0" dirty="0" smtClean="0">
                          <a:effectLst/>
                        </a:rPr>
                        <a:t>submit </a:t>
                      </a:r>
                      <a:r>
                        <a:rPr lang="en-GB" sz="1600" baseline="0" dirty="0" smtClean="0">
                          <a:effectLst/>
                        </a:rPr>
                        <a:t>manual invoice</a:t>
                      </a:r>
                      <a:endParaRPr lang="en-GB" sz="1600" dirty="0">
                        <a:effectLst/>
                        <a:latin typeface="Calibri"/>
                        <a:ea typeface="Gulim"/>
                      </a:endParaRPr>
                    </a:p>
                  </a:txBody>
                  <a:tcPr marL="91439" marR="91439"/>
                </a:tc>
              </a:tr>
              <a:tr h="979952">
                <a:tc>
                  <a:txBody>
                    <a:bodyPr/>
                    <a:lstStyle/>
                    <a:p>
                      <a:pPr marL="0" marR="0" algn="ctr">
                        <a:spcBef>
                          <a:spcPts val="0"/>
                        </a:spcBef>
                        <a:spcAft>
                          <a:spcPts val="0"/>
                        </a:spcAft>
                      </a:pPr>
                      <a:r>
                        <a:rPr lang="en-GB" sz="1600">
                          <a:solidFill>
                            <a:schemeClr val="tx1"/>
                          </a:solidFill>
                          <a:effectLst/>
                        </a:rPr>
                        <a:t>3</a:t>
                      </a:r>
                      <a:endParaRPr lang="en-GB" sz="1600">
                        <a:solidFill>
                          <a:schemeClr val="tx1"/>
                        </a:solidFill>
                        <a:effectLst/>
                        <a:latin typeface="Calibri"/>
                        <a:ea typeface="Gulim"/>
                      </a:endParaRPr>
                    </a:p>
                  </a:txBody>
                  <a:tcPr marL="91439" marR="91439" anchor="ctr"/>
                </a:tc>
                <a:tc>
                  <a:txBody>
                    <a:bodyPr/>
                    <a:lstStyle/>
                    <a:p>
                      <a:pPr marL="0" marR="0" algn="ctr">
                        <a:spcBef>
                          <a:spcPts val="0"/>
                        </a:spcBef>
                        <a:spcAft>
                          <a:spcPts val="0"/>
                        </a:spcAft>
                      </a:pPr>
                      <a:r>
                        <a:rPr lang="en-GB" sz="2800" b="0" dirty="0">
                          <a:effectLst/>
                        </a:rPr>
                        <a:t>√</a:t>
                      </a:r>
                      <a:endParaRPr lang="en-GB" sz="2800" b="0" dirty="0">
                        <a:effectLst/>
                        <a:latin typeface="Calibri"/>
                        <a:ea typeface="Gulim"/>
                      </a:endParaRPr>
                    </a:p>
                  </a:txBody>
                  <a:tcPr marL="91439" marR="91439" anchor="ctr"/>
                </a:tc>
                <a:tc>
                  <a:txBody>
                    <a:bodyPr/>
                    <a:lstStyle/>
                    <a:p>
                      <a:pPr marL="0" marR="0" algn="ctr">
                        <a:spcBef>
                          <a:spcPts val="0"/>
                        </a:spcBef>
                        <a:spcAft>
                          <a:spcPts val="0"/>
                        </a:spcAft>
                      </a:pPr>
                      <a:r>
                        <a:rPr lang="en-GB" sz="2800" b="0" dirty="0">
                          <a:effectLst/>
                        </a:rPr>
                        <a:t>√</a:t>
                      </a:r>
                      <a:endParaRPr lang="en-GB" sz="2800" b="0" dirty="0">
                        <a:effectLst/>
                        <a:latin typeface="Calibri"/>
                        <a:ea typeface="Gulim"/>
                      </a:endParaRPr>
                    </a:p>
                  </a:txBody>
                  <a:tcPr marL="91439" marR="91439" anchor="ctr"/>
                </a:tc>
                <a:tc>
                  <a:txBody>
                    <a:bodyPr/>
                    <a:lstStyle/>
                    <a:p>
                      <a:pPr marL="0" marR="0" algn="ctr">
                        <a:spcBef>
                          <a:spcPts val="0"/>
                        </a:spcBef>
                        <a:spcAft>
                          <a:spcPts val="0"/>
                        </a:spcAft>
                      </a:pPr>
                      <a:r>
                        <a:rPr lang="en-GB" sz="1800" b="0" dirty="0">
                          <a:effectLst/>
                        </a:rPr>
                        <a:t>X</a:t>
                      </a:r>
                      <a:endParaRPr lang="en-GB" sz="1800" b="0" dirty="0">
                        <a:effectLst/>
                        <a:latin typeface="Calibri"/>
                        <a:ea typeface="Gulim"/>
                      </a:endParaRPr>
                    </a:p>
                  </a:txBody>
                  <a:tcPr marL="91439" marR="91439" anchor="ctr"/>
                </a:tc>
                <a:tc>
                  <a:txBody>
                    <a:bodyPr/>
                    <a:lstStyle/>
                    <a:p>
                      <a:pPr marL="342900" marR="0" lvl="0" indent="-342900" algn="l" rtl="0">
                        <a:spcBef>
                          <a:spcPts val="0"/>
                        </a:spcBef>
                        <a:spcAft>
                          <a:spcPts val="0"/>
                        </a:spcAft>
                        <a:buFont typeface="Arial" pitchFamily="34" charset="0"/>
                        <a:buNone/>
                        <a:tabLst>
                          <a:tab pos="457200" algn="l"/>
                        </a:tabLst>
                      </a:pPr>
                      <a:r>
                        <a:rPr lang="en-GB" sz="1600" dirty="0">
                          <a:effectLst/>
                        </a:rPr>
                        <a:t>Submit manual invoice</a:t>
                      </a:r>
                    </a:p>
                    <a:p>
                      <a:pPr marL="342900" marR="0" lvl="0" indent="-342900" algn="l">
                        <a:spcBef>
                          <a:spcPts val="0"/>
                        </a:spcBef>
                        <a:spcAft>
                          <a:spcPts val="0"/>
                        </a:spcAft>
                        <a:buFont typeface="Arial" pitchFamily="34" charset="0"/>
                        <a:buNone/>
                        <a:tabLst>
                          <a:tab pos="457200" algn="l"/>
                        </a:tabLst>
                      </a:pPr>
                      <a:r>
                        <a:rPr lang="en-GB" sz="1600" dirty="0">
                          <a:effectLst/>
                        </a:rPr>
                        <a:t>Attach Service Completion Certificate or </a:t>
                      </a:r>
                      <a:r>
                        <a:rPr lang="en-GB" sz="1600" dirty="0" smtClean="0">
                          <a:effectLst/>
                        </a:rPr>
                        <a:t>Job</a:t>
                      </a:r>
                    </a:p>
                    <a:p>
                      <a:pPr marL="342900" marR="0" lvl="0" indent="-342900" algn="l">
                        <a:spcBef>
                          <a:spcPts val="0"/>
                        </a:spcBef>
                        <a:spcAft>
                          <a:spcPts val="0"/>
                        </a:spcAft>
                        <a:buFont typeface="Arial" pitchFamily="34" charset="0"/>
                        <a:buNone/>
                        <a:tabLst>
                          <a:tab pos="457200" algn="l"/>
                        </a:tabLst>
                      </a:pPr>
                      <a:r>
                        <a:rPr lang="en-GB" sz="1600" dirty="0" smtClean="0">
                          <a:effectLst/>
                        </a:rPr>
                        <a:t>Complete </a:t>
                      </a:r>
                      <a:r>
                        <a:rPr lang="en-GB" sz="1600" dirty="0">
                          <a:effectLst/>
                        </a:rPr>
                        <a:t>Ticket</a:t>
                      </a:r>
                      <a:endParaRPr lang="en-GB" sz="1600" dirty="0">
                        <a:effectLst/>
                        <a:latin typeface="Calibri"/>
                        <a:ea typeface="Gulim"/>
                      </a:endParaRPr>
                    </a:p>
                  </a:txBody>
                  <a:tcPr marL="91439" marR="91439"/>
                </a:tc>
              </a:tr>
              <a:tr h="552793">
                <a:tc>
                  <a:txBody>
                    <a:bodyPr/>
                    <a:lstStyle/>
                    <a:p>
                      <a:pPr marL="0" marR="0" algn="ctr">
                        <a:spcBef>
                          <a:spcPts val="0"/>
                        </a:spcBef>
                        <a:spcAft>
                          <a:spcPts val="0"/>
                        </a:spcAft>
                      </a:pPr>
                      <a:r>
                        <a:rPr lang="en-GB" sz="1600" dirty="0">
                          <a:solidFill>
                            <a:schemeClr val="tx1"/>
                          </a:solidFill>
                          <a:effectLst/>
                        </a:rPr>
                        <a:t>4</a:t>
                      </a:r>
                      <a:endParaRPr lang="en-GB" sz="1600" dirty="0">
                        <a:solidFill>
                          <a:schemeClr val="tx1"/>
                        </a:solidFill>
                        <a:effectLst/>
                        <a:latin typeface="Calibri"/>
                        <a:ea typeface="Gulim"/>
                      </a:endParaRPr>
                    </a:p>
                  </a:txBody>
                  <a:tcPr marL="91439" marR="91439" anchor="ctr"/>
                </a:tc>
                <a:tc>
                  <a:txBody>
                    <a:bodyPr/>
                    <a:lstStyle/>
                    <a:p>
                      <a:pPr marL="0" marR="0" algn="ctr">
                        <a:spcBef>
                          <a:spcPts val="0"/>
                        </a:spcBef>
                        <a:spcAft>
                          <a:spcPts val="0"/>
                        </a:spcAft>
                      </a:pPr>
                      <a:r>
                        <a:rPr lang="en-GB" sz="2800" b="0" dirty="0">
                          <a:effectLst/>
                        </a:rPr>
                        <a:t>√</a:t>
                      </a:r>
                      <a:endParaRPr lang="en-GB" sz="2800" b="0" dirty="0">
                        <a:effectLst/>
                        <a:latin typeface="Calibri"/>
                        <a:ea typeface="Gulim"/>
                      </a:endParaRPr>
                    </a:p>
                  </a:txBody>
                  <a:tcPr marL="91439" marR="91439" anchor="ctr"/>
                </a:tc>
                <a:tc>
                  <a:txBody>
                    <a:bodyPr/>
                    <a:lstStyle/>
                    <a:p>
                      <a:pPr marL="0" marR="0" algn="ctr">
                        <a:spcBef>
                          <a:spcPts val="0"/>
                        </a:spcBef>
                        <a:spcAft>
                          <a:spcPts val="0"/>
                        </a:spcAft>
                      </a:pPr>
                      <a:r>
                        <a:rPr lang="en-GB" sz="2800" b="0" dirty="0">
                          <a:effectLst/>
                        </a:rPr>
                        <a:t>√</a:t>
                      </a:r>
                      <a:endParaRPr lang="en-GB" sz="2800" b="0" dirty="0">
                        <a:effectLst/>
                        <a:latin typeface="Calibri"/>
                        <a:ea typeface="Gulim"/>
                      </a:endParaRPr>
                    </a:p>
                  </a:txBody>
                  <a:tcPr marL="91439" marR="91439" anchor="ctr"/>
                </a:tc>
                <a:tc>
                  <a:txBody>
                    <a:bodyPr/>
                    <a:lstStyle/>
                    <a:p>
                      <a:pPr marL="0" marR="0" algn="ctr">
                        <a:spcBef>
                          <a:spcPts val="0"/>
                        </a:spcBef>
                        <a:spcAft>
                          <a:spcPts val="0"/>
                        </a:spcAft>
                      </a:pPr>
                      <a:r>
                        <a:rPr lang="en-GB" sz="2800" b="0" dirty="0">
                          <a:effectLst/>
                        </a:rPr>
                        <a:t>√</a:t>
                      </a:r>
                      <a:endParaRPr lang="en-GB" sz="2800" b="0" dirty="0">
                        <a:effectLst/>
                        <a:latin typeface="Calibri"/>
                        <a:ea typeface="Gulim"/>
                      </a:endParaRPr>
                    </a:p>
                  </a:txBody>
                  <a:tcPr marL="91439" marR="91439" anchor="ctr"/>
                </a:tc>
                <a:tc>
                  <a:txBody>
                    <a:bodyPr/>
                    <a:lstStyle/>
                    <a:p>
                      <a:pPr marL="0" marR="0" algn="l">
                        <a:spcBef>
                          <a:spcPts val="0"/>
                        </a:spcBef>
                        <a:spcAft>
                          <a:spcPts val="0"/>
                        </a:spcAft>
                        <a:buFont typeface="Arial" pitchFamily="34" charset="0"/>
                        <a:buNone/>
                      </a:pPr>
                      <a:r>
                        <a:rPr lang="en-GB" sz="1600" baseline="0" dirty="0" smtClean="0">
                          <a:effectLst/>
                        </a:rPr>
                        <a:t> </a:t>
                      </a:r>
                      <a:r>
                        <a:rPr lang="en-GB" sz="1600" dirty="0" smtClean="0">
                          <a:effectLst/>
                        </a:rPr>
                        <a:t>No </a:t>
                      </a:r>
                      <a:r>
                        <a:rPr lang="en-GB" sz="1600" dirty="0">
                          <a:effectLst/>
                        </a:rPr>
                        <a:t>actions required</a:t>
                      </a:r>
                      <a:endParaRPr lang="en-GB" sz="1600" dirty="0">
                        <a:effectLst/>
                        <a:latin typeface="Calibri"/>
                        <a:ea typeface="Gulim"/>
                      </a:endParaRPr>
                    </a:p>
                  </a:txBody>
                  <a:tcPr marL="91439" marR="91439"/>
                </a:tc>
              </a:tr>
            </a:tbl>
          </a:graphicData>
        </a:graphic>
      </p:graphicFrame>
      <p:sp>
        <p:nvSpPr>
          <p:cNvPr id="4" name="Rectangle 1"/>
          <p:cNvSpPr>
            <a:spLocks noChangeArrowheads="1"/>
          </p:cNvSpPr>
          <p:nvPr/>
        </p:nvSpPr>
        <p:spPr bwMode="auto">
          <a:xfrm>
            <a:off x="4977751" y="2161163"/>
            <a:ext cx="36640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19075" algn="l"/>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Note:  </a:t>
            </a: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219075" algn="l"/>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denotes </a:t>
            </a:r>
            <a:r>
              <a:rPr kumimoji="0" lang="en-US" sz="1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ALREADY</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done</a:t>
            </a: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219075" algn="l"/>
              </a:tabLst>
            </a:pP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(X) denotes </a:t>
            </a:r>
            <a:r>
              <a:rPr kumimoji="0" lang="en-US" sz="1400" b="1" i="0" u="none" strike="noStrike" cap="none" normalizeH="0" baseline="0" dirty="0" smtClean="0">
                <a:ln>
                  <a:noFill/>
                </a:ln>
                <a:solidFill>
                  <a:schemeClr val="tx1"/>
                </a:solidFill>
                <a:effectLst/>
                <a:latin typeface="Arial" pitchFamily="34" charset="0"/>
                <a:ea typeface="Calibri" pitchFamily="34" charset="0"/>
                <a:cs typeface="Arial" pitchFamily="34" charset="0"/>
              </a:rPr>
              <a:t>NOT</a:t>
            </a:r>
            <a:r>
              <a:rPr kumimoji="0" lang="en-US" sz="1400" b="0" i="0" u="none" strike="noStrike" cap="none" normalizeH="0" baseline="0" dirty="0" smtClean="0">
                <a:ln>
                  <a:noFill/>
                </a:ln>
                <a:solidFill>
                  <a:schemeClr val="tx1"/>
                </a:solidFill>
                <a:effectLst/>
                <a:latin typeface="Arial" pitchFamily="34" charset="0"/>
                <a:ea typeface="Calibri" pitchFamily="34" charset="0"/>
                <a:cs typeface="Arial" pitchFamily="34" charset="0"/>
              </a:rPr>
              <a:t> done.</a:t>
            </a:r>
            <a:endParaRPr kumimoji="0" lang="en-GB" sz="1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46544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Purchase Order Migrated Number</a:t>
            </a:r>
            <a:endParaRPr lang="en-MY" sz="3200" dirty="0"/>
          </a:p>
        </p:txBody>
      </p:sp>
      <p:graphicFrame>
        <p:nvGraphicFramePr>
          <p:cNvPr id="3" name="Table 2"/>
          <p:cNvGraphicFramePr>
            <a:graphicFrameLocks noGrp="1"/>
          </p:cNvGraphicFramePr>
          <p:nvPr/>
        </p:nvGraphicFramePr>
        <p:xfrm>
          <a:off x="583323" y="2585544"/>
          <a:ext cx="8592207" cy="3187263"/>
        </p:xfrm>
        <a:graphic>
          <a:graphicData uri="http://schemas.openxmlformats.org/drawingml/2006/table">
            <a:tbl>
              <a:tblPr firstRow="1" bandRow="1">
                <a:tableStyleId>{5C22544A-7EE6-4342-B048-85BDC9FD1C3A}</a:tableStyleId>
              </a:tblPr>
              <a:tblGrid>
                <a:gridCol w="1308539"/>
                <a:gridCol w="1545021"/>
                <a:gridCol w="1860331"/>
                <a:gridCol w="3878316"/>
              </a:tblGrid>
              <a:tr h="709974">
                <a:tc>
                  <a:txBody>
                    <a:bodyPr/>
                    <a:lstStyle/>
                    <a:p>
                      <a:r>
                        <a:rPr lang="en-US" dirty="0" smtClean="0">
                          <a:solidFill>
                            <a:schemeClr val="tx1"/>
                          </a:solidFill>
                        </a:rPr>
                        <a:t>PROJECT</a:t>
                      </a:r>
                      <a:endParaRPr lang="en-MY" dirty="0">
                        <a:solidFill>
                          <a:schemeClr val="tx1"/>
                        </a:solidFill>
                      </a:endParaRPr>
                    </a:p>
                  </a:txBody>
                  <a:tcPr/>
                </a:tc>
                <a:tc>
                  <a:txBody>
                    <a:bodyPr/>
                    <a:lstStyle/>
                    <a:p>
                      <a:r>
                        <a:rPr lang="en-US" dirty="0" smtClean="0">
                          <a:solidFill>
                            <a:schemeClr val="tx1"/>
                          </a:solidFill>
                        </a:rPr>
                        <a:t>OLD PO Number</a:t>
                      </a:r>
                      <a:endParaRPr lang="en-MY" dirty="0">
                        <a:solidFill>
                          <a:schemeClr val="tx1"/>
                        </a:solidFill>
                      </a:endParaRPr>
                    </a:p>
                  </a:txBody>
                  <a:tcPr/>
                </a:tc>
                <a:tc>
                  <a:txBody>
                    <a:bodyPr/>
                    <a:lstStyle/>
                    <a:p>
                      <a:r>
                        <a:rPr lang="en-US" dirty="0" smtClean="0">
                          <a:solidFill>
                            <a:schemeClr val="tx1"/>
                          </a:solidFill>
                        </a:rPr>
                        <a:t>New Converted PO Number</a:t>
                      </a:r>
                      <a:endParaRPr lang="en-MY" dirty="0">
                        <a:solidFill>
                          <a:schemeClr val="tx1"/>
                        </a:solidFill>
                      </a:endParaRPr>
                    </a:p>
                  </a:txBody>
                  <a:tcPr/>
                </a:tc>
                <a:tc>
                  <a:txBody>
                    <a:bodyPr/>
                    <a:lstStyle/>
                    <a:p>
                      <a:r>
                        <a:rPr lang="en-US" dirty="0" smtClean="0">
                          <a:solidFill>
                            <a:schemeClr val="tx1"/>
                          </a:solidFill>
                        </a:rPr>
                        <a:t>Remarks </a:t>
                      </a:r>
                      <a:endParaRPr lang="en-MY" dirty="0">
                        <a:solidFill>
                          <a:schemeClr val="tx1"/>
                        </a:solidFill>
                      </a:endParaRPr>
                    </a:p>
                  </a:txBody>
                  <a:tcPr/>
                </a:tc>
              </a:tr>
              <a:tr h="1318523">
                <a:tc>
                  <a:txBody>
                    <a:bodyPr/>
                    <a:lstStyle/>
                    <a:p>
                      <a:r>
                        <a:rPr lang="en-US" dirty="0" smtClean="0"/>
                        <a:t>RTGPO/ PCG</a:t>
                      </a:r>
                      <a:endParaRPr lang="en-MY"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latin typeface="+mn-lt"/>
                          <a:ea typeface="+mn-ea"/>
                          <a:cs typeface="+mn-cs"/>
                        </a:rPr>
                        <a:t>4500632707</a:t>
                      </a:r>
                      <a:endParaRPr lang="en-MY" sz="1800" b="0" kern="1200" dirty="0" smtClean="0">
                        <a:solidFill>
                          <a:schemeClr val="dk1"/>
                        </a:solidFill>
                        <a:latin typeface="+mn-lt"/>
                        <a:ea typeface="+mn-ea"/>
                        <a:cs typeface="+mn-cs"/>
                      </a:endParaRPr>
                    </a:p>
                    <a:p>
                      <a:endParaRPr lang="en-MY" b="0" dirty="0"/>
                    </a:p>
                  </a:txBody>
                  <a:tcPr/>
                </a:tc>
                <a:tc>
                  <a:txBody>
                    <a:bodyPr/>
                    <a:lstStyle/>
                    <a:p>
                      <a:r>
                        <a:rPr lang="en-US" sz="1800" b="0" kern="1200" dirty="0" smtClean="0">
                          <a:solidFill>
                            <a:schemeClr val="dk1"/>
                          </a:solidFill>
                          <a:latin typeface="+mn-lt"/>
                          <a:ea typeface="+mn-ea"/>
                          <a:cs typeface="+mn-cs"/>
                        </a:rPr>
                        <a:t>P245632707</a:t>
                      </a:r>
                      <a:endParaRPr lang="en-MY"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sz="1800" kern="1200" dirty="0" smtClean="0">
                          <a:solidFill>
                            <a:schemeClr val="dk1"/>
                          </a:solidFill>
                          <a:latin typeface="+mn-lt"/>
                          <a:ea typeface="+mn-ea"/>
                          <a:cs typeface="+mn-cs"/>
                        </a:rPr>
                        <a:t>3</a:t>
                      </a:r>
                      <a:r>
                        <a:rPr lang="en-MY" sz="1800" kern="1200" baseline="30000" dirty="0" smtClean="0">
                          <a:solidFill>
                            <a:schemeClr val="dk1"/>
                          </a:solidFill>
                          <a:latin typeface="+mn-lt"/>
                          <a:ea typeface="+mn-ea"/>
                          <a:cs typeface="+mn-cs"/>
                        </a:rPr>
                        <a:t>rd</a:t>
                      </a:r>
                      <a:r>
                        <a:rPr lang="en-MY" sz="1800" kern="1200" dirty="0" smtClean="0">
                          <a:solidFill>
                            <a:schemeClr val="dk1"/>
                          </a:solidFill>
                          <a:latin typeface="+mn-lt"/>
                          <a:ea typeface="+mn-ea"/>
                          <a:cs typeface="+mn-cs"/>
                        </a:rPr>
                        <a:t> and 4</a:t>
                      </a:r>
                      <a:r>
                        <a:rPr lang="en-MY" sz="1800" kern="1200" baseline="30000" dirty="0" smtClean="0">
                          <a:solidFill>
                            <a:schemeClr val="dk1"/>
                          </a:solidFill>
                          <a:latin typeface="+mn-lt"/>
                          <a:ea typeface="+mn-ea"/>
                          <a:cs typeface="+mn-cs"/>
                        </a:rPr>
                        <a:t>th</a:t>
                      </a:r>
                      <a:r>
                        <a:rPr lang="en-MY" sz="1800" kern="1200" dirty="0" smtClean="0">
                          <a:solidFill>
                            <a:schemeClr val="dk1"/>
                          </a:solidFill>
                          <a:latin typeface="+mn-lt"/>
                          <a:ea typeface="+mn-ea"/>
                          <a:cs typeface="+mn-cs"/>
                        </a:rPr>
                        <a:t> digit of  RTGP and PCG PO no’s will be ignored and prefix </a:t>
                      </a:r>
                      <a:r>
                        <a:rPr lang="en-MY" sz="1800" b="1" kern="1200" dirty="0" smtClean="0">
                          <a:solidFill>
                            <a:schemeClr val="dk1"/>
                          </a:solidFill>
                          <a:latin typeface="+mn-lt"/>
                          <a:ea typeface="+mn-ea"/>
                          <a:cs typeface="+mn-cs"/>
                        </a:rPr>
                        <a:t>P2</a:t>
                      </a:r>
                      <a:r>
                        <a:rPr lang="en-MY" sz="1800" kern="1200" dirty="0" smtClean="0">
                          <a:solidFill>
                            <a:schemeClr val="dk1"/>
                          </a:solidFill>
                          <a:latin typeface="+mn-lt"/>
                          <a:ea typeface="+mn-ea"/>
                          <a:cs typeface="+mn-cs"/>
                        </a:rPr>
                        <a:t> when migrating the PO to new</a:t>
                      </a:r>
                      <a:r>
                        <a:rPr lang="en-MY" sz="1800" kern="1200" baseline="0" dirty="0" smtClean="0">
                          <a:solidFill>
                            <a:schemeClr val="dk1"/>
                          </a:solidFill>
                          <a:latin typeface="+mn-lt"/>
                          <a:ea typeface="+mn-ea"/>
                          <a:cs typeface="+mn-cs"/>
                        </a:rPr>
                        <a:t> system</a:t>
                      </a:r>
                      <a:endParaRPr lang="en-MY" sz="1800" kern="1200" dirty="0" smtClean="0">
                        <a:solidFill>
                          <a:schemeClr val="dk1"/>
                        </a:solidFill>
                        <a:latin typeface="+mn-lt"/>
                        <a:ea typeface="+mn-ea"/>
                        <a:cs typeface="+mn-cs"/>
                      </a:endParaRPr>
                    </a:p>
                    <a:p>
                      <a:endParaRPr lang="en-MY" dirty="0"/>
                    </a:p>
                  </a:txBody>
                  <a:tcPr/>
                </a:tc>
              </a:tr>
              <a:tr h="1014249">
                <a:tc>
                  <a:txBody>
                    <a:bodyPr/>
                    <a:lstStyle/>
                    <a:p>
                      <a:r>
                        <a:rPr lang="en-US" dirty="0" smtClean="0"/>
                        <a:t>PDB</a:t>
                      </a:r>
                      <a:endParaRPr lang="en-MY"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latin typeface="+mn-lt"/>
                          <a:ea typeface="+mn-ea"/>
                          <a:cs typeface="+mn-cs"/>
                        </a:rPr>
                        <a:t>4500632708</a:t>
                      </a:r>
                      <a:endParaRPr lang="en-MY" sz="1800" b="0" kern="1200" dirty="0" smtClean="0">
                        <a:solidFill>
                          <a:schemeClr val="dk1"/>
                        </a:solidFill>
                        <a:latin typeface="+mn-lt"/>
                        <a:ea typeface="+mn-ea"/>
                        <a:cs typeface="+mn-cs"/>
                      </a:endParaRPr>
                    </a:p>
                    <a:p>
                      <a:endParaRPr lang="en-MY"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latin typeface="+mn-lt"/>
                          <a:ea typeface="+mn-ea"/>
                          <a:cs typeface="+mn-cs"/>
                        </a:rPr>
                        <a:t>4500632708</a:t>
                      </a:r>
                      <a:endParaRPr lang="en-MY" dirty="0"/>
                    </a:p>
                  </a:txBody>
                  <a:tcPr/>
                </a:tc>
                <a:tc>
                  <a:txBody>
                    <a:bodyPr/>
                    <a:lstStyle/>
                    <a:p>
                      <a:r>
                        <a:rPr lang="en-US" dirty="0" smtClean="0"/>
                        <a:t>The same PDB PO number</a:t>
                      </a:r>
                      <a:r>
                        <a:rPr lang="en-US" baseline="0" dirty="0" smtClean="0"/>
                        <a:t> when migrated to new system</a:t>
                      </a:r>
                      <a:endParaRPr lang="en-MY" dirty="0"/>
                    </a:p>
                  </a:txBody>
                  <a:tcPr/>
                </a:tc>
              </a:tr>
            </a:tbl>
          </a:graphicData>
        </a:graphic>
      </p:graphicFrame>
      <p:sp>
        <p:nvSpPr>
          <p:cNvPr id="4" name="Rectangle 3"/>
          <p:cNvSpPr/>
          <p:nvPr/>
        </p:nvSpPr>
        <p:spPr>
          <a:xfrm>
            <a:off x="599091" y="1581128"/>
            <a:ext cx="7930054"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400" b="1" i="1" dirty="0" smtClean="0"/>
              <a:t>Strategy for Open POs that are migrated from existing system to new system</a:t>
            </a:r>
            <a:endParaRPr lang="en-US" sz="2400" b="1" i="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rnd" cmpd="sng" algn="ctr">
          <a:noFill/>
          <a:prstDash val="solid"/>
          <a:round/>
          <a:headEnd type="none" w="med" len="med"/>
          <a:tailEnd type="none" w="med" len="med"/>
        </a:ln>
        <a:effectLst/>
      </a:spPr>
      <a:bodyPr vert="eaVert"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HelveticaNeue Condensed" pitchFamily="34" charset="0"/>
          </a:defRPr>
        </a:defPPr>
      </a:lstStyle>
    </a:spDef>
    <a:lnDef>
      <a:spPr bwMode="auto">
        <a:xfrm>
          <a:off x="0" y="0"/>
          <a:ext cx="1" cy="1"/>
        </a:xfrm>
        <a:custGeom>
          <a:avLst/>
          <a:gdLst/>
          <a:ahLst/>
          <a:cxnLst/>
          <a:rect l="0" t="0" r="0" b="0"/>
          <a:pathLst/>
        </a:custGeom>
        <a:noFill/>
        <a:ln w="12700" cap="rnd" cmpd="sng" algn="ctr">
          <a:noFill/>
          <a:prstDash val="solid"/>
          <a:round/>
          <a:headEnd type="none" w="med" len="med"/>
          <a:tailEnd type="none" w="med" len="med"/>
        </a:ln>
        <a:effectLst/>
      </a:spPr>
      <a:bodyPr vert="eaVert"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HelveticaNeue Condensed"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0B8680234F61429F1EAB32997946D8" ma:contentTypeVersion="1" ma:contentTypeDescription="Create a new document." ma:contentTypeScope="" ma:versionID="0b3cf3fe56e2908546ea7272a707c328">
  <xsd:schema xmlns:xsd="http://www.w3.org/2001/XMLSchema" xmlns:xs="http://www.w3.org/2001/XMLSchema" xmlns:p="http://schemas.microsoft.com/office/2006/metadata/properties" xmlns:ns1="http://schemas.microsoft.com/sharepoint/v3" targetNamespace="http://schemas.microsoft.com/office/2006/metadata/properties" ma:root="true" ma:fieldsID="0064d75c149ea8d0ddbb6b077cf71b95"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0486FD06-680E-4078-99E6-E568F5345A46}"/>
</file>

<file path=customXml/itemProps2.xml><?xml version="1.0" encoding="utf-8"?>
<ds:datastoreItem xmlns:ds="http://schemas.openxmlformats.org/officeDocument/2006/customXml" ds:itemID="{239CAE2A-CF71-4C05-B49E-5E9C89D9A361}"/>
</file>

<file path=customXml/itemProps3.xml><?xml version="1.0" encoding="utf-8"?>
<ds:datastoreItem xmlns:ds="http://schemas.openxmlformats.org/officeDocument/2006/customXml" ds:itemID="{8A71B4C7-DBCB-4938-A2AB-CD72BBC3C70F}"/>
</file>

<file path=docProps/app.xml><?xml version="1.0" encoding="utf-8"?>
<Properties xmlns="http://schemas.openxmlformats.org/officeDocument/2006/extended-properties" xmlns:vt="http://schemas.openxmlformats.org/officeDocument/2006/docPropsVTypes">
  <TotalTime>14849</TotalTime>
  <Words>2759</Words>
  <Application>Microsoft Office PowerPoint</Application>
  <PresentationFormat>Custom</PresentationFormat>
  <Paragraphs>511</Paragraphs>
  <Slides>23</Slides>
  <Notes>8</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Default Design</vt:lpstr>
      <vt:lpstr>PowerPoint Presentation</vt:lpstr>
      <vt:lpstr>Background – Current System</vt:lpstr>
      <vt:lpstr>January 2013 Petronas System Landscape</vt:lpstr>
      <vt:lpstr>P2P Normal Process in Post Jan 2013 </vt:lpstr>
      <vt:lpstr>PowerPoint Presentation</vt:lpstr>
      <vt:lpstr>PowerPoint Presentation</vt:lpstr>
      <vt:lpstr>Cutover Scenarios – Converted PO For Materials </vt:lpstr>
      <vt:lpstr>Cutover Scenarios –  Converted PO For Services </vt:lpstr>
      <vt:lpstr>Purchase Order Migrated Number</vt:lpstr>
      <vt:lpstr>PowerPoint Presentation</vt:lpstr>
      <vt:lpstr>PowerPoint Presentation</vt:lpstr>
      <vt:lpstr>Processes: Changes impacting Vendors</vt:lpstr>
      <vt:lpstr>Question and Answer Session</vt:lpstr>
      <vt:lpstr>PowerPoint Presentation</vt:lpstr>
      <vt:lpstr>PowerPoint Presentation</vt:lpstr>
      <vt:lpstr>PowerPoint Presentation</vt:lpstr>
      <vt:lpstr>Petronas Chemicals Group </vt:lpstr>
      <vt:lpstr>Petronas Dagangan </vt:lpstr>
      <vt:lpstr>Invoice Delivery Instruction For Companies under CAPS only (from 18 Dec 2012 onwards) </vt:lpstr>
      <vt:lpstr>Invoice Delivery Instruction For Companies under CAPS only (from 18 Dec 2012 onwards) </vt:lpstr>
      <vt:lpstr>Invoice Delivery Instruction For Companies under CAPS only (from 18 Dec 2012 onwards) </vt:lpstr>
      <vt:lpstr>Invoice Delivery Instruction For Companies under CAPS only (from 18 Dec 2012 onwards) </vt:lpstr>
      <vt:lpstr> Invoice Delivery Instruction For Companies under CAPS only (from 18 Dec 2012 onwards)) </vt:lpstr>
    </vt:vector>
  </TitlesOfParts>
  <Company>Petroliam Nasional Berhad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asriaa01</dc:creator>
  <cp:lastModifiedBy>Zuraini Bt Abdullah (GSCMD/PETH)</cp:lastModifiedBy>
  <cp:revision>1033</cp:revision>
  <dcterms:created xsi:type="dcterms:W3CDTF">2006-10-02T02:20:10Z</dcterms:created>
  <dcterms:modified xsi:type="dcterms:W3CDTF">2012-12-19T08:49:08Z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0x010100C30B8680234F61429F1EAB32997946D8</vt:lpwstr>
  </property>
</Properties>
</file>