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4" r:id="rId4"/>
    <p:sldId id="258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353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0DC6D-BB3E-4DFF-B2FA-46B85DA618D4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FA326-5140-4BB3-A114-5412D683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24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Messieurs les membres du jury, Avant de me lancer dans le vif de la présentation de notre travail,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Nous souhaiterions remercier les membres du jury d’avoir porté intérêt à notre étude et d’avoir accepté de participer à cette soutenance.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thème de la présentation est « conception et réalisation d’une application web et mobile de digital Banking » base sur l’architecture SPRING   cote back end et ANGULAR et FLUTER cote front end.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FA326-5140-4BB3-A114-5412D68305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38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cette présentation vas se déroule sur le plan suivant 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contexte et problématique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Exigences fonctionnelle et technique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L’architecture technique du projet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FA326-5140-4BB3-A114-5412D68305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2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Les innovations dans les métiers de la Banque concernent le Digital ou la Fintech, les Produits et Services Bancaires, l’Approche Commerciale et le Design &amp; Architecture.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FA326-5140-4BB3-A114-5412D683051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9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FA326-5140-4BB3-A114-5412D68305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95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FA326-5140-4BB3-A114-5412D68305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1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FA326-5140-4BB3-A114-5412D683051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14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L’architecture techniques du projet</a:t>
            </a:r>
            <a:endParaRPr lang="fr-FR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notre projet nous avons choisis une architecture monolithique dans laquelle le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Bachend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 est basé sur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qui est un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framwork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basé sur l’inversion de contrôle qui consiste de délégué le code technique au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framwork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se concentrer sur le code métier et aussi l’injection des dépendances qui implémente ce principe afin d’instancier dynamiquement les dépendances entre les différents objets de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lapplication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Donc comme il est indiqué sur le schéma La partie Backend de notre application est composé de plusieurs couches.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couche DAO qui est basé sur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pour le mapping objet relationnel afin de notre application puisse communiquer avec les différents systèmes de stockage de données.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couche service qui représente le cote métier de l’application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couche web qui représente une api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 sur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couche DTO(data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et la couche mapper qui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evite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l’utilisation des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entites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dans les différents couche l’application et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auusi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eviter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charger tous les attributs des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entites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de charger sauf les attributs qui nous intéresse dans la couche web pour les envoyées au client web ou mobile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couche sécurité avec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sécurité avec l’authentification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qui se base sur des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la partie base de données et suites aux banche marque que nous avons déjà faits  on avait le choix entre plusieurs bases de données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 final nous avons opté pour une base de données relationnel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 il est facile a utiliser et open source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b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la partie frontend nous avons le choix entre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native et flutter comme client mobile et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 client web et enfin nous avons choisis flutter car il est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croos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platform et plus riches en terme de bibliothèque que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native et </a:t>
            </a:r>
            <a:r>
              <a:rPr lang="fr-FR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fr-F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pour le client web car il est dédié pour les grands projets et qui est lui même basé sur le principe de l’injection de dépendances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FA326-5140-4BB3-A114-5412D68305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288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diagramme de cas d’utilisation donne une vision général sur l’utilisation de l'application par les différents acteur </a:t>
            </a:r>
          </a:p>
          <a:p>
            <a:r>
              <a:rPr lang="fr-FR" dirty="0"/>
              <a:t>Comme il est indiquer l’operateur de la banque a un control total sur l’application  par contre le client a juste le droit de passer des transaction sur son compte  </a:t>
            </a:r>
          </a:p>
          <a:p>
            <a:r>
              <a:rPr lang="fr-FR" dirty="0"/>
              <a:t>Concernant l’utilisateur system il est charge de garantir le bon fonctionnement de </a:t>
            </a:r>
            <a:r>
              <a:rPr lang="fr-FR" dirty="0" err="1"/>
              <a:t>lapplication</a:t>
            </a:r>
            <a:r>
              <a:rPr lang="fr-FR" dirty="0"/>
              <a:t> notamment la performance et la sécurité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FA326-5140-4BB3-A114-5412D68305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1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première version livrable de notre projet est constitue de plusieurs classes </a:t>
            </a:r>
            <a:r>
              <a:rPr lang="fr-FR" dirty="0" err="1"/>
              <a:t>customer</a:t>
            </a:r>
            <a:r>
              <a:rPr lang="fr-FR" dirty="0"/>
              <a:t> </a:t>
            </a:r>
            <a:r>
              <a:rPr lang="fr-FR" dirty="0" err="1"/>
              <a:t>bankAccount</a:t>
            </a:r>
            <a:r>
              <a:rPr lang="fr-FR" dirty="0"/>
              <a:t> </a:t>
            </a:r>
            <a:r>
              <a:rPr lang="fr-FR" dirty="0" err="1"/>
              <a:t>operation</a:t>
            </a:r>
            <a:r>
              <a:rPr lang="fr-FR" dirty="0"/>
              <a:t> et deux </a:t>
            </a:r>
            <a:r>
              <a:rPr lang="fr-FR" dirty="0" err="1"/>
              <a:t>enumeration</a:t>
            </a:r>
            <a:r>
              <a:rPr lang="fr-FR" dirty="0"/>
              <a:t> </a:t>
            </a:r>
            <a:r>
              <a:rPr lang="fr-FR" dirty="0" err="1"/>
              <a:t>operationtype</a:t>
            </a:r>
            <a:r>
              <a:rPr lang="fr-FR" dirty="0"/>
              <a:t> et </a:t>
            </a:r>
            <a:r>
              <a:rPr lang="fr-FR" dirty="0" err="1"/>
              <a:t>accountStatus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Comme il est indiquer dans ce diagramme on a une relation </a:t>
            </a:r>
            <a:r>
              <a:rPr lang="fr-FR" dirty="0" err="1"/>
              <a:t>oneToMany</a:t>
            </a:r>
            <a:r>
              <a:rPr lang="fr-FR" dirty="0"/>
              <a:t> entre </a:t>
            </a:r>
            <a:r>
              <a:rPr lang="fr-FR" dirty="0" err="1"/>
              <a:t>customer</a:t>
            </a:r>
            <a:r>
              <a:rPr lang="fr-FR" dirty="0"/>
              <a:t> et </a:t>
            </a:r>
            <a:r>
              <a:rPr lang="fr-FR" dirty="0" err="1"/>
              <a:t>account</a:t>
            </a:r>
            <a:r>
              <a:rPr lang="fr-FR" dirty="0"/>
              <a:t> </a:t>
            </a:r>
          </a:p>
          <a:p>
            <a:r>
              <a:rPr lang="fr-FR" dirty="0"/>
              <a:t>Et une autre relation </a:t>
            </a:r>
            <a:r>
              <a:rPr lang="fr-FR" dirty="0" err="1"/>
              <a:t>oneToMany</a:t>
            </a:r>
            <a:r>
              <a:rPr lang="fr-FR" dirty="0"/>
              <a:t> entre </a:t>
            </a:r>
            <a:r>
              <a:rPr lang="fr-FR" dirty="0" err="1"/>
              <a:t>account</a:t>
            </a:r>
            <a:r>
              <a:rPr lang="fr-FR" dirty="0"/>
              <a:t> et </a:t>
            </a:r>
            <a:r>
              <a:rPr lang="fr-FR" dirty="0" err="1"/>
              <a:t>operation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Et une relation </a:t>
            </a:r>
            <a:r>
              <a:rPr lang="fr-FR" dirty="0" err="1"/>
              <a:t>dheritage</a:t>
            </a:r>
            <a:r>
              <a:rPr lang="fr-FR" dirty="0"/>
              <a:t> </a:t>
            </a:r>
            <a:r>
              <a:rPr lang="fr-FR" dirty="0" err="1"/>
              <a:t>currentAccount</a:t>
            </a:r>
            <a:r>
              <a:rPr lang="fr-FR" dirty="0"/>
              <a:t> et </a:t>
            </a:r>
            <a:r>
              <a:rPr lang="fr-FR" dirty="0" err="1"/>
              <a:t>SavingAccount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FA326-5140-4BB3-A114-5412D68305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7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8528F-D454-996E-60C8-791B8B10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E6A795-A411-42CF-CBBF-6E2617314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E6E08-BFA7-6D52-9B0A-4E380F17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CD1F22-ABEB-3786-E766-6AE9C3F1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424E2E-6721-7A74-6E1E-642415EE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4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E9270-CEE9-6F6F-2959-FC9A02E3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109194-BB8A-DDE8-D012-B37C95561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CAAF38-7BFE-7193-A306-B62A809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FCFA4-A5EB-A14F-880B-35CBAC41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A36D9F-E092-45AA-70A6-F532006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6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22DC50-24C9-5335-89D7-2634B184B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BF1FFE-F7DB-1A85-4C8D-9AB7926C6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2810B2-AE9B-1830-AACD-EBF9FF65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F210E-82F3-9F78-3921-13909E08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E15F3-8A9D-086E-BD94-BBB75C4E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6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2BB95-07E9-60DD-144D-4741EB4A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06AFF-D0C0-03C3-4955-507D19D8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C6D4D-164E-5804-B4AA-455F10D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FD9D4-EBCD-F5FD-B56B-F897DAC1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7AF87A-4CC5-DDAF-2964-96C33D5A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3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2DC7E-E7CD-5533-BECD-DE1DEC89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F1A48A-73F8-0294-890D-FD8AB03B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86A81C-9059-2F1D-8267-978C1B5F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8EDDDA-F8CA-54B8-BDB2-B895A4F0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1DB0BF-ABAA-065C-EE2A-F2A6751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78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13D4C-E77E-6C13-9B84-2FC2E5FF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6D498-DAE6-79D8-A185-0427CE2DC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DF5868-A42F-59CA-A8DD-835BD5AC8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BC4A75-38F6-688B-0C70-00B05C3B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5EA97-CFBC-5BE0-1E06-9BFFEF72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EEDA27-632A-E09E-8222-CA1E4F71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5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0BB4-1544-CEF6-08CC-5E2390CA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FC1F5A-43F2-F160-00CC-8B048AF1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F99D2B-A700-A5A4-C4D0-DC7749D49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BA66D1-750C-45F3-4C11-1F98953F3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E0940A-044E-F666-8FAD-B9C1FF7B9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AB5B18-BBCD-CC05-E6D3-EC1468BC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AC3A64-D49F-C74F-C08D-0B6D8A9D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BAED30-4376-BCA7-4871-075615F7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78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4D73A-D6F8-8B14-5FD7-B8B30B14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05756-222C-8EA4-D1D5-D62AA534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53BCCB-DB04-672A-E799-B367E926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411D4B-14A2-2C0D-E118-D78B208F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8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A21075-55EE-6CE8-13EE-9B7F078D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7C80F0-1BF6-C5C9-53B3-29611192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64DF9-F456-904C-CF96-17DBC2A6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40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822F2-0A89-E728-2B51-F2AEBBC5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72CD5B-A746-C515-8263-14FFCC90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374484-01A4-14DD-50D9-3D6CBAB2A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69888D-FCF8-6CD8-9DFE-24D259B3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D76CF2-300D-78ED-D839-CC2E4ADD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DA8951-CE32-4EF1-6BC1-CCACDB05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01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E95BD-30E1-1CBA-2224-52ABC07D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1526E7-2573-D6D4-22FD-6B162AF8A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2638AA-8432-8322-F031-086836FBC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FB4960-7501-B461-F2F9-85FBCF25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6CAFF7-D969-562B-ED45-54D3AB3F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1E30F3-0F36-EB84-2918-9CA6B4FF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7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1B0DD5-4AED-7D17-4137-D94F4ACE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3995E8-A5B4-AFF9-3873-5B7A8AF5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14D19D-A241-8F91-75B8-AD4A41E48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1197-DEB4-4DE8-B9E7-2DB821EC8189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83473-87CB-ECFF-5BBC-3580AF501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132BE-1E79-A5BD-2C07-441E5A18F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B87D-45D6-4B1E-89F9-A079264D0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22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82004D-4030-26F6-A09D-B14899895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8B7448-D114-457D-E14F-7E28204FD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34" y="162607"/>
            <a:ext cx="3909392" cy="9144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1565B81-4116-3D53-B306-6A4F766D1FF9}"/>
              </a:ext>
            </a:extLst>
          </p:cNvPr>
          <p:cNvSpPr txBox="1"/>
          <p:nvPr/>
        </p:nvSpPr>
        <p:spPr>
          <a:xfrm>
            <a:off x="2119611" y="1797784"/>
            <a:ext cx="76332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i="1" dirty="0"/>
              <a:t>Soutenance du projet fin d’année</a:t>
            </a:r>
          </a:p>
          <a:p>
            <a:pPr algn="ctr"/>
            <a:r>
              <a:rPr lang="fr-FR" sz="3200" b="1" dirty="0"/>
              <a:t>Conception et réalisation d’une solution web et mobile de Digital Banking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E467D63-5A2E-2349-ABF5-3D1D0DF9028E}"/>
              </a:ext>
            </a:extLst>
          </p:cNvPr>
          <p:cNvSpPr txBox="1"/>
          <p:nvPr/>
        </p:nvSpPr>
        <p:spPr>
          <a:xfrm>
            <a:off x="9077739" y="4404836"/>
            <a:ext cx="3114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Réalisé par:</a:t>
            </a:r>
          </a:p>
          <a:p>
            <a:r>
              <a:rPr lang="fr-FR" sz="2200" dirty="0"/>
              <a:t>Rahmani Ayman</a:t>
            </a:r>
          </a:p>
          <a:p>
            <a:r>
              <a:rPr lang="fr-FR" sz="2200" dirty="0" err="1"/>
              <a:t>Hajjam</a:t>
            </a:r>
            <a:r>
              <a:rPr lang="fr-FR" sz="2200" dirty="0"/>
              <a:t> Ismail</a:t>
            </a:r>
          </a:p>
          <a:p>
            <a:r>
              <a:rPr lang="fr-FR" sz="2200" dirty="0" err="1"/>
              <a:t>Jammaoui</a:t>
            </a:r>
            <a:r>
              <a:rPr lang="fr-FR" sz="2200" dirty="0"/>
              <a:t> Hamid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6831E8-94F1-AE4C-AA83-FC06D4B1EA22}"/>
              </a:ext>
            </a:extLst>
          </p:cNvPr>
          <p:cNvSpPr txBox="1"/>
          <p:nvPr/>
        </p:nvSpPr>
        <p:spPr>
          <a:xfrm>
            <a:off x="1007164" y="4404836"/>
            <a:ext cx="3127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Encadré par:</a:t>
            </a:r>
          </a:p>
          <a:p>
            <a:r>
              <a:rPr lang="fr-FR" sz="2000" b="1" dirty="0"/>
              <a:t>Mr </a:t>
            </a:r>
            <a:r>
              <a:rPr lang="fr-FR" sz="2000" b="1" dirty="0" err="1"/>
              <a:t>Youssfi</a:t>
            </a:r>
            <a:r>
              <a:rPr lang="fr-FR" sz="2000" b="1" dirty="0"/>
              <a:t> Mohammed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93EC46-305F-8394-C2D5-17CC1B967373}"/>
              </a:ext>
            </a:extLst>
          </p:cNvPr>
          <p:cNvSpPr txBox="1"/>
          <p:nvPr/>
        </p:nvSpPr>
        <p:spPr>
          <a:xfrm>
            <a:off x="3001618" y="6101709"/>
            <a:ext cx="6188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Année universitaire </a:t>
            </a:r>
          </a:p>
          <a:p>
            <a:pPr algn="ctr"/>
            <a:r>
              <a:rPr lang="fr-FR" b="1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417596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Document 2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73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5086-442F-E8B0-CA24-FB772F64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de classe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4B71692-AAD3-3242-3EA8-DF94D6BF85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041538"/>
            <a:ext cx="7347537" cy="47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8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1AB372A-7AF2-6F94-F127-C6391874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56085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Personne permettant d’atteindre un papier sur un tableau complet de papier et de pense-bête">
            <a:extLst>
              <a:ext uri="{FF2B5EF4-FFF2-40B4-BE49-F238E27FC236}">
                <a16:creationId xmlns:a16="http://schemas.microsoft.com/office/drawing/2014/main" id="{B2108441-BC17-1955-84C9-5DCF6C40C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3" b="68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8B6B6E-132C-AC29-88EF-86B2E8832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Conclusion et perspectives</a:t>
            </a:r>
            <a:br>
              <a:rPr lang="en-US" sz="4000"/>
            </a:br>
            <a:endParaRPr lang="fr-FR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5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EEB44E-5E8C-27F3-5D59-6F9600E854D0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Plan de </a:t>
            </a:r>
            <a:r>
              <a:rPr lang="en-US" sz="5400" dirty="0" err="1">
                <a:latin typeface="+mj-lt"/>
                <a:ea typeface="+mj-ea"/>
                <a:cs typeface="+mj-cs"/>
              </a:rPr>
              <a:t>présentation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7E15F5-61A3-30DB-B97C-74DB4F8C741F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200" dirty="0"/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Contexte</a:t>
            </a:r>
            <a:r>
              <a:rPr lang="en-US" sz="2200" dirty="0"/>
              <a:t> et </a:t>
            </a:r>
            <a:r>
              <a:rPr lang="en-US" sz="2200" dirty="0" err="1"/>
              <a:t>problématique</a:t>
            </a:r>
            <a:endParaRPr lang="en-US" sz="2200" dirty="0"/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Exigences </a:t>
            </a:r>
            <a:r>
              <a:rPr lang="en-US" sz="2200" dirty="0" err="1"/>
              <a:t>fonctionnelles</a:t>
            </a:r>
            <a:r>
              <a:rPr lang="en-US" sz="2200" dirty="0"/>
              <a:t> et techniques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L’architecture</a:t>
            </a:r>
            <a:r>
              <a:rPr lang="en-US" sz="2200" dirty="0"/>
              <a:t> technique du </a:t>
            </a:r>
            <a:r>
              <a:rPr lang="en-US" sz="2200" dirty="0" err="1"/>
              <a:t>projet</a:t>
            </a:r>
            <a:endParaRPr lang="en-US" sz="2200" dirty="0"/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Analyse</a:t>
            </a:r>
            <a:r>
              <a:rPr lang="en-US" sz="2200" dirty="0"/>
              <a:t> et conception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Execution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Conclusion et perspectives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365E95-AFE1-BB11-249B-0C36052652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33" r="2560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597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C8093-A426-24E2-9385-67C3AB3DF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9" y="637762"/>
            <a:ext cx="2899568" cy="5576770"/>
          </a:xfrm>
        </p:spPr>
        <p:txBody>
          <a:bodyPr anchor="ctr">
            <a:normAutofit/>
          </a:bodyPr>
          <a:lstStyle/>
          <a:p>
            <a:pPr algn="l"/>
            <a:r>
              <a:rPr lang="fr-FR" sz="41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D226B-2168-3F21-C7C0-61E3772D2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9091" y="637762"/>
            <a:ext cx="7342898" cy="5576770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3200" dirty="0"/>
              <a:t>Les innovations dans les métiers de la Banque concernent le Digital ou la Fintech, les Produits et Services Bancaires, l’Approche Commerciale et le Design &amp; Architecture.</a:t>
            </a:r>
          </a:p>
          <a:p>
            <a:pPr algn="l"/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3215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094650F3-D086-AC9F-4A32-763749E74F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5E6C91-53A8-149A-006F-887F214F7BED}"/>
              </a:ext>
            </a:extLst>
          </p:cNvPr>
          <p:cNvSpPr txBox="1"/>
          <p:nvPr/>
        </p:nvSpPr>
        <p:spPr>
          <a:xfrm>
            <a:off x="1097280" y="182885"/>
            <a:ext cx="10058400" cy="1480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5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52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problématique</a:t>
            </a:r>
            <a:endParaRPr lang="en-US" sz="52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181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0C07AE-BC19-6EC7-9907-3FA312444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78" b="83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49C050EB-AB9B-BCAE-C643-FC7DA17B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1951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Exigences fonctionnelle et techniques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E5A0323E-55BC-47CC-D82B-ADC4946E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304" y="2028521"/>
            <a:ext cx="5157787" cy="82391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Client de la banque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B052ADC1-23CA-51D0-1B9C-280DB89F1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305" y="3072486"/>
            <a:ext cx="5157787" cy="3684588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S’authentifier afin d’accéder à son espace bancaire</a:t>
            </a:r>
          </a:p>
          <a:p>
            <a:r>
              <a:rPr lang="fr-FR" sz="2400" dirty="0">
                <a:solidFill>
                  <a:schemeClr val="bg1"/>
                </a:solidFill>
              </a:rPr>
              <a:t>Passer des opérations de virement</a:t>
            </a:r>
          </a:p>
          <a:p>
            <a:r>
              <a:rPr lang="fr-FR" sz="2400" dirty="0">
                <a:solidFill>
                  <a:schemeClr val="bg1"/>
                </a:solidFill>
              </a:rPr>
              <a:t>Demander un carnet de chèque</a:t>
            </a:r>
          </a:p>
          <a:p>
            <a:r>
              <a:rPr lang="fr-FR" sz="2400" dirty="0">
                <a:solidFill>
                  <a:schemeClr val="bg1"/>
                </a:solidFill>
              </a:rPr>
              <a:t>Régler des factures</a:t>
            </a:r>
          </a:p>
          <a:p>
            <a:r>
              <a:rPr lang="fr-FR" sz="2400" dirty="0">
                <a:solidFill>
                  <a:schemeClr val="bg1"/>
                </a:solidFill>
              </a:rPr>
              <a:t>Consulter l’historique du compte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1A1C30A4-1E29-490A-C179-D4B3BCFF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4911" y="2028521"/>
            <a:ext cx="5183188" cy="82391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Operateur de la banque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792F80B8-5019-2189-8200-DEAAEA825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3" y="3012922"/>
            <a:ext cx="5782362" cy="3684588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Lister les comptes</a:t>
            </a:r>
          </a:p>
          <a:p>
            <a:r>
              <a:rPr lang="fr-FR" sz="2400" dirty="0">
                <a:solidFill>
                  <a:schemeClr val="bg1"/>
                </a:solidFill>
              </a:rPr>
              <a:t>Lister les clients</a:t>
            </a:r>
          </a:p>
          <a:p>
            <a:r>
              <a:rPr lang="fr-FR" sz="2400" dirty="0">
                <a:solidFill>
                  <a:schemeClr val="bg1"/>
                </a:solidFill>
              </a:rPr>
              <a:t>Chercher un client ou un compte par multi critères</a:t>
            </a:r>
          </a:p>
          <a:p>
            <a:r>
              <a:rPr lang="fr-FR" sz="2400" dirty="0">
                <a:solidFill>
                  <a:schemeClr val="bg1"/>
                </a:solidFill>
              </a:rPr>
              <a:t> Passer des transactions sur un compte(virement , débit, crédit, règlement des factures)</a:t>
            </a:r>
          </a:p>
          <a:p>
            <a:r>
              <a:rPr lang="fr-FR" sz="2400" dirty="0">
                <a:solidFill>
                  <a:schemeClr val="bg1"/>
                </a:solidFill>
              </a:rPr>
              <a:t>Imprimer ou envoyer les situations des comptes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4C4E8E3-F18D-14AC-6B40-95D00D731D7E}"/>
              </a:ext>
            </a:extLst>
          </p:cNvPr>
          <p:cNvSpPr txBox="1"/>
          <p:nvPr/>
        </p:nvSpPr>
        <p:spPr>
          <a:xfrm>
            <a:off x="980660" y="1339831"/>
            <a:ext cx="5013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Exigences fonctionnelles</a:t>
            </a:r>
          </a:p>
        </p:txBody>
      </p:sp>
    </p:spTree>
    <p:extLst>
      <p:ext uri="{BB962C8B-B14F-4D97-AF65-F5344CB8AC3E}">
        <p14:creationId xmlns:p14="http://schemas.microsoft.com/office/powerpoint/2010/main" val="36036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0C07AE-BC19-6EC7-9907-3FA312444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78" b="8352"/>
          <a:stretch/>
        </p:blipFill>
        <p:spPr>
          <a:xfrm>
            <a:off x="-3008" y="0"/>
            <a:ext cx="12191980" cy="6856718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49C050EB-AB9B-BCAE-C643-FC7DA17B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1951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Exigences fonctionnelle et techniques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B052ADC1-23CA-51D0-1B9C-280DB89F1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703777"/>
            <a:ext cx="10639771" cy="3684588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L’application doit être performante</a:t>
            </a:r>
          </a:p>
          <a:p>
            <a:r>
              <a:rPr lang="fr-FR" sz="2400" dirty="0">
                <a:solidFill>
                  <a:schemeClr val="bg1"/>
                </a:solidFill>
              </a:rPr>
              <a:t>L’application doit être facile a maintenir notamment ouverte a l’extension fermer a la modification</a:t>
            </a:r>
          </a:p>
          <a:p>
            <a:r>
              <a:rPr lang="fr-FR" sz="2400" dirty="0">
                <a:solidFill>
                  <a:schemeClr val="bg1"/>
                </a:solidFill>
              </a:rPr>
              <a:t>L’application doit être sécurisée</a:t>
            </a:r>
          </a:p>
          <a:p>
            <a:r>
              <a:rPr lang="fr-FR" sz="2400" dirty="0">
                <a:solidFill>
                  <a:schemeClr val="bg1"/>
                </a:solidFill>
              </a:rPr>
              <a:t>Tous les opérations doit être transactionnelles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4C4E8E3-F18D-14AC-6B40-95D00D731D7E}"/>
              </a:ext>
            </a:extLst>
          </p:cNvPr>
          <p:cNvSpPr txBox="1"/>
          <p:nvPr/>
        </p:nvSpPr>
        <p:spPr>
          <a:xfrm>
            <a:off x="980660" y="1339831"/>
            <a:ext cx="5013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2. Exigences techniques</a:t>
            </a:r>
          </a:p>
        </p:txBody>
      </p:sp>
    </p:spTree>
    <p:extLst>
      <p:ext uri="{BB962C8B-B14F-4D97-AF65-F5344CB8AC3E}">
        <p14:creationId xmlns:p14="http://schemas.microsoft.com/office/powerpoint/2010/main" val="239171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ECA151-8BF1-2405-5958-0E9DC2CF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technique de l'application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EE301D6-76E4-043E-C4A3-8BD857D050A4}"/>
              </a:ext>
            </a:extLst>
          </p:cNvPr>
          <p:cNvSpPr/>
          <p:nvPr/>
        </p:nvSpPr>
        <p:spPr>
          <a:xfrm>
            <a:off x="9805835" y="2161309"/>
            <a:ext cx="755374" cy="22444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4000" dirty="0"/>
              <a:t>sécurité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D7044F-91B1-7A91-9989-06E1969B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023" y="979196"/>
            <a:ext cx="4619756" cy="45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7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Graphique">
            <a:extLst>
              <a:ext uri="{FF2B5EF4-FFF2-40B4-BE49-F238E27FC236}">
                <a16:creationId xmlns:a16="http://schemas.microsoft.com/office/drawing/2014/main" id="{4718254A-7B92-99AF-A47E-0F67568FD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4" b="632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B372A-7AF2-6F94-F127-C6391874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Analyse et conception</a:t>
            </a:r>
          </a:p>
        </p:txBody>
      </p:sp>
    </p:spTree>
    <p:extLst>
      <p:ext uri="{BB962C8B-B14F-4D97-AF65-F5344CB8AC3E}">
        <p14:creationId xmlns:p14="http://schemas.microsoft.com/office/powerpoint/2010/main" val="32532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Document 4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5086-442F-E8B0-CA24-FB772F64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de cas d’utilisation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B3D3CA-E5AE-6DAF-DD4C-9253C5C7F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18" y="640080"/>
            <a:ext cx="6116781" cy="60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184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822</Words>
  <Application>Microsoft Office PowerPoint</Application>
  <PresentationFormat>Grand écran</PresentationFormat>
  <Paragraphs>89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  <vt:lpstr>Introduction</vt:lpstr>
      <vt:lpstr>Présentation PowerPoint</vt:lpstr>
      <vt:lpstr>Exigences fonctionnelle et techniques</vt:lpstr>
      <vt:lpstr>Exigences fonctionnelle et techniques</vt:lpstr>
      <vt:lpstr>Architecture technique de l'application</vt:lpstr>
      <vt:lpstr>Analyse et conception</vt:lpstr>
      <vt:lpstr>Diagramme de cas d’utilisation  </vt:lpstr>
      <vt:lpstr>Diagramme de classe  </vt:lpstr>
      <vt:lpstr>Execution</vt:lpstr>
      <vt:lpstr>Conclusion et perspectives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Rahmanni Ayman</dc:creator>
  <cp:lastModifiedBy>Rahmanni Ayman</cp:lastModifiedBy>
  <cp:revision>37</cp:revision>
  <dcterms:created xsi:type="dcterms:W3CDTF">2022-05-30T11:39:31Z</dcterms:created>
  <dcterms:modified xsi:type="dcterms:W3CDTF">2022-06-02T12:17:47Z</dcterms:modified>
</cp:coreProperties>
</file>