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5"/>
  </p:sldMasterIdLst>
  <p:notesMasterIdLst>
    <p:notesMasterId r:id="rId44"/>
  </p:notesMasterIdLst>
  <p:handoutMasterIdLst>
    <p:handoutMasterId r:id="rId45"/>
  </p:handoutMasterIdLst>
  <p:sldIdLst>
    <p:sldId id="260" r:id="rId6"/>
    <p:sldId id="349" r:id="rId7"/>
    <p:sldId id="458" r:id="rId8"/>
    <p:sldId id="426" r:id="rId9"/>
    <p:sldId id="431" r:id="rId10"/>
    <p:sldId id="435" r:id="rId11"/>
    <p:sldId id="436" r:id="rId12"/>
    <p:sldId id="437" r:id="rId13"/>
    <p:sldId id="441" r:id="rId14"/>
    <p:sldId id="442" r:id="rId15"/>
    <p:sldId id="443" r:id="rId16"/>
    <p:sldId id="444" r:id="rId17"/>
    <p:sldId id="395" r:id="rId18"/>
    <p:sldId id="459" r:id="rId19"/>
    <p:sldId id="460" r:id="rId20"/>
    <p:sldId id="440" r:id="rId21"/>
    <p:sldId id="446" r:id="rId22"/>
    <p:sldId id="445" r:id="rId23"/>
    <p:sldId id="450" r:id="rId24"/>
    <p:sldId id="451" r:id="rId25"/>
    <p:sldId id="454" r:id="rId26"/>
    <p:sldId id="462" r:id="rId27"/>
    <p:sldId id="455" r:id="rId28"/>
    <p:sldId id="456" r:id="rId29"/>
    <p:sldId id="457" r:id="rId30"/>
    <p:sldId id="397" r:id="rId31"/>
    <p:sldId id="398" r:id="rId32"/>
    <p:sldId id="399" r:id="rId33"/>
    <p:sldId id="400" r:id="rId34"/>
    <p:sldId id="401" r:id="rId35"/>
    <p:sldId id="402" r:id="rId36"/>
    <p:sldId id="403" r:id="rId37"/>
    <p:sldId id="404" r:id="rId38"/>
    <p:sldId id="421" r:id="rId39"/>
    <p:sldId id="405" r:id="rId40"/>
    <p:sldId id="406" r:id="rId41"/>
    <p:sldId id="407" r:id="rId42"/>
    <p:sldId id="329" r:id="rId43"/>
  </p:sldIdLst>
  <p:sldSz cx="12192000" cy="6858000"/>
  <p:notesSz cx="6858000" cy="9144000"/>
  <p:custDataLst>
    <p:tags r:id="rId4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4" orient="horz" pos="3840">
          <p15:clr>
            <a:srgbClr val="A4A3A4"/>
          </p15:clr>
        </p15:guide>
        <p15:guide id="5" pos="3840">
          <p15:clr>
            <a:srgbClr val="A4A3A4"/>
          </p15:clr>
        </p15:guide>
        <p15:guide id="6" pos="384">
          <p15:clr>
            <a:srgbClr val="A4A3A4"/>
          </p15:clr>
        </p15:guide>
        <p15:guide id="7" pos="7296">
          <p15:clr>
            <a:srgbClr val="A4A3A4"/>
          </p15:clr>
        </p15:guide>
        <p15:guide id="8" orient="horz"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55" autoAdjust="0"/>
    <p:restoredTop sz="94700" autoAdjust="0"/>
  </p:normalViewPr>
  <p:slideViewPr>
    <p:cSldViewPr>
      <p:cViewPr varScale="1">
        <p:scale>
          <a:sx n="86" d="100"/>
          <a:sy n="86" d="100"/>
        </p:scale>
        <p:origin x="756" y="96"/>
      </p:cViewPr>
      <p:guideLst>
        <p:guide orient="horz" pos="2160"/>
        <p:guide orient="horz" pos="3840"/>
        <p:guide pos="3840"/>
        <p:guide pos="384"/>
        <p:guide pos="7296"/>
        <p:guide orient="horz" pos="960"/>
      </p:guideLst>
    </p:cSldViewPr>
  </p:slideViewPr>
  <p:notesTextViewPr>
    <p:cViewPr>
      <p:scale>
        <a:sx n="1" d="1"/>
        <a:sy n="1" d="1"/>
      </p:scale>
      <p:origin x="0" y="0"/>
    </p:cViewPr>
  </p:notesTextViewPr>
  <p:sorterViewPr>
    <p:cViewPr>
      <p:scale>
        <a:sx n="70" d="100"/>
        <a:sy n="70" d="100"/>
      </p:scale>
      <p:origin x="0" y="0"/>
    </p:cViewPr>
  </p:sorterViewPr>
  <p:notesViewPr>
    <p:cSldViewPr>
      <p:cViewPr varScale="1">
        <p:scale>
          <a:sx n="83" d="100"/>
          <a:sy n="83" d="100"/>
        </p:scale>
        <p:origin x="-381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A61830-C416-483F-955E-54203C65B711}" type="datetimeFigureOut">
              <a:rPr lang="en-US"/>
              <a:t>2/1/2016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31B20-3646-4475-8BC4-560CAF715D08}" type="slidenum">
              <a:rPr/>
              <a:t>‹#›</a:t>
            </a:fld>
            <a:endParaRPr/>
          </a:p>
        </p:txBody>
      </p:sp>
    </p:spTree>
    <p:extLst>
      <p:ext uri="{BB962C8B-B14F-4D97-AF65-F5344CB8AC3E}">
        <p14:creationId xmlns:p14="http://schemas.microsoft.com/office/powerpoint/2010/main" val="3829244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1000"/>
            <a:ext cx="4572001" cy="2573338"/>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0" rtlCol="0">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381000" y="8686800"/>
            <a:ext cx="4876800" cy="227013"/>
          </a:xfrm>
          <a:prstGeom prst="rect">
            <a:avLst/>
          </a:prstGeom>
        </p:spPr>
        <p:txBody>
          <a:bodyPr vert="horz" lIns="0" tIns="0" rIns="0" bIns="0" rtlCol="0" anchor="ctr"/>
          <a:lstStyle>
            <a:lvl1pPr algn="l">
              <a:defRPr sz="1000"/>
            </a:lvl1pPr>
          </a:lstStyle>
          <a:p>
            <a:endParaRPr/>
          </a:p>
        </p:txBody>
      </p:sp>
      <p:sp>
        <p:nvSpPr>
          <p:cNvPr id="7" name="Slide Number Placeholder 6"/>
          <p:cNvSpPr>
            <a:spLocks noGrp="1"/>
          </p:cNvSpPr>
          <p:nvPr>
            <p:ph type="sldNum" sz="quarter" idx="5"/>
          </p:nvPr>
        </p:nvSpPr>
        <p:spPr>
          <a:xfrm>
            <a:off x="5867400" y="8686800"/>
            <a:ext cx="609600" cy="227013"/>
          </a:xfrm>
          <a:prstGeom prst="rect">
            <a:avLst/>
          </a:prstGeom>
        </p:spPr>
        <p:txBody>
          <a:bodyPr vert="horz" lIns="0" tIns="0" rIns="0" bIns="0" rtlCol="0" anchor="ctr"/>
          <a:lstStyle>
            <a:lvl1pPr algn="r">
              <a:defRPr sz="1000"/>
            </a:lvl1pPr>
          </a:lstStyle>
          <a:p>
            <a:fld id="{5BFEAE42-E3FE-4405-B7FC-4425D05B92A0}" type="slidenum">
              <a:rPr/>
              <a:pPr/>
              <a:t>‹#›</a:t>
            </a:fld>
            <a:endParaRPr/>
          </a:p>
        </p:txBody>
      </p:sp>
    </p:spTree>
    <p:extLst>
      <p:ext uri="{BB962C8B-B14F-4D97-AF65-F5344CB8AC3E}">
        <p14:creationId xmlns:p14="http://schemas.microsoft.com/office/powerpoint/2010/main" val="48636397"/>
      </p:ext>
    </p:extLst>
  </p:cSld>
  <p:clrMap bg1="lt1" tx1="dk1" bg2="lt2" tx2="dk2" accent1="accent1" accent2="accent2" accent3="accent3" accent4="accent4" accent5="accent5" accent6="accent6" hlink="hlink" folHlink="folHlink"/>
  <p:notesStyle>
    <a:lvl1pPr marL="45720" indent="-36576" algn="l" defTabSz="914400" rtl="0" eaLnBrk="1" latinLnBrk="0" hangingPunct="1">
      <a:spcBef>
        <a:spcPts val="600"/>
      </a:spcBef>
      <a:buSzPct val="25000"/>
      <a:buFont typeface="Arial" panose="020B0604020202020204" pitchFamily="34" charset="0"/>
      <a:buChar char=" "/>
      <a:defRPr sz="1100" kern="1200">
        <a:solidFill>
          <a:schemeClr val="tx1"/>
        </a:solidFill>
        <a:latin typeface="+mn-lt"/>
        <a:ea typeface="+mn-ea"/>
        <a:cs typeface="+mn-cs"/>
      </a:defRPr>
    </a:lvl1pPr>
    <a:lvl2pPr marL="228600" indent="-13716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365760" indent="-109728" algn="l" defTabSz="914400" rtl="0" eaLnBrk="1" latinLnBrk="0" hangingPunct="1">
      <a:spcBef>
        <a:spcPts val="600"/>
      </a:spcBef>
      <a:buFont typeface="Arial" panose="020B0604020202020204" pitchFamily="34" charset="0"/>
      <a:buChar char="–"/>
      <a:defRPr sz="1000" kern="1200">
        <a:solidFill>
          <a:schemeClr val="tx1"/>
        </a:solidFill>
        <a:latin typeface="+mn-lt"/>
        <a:ea typeface="+mn-ea"/>
        <a:cs typeface="+mn-cs"/>
      </a:defRPr>
    </a:lvl3pPr>
    <a:lvl4pPr marL="548640" indent="-109728"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31520" indent="-109728"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 </a:t>
            </a:r>
            <a:r>
              <a:rPr lang="en-US" b="1" dirty="0"/>
              <a:t>Title Slide with Picture </a:t>
            </a:r>
            <a:r>
              <a:rPr lang="en-US" dirty="0"/>
              <a:t>ideal for including a dark picture with a brief title and subtitle.</a:t>
            </a:r>
          </a:p>
          <a:p>
            <a:endParaRPr lang="en-US" dirty="0"/>
          </a:p>
          <a:p>
            <a:r>
              <a:rPr lang="en-US" dirty="0"/>
              <a:t>A selection of pre-approved title slides are available in the </a:t>
            </a:r>
            <a:r>
              <a:rPr lang="en-US" b="1" dirty="0"/>
              <a:t>HPE Title Slide Library. </a:t>
            </a:r>
            <a:r>
              <a:rPr lang="en-US" dirty="0"/>
              <a:t>The location of the library will be communicated later.</a:t>
            </a:r>
          </a:p>
          <a:p>
            <a:endParaRPr lang="en-US" dirty="0"/>
          </a:p>
          <a:p>
            <a:r>
              <a:rPr lang="en-US" dirty="0"/>
              <a:t>To insert a slide with a different picture from the HPE Title Slide Library:</a:t>
            </a:r>
          </a:p>
          <a:p>
            <a:endParaRPr lang="en-US" dirty="0"/>
          </a:p>
          <a:p>
            <a:r>
              <a:rPr lang="en-US" dirty="0"/>
              <a:t>Open the file </a:t>
            </a:r>
            <a:r>
              <a:rPr lang="en-US" b="1" dirty="0"/>
              <a:t>HPE_16x9_Title_Slide_Library.pptx</a:t>
            </a:r>
          </a:p>
          <a:p>
            <a:endParaRPr lang="en-US" dirty="0"/>
          </a:p>
          <a:p>
            <a:r>
              <a:rPr lang="en-US" dirty="0"/>
              <a:t>From the Slide thumbnails pane, select the slide with the picture you would like to use in your presentation and click </a:t>
            </a:r>
            <a:r>
              <a:rPr lang="en-US" b="1" dirty="0"/>
              <a:t>Copy</a:t>
            </a:r>
            <a:r>
              <a:rPr lang="en-US" dirty="0"/>
              <a:t> (</a:t>
            </a:r>
            <a:r>
              <a:rPr lang="en-US" dirty="0" err="1"/>
              <a:t>Ctrl+C</a:t>
            </a:r>
            <a:r>
              <a:rPr lang="en-US" dirty="0"/>
              <a:t>)</a:t>
            </a:r>
          </a:p>
          <a:p>
            <a:endParaRPr lang="en-US" dirty="0"/>
          </a:p>
          <a:p>
            <a:r>
              <a:rPr lang="en-US" dirty="0"/>
              <a:t>Open a copy of the new HPE 16x9 template (Standard or Events)  or your current presentation</a:t>
            </a:r>
          </a:p>
          <a:p>
            <a:endParaRPr lang="en-US" dirty="0"/>
          </a:p>
          <a:p>
            <a:r>
              <a:rPr lang="en-US" dirty="0"/>
              <a:t>In the Slide thumbnails pane, click </a:t>
            </a:r>
            <a:r>
              <a:rPr lang="en-US" b="1" dirty="0"/>
              <a:t>Paste</a:t>
            </a:r>
            <a:r>
              <a:rPr lang="en-US" dirty="0"/>
              <a:t> (</a:t>
            </a:r>
            <a:r>
              <a:rPr lang="en-US" dirty="0" err="1"/>
              <a:t>Ctrl+V</a:t>
            </a:r>
            <a:r>
              <a:rPr lang="en-US" dirty="0"/>
              <a:t>)</a:t>
            </a:r>
          </a:p>
          <a:p>
            <a:endParaRPr lang="en-US" dirty="0"/>
          </a:p>
          <a:p>
            <a:r>
              <a:rPr lang="en-US" dirty="0"/>
              <a:t>A </a:t>
            </a:r>
            <a:r>
              <a:rPr lang="en-US" b="1" dirty="0"/>
              <a:t>Paste Options </a:t>
            </a:r>
            <a:r>
              <a:rPr lang="en-US" dirty="0"/>
              <a:t>clipboard icon will appear. </a:t>
            </a:r>
            <a:r>
              <a:rPr lang="en-US" b="1" dirty="0"/>
              <a:t>Click</a:t>
            </a:r>
            <a:r>
              <a:rPr lang="en-US" dirty="0"/>
              <a:t> the icon and select </a:t>
            </a:r>
            <a:r>
              <a:rPr lang="en-US" b="1" dirty="0"/>
              <a:t>Keep Source Formatting</a:t>
            </a:r>
            <a:r>
              <a:rPr lang="en-US" dirty="0"/>
              <a:t>. (</a:t>
            </a:r>
            <a:r>
              <a:rPr lang="en-US" dirty="0" err="1"/>
              <a:t>Ctrl+K</a:t>
            </a:r>
            <a:r>
              <a:rPr lang="en-US" dirty="0"/>
              <a:t>)</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t>1</a:t>
            </a:fld>
            <a:endParaRPr lang="en-US"/>
          </a:p>
        </p:txBody>
      </p:sp>
    </p:spTree>
    <p:extLst>
      <p:ext uri="{BB962C8B-B14F-4D97-AF65-F5344CB8AC3E}">
        <p14:creationId xmlns:p14="http://schemas.microsoft.com/office/powerpoint/2010/main" val="747741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10</a:t>
            </a:fld>
            <a:endParaRPr lang="en-US"/>
          </a:p>
        </p:txBody>
      </p:sp>
    </p:spTree>
    <p:extLst>
      <p:ext uri="{BB962C8B-B14F-4D97-AF65-F5344CB8AC3E}">
        <p14:creationId xmlns:p14="http://schemas.microsoft.com/office/powerpoint/2010/main" val="1981951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11</a:t>
            </a:fld>
            <a:endParaRPr lang="en-US"/>
          </a:p>
        </p:txBody>
      </p:sp>
    </p:spTree>
    <p:extLst>
      <p:ext uri="{BB962C8B-B14F-4D97-AF65-F5344CB8AC3E}">
        <p14:creationId xmlns:p14="http://schemas.microsoft.com/office/powerpoint/2010/main" val="3259811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12</a:t>
            </a:fld>
            <a:endParaRPr lang="en-US"/>
          </a:p>
        </p:txBody>
      </p:sp>
    </p:spTree>
    <p:extLst>
      <p:ext uri="{BB962C8B-B14F-4D97-AF65-F5344CB8AC3E}">
        <p14:creationId xmlns:p14="http://schemas.microsoft.com/office/powerpoint/2010/main" val="3700062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13</a:t>
            </a:fld>
            <a:endParaRPr lang="en-US"/>
          </a:p>
        </p:txBody>
      </p:sp>
    </p:spTree>
    <p:extLst>
      <p:ext uri="{BB962C8B-B14F-4D97-AF65-F5344CB8AC3E}">
        <p14:creationId xmlns:p14="http://schemas.microsoft.com/office/powerpoint/2010/main" val="21960688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14</a:t>
            </a:fld>
            <a:endParaRPr lang="en-US"/>
          </a:p>
        </p:txBody>
      </p:sp>
    </p:spTree>
    <p:extLst>
      <p:ext uri="{BB962C8B-B14F-4D97-AF65-F5344CB8AC3E}">
        <p14:creationId xmlns:p14="http://schemas.microsoft.com/office/powerpoint/2010/main" val="31154795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15</a:t>
            </a:fld>
            <a:endParaRPr lang="en-US"/>
          </a:p>
        </p:txBody>
      </p:sp>
    </p:spTree>
    <p:extLst>
      <p:ext uri="{BB962C8B-B14F-4D97-AF65-F5344CB8AC3E}">
        <p14:creationId xmlns:p14="http://schemas.microsoft.com/office/powerpoint/2010/main" val="23948857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16</a:t>
            </a:fld>
            <a:endParaRPr lang="en-US"/>
          </a:p>
        </p:txBody>
      </p:sp>
    </p:spTree>
    <p:extLst>
      <p:ext uri="{BB962C8B-B14F-4D97-AF65-F5344CB8AC3E}">
        <p14:creationId xmlns:p14="http://schemas.microsoft.com/office/powerpoint/2010/main" val="3842740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17</a:t>
            </a:fld>
            <a:endParaRPr lang="en-US"/>
          </a:p>
        </p:txBody>
      </p:sp>
    </p:spTree>
    <p:extLst>
      <p:ext uri="{BB962C8B-B14F-4D97-AF65-F5344CB8AC3E}">
        <p14:creationId xmlns:p14="http://schemas.microsoft.com/office/powerpoint/2010/main" val="1600647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18</a:t>
            </a:fld>
            <a:endParaRPr lang="en-US"/>
          </a:p>
        </p:txBody>
      </p:sp>
    </p:spTree>
    <p:extLst>
      <p:ext uri="{BB962C8B-B14F-4D97-AF65-F5344CB8AC3E}">
        <p14:creationId xmlns:p14="http://schemas.microsoft.com/office/powerpoint/2010/main" val="40459174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19</a:t>
            </a:fld>
            <a:endParaRPr lang="en-US"/>
          </a:p>
        </p:txBody>
      </p:sp>
    </p:spTree>
    <p:extLst>
      <p:ext uri="{BB962C8B-B14F-4D97-AF65-F5344CB8AC3E}">
        <p14:creationId xmlns:p14="http://schemas.microsoft.com/office/powerpoint/2010/main" val="210253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2</a:t>
            </a:fld>
            <a:endParaRPr lang="en-US"/>
          </a:p>
        </p:txBody>
      </p:sp>
    </p:spTree>
    <p:extLst>
      <p:ext uri="{BB962C8B-B14F-4D97-AF65-F5344CB8AC3E}">
        <p14:creationId xmlns:p14="http://schemas.microsoft.com/office/powerpoint/2010/main" val="852434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20</a:t>
            </a:fld>
            <a:endParaRPr lang="en-US"/>
          </a:p>
        </p:txBody>
      </p:sp>
    </p:spTree>
    <p:extLst>
      <p:ext uri="{BB962C8B-B14F-4D97-AF65-F5344CB8AC3E}">
        <p14:creationId xmlns:p14="http://schemas.microsoft.com/office/powerpoint/2010/main" val="67804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21</a:t>
            </a:fld>
            <a:endParaRPr lang="en-US"/>
          </a:p>
        </p:txBody>
      </p:sp>
    </p:spTree>
    <p:extLst>
      <p:ext uri="{BB962C8B-B14F-4D97-AF65-F5344CB8AC3E}">
        <p14:creationId xmlns:p14="http://schemas.microsoft.com/office/powerpoint/2010/main" val="2896169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22</a:t>
            </a:fld>
            <a:endParaRPr lang="en-US"/>
          </a:p>
        </p:txBody>
      </p:sp>
    </p:spTree>
    <p:extLst>
      <p:ext uri="{BB962C8B-B14F-4D97-AF65-F5344CB8AC3E}">
        <p14:creationId xmlns:p14="http://schemas.microsoft.com/office/powerpoint/2010/main" val="4339318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23</a:t>
            </a:fld>
            <a:endParaRPr lang="en-US"/>
          </a:p>
        </p:txBody>
      </p:sp>
    </p:spTree>
    <p:extLst>
      <p:ext uri="{BB962C8B-B14F-4D97-AF65-F5344CB8AC3E}">
        <p14:creationId xmlns:p14="http://schemas.microsoft.com/office/powerpoint/2010/main" val="20482228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24</a:t>
            </a:fld>
            <a:endParaRPr lang="en-US"/>
          </a:p>
        </p:txBody>
      </p:sp>
    </p:spTree>
    <p:extLst>
      <p:ext uri="{BB962C8B-B14F-4D97-AF65-F5344CB8AC3E}">
        <p14:creationId xmlns:p14="http://schemas.microsoft.com/office/powerpoint/2010/main" val="17286960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25</a:t>
            </a:fld>
            <a:endParaRPr lang="en-US"/>
          </a:p>
        </p:txBody>
      </p:sp>
    </p:spTree>
    <p:extLst>
      <p:ext uri="{BB962C8B-B14F-4D97-AF65-F5344CB8AC3E}">
        <p14:creationId xmlns:p14="http://schemas.microsoft.com/office/powerpoint/2010/main" val="2041961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26</a:t>
            </a:fld>
            <a:endParaRPr lang="en-US"/>
          </a:p>
        </p:txBody>
      </p:sp>
    </p:spTree>
    <p:extLst>
      <p:ext uri="{BB962C8B-B14F-4D97-AF65-F5344CB8AC3E}">
        <p14:creationId xmlns:p14="http://schemas.microsoft.com/office/powerpoint/2010/main" val="31788240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27</a:t>
            </a:fld>
            <a:endParaRPr lang="en-US"/>
          </a:p>
        </p:txBody>
      </p:sp>
    </p:spTree>
    <p:extLst>
      <p:ext uri="{BB962C8B-B14F-4D97-AF65-F5344CB8AC3E}">
        <p14:creationId xmlns:p14="http://schemas.microsoft.com/office/powerpoint/2010/main" val="29099501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28</a:t>
            </a:fld>
            <a:endParaRPr lang="en-US"/>
          </a:p>
        </p:txBody>
      </p:sp>
    </p:spTree>
    <p:extLst>
      <p:ext uri="{BB962C8B-B14F-4D97-AF65-F5344CB8AC3E}">
        <p14:creationId xmlns:p14="http://schemas.microsoft.com/office/powerpoint/2010/main" val="42198298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29</a:t>
            </a:fld>
            <a:endParaRPr lang="en-US"/>
          </a:p>
        </p:txBody>
      </p:sp>
    </p:spTree>
    <p:extLst>
      <p:ext uri="{BB962C8B-B14F-4D97-AF65-F5344CB8AC3E}">
        <p14:creationId xmlns:p14="http://schemas.microsoft.com/office/powerpoint/2010/main" val="2187669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3</a:t>
            </a:fld>
            <a:endParaRPr lang="en-US"/>
          </a:p>
        </p:txBody>
      </p:sp>
    </p:spTree>
    <p:extLst>
      <p:ext uri="{BB962C8B-B14F-4D97-AF65-F5344CB8AC3E}">
        <p14:creationId xmlns:p14="http://schemas.microsoft.com/office/powerpoint/2010/main" val="8266753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30</a:t>
            </a:fld>
            <a:endParaRPr lang="en-US"/>
          </a:p>
        </p:txBody>
      </p:sp>
    </p:spTree>
    <p:extLst>
      <p:ext uri="{BB962C8B-B14F-4D97-AF65-F5344CB8AC3E}">
        <p14:creationId xmlns:p14="http://schemas.microsoft.com/office/powerpoint/2010/main" val="26308239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31</a:t>
            </a:fld>
            <a:endParaRPr lang="en-US"/>
          </a:p>
        </p:txBody>
      </p:sp>
    </p:spTree>
    <p:extLst>
      <p:ext uri="{BB962C8B-B14F-4D97-AF65-F5344CB8AC3E}">
        <p14:creationId xmlns:p14="http://schemas.microsoft.com/office/powerpoint/2010/main" val="10994220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32</a:t>
            </a:fld>
            <a:endParaRPr lang="en-US"/>
          </a:p>
        </p:txBody>
      </p:sp>
    </p:spTree>
    <p:extLst>
      <p:ext uri="{BB962C8B-B14F-4D97-AF65-F5344CB8AC3E}">
        <p14:creationId xmlns:p14="http://schemas.microsoft.com/office/powerpoint/2010/main" val="41686478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33</a:t>
            </a:fld>
            <a:endParaRPr lang="en-US"/>
          </a:p>
        </p:txBody>
      </p:sp>
    </p:spTree>
    <p:extLst>
      <p:ext uri="{BB962C8B-B14F-4D97-AF65-F5344CB8AC3E}">
        <p14:creationId xmlns:p14="http://schemas.microsoft.com/office/powerpoint/2010/main" val="41293531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34</a:t>
            </a:fld>
            <a:endParaRPr lang="en-US"/>
          </a:p>
        </p:txBody>
      </p:sp>
    </p:spTree>
    <p:extLst>
      <p:ext uri="{BB962C8B-B14F-4D97-AF65-F5344CB8AC3E}">
        <p14:creationId xmlns:p14="http://schemas.microsoft.com/office/powerpoint/2010/main" val="32322005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35</a:t>
            </a:fld>
            <a:endParaRPr lang="en-US"/>
          </a:p>
        </p:txBody>
      </p:sp>
    </p:spTree>
    <p:extLst>
      <p:ext uri="{BB962C8B-B14F-4D97-AF65-F5344CB8AC3E}">
        <p14:creationId xmlns:p14="http://schemas.microsoft.com/office/powerpoint/2010/main" val="2152357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36</a:t>
            </a:fld>
            <a:endParaRPr lang="en-US"/>
          </a:p>
        </p:txBody>
      </p:sp>
    </p:spTree>
    <p:extLst>
      <p:ext uri="{BB962C8B-B14F-4D97-AF65-F5344CB8AC3E}">
        <p14:creationId xmlns:p14="http://schemas.microsoft.com/office/powerpoint/2010/main" val="40730676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37</a:t>
            </a:fld>
            <a:endParaRPr lang="en-US"/>
          </a:p>
        </p:txBody>
      </p:sp>
    </p:spTree>
    <p:extLst>
      <p:ext uri="{BB962C8B-B14F-4D97-AF65-F5344CB8AC3E}">
        <p14:creationId xmlns:p14="http://schemas.microsoft.com/office/powerpoint/2010/main" val="2289066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38</a:t>
            </a:fld>
            <a:endParaRPr lang="en-US"/>
          </a:p>
        </p:txBody>
      </p:sp>
    </p:spTree>
    <p:extLst>
      <p:ext uri="{BB962C8B-B14F-4D97-AF65-F5344CB8AC3E}">
        <p14:creationId xmlns:p14="http://schemas.microsoft.com/office/powerpoint/2010/main" val="1467902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4</a:t>
            </a:fld>
            <a:endParaRPr lang="en-US"/>
          </a:p>
        </p:txBody>
      </p:sp>
    </p:spTree>
    <p:extLst>
      <p:ext uri="{BB962C8B-B14F-4D97-AF65-F5344CB8AC3E}">
        <p14:creationId xmlns:p14="http://schemas.microsoft.com/office/powerpoint/2010/main" val="1333116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5</a:t>
            </a:fld>
            <a:endParaRPr lang="en-US"/>
          </a:p>
        </p:txBody>
      </p:sp>
    </p:spTree>
    <p:extLst>
      <p:ext uri="{BB962C8B-B14F-4D97-AF65-F5344CB8AC3E}">
        <p14:creationId xmlns:p14="http://schemas.microsoft.com/office/powerpoint/2010/main" val="1386338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6</a:t>
            </a:fld>
            <a:endParaRPr lang="en-US"/>
          </a:p>
        </p:txBody>
      </p:sp>
    </p:spTree>
    <p:extLst>
      <p:ext uri="{BB962C8B-B14F-4D97-AF65-F5344CB8AC3E}">
        <p14:creationId xmlns:p14="http://schemas.microsoft.com/office/powerpoint/2010/main" val="463400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7</a:t>
            </a:fld>
            <a:endParaRPr lang="en-US"/>
          </a:p>
        </p:txBody>
      </p:sp>
    </p:spTree>
    <p:extLst>
      <p:ext uri="{BB962C8B-B14F-4D97-AF65-F5344CB8AC3E}">
        <p14:creationId xmlns:p14="http://schemas.microsoft.com/office/powerpoint/2010/main" val="153051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8</a:t>
            </a:fld>
            <a:endParaRPr lang="en-US"/>
          </a:p>
        </p:txBody>
      </p:sp>
    </p:spTree>
    <p:extLst>
      <p:ext uri="{BB962C8B-B14F-4D97-AF65-F5344CB8AC3E}">
        <p14:creationId xmlns:p14="http://schemas.microsoft.com/office/powerpoint/2010/main" val="1055848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9</a:t>
            </a:fld>
            <a:endParaRPr lang="en-US"/>
          </a:p>
        </p:txBody>
      </p:sp>
    </p:spTree>
    <p:extLst>
      <p:ext uri="{BB962C8B-B14F-4D97-AF65-F5344CB8AC3E}">
        <p14:creationId xmlns:p14="http://schemas.microsoft.com/office/powerpoint/2010/main" val="23067890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09865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smtClean="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EFA54ACD-BEB7-4258-A5F3-653792456C00}" type="datetime4">
              <a:rPr lang="en-US" smtClean="0"/>
              <a:t>February 1,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43234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smtClean="0"/>
              <a:t>Click to add quoted person’s name, title, company</a:t>
            </a:r>
            <a:endParaRPr lang="en-US" dirty="0"/>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2399C1EB-F401-4F7B-BD9C-AAA165C9F3D7}" type="datetime4">
              <a:rPr lang="en-US" smtClean="0"/>
              <a:t>February 1,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Tree>
    <p:extLst>
      <p:ext uri="{BB962C8B-B14F-4D97-AF65-F5344CB8AC3E}">
        <p14:creationId xmlns:p14="http://schemas.microsoft.com/office/powerpoint/2010/main" val="3364303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Date Placeholder 1"/>
          <p:cNvSpPr>
            <a:spLocks noGrp="1"/>
          </p:cNvSpPr>
          <p:nvPr>
            <p:ph type="dt" sz="half" idx="10"/>
          </p:nvPr>
        </p:nvSpPr>
        <p:spPr/>
        <p:txBody>
          <a:bodyPr/>
          <a:lstStyle/>
          <a:p>
            <a:fld id="{ECF1CC87-9C4B-4D13-B529-5EAF641302E2}" type="datetime4">
              <a:rPr lang="en-US" smtClean="0"/>
              <a:t>February 1,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275529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AEFA413A-E630-4377-B30C-3545E98CC867}" type="datetime4">
              <a:rPr lang="en-US" smtClean="0"/>
              <a:t>February 1,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3061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2D33DC54-2A66-493A-80B5-8303FBA5D0AD}" type="datetime4">
              <a:rPr lang="en-US" smtClean="0"/>
              <a:t>February 1,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7068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6B45FFC-9EEF-4E69-85F5-C8F54747804D}" type="datetime4">
              <a:rPr lang="en-US" smtClean="0"/>
              <a:t>February 1,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64979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p:txBody>
          <a:bodyPr/>
          <a:lstStyle/>
          <a:p>
            <a:fld id="{684E3265-88A3-4C30-AE11-BFDF645909E9}" type="datetime4">
              <a:rPr lang="en-US" smtClean="0"/>
              <a:t>February 1,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12938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763D2-AF56-4C60-80C7-7D8FC051005C}" type="datetime4">
              <a:rPr lang="en-US" smtClean="0"/>
              <a:t>February 1, 2016</a:t>
            </a:fld>
            <a:endParaRPr/>
          </a:p>
        </p:txBody>
      </p:sp>
      <p:sp>
        <p:nvSpPr>
          <p:cNvPr id="3" name="Footer Placeholder 2"/>
          <p:cNvSpPr>
            <a:spLocks noGrp="1"/>
          </p:cNvSpPr>
          <p:nvPr>
            <p:ph type="ftr" sz="quarter" idx="11"/>
          </p:nvPr>
        </p:nvSpPr>
        <p:spPr/>
        <p:txBody>
          <a:bodyPr/>
          <a:lstStyle/>
          <a:p>
            <a:r>
              <a:rPr lang="en-US" smtClean="0"/>
              <a:t>Private | Confidential | Internal Use Only </a:t>
            </a:r>
            <a:endParaRPr/>
          </a:p>
        </p:txBody>
      </p:sp>
      <p:sp>
        <p:nvSpPr>
          <p:cNvPr id="4" name="Slide Number Placeholder 3"/>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36592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905039DC-98B3-47E6-AD46-BA5B72AD8B4A}" type="datetime4">
              <a:rPr lang="en-US" smtClean="0"/>
              <a:t>February 1,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18324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A48AA38D-5CBD-4E44-A2EB-B3F38A5B8051}" type="datetime4">
              <a:rPr lang="en-US" smtClean="0"/>
              <a:t>February 1,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902981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41768681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8F030E74-B79E-47A7-AA1C-BA3D00CC0B4A}" type="datetime4">
              <a:rPr lang="en-US" smtClean="0"/>
              <a:t>February 1,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16084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0FDD7F1-9FB6-4CB9-BA1F-25B205B879F3}" type="datetime4">
              <a:rPr lang="en-US" smtClean="0"/>
              <a:t>February 1,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46254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27D5831-B468-414C-94B5-F04EB43FC0AE}" type="datetime4">
              <a:rPr lang="en-US" smtClean="0"/>
              <a:t>February 1,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9148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727A18C6-3F10-4266-96C9-5D014F3025B2}" type="datetime4">
              <a:rPr lang="en-US" smtClean="0"/>
              <a:t>February 1,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50263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6"/>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CB1722-4B46-4353-B583-721651D61489}" type="datetime4">
              <a:rPr lang="en-US" smtClean="0"/>
              <a:t>February 1,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18229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8B8B1958-F972-48E2-B30C-3D9C71EE7ED1}" type="datetime4">
              <a:rPr lang="en-US" smtClean="0"/>
              <a:t>February 1,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87985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bwMode="ltGray">
          <a:xfrm>
            <a:off x="7467601" y="1524000"/>
            <a:ext cx="4111784" cy="45720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2CF142-9C82-4C83-9B6A-8077B879C1B8}" type="datetime4">
              <a:rPr lang="en-US" smtClean="0"/>
              <a:t>February 1,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47141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lang="en-US" smtClean="0"/>
              <a:t>Click to edit Master title style</a:t>
            </a:r>
            <a:endParaRP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5" name="Date Placeholder 4"/>
          <p:cNvSpPr>
            <a:spLocks noGrp="1"/>
          </p:cNvSpPr>
          <p:nvPr>
            <p:ph type="dt" sz="half" idx="10"/>
          </p:nvPr>
        </p:nvSpPr>
        <p:spPr/>
        <p:txBody>
          <a:bodyPr/>
          <a:lstStyle/>
          <a:p>
            <a:fld id="{9C259EE5-F25B-4563-AE58-6B042DD986DA}" type="datetime4">
              <a:rPr lang="en-US" smtClean="0"/>
              <a:t>February 1,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077185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bwMode="ltGray">
          <a:xfrm>
            <a:off x="60944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9" name="Text Placeholder 3"/>
          <p:cNvSpPr>
            <a:spLocks noGrp="1"/>
          </p:cNvSpPr>
          <p:nvPr>
            <p:ph type="body" sz="half" idx="14"/>
          </p:nvPr>
        </p:nvSpPr>
        <p:spPr bwMode="ltGray">
          <a:xfrm>
            <a:off x="626672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CAB0D1-A256-4DFA-8583-35D5EE4CD0DF}" type="datetime4">
              <a:rPr lang="en-US" smtClean="0"/>
              <a:t>February 1,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20189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bwMode="ltGray">
          <a:xfrm>
            <a:off x="60944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9" name="Text Placeholder 3"/>
          <p:cNvSpPr>
            <a:spLocks noGrp="1"/>
          </p:cNvSpPr>
          <p:nvPr>
            <p:ph type="body" sz="half" idx="14"/>
          </p:nvPr>
        </p:nvSpPr>
        <p:spPr bwMode="ltGray">
          <a:xfrm>
            <a:off x="438150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1" name="Text Placeholder 3"/>
          <p:cNvSpPr>
            <a:spLocks noGrp="1"/>
          </p:cNvSpPr>
          <p:nvPr>
            <p:ph type="body" sz="half" idx="16"/>
          </p:nvPr>
        </p:nvSpPr>
        <p:spPr bwMode="ltGray">
          <a:xfrm>
            <a:off x="8150384"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BBCA58-86AD-4F40-BF66-913A1183EE47}" type="datetime4">
              <a:rPr lang="en-US" smtClean="0"/>
              <a:t>February 1,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20158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363955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9" name="Date Placeholder 8"/>
          <p:cNvSpPr>
            <a:spLocks noGrp="1"/>
          </p:cNvSpPr>
          <p:nvPr>
            <p:ph type="dt" sz="half" idx="15"/>
          </p:nvPr>
        </p:nvSpPr>
        <p:spPr/>
        <p:txBody>
          <a:bodyPr/>
          <a:lstStyle/>
          <a:p>
            <a:fld id="{FB395617-A7D9-4AE8-82B6-3D0A191CDCBE}" type="datetime4">
              <a:rPr lang="en-US" smtClean="0"/>
              <a:t>February 1, 2016</a:t>
            </a:fld>
            <a:endParaRPr/>
          </a:p>
        </p:txBody>
      </p:sp>
      <p:sp>
        <p:nvSpPr>
          <p:cNvPr id="12" name="Footer Placeholder 11"/>
          <p:cNvSpPr>
            <a:spLocks noGrp="1"/>
          </p:cNvSpPr>
          <p:nvPr>
            <p:ph type="ftr" sz="quarter" idx="16"/>
          </p:nvPr>
        </p:nvSpPr>
        <p:spPr/>
        <p:txBody>
          <a:bodyPr/>
          <a:lstStyle/>
          <a:p>
            <a:r>
              <a:rPr lang="en-US" smtClean="0"/>
              <a:t>Private | Confidential | Internal Use Only </a:t>
            </a:r>
            <a:endParaRPr/>
          </a:p>
        </p:txBody>
      </p:sp>
      <p:sp>
        <p:nvSpPr>
          <p:cNvPr id="13" name="Slide Number Placeholder 12"/>
          <p:cNvSpPr>
            <a:spLocks noGrp="1"/>
          </p:cNvSpPr>
          <p:nvPr>
            <p:ph type="sldNum" sz="quarter" idx="17"/>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392541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96116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7C6BA28-E443-46F5-AE73-D543F89EF748}" type="datetime4">
              <a:rPr lang="en-US" smtClean="0"/>
              <a:t>February 1,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3926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1452EE1A-1BE0-474E-808D-00D5A7797660}" type="datetime4">
              <a:rPr lang="en-US" smtClean="0"/>
              <a:t>February 1,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650134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lang="en-US" smtClean="0"/>
              <a:t>Click to edit Master title style</a:t>
            </a:r>
            <a:endParaRP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654495-4BF5-4727-99D4-DFD1D0597350}" type="datetime4">
              <a:rPr lang="en-US" smtClean="0"/>
              <a:t>February 1,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24666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A90477-F864-462B-BF44-00D67B14D858}" type="datetime4">
              <a:rPr lang="en-US" smtClean="0"/>
              <a:t>February 1,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07029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6E08157-2DC9-4745-A7A9-7046A8583708}" type="datetime4">
              <a:rPr lang="en-US" smtClean="0"/>
              <a:t>February 1,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278951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DD7D378-E709-4062-9715-39E79557A063}" type="datetime4">
              <a:rPr lang="en-US" smtClean="0"/>
              <a:t>February 1,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371715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C07C5E14-300D-4720-B5FE-54C7D96D4160}" type="datetime4">
              <a:rPr lang="en-US" smtClean="0"/>
              <a:t>February 1,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16256419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BC7BE07D-E945-4DDF-8452-20009392BF2F}" type="datetime4">
              <a:rPr lang="en-US" smtClean="0"/>
              <a:t>February 1,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42263455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Rectangle 6"/>
          <p:cNvSpPr/>
          <p:nvPr/>
        </p:nvSpPr>
        <p:spPr>
          <a:xfrm>
            <a:off x="608012" y="437706"/>
            <a:ext cx="10972800" cy="18288"/>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65FD8143-BFA3-46F8-9B90-B0E5CFAF7F7C}" type="datetime4">
              <a:rPr lang="en-US" smtClean="0"/>
              <a:t>February 1, 2016</a:t>
            </a:fld>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smtClean="0"/>
              <a:t>Private | Confidential | Internal Use Only </a:t>
            </a:r>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5"/>
                </a:solidFill>
              </a:defRPr>
            </a:lvl1pPr>
          </a:lstStyle>
          <a:p>
            <a:fld id="{B016F8AB-BCEA-4347-8BA6-BE776009BC89}" type="slidenum">
              <a:rPr/>
              <a:pPr/>
              <a:t>‹#›</a:t>
            </a:fld>
            <a:endParaRPr dirty="0"/>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168365838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60" r:id="rId3"/>
    <p:sldLayoutId id="2147483651" r:id="rId4"/>
    <p:sldLayoutId id="2147483661" r:id="rId5"/>
    <p:sldLayoutId id="2147483662" r:id="rId6"/>
    <p:sldLayoutId id="2147483663" r:id="rId7"/>
    <p:sldLayoutId id="2147483664" r:id="rId8"/>
    <p:sldLayoutId id="2147483665" r:id="rId9"/>
    <p:sldLayoutId id="2147483666" r:id="rId10"/>
    <p:sldLayoutId id="2147483667" r:id="rId11"/>
    <p:sldLayoutId id="2147483650" r:id="rId12"/>
    <p:sldLayoutId id="2147483668" r:id="rId13"/>
    <p:sldLayoutId id="2147483669" r:id="rId14"/>
    <p:sldLayoutId id="2147483654" r:id="rId15"/>
    <p:sldLayoutId id="2147483679" r:id="rId16"/>
    <p:sldLayoutId id="2147483655" r:id="rId17"/>
    <p:sldLayoutId id="2147483652" r:id="rId18"/>
    <p:sldLayoutId id="2147483653" r:id="rId19"/>
    <p:sldLayoutId id="2147483670" r:id="rId20"/>
    <p:sldLayoutId id="2147483671" r:id="rId21"/>
    <p:sldLayoutId id="2147483672" r:id="rId22"/>
    <p:sldLayoutId id="2147483673" r:id="rId23"/>
    <p:sldLayoutId id="2147483656" r:id="rId24"/>
    <p:sldLayoutId id="2147483674" r:id="rId25"/>
    <p:sldLayoutId id="2147483657" r:id="rId26"/>
    <p:sldLayoutId id="2147483675" r:id="rId27"/>
    <p:sldLayoutId id="2147483676" r:id="rId28"/>
    <p:sldLayoutId id="2147483677" r:id="rId29"/>
    <p:sldLayoutId id="2147483678" r:id="rId30"/>
    <p:sldLayoutId id="2147483649" r:id="rId31"/>
    <p:sldLayoutId id="2147483658" r:id="rId32"/>
    <p:sldLayoutId id="2147483659" r:id="rId3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userDrawn="1">
          <p15:clr>
            <a:srgbClr val="F26B43"/>
          </p15:clr>
        </p15:guide>
        <p15:guide id="6" orient="horz"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6.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7.xml"/><Relationship Id="rId1" Type="http://schemas.openxmlformats.org/officeDocument/2006/relationships/slideLayout" Target="../slideLayouts/slideLayout26.xml"/><Relationship Id="rId4" Type="http://schemas.openxmlformats.org/officeDocument/2006/relationships/image" Target="../media/image15.gif"/></Relationships>
</file>

<file path=ppt/slides/_rels/slide18.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8.xml"/><Relationship Id="rId1" Type="http://schemas.openxmlformats.org/officeDocument/2006/relationships/slideLayout" Target="../slideLayouts/slideLayout26.xml"/><Relationship Id="rId4" Type="http://schemas.openxmlformats.org/officeDocument/2006/relationships/image" Target="../media/image17.gif"/></Relationships>
</file>

<file path=ppt/slides/_rels/slide19.xml.rels><?xml version="1.0" encoding="UTF-8" standalone="yes"?>
<Relationships xmlns="http://schemas.openxmlformats.org/package/2006/relationships"><Relationship Id="rId3" Type="http://schemas.openxmlformats.org/officeDocument/2006/relationships/hyperlink" Target="http://www.enterpriseintegrationpatterns.com/patterns/messaging/Message.html" TargetMode="External"/><Relationship Id="rId2" Type="http://schemas.openxmlformats.org/officeDocument/2006/relationships/notesSlide" Target="../notesSlides/notesSlide19.xml"/><Relationship Id="rId1" Type="http://schemas.openxmlformats.org/officeDocument/2006/relationships/slideLayout" Target="../slideLayouts/slideLayout26.xml"/><Relationship Id="rId6" Type="http://schemas.openxmlformats.org/officeDocument/2006/relationships/image" Target="../media/image19.gif"/><Relationship Id="rId5" Type="http://schemas.openxmlformats.org/officeDocument/2006/relationships/image" Target="../media/image18.gif"/><Relationship Id="rId4" Type="http://schemas.openxmlformats.org/officeDocument/2006/relationships/hyperlink" Target="http://www.enterpriseintegrationpatterns.com/patterns/messaging/MessageChannel.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20.xml"/><Relationship Id="rId1" Type="http://schemas.openxmlformats.org/officeDocument/2006/relationships/slideLayout" Target="../slideLayouts/slideLayout26.xml"/><Relationship Id="rId4" Type="http://schemas.openxmlformats.org/officeDocument/2006/relationships/image" Target="../media/image21.gif"/></Relationships>
</file>

<file path=ppt/slides/_rels/slide21.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21.xml"/><Relationship Id="rId1" Type="http://schemas.openxmlformats.org/officeDocument/2006/relationships/slideLayout" Target="../slideLayouts/slideLayout26.xml"/><Relationship Id="rId4" Type="http://schemas.openxmlformats.org/officeDocument/2006/relationships/image" Target="../media/image23.gi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23.xml"/><Relationship Id="rId1" Type="http://schemas.openxmlformats.org/officeDocument/2006/relationships/slideLayout" Target="../slideLayouts/slideLayout26.xml"/><Relationship Id="rId4" Type="http://schemas.openxmlformats.org/officeDocument/2006/relationships/image" Target="../media/image25.gif"/></Relationships>
</file>

<file path=ppt/slides/_rels/slide24.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24.xml"/><Relationship Id="rId1" Type="http://schemas.openxmlformats.org/officeDocument/2006/relationships/slideLayout" Target="../slideLayouts/slideLayout26.xml"/><Relationship Id="rId4" Type="http://schemas.openxmlformats.org/officeDocument/2006/relationships/image" Target="../media/image26.emf"/></Relationships>
</file>

<file path=ppt/slides/_rels/slide25.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25.xml"/><Relationship Id="rId1" Type="http://schemas.openxmlformats.org/officeDocument/2006/relationships/slideLayout" Target="../slideLayouts/slideLayout26.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26.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27.xml"/><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28.xml"/><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29.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30.xml"/><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31.xml"/><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32.xml"/><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33.xml"/><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34.xml"/><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35.xml"/><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36.xml"/><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37.xml"/><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610392" y="2209800"/>
            <a:ext cx="8762207" cy="1905000"/>
          </a:xfrm>
        </p:spPr>
        <p:txBody>
          <a:bodyPr/>
          <a:lstStyle/>
          <a:p>
            <a:r>
              <a:rPr lang="en-US" dirty="0" smtClean="0"/>
              <a:t>Enterprise Integration Pattern (EIP) </a:t>
            </a:r>
            <a:br>
              <a:rPr lang="en-US" dirty="0" smtClean="0"/>
            </a:br>
            <a:r>
              <a:rPr lang="en-US" dirty="0" smtClean="0"/>
              <a:t>Session 1</a:t>
            </a:r>
            <a:endParaRPr lang="en-US" dirty="0"/>
          </a:p>
        </p:txBody>
      </p:sp>
      <p:sp>
        <p:nvSpPr>
          <p:cNvPr id="7" name="Subtitle 6"/>
          <p:cNvSpPr>
            <a:spLocks noGrp="1"/>
          </p:cNvSpPr>
          <p:nvPr>
            <p:ph type="subTitle" idx="1"/>
          </p:nvPr>
        </p:nvSpPr>
        <p:spPr/>
        <p:txBody>
          <a:bodyPr/>
          <a:lstStyle/>
          <a:p>
            <a:r>
              <a:rPr lang="en-US" dirty="0" smtClean="0"/>
              <a:t>Ayman El-</a:t>
            </a:r>
            <a:r>
              <a:rPr lang="en-US" dirty="0" err="1" smtClean="0"/>
              <a:t>Shayeb</a:t>
            </a:r>
            <a:r>
              <a:rPr lang="en-US" dirty="0" smtClean="0"/>
              <a:t>, Specialist in Egypt Center</a:t>
            </a:r>
            <a:endParaRPr lang="en-US" dirty="0"/>
          </a:p>
        </p:txBody>
      </p:sp>
      <p:sp>
        <p:nvSpPr>
          <p:cNvPr id="9" name="Text Placeholder 8"/>
          <p:cNvSpPr>
            <a:spLocks noGrp="1"/>
          </p:cNvSpPr>
          <p:nvPr>
            <p:ph type="body" sz="quarter" idx="13"/>
          </p:nvPr>
        </p:nvSpPr>
        <p:spPr/>
        <p:txBody>
          <a:bodyPr/>
          <a:lstStyle/>
          <a:p>
            <a:r>
              <a:rPr lang="en-US" dirty="0" smtClean="0"/>
              <a:t>Jan 3, 2015</a:t>
            </a:r>
            <a:endParaRPr lang="en-US" dirty="0"/>
          </a:p>
        </p:txBody>
      </p:sp>
    </p:spTree>
    <p:extLst>
      <p:ext uri="{BB962C8B-B14F-4D97-AF65-F5344CB8AC3E}">
        <p14:creationId xmlns:p14="http://schemas.microsoft.com/office/powerpoint/2010/main" val="2068828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i="1" dirty="0"/>
              <a:t>Shared Database</a:t>
            </a:r>
            <a:endParaRPr lang="en-US" dirty="0"/>
          </a:p>
        </p:txBody>
      </p:sp>
      <p:sp>
        <p:nvSpPr>
          <p:cNvPr id="3" name="Text Placeholder 2"/>
          <p:cNvSpPr>
            <a:spLocks noGrp="1"/>
          </p:cNvSpPr>
          <p:nvPr>
            <p:ph type="body" sz="half" idx="2"/>
          </p:nvPr>
        </p:nvSpPr>
        <p:spPr/>
        <p:txBody>
          <a:bodyPr/>
          <a:lstStyle/>
          <a:p>
            <a:pPr marL="285750" indent="-285750">
              <a:buFont typeface="Arial" panose="020B0604020202020204" pitchFamily="34" charset="0"/>
              <a:buChar char="•"/>
            </a:pPr>
            <a:r>
              <a:rPr lang="en-US" sz="1400" b="1" dirty="0"/>
              <a:t>Integrate applications by having them store their data in a single </a:t>
            </a:r>
            <a:r>
              <a:rPr lang="en-US" sz="1400" b="1" i="1" dirty="0"/>
              <a:t>Shared Database</a:t>
            </a:r>
            <a:r>
              <a:rPr lang="en-US" sz="1400" b="1" dirty="0" smtClean="0"/>
              <a:t>.</a:t>
            </a:r>
          </a:p>
          <a:p>
            <a:endParaRPr lang="en-US" sz="1400" dirty="0" smtClean="0"/>
          </a:p>
          <a:p>
            <a:pPr marL="285750" indent="-285750">
              <a:buFont typeface="Arial" panose="020B0604020202020204" pitchFamily="34" charset="0"/>
              <a:buChar char="•"/>
            </a:pPr>
            <a:r>
              <a:rPr lang="en-US" sz="1400" dirty="0" smtClean="0"/>
              <a:t>It keeps the integrity of all data.</a:t>
            </a:r>
          </a:p>
          <a:p>
            <a:pPr marL="285750" indent="-285750">
              <a:buFont typeface="Arial" panose="020B0604020202020204" pitchFamily="34" charset="0"/>
              <a:buChar char="•"/>
            </a:pPr>
            <a:r>
              <a:rPr lang="en-US" sz="1400" dirty="0" smtClean="0"/>
              <a:t>Database manages the transactions</a:t>
            </a: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a:t>Coming up with a unified </a:t>
            </a:r>
            <a:r>
              <a:rPr lang="en-US" sz="1400" dirty="0" smtClean="0"/>
              <a:t>schema is hard task</a:t>
            </a:r>
          </a:p>
          <a:p>
            <a:pPr marL="285750" indent="-285750">
              <a:buFont typeface="Arial" panose="020B0604020202020204" pitchFamily="34" charset="0"/>
              <a:buChar char="•"/>
            </a:pPr>
            <a:r>
              <a:rPr lang="en-US" sz="1400" dirty="0"/>
              <a:t> </a:t>
            </a:r>
            <a:r>
              <a:rPr lang="en-US" sz="1400" dirty="0" smtClean="0"/>
              <a:t>In most case, External packages system</a:t>
            </a:r>
            <a:r>
              <a:rPr lang="en-US" sz="1400" dirty="0"/>
              <a:t> </a:t>
            </a:r>
            <a:r>
              <a:rPr lang="en-US" sz="1400" dirty="0" smtClean="0"/>
              <a:t>database can’t be integrated by this way</a:t>
            </a:r>
            <a:endParaRPr lang="en-US" sz="1400" dirty="0"/>
          </a:p>
          <a:p>
            <a:pPr marL="285750" indent="-285750">
              <a:buFont typeface="Arial" panose="020B0604020202020204" pitchFamily="34" charset="0"/>
              <a:buChar char="•"/>
            </a:pPr>
            <a:r>
              <a:rPr lang="en-US" sz="1400" dirty="0" smtClean="0"/>
              <a:t>Change in data model affects many systems (tightly coupled)</a:t>
            </a:r>
            <a:endParaRPr lang="en-US" sz="1400" dirty="0"/>
          </a:p>
          <a:p>
            <a:pPr marL="285750" indent="-285750">
              <a:buFont typeface="Arial" panose="020B0604020202020204" pitchFamily="34" charset="0"/>
              <a:buChar char="•"/>
            </a:pPr>
            <a:r>
              <a:rPr lang="en-US" sz="1400" dirty="0"/>
              <a:t>performance bottlenecks and even </a:t>
            </a:r>
            <a:r>
              <a:rPr lang="en-US" sz="1400" dirty="0" smtClean="0"/>
              <a:t>deadlocks may happen</a:t>
            </a:r>
            <a:endParaRPr lang="en-US" sz="1400"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10</a:t>
            </a:fld>
            <a:endParaRPr lang="en-US"/>
          </a:p>
        </p:txBody>
      </p:sp>
      <p:sp>
        <p:nvSpPr>
          <p:cNvPr id="2" name="Picture Placeholder 1"/>
          <p:cNvSpPr>
            <a:spLocks noGrp="1"/>
          </p:cNvSpPr>
          <p:nvPr>
            <p:ph type="pic" idx="1"/>
          </p:nvPr>
        </p:nvSpPr>
        <p:spPr/>
      </p:sp>
      <p:pic>
        <p:nvPicPr>
          <p:cNvPr id="2052" name="Picture 4" descr="http://www.enterpriseintegrationpatterns.com/img/SharedDatabaseIntegra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0" y="1524000"/>
            <a:ext cx="6705759"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33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Remote Procedure Invocation</a:t>
            </a:r>
          </a:p>
        </p:txBody>
      </p:sp>
      <p:sp>
        <p:nvSpPr>
          <p:cNvPr id="3" name="Text Placeholder 2"/>
          <p:cNvSpPr>
            <a:spLocks noGrp="1"/>
          </p:cNvSpPr>
          <p:nvPr>
            <p:ph type="body" sz="half" idx="2"/>
          </p:nvPr>
        </p:nvSpPr>
        <p:spPr/>
        <p:txBody>
          <a:bodyPr/>
          <a:lstStyle/>
          <a:p>
            <a:pPr marL="171450" indent="-171450">
              <a:buFont typeface="Arial" panose="020B0604020202020204" pitchFamily="34" charset="0"/>
              <a:buChar char="•"/>
            </a:pPr>
            <a:r>
              <a:rPr lang="en-US" sz="1400" b="1" dirty="0"/>
              <a:t>Develop each application as a large-scale object or component with encapsulated data. Provide an interface to allow other applications to interact with the running application. </a:t>
            </a:r>
            <a:endParaRPr lang="en-US" sz="1400" b="1" dirty="0" smtClean="0"/>
          </a:p>
          <a:p>
            <a:endParaRPr lang="en-US" sz="1400" b="1" dirty="0"/>
          </a:p>
          <a:p>
            <a:pPr marL="171450" indent="-171450">
              <a:buFont typeface="Arial" panose="020B0604020202020204" pitchFamily="34" charset="0"/>
              <a:buChar char="•"/>
            </a:pPr>
            <a:r>
              <a:rPr lang="en-US" sz="1400" b="1" dirty="0" smtClean="0"/>
              <a:t>In the past RPC is used.  today , web service is used instead</a:t>
            </a:r>
          </a:p>
          <a:p>
            <a:pPr marL="171450" indent="-171450">
              <a:buFont typeface="Arial" panose="020B0604020202020204" pitchFamily="34" charset="0"/>
              <a:buChar char="•"/>
            </a:pPr>
            <a:r>
              <a:rPr lang="en-US" sz="1400" b="1" dirty="0" smtClean="0"/>
              <a:t>Good way to share functionality rather than data.</a:t>
            </a:r>
          </a:p>
          <a:p>
            <a:endParaRPr lang="en-US" sz="1400" b="1" dirty="0"/>
          </a:p>
          <a:p>
            <a:pPr marL="171450" indent="-171450">
              <a:buFont typeface="Arial" panose="020B0604020202020204" pitchFamily="34" charset="0"/>
              <a:buChar char="•"/>
            </a:pPr>
            <a:r>
              <a:rPr lang="en-US" sz="1400" b="1" dirty="0" smtClean="0"/>
              <a:t>It used synchronize connection and there are different interfaces to each system. Which sometimes make the applications </a:t>
            </a:r>
            <a:r>
              <a:rPr lang="en-US" sz="1400" dirty="0" smtClean="0"/>
              <a:t>tightly </a:t>
            </a:r>
            <a:r>
              <a:rPr lang="en-US" sz="1400" b="1" dirty="0" smtClean="0"/>
              <a:t>coupled</a:t>
            </a:r>
            <a:endParaRPr lang="en-US" sz="1400" dirty="0" smtClean="0"/>
          </a:p>
        </p:txBody>
      </p:sp>
      <p:sp>
        <p:nvSpPr>
          <p:cNvPr id="8" name="Slide Number Placeholder 7"/>
          <p:cNvSpPr>
            <a:spLocks noGrp="1"/>
          </p:cNvSpPr>
          <p:nvPr>
            <p:ph type="sldNum" sz="quarter" idx="12"/>
          </p:nvPr>
        </p:nvSpPr>
        <p:spPr/>
        <p:txBody>
          <a:bodyPr/>
          <a:lstStyle/>
          <a:p>
            <a:fld id="{B016F8AB-BCEA-4347-8BA6-BE776009BC89}" type="slidenum">
              <a:rPr lang="en-US" smtClean="0"/>
              <a:pPr/>
              <a:t>11</a:t>
            </a:fld>
            <a:endParaRPr lang="en-US"/>
          </a:p>
        </p:txBody>
      </p:sp>
      <p:sp>
        <p:nvSpPr>
          <p:cNvPr id="2" name="Picture Placeholder 1"/>
          <p:cNvSpPr>
            <a:spLocks noGrp="1"/>
          </p:cNvSpPr>
          <p:nvPr>
            <p:ph type="pic" idx="1"/>
          </p:nvPr>
        </p:nvSpPr>
        <p:spPr/>
      </p:sp>
      <p:pic>
        <p:nvPicPr>
          <p:cNvPr id="4098" name="Picture 2" descr="http://www.enterpriseintegrationpatterns.com/img/EncapsulatedSynchronousIntegra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0" y="1523999"/>
            <a:ext cx="6705760" cy="4572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3372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Messaging</a:t>
            </a:r>
            <a:endParaRPr lang="en-US" dirty="0"/>
          </a:p>
        </p:txBody>
      </p:sp>
      <p:sp>
        <p:nvSpPr>
          <p:cNvPr id="3" name="Text Placeholder 2"/>
          <p:cNvSpPr>
            <a:spLocks noGrp="1"/>
          </p:cNvSpPr>
          <p:nvPr>
            <p:ph type="body" sz="half" idx="2"/>
          </p:nvPr>
        </p:nvSpPr>
        <p:spPr/>
        <p:txBody>
          <a:bodyPr/>
          <a:lstStyle/>
          <a:p>
            <a:pPr marL="285750" indent="-285750">
              <a:buFont typeface="Arial" panose="020B0604020202020204" pitchFamily="34" charset="0"/>
              <a:buChar char="•"/>
            </a:pPr>
            <a:r>
              <a:rPr lang="en-US" sz="1400" dirty="0" smtClean="0"/>
              <a:t>Have </a:t>
            </a:r>
            <a:r>
              <a:rPr lang="en-US" sz="1400" dirty="0"/>
              <a:t>each application connect to a common messaging system, and exchange data and invoke behavior using messages</a:t>
            </a:r>
            <a:r>
              <a:rPr lang="en-US" sz="1400" dirty="0" smtClean="0"/>
              <a: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smtClean="0"/>
              <a:t>Applications are connected </a:t>
            </a:r>
            <a:r>
              <a:rPr lang="en-US" sz="1400" dirty="0"/>
              <a:t>Asynchronously</a:t>
            </a:r>
            <a:endParaRPr lang="en-US" sz="1400" dirty="0" smtClean="0"/>
          </a:p>
          <a:p>
            <a:pPr marL="285750" indent="-285750">
              <a:buFont typeface="Arial" panose="020B0604020202020204" pitchFamily="34" charset="0"/>
              <a:buChar char="•"/>
            </a:pPr>
            <a:r>
              <a:rPr lang="en-US" sz="1400" dirty="0" smtClean="0"/>
              <a:t>Message System is responsible for reliable delivery of the message</a:t>
            </a:r>
          </a:p>
          <a:p>
            <a:pPr marL="285750" indent="-285750">
              <a:buFont typeface="Arial" panose="020B0604020202020204" pitchFamily="34" charset="0"/>
              <a:buChar char="•"/>
            </a:pPr>
            <a:r>
              <a:rPr lang="en-US" sz="1400" dirty="0"/>
              <a:t>Design patterns</a:t>
            </a:r>
          </a:p>
          <a:p>
            <a:pPr marL="285750" indent="-285750">
              <a:buFont typeface="Arial" panose="020B0604020202020204" pitchFamily="34" charset="0"/>
              <a:buChar char="•"/>
            </a:pPr>
            <a:r>
              <a:rPr lang="en-US" sz="1400" dirty="0"/>
              <a:t>EAI </a:t>
            </a:r>
            <a:r>
              <a:rPr lang="en-US" sz="1400" dirty="0" smtClean="0"/>
              <a:t>tools for messaging</a:t>
            </a:r>
          </a:p>
          <a:p>
            <a:pPr marL="285750" indent="-285750">
              <a:buFont typeface="Arial" panose="020B0604020202020204" pitchFamily="34" charset="0"/>
              <a:buChar char="•"/>
            </a:pPr>
            <a:r>
              <a:rPr lang="en-US" sz="1400" dirty="0"/>
              <a:t>messaging is more immediate than </a:t>
            </a:r>
            <a:r>
              <a:rPr lang="en-US" sz="1400" i="1" dirty="0"/>
              <a:t>File Transfer</a:t>
            </a:r>
            <a:r>
              <a:rPr lang="en-US" sz="1400" dirty="0"/>
              <a:t>, better encapsulated than </a:t>
            </a:r>
            <a:r>
              <a:rPr lang="en-US" sz="1400" i="1" dirty="0"/>
              <a:t>Shared Database</a:t>
            </a:r>
            <a:r>
              <a:rPr lang="en-US" sz="1400" dirty="0"/>
              <a:t>, and more reliable than </a:t>
            </a:r>
            <a:r>
              <a:rPr lang="en-US" sz="1400" i="1" dirty="0"/>
              <a:t>Remote Procedure Invocation</a:t>
            </a:r>
            <a:r>
              <a:rPr lang="en-US" sz="1400" dirty="0"/>
              <a:t>. However, that’s just the beginning of the advantages that can be gained using </a:t>
            </a:r>
            <a:r>
              <a:rPr lang="en-US" sz="1400" dirty="0" smtClean="0"/>
              <a:t>messaging</a:t>
            </a:r>
          </a:p>
          <a:p>
            <a:pPr marL="285750" indent="-285750">
              <a:buFont typeface="Arial" panose="020B0604020202020204" pitchFamily="34" charset="0"/>
              <a:buChar char="•"/>
            </a:pPr>
            <a:endParaRPr lang="en-US" sz="1400" i="1" dirty="0" smtClean="0"/>
          </a:p>
          <a:p>
            <a:pPr marL="285750" indent="-285750">
              <a:buFont typeface="Arial" panose="020B0604020202020204" pitchFamily="34" charset="0"/>
              <a:buChar char="•"/>
            </a:pPr>
            <a:r>
              <a:rPr lang="en-US" sz="1400" i="1" dirty="0" smtClean="0"/>
              <a:t>Complex programming model</a:t>
            </a: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endParaRPr lang="en-US" sz="1400"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12</a:t>
            </a:fld>
            <a:endParaRPr lang="en-US"/>
          </a:p>
        </p:txBody>
      </p:sp>
      <p:sp>
        <p:nvSpPr>
          <p:cNvPr id="2" name="Picture Placeholder 1"/>
          <p:cNvSpPr>
            <a:spLocks noGrp="1"/>
          </p:cNvSpPr>
          <p:nvPr>
            <p:ph type="pic" idx="1"/>
          </p:nvPr>
        </p:nvSpPr>
        <p:spPr/>
      </p:sp>
      <p:pic>
        <p:nvPicPr>
          <p:cNvPr id="5" name="Picture 4"/>
          <p:cNvPicPr>
            <a:picLocks noChangeAspect="1"/>
          </p:cNvPicPr>
          <p:nvPr/>
        </p:nvPicPr>
        <p:blipFill>
          <a:blip r:embed="rId3"/>
          <a:stretch>
            <a:fillRect/>
          </a:stretch>
        </p:blipFill>
        <p:spPr>
          <a:xfrm>
            <a:off x="609441" y="2057400"/>
            <a:ext cx="6705760" cy="3047999"/>
          </a:xfrm>
          <a:prstGeom prst="rect">
            <a:avLst/>
          </a:prstGeom>
        </p:spPr>
      </p:pic>
    </p:spTree>
    <p:extLst>
      <p:ext uri="{BB962C8B-B14F-4D97-AF65-F5344CB8AC3E}">
        <p14:creationId xmlns:p14="http://schemas.microsoft.com/office/powerpoint/2010/main" val="2004537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Synchronous </a:t>
            </a:r>
            <a:r>
              <a:rPr lang="en-US" dirty="0" smtClean="0"/>
              <a:t>Call VS Asynchronous Message</a:t>
            </a:r>
            <a:endParaRPr lang="en-US" dirty="0"/>
          </a:p>
        </p:txBody>
      </p:sp>
      <p:sp>
        <p:nvSpPr>
          <p:cNvPr id="3" name="Text Placeholder 2"/>
          <p:cNvSpPr>
            <a:spLocks noGrp="1"/>
          </p:cNvSpPr>
          <p:nvPr>
            <p:ph type="body" sz="half" idx="2"/>
          </p:nvPr>
        </p:nvSpPr>
        <p:spPr/>
        <p:txBody>
          <a:bodyPr/>
          <a:lstStyle/>
          <a:p>
            <a:r>
              <a:rPr lang="en-US" dirty="0" smtClean="0"/>
              <a:t> In Asynchronous Message, Process A doesn’t have to wait for reply from Process B.</a:t>
            </a:r>
          </a:p>
          <a:p>
            <a:endParaRPr lang="en-US" dirty="0"/>
          </a:p>
          <a:p>
            <a:endParaRPr lang="en-US"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13</a:t>
            </a:fld>
            <a:endParaRPr lang="en-US"/>
          </a:p>
        </p:txBody>
      </p:sp>
      <p:sp>
        <p:nvSpPr>
          <p:cNvPr id="2" name="Picture Placeholder 1"/>
          <p:cNvSpPr>
            <a:spLocks noGrp="1"/>
          </p:cNvSpPr>
          <p:nvPr>
            <p:ph type="pic" idx="1"/>
          </p:nvPr>
        </p:nvSpPr>
        <p:spPr/>
      </p:sp>
      <p:pic>
        <p:nvPicPr>
          <p:cNvPr id="48130" name="Picture 2" descr="undefin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0" y="1905000"/>
            <a:ext cx="6705760" cy="3352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679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Messaging </a:t>
            </a:r>
            <a:r>
              <a:rPr lang="en-US" dirty="0"/>
              <a:t>System</a:t>
            </a:r>
          </a:p>
        </p:txBody>
      </p:sp>
      <p:sp>
        <p:nvSpPr>
          <p:cNvPr id="3" name="Text Placeholder 2"/>
          <p:cNvSpPr>
            <a:spLocks noGrp="1"/>
          </p:cNvSpPr>
          <p:nvPr>
            <p:ph type="body" sz="half" idx="2"/>
          </p:nvPr>
        </p:nvSpPr>
        <p:spPr/>
        <p:txBody>
          <a:bodyPr/>
          <a:lstStyle/>
          <a:p>
            <a:pPr marL="171450" indent="-171450">
              <a:buFont typeface="Arial" panose="020B0604020202020204" pitchFamily="34" charset="0"/>
              <a:buChar char="•"/>
            </a:pPr>
            <a:r>
              <a:rPr lang="en-US" sz="1200" dirty="0"/>
              <a:t>Messaging capabilities are typically provided by a separate software system called a </a:t>
            </a:r>
            <a:r>
              <a:rPr lang="en-US" sz="1200" i="1" dirty="0" smtClean="0"/>
              <a:t>messaging system </a:t>
            </a:r>
            <a:r>
              <a:rPr lang="en-US" sz="1200" dirty="0"/>
              <a:t>or </a:t>
            </a:r>
            <a:r>
              <a:rPr lang="en-US" sz="1200" i="1" dirty="0"/>
              <a:t>message-oriented middleware </a:t>
            </a:r>
            <a:r>
              <a:rPr lang="en-US" sz="1200" dirty="0"/>
              <a:t>(MOM).</a:t>
            </a:r>
          </a:p>
          <a:p>
            <a:pPr marL="171450" indent="-171450">
              <a:buFont typeface="Arial" panose="020B0604020202020204" pitchFamily="34" charset="0"/>
              <a:buChar char="•"/>
            </a:pPr>
            <a:r>
              <a:rPr lang="en-US" sz="1200" dirty="0"/>
              <a:t>Messaging System </a:t>
            </a:r>
            <a:r>
              <a:rPr lang="en-US" sz="1200" dirty="0" smtClean="0"/>
              <a:t>receives, delivers, </a:t>
            </a:r>
            <a:r>
              <a:rPr lang="en-US" sz="1200" dirty="0"/>
              <a:t>routes transfers </a:t>
            </a:r>
            <a:r>
              <a:rPr lang="en-US" sz="1200" dirty="0" smtClean="0"/>
              <a:t>and </a:t>
            </a:r>
            <a:r>
              <a:rPr lang="en-US" sz="1200" dirty="0"/>
              <a:t>manage  the messages.</a:t>
            </a:r>
          </a:p>
          <a:p>
            <a:pPr marL="171450" indent="-171450">
              <a:buFont typeface="Arial" panose="020B0604020202020204" pitchFamily="34" charset="0"/>
              <a:buChar char="•"/>
            </a:pPr>
            <a:r>
              <a:rPr lang="en-US" sz="1200" dirty="0" smtClean="0"/>
              <a:t>Messaging system decouples the sender and receiver.</a:t>
            </a:r>
            <a:endParaRPr lang="en-US" sz="1200" dirty="0"/>
          </a:p>
          <a:p>
            <a:pPr marL="171450" indent="-171450">
              <a:buFont typeface="Arial" panose="020B0604020202020204" pitchFamily="34" charset="0"/>
              <a:buChar char="•"/>
            </a:pPr>
            <a:r>
              <a:rPr lang="en-US" sz="1200" dirty="0" smtClean="0"/>
              <a:t>Messaging </a:t>
            </a:r>
            <a:r>
              <a:rPr lang="en-US" sz="1200" dirty="0"/>
              <a:t>System acts like mediator in GOF Mediation Design Pattern.</a:t>
            </a:r>
          </a:p>
          <a:p>
            <a:endParaRPr lang="en-US" sz="1200" dirty="0"/>
          </a:p>
          <a:p>
            <a:endParaRPr lang="en-US" sz="1200"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14</a:t>
            </a:fld>
            <a:endParaRPr lang="en-US"/>
          </a:p>
        </p:txBody>
      </p:sp>
      <p:sp>
        <p:nvSpPr>
          <p:cNvPr id="2" name="Picture Placeholder 1"/>
          <p:cNvSpPr>
            <a:spLocks noGrp="1"/>
          </p:cNvSpPr>
          <p:nvPr>
            <p:ph type="pic" idx="1"/>
          </p:nvPr>
        </p:nvSpPr>
        <p:spPr/>
      </p:sp>
      <p:pic>
        <p:nvPicPr>
          <p:cNvPr id="1026" name="Picture 2" descr="Mediator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0" y="3886200"/>
            <a:ext cx="6705760" cy="22098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a:stretch>
            <a:fillRect/>
          </a:stretch>
        </p:blipFill>
        <p:spPr>
          <a:xfrm>
            <a:off x="609440" y="1866900"/>
            <a:ext cx="6705760" cy="1676400"/>
          </a:xfrm>
          <a:prstGeom prst="rect">
            <a:avLst/>
          </a:prstGeom>
        </p:spPr>
      </p:pic>
    </p:spTree>
    <p:extLst>
      <p:ext uri="{BB962C8B-B14F-4D97-AF65-F5344CB8AC3E}">
        <p14:creationId xmlns:p14="http://schemas.microsoft.com/office/powerpoint/2010/main" val="174318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Loosely </a:t>
            </a:r>
            <a:r>
              <a:rPr lang="en-US" dirty="0"/>
              <a:t>Coupling</a:t>
            </a:r>
          </a:p>
        </p:txBody>
      </p:sp>
      <p:sp>
        <p:nvSpPr>
          <p:cNvPr id="2" name="Content Placeholder 1"/>
          <p:cNvSpPr>
            <a:spLocks noGrp="1"/>
          </p:cNvSpPr>
          <p:nvPr>
            <p:ph idx="1"/>
          </p:nvPr>
        </p:nvSpPr>
        <p:spPr>
          <a:xfrm>
            <a:off x="609600" y="1600201"/>
            <a:ext cx="10969784" cy="4571999"/>
          </a:xfrm>
        </p:spPr>
        <p:txBody>
          <a:bodyPr>
            <a:normAutofit/>
          </a:bodyPr>
          <a:lstStyle/>
          <a:p>
            <a:r>
              <a:rPr lang="en-US" dirty="0" smtClean="0"/>
              <a:t>The </a:t>
            </a:r>
            <a:r>
              <a:rPr lang="en-US" dirty="0"/>
              <a:t>core principle behind loose coupling is to reduce the assumptions two parties (components,</a:t>
            </a:r>
          </a:p>
          <a:p>
            <a:pPr marL="0" indent="0">
              <a:buNone/>
            </a:pPr>
            <a:r>
              <a:rPr lang="en-US" dirty="0"/>
              <a:t>applications, services, programs, users) make about each other when they exchange </a:t>
            </a:r>
            <a:r>
              <a:rPr lang="en-US" dirty="0" smtClean="0"/>
              <a:t>information</a:t>
            </a:r>
          </a:p>
          <a:p>
            <a:r>
              <a:rPr lang="en-US" dirty="0"/>
              <a:t>Loosely coupling is very important concept in designing Integration solution because systems frequently changes and because of network issues</a:t>
            </a:r>
            <a:r>
              <a:rPr lang="en-US" dirty="0" smtClean="0"/>
              <a:t>.</a:t>
            </a:r>
          </a:p>
          <a:p>
            <a:r>
              <a:rPr lang="en-US" dirty="0" smtClean="0"/>
              <a:t>Example:</a:t>
            </a:r>
          </a:p>
          <a:p>
            <a:pPr marL="0" indent="0">
              <a:buNone/>
            </a:pPr>
            <a:r>
              <a:rPr lang="en-US" dirty="0" smtClean="0"/>
              <a:t>Application A needs to send data (  1 integer , 1 char , string with length 20) so it does the following</a:t>
            </a:r>
          </a:p>
          <a:p>
            <a:pPr lvl="1"/>
            <a:r>
              <a:rPr lang="en-US" dirty="0" smtClean="0"/>
              <a:t>Application A marshals this data as bytes </a:t>
            </a:r>
          </a:p>
          <a:p>
            <a:pPr lvl="1"/>
            <a:r>
              <a:rPr lang="en-US" dirty="0" smtClean="0"/>
              <a:t>Application A opens TCP/IP connection with application B</a:t>
            </a:r>
          </a:p>
          <a:p>
            <a:pPr lvl="1"/>
            <a:r>
              <a:rPr lang="en-US" dirty="0" smtClean="0"/>
              <a:t>Application A sends the bytes in sequence to B an Close connection </a:t>
            </a:r>
          </a:p>
          <a:p>
            <a:r>
              <a:rPr lang="en-US" dirty="0" smtClean="0"/>
              <a:t>This method misses the loosely coupling principle because it assumes </a:t>
            </a:r>
          </a:p>
          <a:p>
            <a:pPr lvl="1"/>
            <a:r>
              <a:rPr lang="en-US" dirty="0" smtClean="0"/>
              <a:t>location : (Location of the sent data should be Application B)</a:t>
            </a:r>
          </a:p>
          <a:p>
            <a:pPr lvl="1"/>
            <a:r>
              <a:rPr lang="en-US" dirty="0" smtClean="0"/>
              <a:t>Timeline: (Application B should ready to receive and lessen to port)</a:t>
            </a:r>
          </a:p>
          <a:p>
            <a:pPr lvl="1"/>
            <a:r>
              <a:rPr lang="en-US" dirty="0" smtClean="0"/>
              <a:t>Data format: (Application B knows the type of data and its structure)</a:t>
            </a:r>
            <a:endParaRPr lang="en-US" dirty="0"/>
          </a:p>
          <a:p>
            <a:pPr marL="0" indent="0">
              <a:buNone/>
            </a:pPr>
            <a:endParaRPr lang="en-US" dirty="0"/>
          </a:p>
        </p:txBody>
      </p:sp>
      <p:sp>
        <p:nvSpPr>
          <p:cNvPr id="4" name="Slide Number Placeholder 3"/>
          <p:cNvSpPr>
            <a:spLocks noGrp="1"/>
          </p:cNvSpPr>
          <p:nvPr>
            <p:ph type="sldNum" sz="quarter" idx="12"/>
          </p:nvPr>
        </p:nvSpPr>
        <p:spPr>
          <a:xfrm>
            <a:off x="11049000" y="6430868"/>
            <a:ext cx="533399" cy="232147"/>
          </a:xfrm>
        </p:spPr>
        <p:txBody>
          <a:bodyPr/>
          <a:lstStyle/>
          <a:p>
            <a:fld id="{B016F8AB-BCEA-4347-8BA6-BE776009BC89}" type="slidenum">
              <a:rPr lang="en-US" smtClean="0"/>
              <a:t>15</a:t>
            </a:fld>
            <a:endParaRPr lang="en-US"/>
          </a:p>
        </p:txBody>
      </p:sp>
    </p:spTree>
    <p:extLst>
      <p:ext uri="{BB962C8B-B14F-4D97-AF65-F5344CB8AC3E}">
        <p14:creationId xmlns:p14="http://schemas.microsoft.com/office/powerpoint/2010/main" val="1329662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Delivering Message by Messaging system</a:t>
            </a:r>
            <a:endParaRPr lang="en-US" dirty="0"/>
          </a:p>
        </p:txBody>
      </p:sp>
      <p:sp>
        <p:nvSpPr>
          <p:cNvPr id="3" name="Text Placeholder 2"/>
          <p:cNvSpPr>
            <a:spLocks noGrp="1"/>
          </p:cNvSpPr>
          <p:nvPr>
            <p:ph type="body" sz="half" idx="2"/>
          </p:nvPr>
        </p:nvSpPr>
        <p:spPr/>
        <p:txBody>
          <a:bodyPr/>
          <a:lstStyle/>
          <a:p>
            <a:r>
              <a:rPr lang="en-US" dirty="0" smtClean="0"/>
              <a:t>1</a:t>
            </a:r>
            <a:r>
              <a:rPr lang="en-US" dirty="0"/>
              <a:t>. </a:t>
            </a:r>
            <a:r>
              <a:rPr lang="en-US" i="1" dirty="0"/>
              <a:t>Create </a:t>
            </a:r>
            <a:r>
              <a:rPr lang="en-US" dirty="0"/>
              <a:t>— The sender creates the message and populates it with data.</a:t>
            </a:r>
          </a:p>
          <a:p>
            <a:r>
              <a:rPr lang="en-US" dirty="0"/>
              <a:t>2. </a:t>
            </a:r>
            <a:r>
              <a:rPr lang="en-US" i="1" dirty="0"/>
              <a:t>Send </a:t>
            </a:r>
            <a:r>
              <a:rPr lang="en-US" dirty="0"/>
              <a:t>— The sender adds the message to a channel.</a:t>
            </a:r>
          </a:p>
          <a:p>
            <a:r>
              <a:rPr lang="en-US" dirty="0"/>
              <a:t>3. </a:t>
            </a:r>
            <a:r>
              <a:rPr lang="en-US" i="1" dirty="0"/>
              <a:t>Deliver </a:t>
            </a:r>
            <a:r>
              <a:rPr lang="en-US" dirty="0"/>
              <a:t>— The messaging system moves the message from the sender’s computer to </a:t>
            </a:r>
            <a:r>
              <a:rPr lang="en-US" dirty="0" smtClean="0"/>
              <a:t>the receiver’s </a:t>
            </a:r>
            <a:r>
              <a:rPr lang="en-US" dirty="0"/>
              <a:t>computer, making it available to the receiver.</a:t>
            </a:r>
          </a:p>
          <a:p>
            <a:r>
              <a:rPr lang="en-US" dirty="0"/>
              <a:t>4. </a:t>
            </a:r>
            <a:r>
              <a:rPr lang="en-US" i="1" dirty="0"/>
              <a:t>Receive </a:t>
            </a:r>
            <a:r>
              <a:rPr lang="en-US" dirty="0"/>
              <a:t>— The receiver reads the message from the channel.</a:t>
            </a:r>
          </a:p>
          <a:p>
            <a:r>
              <a:rPr lang="en-US" dirty="0"/>
              <a:t>5. </a:t>
            </a:r>
            <a:r>
              <a:rPr lang="en-US" i="1" dirty="0"/>
              <a:t>Process </a:t>
            </a:r>
            <a:r>
              <a:rPr lang="en-US" dirty="0"/>
              <a:t>— The receiver extracts the data from the message.</a:t>
            </a:r>
            <a:endParaRPr lang="en-US" dirty="0" smtClean="0"/>
          </a:p>
          <a:p>
            <a:r>
              <a:rPr lang="en-US" dirty="0" smtClean="0"/>
              <a:t> </a:t>
            </a:r>
            <a:endParaRPr lang="en-US"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16</a:t>
            </a:fld>
            <a:endParaRPr lang="en-US"/>
          </a:p>
        </p:txBody>
      </p:sp>
      <p:sp>
        <p:nvSpPr>
          <p:cNvPr id="2" name="Picture Placeholder 1"/>
          <p:cNvSpPr>
            <a:spLocks noGrp="1"/>
          </p:cNvSpPr>
          <p:nvPr>
            <p:ph type="pic" idx="1"/>
          </p:nvPr>
        </p:nvSpPr>
        <p:spPr/>
      </p:sp>
      <p:pic>
        <p:nvPicPr>
          <p:cNvPr id="5" name="Picture 4"/>
          <p:cNvPicPr>
            <a:picLocks noChangeAspect="1"/>
          </p:cNvPicPr>
          <p:nvPr/>
        </p:nvPicPr>
        <p:blipFill>
          <a:blip r:embed="rId3"/>
          <a:stretch>
            <a:fillRect/>
          </a:stretch>
        </p:blipFill>
        <p:spPr>
          <a:xfrm>
            <a:off x="609440" y="1524000"/>
            <a:ext cx="6705760" cy="4572000"/>
          </a:xfrm>
          <a:prstGeom prst="rect">
            <a:avLst/>
          </a:prstGeom>
        </p:spPr>
      </p:pic>
    </p:spTree>
    <p:extLst>
      <p:ext uri="{BB962C8B-B14F-4D97-AF65-F5344CB8AC3E}">
        <p14:creationId xmlns:p14="http://schemas.microsoft.com/office/powerpoint/2010/main" val="278772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Message</a:t>
            </a:r>
            <a:endParaRPr lang="en-US" dirty="0"/>
          </a:p>
        </p:txBody>
      </p:sp>
      <p:sp>
        <p:nvSpPr>
          <p:cNvPr id="3" name="Text Placeholder 2"/>
          <p:cNvSpPr>
            <a:spLocks noGrp="1"/>
          </p:cNvSpPr>
          <p:nvPr>
            <p:ph type="body" sz="half" idx="2"/>
          </p:nvPr>
        </p:nvSpPr>
        <p:spPr>
          <a:xfrm>
            <a:off x="7467600" y="1605502"/>
            <a:ext cx="4111784" cy="4261898"/>
          </a:xfrm>
        </p:spPr>
        <p:txBody>
          <a:bodyPr/>
          <a:lstStyle/>
          <a:p>
            <a:r>
              <a:rPr lang="en-US" sz="1200" dirty="0" smtClean="0"/>
              <a:t>Any </a:t>
            </a:r>
            <a:r>
              <a:rPr lang="en-US" sz="1200" dirty="0"/>
              <a:t>data that is to be transmitted via a messaging system must be converted into one or more messages that can be sent through messaging channels</a:t>
            </a:r>
            <a:r>
              <a:rPr lang="en-US" sz="1200" dirty="0" smtClean="0"/>
              <a:t>.</a:t>
            </a:r>
          </a:p>
          <a:p>
            <a:pPr marL="171450" indent="-171450">
              <a:buFont typeface="Arial" panose="020B0604020202020204" pitchFamily="34" charset="0"/>
              <a:buChar char="•"/>
            </a:pPr>
            <a:r>
              <a:rPr lang="en-US" sz="1200" dirty="0" smtClean="0"/>
              <a:t>Sender and receiver should marshal and un-</a:t>
            </a:r>
            <a:r>
              <a:rPr lang="en-US" sz="1200" dirty="0" err="1" smtClean="0"/>
              <a:t>marsal</a:t>
            </a:r>
            <a:r>
              <a:rPr lang="en-US" sz="1200" dirty="0" smtClean="0"/>
              <a:t> the data into/ from one or more massage</a:t>
            </a:r>
          </a:p>
          <a:p>
            <a:pPr marL="171450" indent="-171450">
              <a:buFont typeface="Arial" panose="020B0604020202020204" pitchFamily="34" charset="0"/>
              <a:buChar char="•"/>
            </a:pPr>
            <a:r>
              <a:rPr lang="en-US" sz="1200" dirty="0" smtClean="0"/>
              <a:t> Message contains Header and body.</a:t>
            </a:r>
          </a:p>
          <a:p>
            <a:pPr marL="171450" indent="-171450">
              <a:buFont typeface="Arial" panose="020B0604020202020204" pitchFamily="34" charset="0"/>
              <a:buChar char="•"/>
            </a:pPr>
            <a:r>
              <a:rPr lang="en-US" sz="1200" dirty="0" smtClean="0"/>
              <a:t>Like real postal mail . Body carries payload (mail) and header (envelop) contains information important to message system</a:t>
            </a:r>
          </a:p>
          <a:p>
            <a:pPr marL="171450" indent="-171450">
              <a:buFont typeface="Arial" panose="020B0604020202020204" pitchFamily="34" charset="0"/>
              <a:buChar char="•"/>
            </a:pPr>
            <a:r>
              <a:rPr lang="en-US" sz="1200" dirty="0" smtClean="0"/>
              <a:t>9 EIP related to Message constructions ( </a:t>
            </a:r>
            <a:r>
              <a:rPr lang="en-US" sz="1200" b="1" dirty="0" smtClean="0"/>
              <a:t>Command Message, Document Message, </a:t>
            </a:r>
            <a:r>
              <a:rPr lang="en-US" sz="1200" b="1" dirty="0"/>
              <a:t>Event Message, </a:t>
            </a:r>
            <a:r>
              <a:rPr lang="en-US" sz="1200" b="1" dirty="0" smtClean="0"/>
              <a:t>Request-Reply, Return Address, Correlation Identifier, Message Sequence, Message Expiration, Format Indicator)</a:t>
            </a:r>
          </a:p>
          <a:p>
            <a:pPr marL="171450" indent="-171450">
              <a:buFontTx/>
              <a:buChar char="-"/>
            </a:pPr>
            <a:endParaRPr lang="en-US" sz="1200" dirty="0" smtClean="0"/>
          </a:p>
          <a:p>
            <a:endParaRPr lang="en-US" sz="1200"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17</a:t>
            </a:fld>
            <a:endParaRPr lang="en-US"/>
          </a:p>
        </p:txBody>
      </p:sp>
      <p:sp>
        <p:nvSpPr>
          <p:cNvPr id="2" name="Picture Placeholder 1"/>
          <p:cNvSpPr>
            <a:spLocks noGrp="1"/>
          </p:cNvSpPr>
          <p:nvPr>
            <p:ph type="pic" idx="1"/>
          </p:nvPr>
        </p:nvSpPr>
        <p:spPr>
          <a:xfrm>
            <a:off x="609440" y="1605502"/>
            <a:ext cx="6705760" cy="4261898"/>
          </a:xfrm>
        </p:spPr>
      </p:sp>
      <p:sp>
        <p:nvSpPr>
          <p:cNvPr id="5" name="Rectangle 4"/>
          <p:cNvSpPr/>
          <p:nvPr/>
        </p:nvSpPr>
        <p:spPr>
          <a:xfrm>
            <a:off x="533400" y="5841356"/>
            <a:ext cx="10969944" cy="307777"/>
          </a:xfrm>
          <a:prstGeom prst="rect">
            <a:avLst/>
          </a:prstGeom>
        </p:spPr>
        <p:txBody>
          <a:bodyPr wrap="square">
            <a:spAutoFit/>
          </a:bodyPr>
          <a:lstStyle/>
          <a:p>
            <a:r>
              <a:rPr lang="en-US" sz="1400" b="1" dirty="0"/>
              <a:t>Package the information into a </a:t>
            </a:r>
            <a:r>
              <a:rPr lang="en-US" sz="1400" b="1" i="1" dirty="0"/>
              <a:t>Message</a:t>
            </a:r>
            <a:r>
              <a:rPr lang="en-US" sz="1400" b="1" dirty="0"/>
              <a:t>, a data record that the messaging system can transmit through a message channel.</a:t>
            </a:r>
            <a:endParaRPr lang="en-US" sz="1400" dirty="0"/>
          </a:p>
        </p:txBody>
      </p:sp>
      <p:pic>
        <p:nvPicPr>
          <p:cNvPr id="2050" name="Picture 2" descr="Mess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66379"/>
            <a:ext cx="476250" cy="5143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enterpriseintegrationpatterns.com/img/MessageSolution.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440" y="2667001"/>
            <a:ext cx="6705759" cy="1981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612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a:t>
            </a:r>
            <a:r>
              <a:rPr lang="en-US" dirty="0"/>
              <a:t>Message Channel</a:t>
            </a:r>
          </a:p>
        </p:txBody>
      </p:sp>
      <p:sp>
        <p:nvSpPr>
          <p:cNvPr id="3" name="Text Placeholder 2"/>
          <p:cNvSpPr>
            <a:spLocks noGrp="1"/>
          </p:cNvSpPr>
          <p:nvPr>
            <p:ph type="body" sz="half" idx="2"/>
          </p:nvPr>
        </p:nvSpPr>
        <p:spPr>
          <a:xfrm>
            <a:off x="7467600" y="1605502"/>
            <a:ext cx="4111784" cy="4261898"/>
          </a:xfrm>
        </p:spPr>
        <p:txBody>
          <a:bodyPr/>
          <a:lstStyle/>
          <a:p>
            <a:r>
              <a:rPr lang="en-US" sz="1200" dirty="0"/>
              <a:t>When an application has information to communicate, it doesn't just fling the information into the messaging system, it adds the information to a particular </a:t>
            </a:r>
            <a:r>
              <a:rPr lang="en-US" sz="1200" i="1" dirty="0"/>
              <a:t>Message Channel</a:t>
            </a:r>
            <a:r>
              <a:rPr lang="en-US" sz="1200" dirty="0"/>
              <a:t>. An application receiving information doesn't just pick it up at random from the messaging system; it retrieves the information from a particular </a:t>
            </a:r>
            <a:r>
              <a:rPr lang="en-US" sz="1200" i="1" dirty="0"/>
              <a:t>Message Channel</a:t>
            </a:r>
            <a:r>
              <a:rPr lang="en-US" sz="1200" dirty="0" smtClean="0"/>
              <a:t>.</a:t>
            </a:r>
          </a:p>
          <a:p>
            <a:pPr marL="171450" indent="-171450">
              <a:buFont typeface="Arial" panose="020B0604020202020204" pitchFamily="34" charset="0"/>
              <a:buChar char="•"/>
            </a:pPr>
            <a:r>
              <a:rPr lang="en-US" sz="1200" dirty="0"/>
              <a:t> logical pipe to send </a:t>
            </a:r>
            <a:r>
              <a:rPr lang="en-US" sz="1200" dirty="0" smtClean="0"/>
              <a:t>messages</a:t>
            </a:r>
            <a:endParaRPr lang="en-US" sz="1200" dirty="0"/>
          </a:p>
          <a:p>
            <a:pPr marL="171450" indent="-171450">
              <a:buFont typeface="Arial" panose="020B0604020202020204" pitchFamily="34" charset="0"/>
              <a:buChar char="•"/>
            </a:pPr>
            <a:r>
              <a:rPr lang="en-US" sz="1200" dirty="0" smtClean="0"/>
              <a:t>Receiver and sender don’t need to know each other . Both just send and receive from specific channel</a:t>
            </a:r>
          </a:p>
          <a:p>
            <a:pPr marL="171450" indent="-171450">
              <a:buFont typeface="Arial" panose="020B0604020202020204" pitchFamily="34" charset="0"/>
              <a:buChar char="•"/>
            </a:pPr>
            <a:r>
              <a:rPr lang="en-US" sz="1200" dirty="0" smtClean="0"/>
              <a:t>Channel can be point to point or publish subscriber</a:t>
            </a:r>
          </a:p>
          <a:p>
            <a:pPr marL="171450" indent="-171450">
              <a:buFont typeface="Arial" panose="020B0604020202020204" pitchFamily="34" charset="0"/>
              <a:buChar char="•"/>
            </a:pPr>
            <a:r>
              <a:rPr lang="en-US" sz="1200" dirty="0" smtClean="0"/>
              <a:t>Integration Developer should configure channels inside message system</a:t>
            </a:r>
          </a:p>
          <a:p>
            <a:pPr marL="171450" indent="-171450">
              <a:buFont typeface="Arial" panose="020B0604020202020204" pitchFamily="34" charset="0"/>
              <a:buChar char="•"/>
            </a:pPr>
            <a:r>
              <a:rPr lang="en-US" sz="1200" dirty="0" smtClean="0"/>
              <a:t>9 EIP elements related to Message channels ( Point to point channel , Publish subscriber channel, </a:t>
            </a:r>
            <a:r>
              <a:rPr lang="en-US" sz="1200" b="1" dirty="0" smtClean="0"/>
              <a:t>Datatype Channel, Invalid </a:t>
            </a:r>
            <a:r>
              <a:rPr lang="en-US" sz="1200" b="1" dirty="0"/>
              <a:t>Message </a:t>
            </a:r>
            <a:r>
              <a:rPr lang="en-US" sz="1200" b="1" dirty="0" smtClean="0"/>
              <a:t>Channel, Dead </a:t>
            </a:r>
            <a:r>
              <a:rPr lang="en-US" sz="1200" b="1" dirty="0"/>
              <a:t>Letter </a:t>
            </a:r>
            <a:r>
              <a:rPr lang="en-US" sz="1200" b="1" dirty="0" smtClean="0"/>
              <a:t>Channel, Guaranteed Delivery, Channel Adapter, Messaging Bridge, Message Bus)</a:t>
            </a:r>
            <a:endParaRPr lang="en-US" sz="1200" dirty="0" smtClean="0"/>
          </a:p>
          <a:p>
            <a:endParaRPr lang="en-US" sz="1200"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18</a:t>
            </a:fld>
            <a:endParaRPr lang="en-US"/>
          </a:p>
        </p:txBody>
      </p:sp>
      <p:sp>
        <p:nvSpPr>
          <p:cNvPr id="2" name="Picture Placeholder 1"/>
          <p:cNvSpPr>
            <a:spLocks noGrp="1"/>
          </p:cNvSpPr>
          <p:nvPr>
            <p:ph type="pic" idx="1"/>
          </p:nvPr>
        </p:nvSpPr>
        <p:spPr>
          <a:xfrm>
            <a:off x="609440" y="1605502"/>
            <a:ext cx="6705760" cy="4261898"/>
          </a:xfrm>
        </p:spPr>
      </p:sp>
      <p:sp>
        <p:nvSpPr>
          <p:cNvPr id="5" name="Rectangle 4"/>
          <p:cNvSpPr/>
          <p:nvPr/>
        </p:nvSpPr>
        <p:spPr>
          <a:xfrm>
            <a:off x="533400" y="5841356"/>
            <a:ext cx="10969944" cy="523220"/>
          </a:xfrm>
          <a:prstGeom prst="rect">
            <a:avLst/>
          </a:prstGeom>
        </p:spPr>
        <p:txBody>
          <a:bodyPr wrap="square">
            <a:spAutoFit/>
          </a:bodyPr>
          <a:lstStyle/>
          <a:p>
            <a:r>
              <a:rPr lang="en-US" sz="1400" b="1" dirty="0"/>
              <a:t>Connect the applications using a </a:t>
            </a:r>
            <a:r>
              <a:rPr lang="en-US" sz="1400" b="1" i="1" dirty="0"/>
              <a:t>Message Channel</a:t>
            </a:r>
            <a:r>
              <a:rPr lang="en-US" sz="1400" b="1" dirty="0"/>
              <a:t>, where one application writes information to the channel and the other one reads that information from the channel.</a:t>
            </a:r>
            <a:endParaRPr lang="en-US" sz="1400" dirty="0"/>
          </a:p>
        </p:txBody>
      </p:sp>
      <p:pic>
        <p:nvPicPr>
          <p:cNvPr id="1026" name="Picture 2" descr="Message Chann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0" y="431067"/>
            <a:ext cx="819150" cy="5143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enterpriseintegrationpatterns.com/img/MessageChannelSolution.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178" y="2623856"/>
            <a:ext cx="6705760" cy="2328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9175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a:t>
            </a:r>
            <a:r>
              <a:rPr lang="en-US" dirty="0"/>
              <a:t>Message Router</a:t>
            </a:r>
          </a:p>
        </p:txBody>
      </p:sp>
      <p:sp>
        <p:nvSpPr>
          <p:cNvPr id="3" name="Text Placeholder 2"/>
          <p:cNvSpPr>
            <a:spLocks noGrp="1"/>
          </p:cNvSpPr>
          <p:nvPr>
            <p:ph type="body" sz="half" idx="2"/>
          </p:nvPr>
        </p:nvSpPr>
        <p:spPr>
          <a:xfrm>
            <a:off x="7467600" y="1605502"/>
            <a:ext cx="4111784" cy="4261898"/>
          </a:xfrm>
        </p:spPr>
        <p:txBody>
          <a:bodyPr/>
          <a:lstStyle/>
          <a:p>
            <a:r>
              <a:rPr lang="en-US" sz="1200" dirty="0" smtClean="0"/>
              <a:t>One of responsibility of Messaging system is to route the messages between ( source and destination ) and between channels</a:t>
            </a:r>
          </a:p>
          <a:p>
            <a:pPr marL="171450" indent="-171450">
              <a:buFont typeface="Arial" panose="020B0604020202020204" pitchFamily="34" charset="0"/>
              <a:buChar char="•"/>
            </a:pPr>
            <a:r>
              <a:rPr lang="en-US" sz="1200" dirty="0" smtClean="0"/>
              <a:t>Every Message type has certain path</a:t>
            </a:r>
          </a:p>
          <a:p>
            <a:pPr marL="171450" indent="-171450">
              <a:buFont typeface="Arial" panose="020B0604020202020204" pitchFamily="34" charset="0"/>
              <a:buChar char="•"/>
            </a:pPr>
            <a:r>
              <a:rPr lang="en-US" sz="1200" dirty="0"/>
              <a:t>R</a:t>
            </a:r>
            <a:r>
              <a:rPr lang="en-US" sz="1200" dirty="0" smtClean="0"/>
              <a:t>outing enable message system to reuse component.</a:t>
            </a:r>
          </a:p>
          <a:p>
            <a:pPr marL="171450" indent="-171450">
              <a:buFont typeface="Arial" panose="020B0604020202020204" pitchFamily="34" charset="0"/>
              <a:buChar char="•"/>
            </a:pPr>
            <a:r>
              <a:rPr lang="en-US" sz="1200" dirty="0" smtClean="0"/>
              <a:t>Router can decide the destination based on content or other criteria like environment conditions </a:t>
            </a:r>
          </a:p>
          <a:p>
            <a:pPr marL="171450" indent="-171450">
              <a:buFont typeface="Arial" panose="020B0604020202020204" pitchFamily="34" charset="0"/>
              <a:buChar char="•"/>
            </a:pPr>
            <a:r>
              <a:rPr lang="en-US" sz="1200" dirty="0" smtClean="0"/>
              <a:t>12 EIP for Router ( </a:t>
            </a:r>
            <a:r>
              <a:rPr lang="en-US" sz="1200" b="1" dirty="0" smtClean="0"/>
              <a:t>Content-Based Router, Message Filter, Dynamic Router, Recipient List, Splitter, Aggregator, </a:t>
            </a:r>
            <a:r>
              <a:rPr lang="en-US" sz="1200" b="1" dirty="0" err="1" smtClean="0"/>
              <a:t>Resequencer</a:t>
            </a:r>
            <a:r>
              <a:rPr lang="en-US" sz="1200" b="1" dirty="0" smtClean="0"/>
              <a:t>, Composed </a:t>
            </a:r>
            <a:r>
              <a:rPr lang="en-US" sz="1200" b="1" dirty="0"/>
              <a:t>Message </a:t>
            </a:r>
            <a:r>
              <a:rPr lang="en-US" sz="1200" b="1" dirty="0" smtClean="0"/>
              <a:t>Processor, Scatter-Gather, Routing Slip, Process Manager, Message Broker)</a:t>
            </a:r>
          </a:p>
          <a:p>
            <a:pPr marL="171450" indent="-171450">
              <a:buFontTx/>
              <a:buChar char="-"/>
            </a:pPr>
            <a:endParaRPr lang="en-US" sz="1200" dirty="0" smtClean="0"/>
          </a:p>
          <a:p>
            <a:endParaRPr lang="en-US" sz="1200"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19</a:t>
            </a:fld>
            <a:endParaRPr lang="en-US"/>
          </a:p>
        </p:txBody>
      </p:sp>
      <p:sp>
        <p:nvSpPr>
          <p:cNvPr id="2" name="Picture Placeholder 1"/>
          <p:cNvSpPr>
            <a:spLocks noGrp="1"/>
          </p:cNvSpPr>
          <p:nvPr>
            <p:ph type="pic" idx="1"/>
          </p:nvPr>
        </p:nvSpPr>
        <p:spPr>
          <a:xfrm>
            <a:off x="609440" y="1605502"/>
            <a:ext cx="6705760" cy="4261898"/>
          </a:xfrm>
        </p:spPr>
      </p:sp>
      <p:sp>
        <p:nvSpPr>
          <p:cNvPr id="5" name="Rectangle 4"/>
          <p:cNvSpPr/>
          <p:nvPr/>
        </p:nvSpPr>
        <p:spPr>
          <a:xfrm>
            <a:off x="533400" y="5841356"/>
            <a:ext cx="10969944" cy="523220"/>
          </a:xfrm>
          <a:prstGeom prst="rect">
            <a:avLst/>
          </a:prstGeom>
        </p:spPr>
        <p:txBody>
          <a:bodyPr wrap="square">
            <a:spAutoFit/>
          </a:bodyPr>
          <a:lstStyle/>
          <a:p>
            <a:r>
              <a:rPr lang="en-US" sz="1400" b="1" dirty="0"/>
              <a:t>Insert a special filter, a </a:t>
            </a:r>
            <a:r>
              <a:rPr lang="en-US" sz="1400" b="1" i="1" dirty="0"/>
              <a:t>Message Router</a:t>
            </a:r>
            <a:r>
              <a:rPr lang="en-US" sz="1400" b="1" dirty="0"/>
              <a:t>, which consumes a </a:t>
            </a:r>
            <a:r>
              <a:rPr lang="en-US" sz="1400" b="1" i="1" dirty="0">
                <a:hlinkClick r:id="rId3"/>
              </a:rPr>
              <a:t>Message</a:t>
            </a:r>
            <a:r>
              <a:rPr lang="en-US" sz="1400" b="1" dirty="0"/>
              <a:t> from one </a:t>
            </a:r>
            <a:r>
              <a:rPr lang="en-US" sz="1400" b="1" i="1" dirty="0">
                <a:hlinkClick r:id="rId4"/>
              </a:rPr>
              <a:t>Message Channel</a:t>
            </a:r>
            <a:r>
              <a:rPr lang="en-US" sz="1400" b="1" dirty="0"/>
              <a:t> and republishes it to a different </a:t>
            </a:r>
            <a:r>
              <a:rPr lang="en-US" sz="1400" b="1" i="1" dirty="0">
                <a:hlinkClick r:id="rId4"/>
              </a:rPr>
              <a:t>Message Channel</a:t>
            </a:r>
            <a:r>
              <a:rPr lang="en-US" sz="1400" b="1" dirty="0"/>
              <a:t> </a:t>
            </a:r>
            <a:r>
              <a:rPr lang="en-US" sz="1400" b="1" dirty="0" smtClean="0"/>
              <a:t>depending </a:t>
            </a:r>
            <a:r>
              <a:rPr lang="en-US" sz="1400" b="1" dirty="0"/>
              <a:t>on a set of conditions. </a:t>
            </a:r>
            <a:endParaRPr lang="en-US" sz="1400" dirty="0"/>
          </a:p>
        </p:txBody>
      </p:sp>
      <p:pic>
        <p:nvPicPr>
          <p:cNvPr id="4098" name="Picture 2" descr="Message Rout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440" y="526669"/>
            <a:ext cx="819150" cy="51435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www.enterpriseintegrationpatterns.com/img/MessageRouter.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440" y="1605502"/>
            <a:ext cx="6705759" cy="4261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5738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EIP session series </a:t>
            </a:r>
            <a:br>
              <a:rPr lang="en-US" dirty="0" smtClean="0"/>
            </a:br>
            <a:r>
              <a:rPr lang="en-US" dirty="0"/>
              <a:t>(http://</a:t>
            </a:r>
            <a:r>
              <a:rPr lang="en-US" dirty="0" smtClean="0"/>
              <a:t>www.enterpriseintegrationpatterns.com)</a:t>
            </a:r>
            <a:endParaRPr lang="en-US" dirty="0"/>
          </a:p>
        </p:txBody>
      </p:sp>
      <p:sp>
        <p:nvSpPr>
          <p:cNvPr id="2" name="Content Placeholder 1"/>
          <p:cNvSpPr>
            <a:spLocks noGrp="1"/>
          </p:cNvSpPr>
          <p:nvPr>
            <p:ph idx="1"/>
          </p:nvPr>
        </p:nvSpPr>
        <p:spPr>
          <a:xfrm>
            <a:off x="609600" y="1600201"/>
            <a:ext cx="10969784" cy="4571999"/>
          </a:xfrm>
        </p:spPr>
        <p:txBody>
          <a:bodyPr>
            <a:normAutofit/>
          </a:bodyPr>
          <a:lstStyle/>
          <a:p>
            <a:r>
              <a:rPr lang="en-US" dirty="0" smtClean="0"/>
              <a:t>EIP Introduction </a:t>
            </a:r>
          </a:p>
          <a:p>
            <a:r>
              <a:rPr lang="en-US" dirty="0" smtClean="0"/>
              <a:t>Messaging channels</a:t>
            </a:r>
          </a:p>
          <a:p>
            <a:r>
              <a:rPr lang="en-US" dirty="0" smtClean="0"/>
              <a:t>Messaging constructions</a:t>
            </a:r>
          </a:p>
          <a:p>
            <a:r>
              <a:rPr lang="en-US" dirty="0" smtClean="0"/>
              <a:t>Messaging routing</a:t>
            </a:r>
          </a:p>
          <a:p>
            <a:r>
              <a:rPr lang="en-US" dirty="0" smtClean="0"/>
              <a:t>Messaging Transforming</a:t>
            </a:r>
          </a:p>
          <a:p>
            <a:r>
              <a:rPr lang="en-US" dirty="0" smtClean="0"/>
              <a:t>Messaging End points</a:t>
            </a:r>
          </a:p>
          <a:p>
            <a:r>
              <a:rPr lang="en-US" dirty="0" smtClean="0"/>
              <a:t>System Management</a:t>
            </a:r>
          </a:p>
          <a:p>
            <a:r>
              <a:rPr lang="en-US" dirty="0"/>
              <a:t> </a:t>
            </a:r>
            <a:r>
              <a:rPr lang="en-US" dirty="0" smtClean="0"/>
              <a:t>OMS using Apache </a:t>
            </a:r>
            <a:r>
              <a:rPr lang="en-US" dirty="0"/>
              <a:t>Camel(initiative)</a:t>
            </a:r>
            <a:endParaRPr lang="en-US" dirty="0" smtClean="0"/>
          </a:p>
          <a:p>
            <a:pPr lvl="2"/>
            <a:endParaRPr lang="en-US" dirty="0"/>
          </a:p>
        </p:txBody>
      </p:sp>
      <p:sp>
        <p:nvSpPr>
          <p:cNvPr id="4" name="Slide Number Placeholder 3"/>
          <p:cNvSpPr>
            <a:spLocks noGrp="1"/>
          </p:cNvSpPr>
          <p:nvPr>
            <p:ph type="sldNum" sz="quarter" idx="12"/>
          </p:nvPr>
        </p:nvSpPr>
        <p:spPr>
          <a:xfrm>
            <a:off x="11049000" y="6430868"/>
            <a:ext cx="533399" cy="232147"/>
          </a:xfrm>
        </p:spPr>
        <p:txBody>
          <a:bodyPr/>
          <a:lstStyle/>
          <a:p>
            <a:fld id="{B016F8AB-BCEA-4347-8BA6-BE776009BC89}" type="slidenum">
              <a:rPr lang="en-US" smtClean="0"/>
              <a:t>2</a:t>
            </a:fld>
            <a:endParaRPr lang="en-US"/>
          </a:p>
        </p:txBody>
      </p:sp>
    </p:spTree>
    <p:extLst>
      <p:ext uri="{BB962C8B-B14F-4D97-AF65-F5344CB8AC3E}">
        <p14:creationId xmlns:p14="http://schemas.microsoft.com/office/powerpoint/2010/main" val="3900243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a:t>
            </a:r>
            <a:r>
              <a:rPr lang="en-US" dirty="0"/>
              <a:t>Message Translator</a:t>
            </a:r>
          </a:p>
        </p:txBody>
      </p:sp>
      <p:sp>
        <p:nvSpPr>
          <p:cNvPr id="3" name="Text Placeholder 2"/>
          <p:cNvSpPr>
            <a:spLocks noGrp="1"/>
          </p:cNvSpPr>
          <p:nvPr>
            <p:ph type="body" sz="half" idx="2"/>
          </p:nvPr>
        </p:nvSpPr>
        <p:spPr>
          <a:xfrm>
            <a:off x="7467600" y="1605502"/>
            <a:ext cx="4111784" cy="4261898"/>
          </a:xfrm>
        </p:spPr>
        <p:txBody>
          <a:bodyPr/>
          <a:lstStyle/>
          <a:p>
            <a:pPr marL="171450" indent="-171450">
              <a:buFont typeface="Arial" panose="020B0604020202020204" pitchFamily="34" charset="0"/>
              <a:buChar char="•"/>
            </a:pPr>
            <a:r>
              <a:rPr lang="en-US" sz="1200" dirty="0" smtClean="0"/>
              <a:t>Message is routed between different systems . Each of them has different data model. Messaging system should translate messages to decouple systems.</a:t>
            </a:r>
          </a:p>
          <a:p>
            <a:pPr marL="171450" indent="-171450">
              <a:buFont typeface="Arial" panose="020B0604020202020204" pitchFamily="34" charset="0"/>
              <a:buChar char="•"/>
            </a:pPr>
            <a:r>
              <a:rPr lang="en-US" sz="1200" dirty="0" smtClean="0"/>
              <a:t>Translator is similar to Adaptor design pattern</a:t>
            </a:r>
          </a:p>
          <a:p>
            <a:pPr marL="171450" indent="-171450">
              <a:buFont typeface="Arial" panose="020B0604020202020204" pitchFamily="34" charset="0"/>
              <a:buChar char="•"/>
            </a:pPr>
            <a:r>
              <a:rPr lang="en-US" sz="1200" dirty="0" smtClean="0"/>
              <a:t>Translator is main component for decoupling</a:t>
            </a:r>
          </a:p>
          <a:p>
            <a:pPr marL="171450" indent="-171450">
              <a:buFont typeface="Arial" panose="020B0604020202020204" pitchFamily="34" charset="0"/>
              <a:buChar char="•"/>
            </a:pPr>
            <a:r>
              <a:rPr lang="en-US" sz="1200" dirty="0" smtClean="0"/>
              <a:t>6 EIP related to Translator ( </a:t>
            </a:r>
            <a:r>
              <a:rPr lang="en-US" sz="1200" b="1" dirty="0" smtClean="0"/>
              <a:t>Envelope Wrapper, Content Enricher, Content Filter, Claim Check, Normalizer, Canonical </a:t>
            </a:r>
            <a:r>
              <a:rPr lang="en-US" sz="1200" b="1" dirty="0"/>
              <a:t>Data </a:t>
            </a:r>
            <a:r>
              <a:rPr lang="en-US" sz="1200" b="1" dirty="0" smtClean="0"/>
              <a:t>Model)</a:t>
            </a:r>
          </a:p>
          <a:p>
            <a:endParaRPr lang="en-US" sz="1200"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20</a:t>
            </a:fld>
            <a:endParaRPr lang="en-US"/>
          </a:p>
        </p:txBody>
      </p:sp>
      <p:sp>
        <p:nvSpPr>
          <p:cNvPr id="2" name="Picture Placeholder 1"/>
          <p:cNvSpPr>
            <a:spLocks noGrp="1"/>
          </p:cNvSpPr>
          <p:nvPr>
            <p:ph type="pic" idx="1"/>
          </p:nvPr>
        </p:nvSpPr>
        <p:spPr>
          <a:xfrm>
            <a:off x="609440" y="1605502"/>
            <a:ext cx="6705760" cy="4261898"/>
          </a:xfrm>
        </p:spPr>
      </p:sp>
      <p:sp>
        <p:nvSpPr>
          <p:cNvPr id="5" name="Rectangle 4"/>
          <p:cNvSpPr/>
          <p:nvPr/>
        </p:nvSpPr>
        <p:spPr>
          <a:xfrm>
            <a:off x="533400" y="5841356"/>
            <a:ext cx="10969944" cy="307777"/>
          </a:xfrm>
          <a:prstGeom prst="rect">
            <a:avLst/>
          </a:prstGeom>
        </p:spPr>
        <p:txBody>
          <a:bodyPr wrap="square">
            <a:spAutoFit/>
          </a:bodyPr>
          <a:lstStyle/>
          <a:p>
            <a:r>
              <a:rPr lang="en-US" sz="1400" b="1" dirty="0"/>
              <a:t>Use a special filter, a </a:t>
            </a:r>
            <a:r>
              <a:rPr lang="en-US" sz="1400" b="1" i="1" dirty="0"/>
              <a:t>Message Translator</a:t>
            </a:r>
            <a:r>
              <a:rPr lang="en-US" sz="1400" b="1" dirty="0"/>
              <a:t>, between other filters or applications to translate one data format into another. </a:t>
            </a:r>
            <a:endParaRPr lang="en-US" sz="1400" dirty="0"/>
          </a:p>
        </p:txBody>
      </p:sp>
      <p:pic>
        <p:nvPicPr>
          <p:cNvPr id="5122" name="Picture 2" descr="Message Transla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714" y="527068"/>
            <a:ext cx="819150" cy="51435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www.enterpriseintegrationpatterns.com/img/MessageTranslato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715" y="3145900"/>
            <a:ext cx="6698486" cy="1181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737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a:t>
            </a:r>
            <a:r>
              <a:rPr lang="en-US" dirty="0"/>
              <a:t>Message Endpoint</a:t>
            </a:r>
          </a:p>
        </p:txBody>
      </p:sp>
      <p:sp>
        <p:nvSpPr>
          <p:cNvPr id="3" name="Text Placeholder 2"/>
          <p:cNvSpPr>
            <a:spLocks noGrp="1"/>
          </p:cNvSpPr>
          <p:nvPr>
            <p:ph type="body" sz="half" idx="2"/>
          </p:nvPr>
        </p:nvSpPr>
        <p:spPr>
          <a:xfrm>
            <a:off x="7429740" y="1027973"/>
            <a:ext cx="4111784" cy="4828276"/>
          </a:xfrm>
        </p:spPr>
        <p:txBody>
          <a:bodyPr/>
          <a:lstStyle/>
          <a:p>
            <a:pPr marL="171450" indent="-171450">
              <a:buFont typeface="Arial" panose="020B0604020202020204" pitchFamily="34" charset="0"/>
              <a:buChar char="•"/>
            </a:pPr>
            <a:r>
              <a:rPr lang="en-US" sz="1200" dirty="0"/>
              <a:t>The </a:t>
            </a:r>
            <a:r>
              <a:rPr lang="en-US" sz="1200" i="1" dirty="0"/>
              <a:t>Message Endpoint </a:t>
            </a:r>
            <a:r>
              <a:rPr lang="en-US" sz="1200" dirty="0"/>
              <a:t>encapsulates the messaging system from the rest of the application and provide API to convert application data to messages and send to messaging system</a:t>
            </a:r>
            <a:endParaRPr lang="en-US" sz="1200" dirty="0" smtClean="0"/>
          </a:p>
          <a:p>
            <a:pPr marL="171450" indent="-171450">
              <a:buFont typeface="Arial" panose="020B0604020202020204" pitchFamily="34" charset="0"/>
              <a:buChar char="•"/>
            </a:pPr>
            <a:r>
              <a:rPr lang="en-US" sz="1200" dirty="0" smtClean="0"/>
              <a:t>Applications and massaging system connect to gather via End points </a:t>
            </a:r>
          </a:p>
          <a:p>
            <a:pPr marL="171450" indent="-171450">
              <a:buFont typeface="Arial" panose="020B0604020202020204" pitchFamily="34" charset="0"/>
              <a:buChar char="•"/>
            </a:pPr>
            <a:r>
              <a:rPr lang="en-US" sz="1200" i="1" dirty="0" smtClean="0"/>
              <a:t>Message </a:t>
            </a:r>
            <a:r>
              <a:rPr lang="en-US" sz="1200" i="1" dirty="0"/>
              <a:t>Endpoint </a:t>
            </a:r>
            <a:r>
              <a:rPr lang="en-US" sz="1200" dirty="0"/>
              <a:t>code is custom to both the application and the messaging system’s </a:t>
            </a:r>
            <a:r>
              <a:rPr lang="en-US" sz="1200" dirty="0" smtClean="0"/>
              <a:t>client API</a:t>
            </a:r>
          </a:p>
          <a:p>
            <a:pPr marL="171450" indent="-171450">
              <a:buFont typeface="Arial" panose="020B0604020202020204" pitchFamily="34" charset="0"/>
              <a:buChar char="•"/>
            </a:pPr>
            <a:r>
              <a:rPr lang="en-US" sz="1200" dirty="0" smtClean="0"/>
              <a:t>11 EIP related to Endpoints ( </a:t>
            </a:r>
            <a:r>
              <a:rPr lang="en-US" sz="1200" b="1" dirty="0" smtClean="0"/>
              <a:t>Messaging Gateway, Messaging Mapper, Transactional Client, Polling Consumer, Event-Driven Consumer, Competing Consumers, Message Dispatcher, Selective Consumer, Durable Subscriber, Idempotent Receiver, Service Activator)</a:t>
            </a:r>
          </a:p>
          <a:p>
            <a:endParaRPr lang="en-US" sz="1200" dirty="0" smtClean="0"/>
          </a:p>
        </p:txBody>
      </p:sp>
      <p:sp>
        <p:nvSpPr>
          <p:cNvPr id="8" name="Slide Number Placeholder 7"/>
          <p:cNvSpPr>
            <a:spLocks noGrp="1"/>
          </p:cNvSpPr>
          <p:nvPr>
            <p:ph type="sldNum" sz="quarter" idx="12"/>
          </p:nvPr>
        </p:nvSpPr>
        <p:spPr/>
        <p:txBody>
          <a:bodyPr/>
          <a:lstStyle/>
          <a:p>
            <a:fld id="{B016F8AB-BCEA-4347-8BA6-BE776009BC89}" type="slidenum">
              <a:rPr lang="en-US" smtClean="0"/>
              <a:pPr/>
              <a:t>21</a:t>
            </a:fld>
            <a:endParaRPr lang="en-US"/>
          </a:p>
        </p:txBody>
      </p:sp>
      <p:sp>
        <p:nvSpPr>
          <p:cNvPr id="2" name="Picture Placeholder 1"/>
          <p:cNvSpPr>
            <a:spLocks noGrp="1"/>
          </p:cNvSpPr>
          <p:nvPr>
            <p:ph type="pic" idx="1"/>
          </p:nvPr>
        </p:nvSpPr>
        <p:spPr>
          <a:xfrm>
            <a:off x="609440" y="1605502"/>
            <a:ext cx="6705760" cy="4261898"/>
          </a:xfrm>
        </p:spPr>
      </p:sp>
      <p:sp>
        <p:nvSpPr>
          <p:cNvPr id="5" name="Rectangle 4"/>
          <p:cNvSpPr/>
          <p:nvPr/>
        </p:nvSpPr>
        <p:spPr>
          <a:xfrm>
            <a:off x="533400" y="5841356"/>
            <a:ext cx="10969944" cy="523220"/>
          </a:xfrm>
          <a:prstGeom prst="rect">
            <a:avLst/>
          </a:prstGeom>
        </p:spPr>
        <p:txBody>
          <a:bodyPr wrap="square">
            <a:spAutoFit/>
          </a:bodyPr>
          <a:lstStyle/>
          <a:p>
            <a:r>
              <a:rPr lang="en-US" sz="1400" b="1" dirty="0"/>
              <a:t>Connect an application to a messaging channel using a </a:t>
            </a:r>
            <a:r>
              <a:rPr lang="en-US" sz="1400" b="1" i="1" dirty="0"/>
              <a:t>Message Endpoint</a:t>
            </a:r>
            <a:r>
              <a:rPr lang="en-US" sz="1400" b="1" dirty="0"/>
              <a:t>, a client of the messaging system that the application can then use to send or receive messages.</a:t>
            </a:r>
            <a:endParaRPr lang="en-US" sz="1400" dirty="0"/>
          </a:p>
        </p:txBody>
      </p:sp>
      <p:pic>
        <p:nvPicPr>
          <p:cNvPr id="6146" name="Picture 2" descr="Message Endpoi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715" y="561247"/>
            <a:ext cx="781050" cy="46672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www.enterpriseintegrationpatterns.com/img/MessageEndpointSolution.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440" y="2836748"/>
            <a:ext cx="6698485"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663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System management</a:t>
            </a:r>
            <a:endParaRPr lang="en-US" dirty="0"/>
          </a:p>
        </p:txBody>
      </p:sp>
      <p:sp>
        <p:nvSpPr>
          <p:cNvPr id="2" name="Content Placeholder 1"/>
          <p:cNvSpPr>
            <a:spLocks noGrp="1"/>
          </p:cNvSpPr>
          <p:nvPr>
            <p:ph idx="1"/>
          </p:nvPr>
        </p:nvSpPr>
        <p:spPr>
          <a:xfrm>
            <a:off x="609600" y="1600201"/>
            <a:ext cx="10969784" cy="4571999"/>
          </a:xfrm>
        </p:spPr>
        <p:txBody>
          <a:bodyPr>
            <a:normAutofit/>
          </a:bodyPr>
          <a:lstStyle/>
          <a:p>
            <a:pPr marL="171450" indent="-171450">
              <a:buFont typeface="Arial" panose="020B0604020202020204" pitchFamily="34" charset="0"/>
              <a:buChar char="•"/>
            </a:pPr>
            <a:r>
              <a:rPr lang="en-US" dirty="0"/>
              <a:t>Messaging systems need to control and monitor the messages for administration purpose. </a:t>
            </a:r>
          </a:p>
          <a:p>
            <a:pPr marL="171450" indent="-171450">
              <a:buFont typeface="Arial" panose="020B0604020202020204" pitchFamily="34" charset="0"/>
              <a:buChar char="•"/>
            </a:pPr>
            <a:r>
              <a:rPr lang="en-US" dirty="0" smtClean="0"/>
              <a:t>9 EIP </a:t>
            </a:r>
            <a:r>
              <a:rPr lang="en-US" dirty="0"/>
              <a:t>related to System Management (Control Bus, System Management, Test Message, Detour, Wire Tap, Message History, Message Store, Smart Proxy, Test Message, Channel </a:t>
            </a:r>
            <a:r>
              <a:rPr lang="en-US" dirty="0" err="1"/>
              <a:t>Purger</a:t>
            </a:r>
            <a:r>
              <a:rPr lang="en-US" dirty="0"/>
              <a:t>)</a:t>
            </a:r>
          </a:p>
          <a:p>
            <a:endParaRPr lang="en-US" dirty="0"/>
          </a:p>
          <a:p>
            <a:pPr marL="0" indent="0">
              <a:buNone/>
            </a:pPr>
            <a:endParaRPr lang="en-US" dirty="0"/>
          </a:p>
        </p:txBody>
      </p:sp>
      <p:sp>
        <p:nvSpPr>
          <p:cNvPr id="4" name="Slide Number Placeholder 3"/>
          <p:cNvSpPr>
            <a:spLocks noGrp="1"/>
          </p:cNvSpPr>
          <p:nvPr>
            <p:ph type="sldNum" sz="quarter" idx="12"/>
          </p:nvPr>
        </p:nvSpPr>
        <p:spPr>
          <a:xfrm>
            <a:off x="11049000" y="6430868"/>
            <a:ext cx="533399" cy="232147"/>
          </a:xfrm>
        </p:spPr>
        <p:txBody>
          <a:bodyPr/>
          <a:lstStyle/>
          <a:p>
            <a:fld id="{B016F8AB-BCEA-4347-8BA6-BE776009BC89}" type="slidenum">
              <a:rPr lang="en-US" smtClean="0"/>
              <a:t>22</a:t>
            </a:fld>
            <a:endParaRPr lang="en-US"/>
          </a:p>
        </p:txBody>
      </p:sp>
    </p:spTree>
    <p:extLst>
      <p:ext uri="{BB962C8B-B14F-4D97-AF65-F5344CB8AC3E}">
        <p14:creationId xmlns:p14="http://schemas.microsoft.com/office/powerpoint/2010/main" val="3970300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a:t>
            </a:r>
            <a:r>
              <a:rPr lang="en-US" dirty="0"/>
              <a:t>Pipes and Filters</a:t>
            </a:r>
          </a:p>
        </p:txBody>
      </p:sp>
      <p:sp>
        <p:nvSpPr>
          <p:cNvPr id="3" name="Text Placeholder 2"/>
          <p:cNvSpPr>
            <a:spLocks noGrp="1"/>
          </p:cNvSpPr>
          <p:nvPr>
            <p:ph type="body" sz="half" idx="2"/>
          </p:nvPr>
        </p:nvSpPr>
        <p:spPr>
          <a:xfrm>
            <a:off x="7467600" y="1605502"/>
            <a:ext cx="4111784" cy="4261898"/>
          </a:xfrm>
        </p:spPr>
        <p:txBody>
          <a:bodyPr/>
          <a:lstStyle/>
          <a:p>
            <a:pPr marL="171450" indent="-171450">
              <a:buFont typeface="Arial" panose="020B0604020202020204" pitchFamily="34" charset="0"/>
              <a:buChar char="•"/>
            </a:pPr>
            <a:r>
              <a:rPr lang="en-US" sz="1200" dirty="0"/>
              <a:t>Each filter exposes a very simple interface: it receives messages on the inbound pipe, processes the message, and publishes the results to the outbound pipe. The pipe connects one filter to the next, sending output messages from one filter to the next. Because all component use the same external interface they can be </a:t>
            </a:r>
            <a:r>
              <a:rPr lang="en-US" sz="1200" i="1" dirty="0"/>
              <a:t>composed</a:t>
            </a:r>
            <a:r>
              <a:rPr lang="en-US" sz="1200" dirty="0"/>
              <a:t> into different solutions by connecting the components to different pipes. We can add new filters, omit existing ones or rearrange them into a new sequence -- all without having to change the filters themselves. The connection between filter and pipe is sometimes called </a:t>
            </a:r>
            <a:r>
              <a:rPr lang="en-US" sz="1200" i="1" dirty="0"/>
              <a:t>port</a:t>
            </a:r>
            <a:r>
              <a:rPr lang="en-US" sz="1200" dirty="0"/>
              <a:t>. In the basic form, each filter component has one input port and one output port</a:t>
            </a:r>
            <a:r>
              <a:rPr lang="en-US" sz="1200" dirty="0" smtClean="0"/>
              <a:t>.</a:t>
            </a:r>
          </a:p>
          <a:p>
            <a:pPr marL="171450" indent="-171450">
              <a:buFont typeface="Arial" panose="020B0604020202020204" pitchFamily="34" charset="0"/>
              <a:buChar char="•"/>
            </a:pPr>
            <a:r>
              <a:rPr lang="en-US" sz="1200" dirty="0" smtClean="0"/>
              <a:t>Increases reusability , flexibility</a:t>
            </a:r>
            <a:endParaRPr lang="en-US" sz="1200" dirty="0"/>
          </a:p>
          <a:p>
            <a:pPr marL="171450" indent="-171450">
              <a:buFont typeface="Arial" panose="020B0604020202020204" pitchFamily="34" charset="0"/>
              <a:buChar char="•"/>
            </a:pPr>
            <a:r>
              <a:rPr lang="en-US" sz="1200" dirty="0" smtClean="0"/>
              <a:t>Easier for testing and debugging</a:t>
            </a:r>
          </a:p>
          <a:p>
            <a:pPr marL="171450" indent="-171450">
              <a:buFont typeface="Arial" panose="020B0604020202020204" pitchFamily="34" charset="0"/>
              <a:buChar char="•"/>
            </a:pPr>
            <a:endParaRPr lang="en-US" sz="1200"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23</a:t>
            </a:fld>
            <a:endParaRPr lang="en-US"/>
          </a:p>
        </p:txBody>
      </p:sp>
      <p:sp>
        <p:nvSpPr>
          <p:cNvPr id="2" name="Picture Placeholder 1"/>
          <p:cNvSpPr>
            <a:spLocks noGrp="1"/>
          </p:cNvSpPr>
          <p:nvPr>
            <p:ph type="pic" idx="1"/>
          </p:nvPr>
        </p:nvSpPr>
        <p:spPr>
          <a:xfrm>
            <a:off x="609440" y="1605502"/>
            <a:ext cx="6705760" cy="4261898"/>
          </a:xfrm>
        </p:spPr>
      </p:sp>
      <p:sp>
        <p:nvSpPr>
          <p:cNvPr id="5" name="Rectangle 4"/>
          <p:cNvSpPr/>
          <p:nvPr/>
        </p:nvSpPr>
        <p:spPr>
          <a:xfrm>
            <a:off x="533400" y="5841356"/>
            <a:ext cx="10969944" cy="523220"/>
          </a:xfrm>
          <a:prstGeom prst="rect">
            <a:avLst/>
          </a:prstGeom>
        </p:spPr>
        <p:txBody>
          <a:bodyPr wrap="square">
            <a:spAutoFit/>
          </a:bodyPr>
          <a:lstStyle/>
          <a:p>
            <a:r>
              <a:rPr lang="en-US" sz="1400" b="1" dirty="0"/>
              <a:t>Use the </a:t>
            </a:r>
            <a:r>
              <a:rPr lang="en-US" sz="1400" b="1" i="1" dirty="0"/>
              <a:t>Pipes and Filters</a:t>
            </a:r>
            <a:r>
              <a:rPr lang="en-US" sz="1400" b="1" dirty="0"/>
              <a:t> architectural style to divide a larger processing task into a sequence of smaller, independent processing steps (Filters) that are connected by channels (Pipes).</a:t>
            </a:r>
            <a:endParaRPr lang="en-US" sz="1400" dirty="0"/>
          </a:p>
        </p:txBody>
      </p:sp>
      <p:pic>
        <p:nvPicPr>
          <p:cNvPr id="3074" name="Picture 2" descr="Pipes and Filt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894" y="519235"/>
            <a:ext cx="819150" cy="51435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www.enterpriseintegrationpatterns.com/img/PipesAndFilters.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440" y="2209800"/>
            <a:ext cx="6705760" cy="2438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099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a:t>
            </a:r>
            <a:r>
              <a:rPr lang="en-US" dirty="0"/>
              <a:t>Pipes and Filters</a:t>
            </a:r>
          </a:p>
        </p:txBody>
      </p:sp>
      <p:sp>
        <p:nvSpPr>
          <p:cNvPr id="3" name="Text Placeholder 2"/>
          <p:cNvSpPr>
            <a:spLocks noGrp="1"/>
          </p:cNvSpPr>
          <p:nvPr>
            <p:ph type="body" sz="half" idx="2"/>
          </p:nvPr>
        </p:nvSpPr>
        <p:spPr>
          <a:xfrm>
            <a:off x="7467600" y="1605502"/>
            <a:ext cx="4111784" cy="4261898"/>
          </a:xfrm>
        </p:spPr>
        <p:txBody>
          <a:bodyPr/>
          <a:lstStyle/>
          <a:p>
            <a:endParaRPr lang="en-US" sz="1200" dirty="0" smtClean="0"/>
          </a:p>
          <a:p>
            <a:pPr marL="171450" indent="-171450">
              <a:buFont typeface="Arial" panose="020B0604020202020204" pitchFamily="34" charset="0"/>
              <a:buChar char="•"/>
            </a:pPr>
            <a:r>
              <a:rPr lang="en-US" sz="1200" dirty="0" smtClean="0"/>
              <a:t>The delay between two messages in case of piping equals the delay in filter with biggest delay</a:t>
            </a:r>
            <a:endParaRPr lang="en-US" sz="1200"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24</a:t>
            </a:fld>
            <a:endParaRPr lang="en-US"/>
          </a:p>
        </p:txBody>
      </p:sp>
      <p:sp>
        <p:nvSpPr>
          <p:cNvPr id="2" name="Picture Placeholder 1"/>
          <p:cNvSpPr>
            <a:spLocks noGrp="1"/>
          </p:cNvSpPr>
          <p:nvPr>
            <p:ph type="pic" idx="1"/>
          </p:nvPr>
        </p:nvSpPr>
        <p:spPr>
          <a:xfrm>
            <a:off x="609440" y="1605502"/>
            <a:ext cx="6705760" cy="4261898"/>
          </a:xfrm>
        </p:spPr>
      </p:sp>
      <p:sp>
        <p:nvSpPr>
          <p:cNvPr id="5" name="Rectangle 4"/>
          <p:cNvSpPr/>
          <p:nvPr/>
        </p:nvSpPr>
        <p:spPr>
          <a:xfrm>
            <a:off x="533400" y="5841356"/>
            <a:ext cx="10969944" cy="523220"/>
          </a:xfrm>
          <a:prstGeom prst="rect">
            <a:avLst/>
          </a:prstGeom>
        </p:spPr>
        <p:txBody>
          <a:bodyPr wrap="square">
            <a:spAutoFit/>
          </a:bodyPr>
          <a:lstStyle/>
          <a:p>
            <a:r>
              <a:rPr lang="en-US" sz="1400" b="1" dirty="0"/>
              <a:t>Use the </a:t>
            </a:r>
            <a:r>
              <a:rPr lang="en-US" sz="1400" b="1" i="1" dirty="0"/>
              <a:t>Pipes and Filters</a:t>
            </a:r>
            <a:r>
              <a:rPr lang="en-US" sz="1400" b="1" dirty="0"/>
              <a:t> architectural style to divide a larger processing task into a sequence of smaller, independent processing steps (Filters) that are connected by channels (Pipes).</a:t>
            </a:r>
            <a:endParaRPr lang="en-US" sz="1400" dirty="0"/>
          </a:p>
        </p:txBody>
      </p:sp>
      <p:pic>
        <p:nvPicPr>
          <p:cNvPr id="3074" name="Picture 2" descr="Pipes and Filt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894" y="519235"/>
            <a:ext cx="819150" cy="51435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609441" y="2129363"/>
            <a:ext cx="6705760" cy="2989201"/>
          </a:xfrm>
          <a:prstGeom prst="rect">
            <a:avLst/>
          </a:prstGeom>
        </p:spPr>
      </p:pic>
    </p:spTree>
    <p:extLst>
      <p:ext uri="{BB962C8B-B14F-4D97-AF65-F5344CB8AC3E}">
        <p14:creationId xmlns:p14="http://schemas.microsoft.com/office/powerpoint/2010/main" val="3608100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a:t>
            </a:r>
            <a:r>
              <a:rPr lang="en-US" dirty="0"/>
              <a:t>Pipes and Filters</a:t>
            </a:r>
          </a:p>
        </p:txBody>
      </p:sp>
      <p:sp>
        <p:nvSpPr>
          <p:cNvPr id="3" name="Text Placeholder 2"/>
          <p:cNvSpPr>
            <a:spLocks noGrp="1"/>
          </p:cNvSpPr>
          <p:nvPr>
            <p:ph type="body" sz="half" idx="2"/>
          </p:nvPr>
        </p:nvSpPr>
        <p:spPr>
          <a:xfrm>
            <a:off x="7467600" y="1605502"/>
            <a:ext cx="4111784" cy="4261898"/>
          </a:xfrm>
        </p:spPr>
        <p:txBody>
          <a:bodyPr/>
          <a:lstStyle/>
          <a:p>
            <a:pPr marL="171450" indent="-171450">
              <a:buFont typeface="Arial" panose="020B0604020202020204" pitchFamily="34" charset="0"/>
              <a:buChar char="•"/>
            </a:pPr>
            <a:r>
              <a:rPr lang="en-US" sz="1200" dirty="0" smtClean="0"/>
              <a:t>We can use parallel processing to increase performance but may be we need sequencer to reorder the messages.</a:t>
            </a:r>
            <a:endParaRPr lang="en-US" sz="1200"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25</a:t>
            </a:fld>
            <a:endParaRPr lang="en-US"/>
          </a:p>
        </p:txBody>
      </p:sp>
      <p:sp>
        <p:nvSpPr>
          <p:cNvPr id="2" name="Picture Placeholder 1"/>
          <p:cNvSpPr>
            <a:spLocks noGrp="1"/>
          </p:cNvSpPr>
          <p:nvPr>
            <p:ph type="pic" idx="1"/>
          </p:nvPr>
        </p:nvSpPr>
        <p:spPr>
          <a:xfrm>
            <a:off x="609440" y="1605502"/>
            <a:ext cx="6705760" cy="4261898"/>
          </a:xfrm>
        </p:spPr>
      </p:sp>
      <p:sp>
        <p:nvSpPr>
          <p:cNvPr id="5" name="Rectangle 4"/>
          <p:cNvSpPr/>
          <p:nvPr/>
        </p:nvSpPr>
        <p:spPr>
          <a:xfrm>
            <a:off x="533400" y="5841356"/>
            <a:ext cx="10969944" cy="523220"/>
          </a:xfrm>
          <a:prstGeom prst="rect">
            <a:avLst/>
          </a:prstGeom>
        </p:spPr>
        <p:txBody>
          <a:bodyPr wrap="square">
            <a:spAutoFit/>
          </a:bodyPr>
          <a:lstStyle/>
          <a:p>
            <a:r>
              <a:rPr lang="en-US" sz="1400" b="1" dirty="0"/>
              <a:t>Use the </a:t>
            </a:r>
            <a:r>
              <a:rPr lang="en-US" sz="1400" b="1" i="1" dirty="0"/>
              <a:t>Pipes and Filters</a:t>
            </a:r>
            <a:r>
              <a:rPr lang="en-US" sz="1400" b="1" dirty="0"/>
              <a:t> architectural style to divide a larger processing task into a sequence of smaller, independent processing steps (Filters) that are connected by channels (Pipes).</a:t>
            </a:r>
            <a:endParaRPr lang="en-US" sz="1400" dirty="0"/>
          </a:p>
        </p:txBody>
      </p:sp>
      <p:pic>
        <p:nvPicPr>
          <p:cNvPr id="3074" name="Picture 2" descr="Pipes and Filt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894" y="519235"/>
            <a:ext cx="819150" cy="51435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609440" y="2800686"/>
            <a:ext cx="6705760" cy="1685925"/>
          </a:xfrm>
          <a:prstGeom prst="rect">
            <a:avLst/>
          </a:prstGeom>
        </p:spPr>
      </p:pic>
    </p:spTree>
    <p:extLst>
      <p:ext uri="{BB962C8B-B14F-4D97-AF65-F5344CB8AC3E}">
        <p14:creationId xmlns:p14="http://schemas.microsoft.com/office/powerpoint/2010/main" val="2121264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Widget-Gadget Corp -- An Example</a:t>
            </a:r>
          </a:p>
        </p:txBody>
      </p:sp>
      <p:sp>
        <p:nvSpPr>
          <p:cNvPr id="3" name="Text Placeholder 2"/>
          <p:cNvSpPr>
            <a:spLocks noGrp="1"/>
          </p:cNvSpPr>
          <p:nvPr>
            <p:ph type="body" sz="half" idx="2"/>
          </p:nvPr>
        </p:nvSpPr>
        <p:spPr>
          <a:xfrm>
            <a:off x="7467601" y="1524000"/>
            <a:ext cx="4111784" cy="4572000"/>
          </a:xfrm>
        </p:spPr>
        <p:txBody>
          <a:bodyPr/>
          <a:lstStyle/>
          <a:p>
            <a:pPr marL="285750" indent="-285750">
              <a:buFont typeface="Arial" panose="020B0604020202020204" pitchFamily="34" charset="0"/>
              <a:buChar char="•"/>
            </a:pPr>
            <a:r>
              <a:rPr lang="en-US" sz="1400" dirty="0" smtClean="0"/>
              <a:t> </a:t>
            </a:r>
            <a:r>
              <a:rPr lang="en-US" sz="1400" b="1" dirty="0"/>
              <a:t>Take Orders</a:t>
            </a:r>
            <a:r>
              <a:rPr lang="en-US" sz="1400" dirty="0"/>
              <a:t>: Customers can place orders via Web, phone or fax</a:t>
            </a:r>
          </a:p>
          <a:p>
            <a:pPr marL="285750" indent="-285750">
              <a:buFont typeface="Arial" panose="020B0604020202020204" pitchFamily="34" charset="0"/>
              <a:buChar char="•"/>
            </a:pPr>
            <a:r>
              <a:rPr lang="en-US" sz="1400" b="1" dirty="0"/>
              <a:t>Process Orders</a:t>
            </a:r>
            <a:r>
              <a:rPr lang="en-US" sz="1400" dirty="0"/>
              <a:t>: Processing an order involves multiple steps, including verifying inventory, shipping the goods and invoicing the customer</a:t>
            </a:r>
          </a:p>
          <a:p>
            <a:pPr marL="285750" indent="-285750">
              <a:buFont typeface="Arial" panose="020B0604020202020204" pitchFamily="34" charset="0"/>
              <a:buChar char="•"/>
            </a:pPr>
            <a:r>
              <a:rPr lang="en-US" sz="1400" b="1" dirty="0"/>
              <a:t>Check Status</a:t>
            </a:r>
            <a:r>
              <a:rPr lang="en-US" sz="1400" dirty="0"/>
              <a:t>: Customers can check the order status</a:t>
            </a:r>
          </a:p>
          <a:p>
            <a:endParaRPr lang="en-US" sz="1400"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26</a:t>
            </a:fld>
            <a:endParaRPr lang="en-US"/>
          </a:p>
        </p:txBody>
      </p:sp>
      <p:sp>
        <p:nvSpPr>
          <p:cNvPr id="2" name="Picture Placeholder 1"/>
          <p:cNvSpPr>
            <a:spLocks noGrp="1"/>
          </p:cNvSpPr>
          <p:nvPr>
            <p:ph type="pic" idx="1"/>
          </p:nvPr>
        </p:nvSpPr>
        <p:spPr/>
      </p:sp>
      <p:pic>
        <p:nvPicPr>
          <p:cNvPr id="51202" name="Picture 2" descr="http://www.enterpriseintegrationpatterns.com/img/WgrusContex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0" y="1524000"/>
            <a:ext cx="6705760" cy="4571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8827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Internal Systems</a:t>
            </a:r>
          </a:p>
        </p:txBody>
      </p:sp>
      <p:sp>
        <p:nvSpPr>
          <p:cNvPr id="3" name="Text Placeholder 2"/>
          <p:cNvSpPr>
            <a:spLocks noGrp="1"/>
          </p:cNvSpPr>
          <p:nvPr>
            <p:ph type="body" sz="half" idx="2"/>
          </p:nvPr>
        </p:nvSpPr>
        <p:spPr/>
        <p:txBody>
          <a:bodyPr/>
          <a:lstStyle/>
          <a:p>
            <a:r>
              <a:rPr lang="en-US" dirty="0"/>
              <a:t>Widget-Gadget </a:t>
            </a:r>
            <a:r>
              <a:rPr lang="en-US" dirty="0" smtClean="0"/>
              <a:t>Corp is not green field.</a:t>
            </a:r>
            <a:endParaRPr lang="en-US" dirty="0"/>
          </a:p>
          <a:p>
            <a:r>
              <a:rPr lang="en-US" dirty="0" smtClean="0"/>
              <a:t>It has already existing systems</a:t>
            </a:r>
          </a:p>
          <a:p>
            <a:pPr marL="285750" indent="-285750">
              <a:buFontTx/>
              <a:buChar char="-"/>
            </a:pPr>
            <a:r>
              <a:rPr lang="en-US" dirty="0" smtClean="0"/>
              <a:t>3 Sales channels(Web interface, Call Center, inbound Fax)</a:t>
            </a:r>
          </a:p>
          <a:p>
            <a:pPr marL="285750" indent="-285750">
              <a:buFontTx/>
              <a:buChar char="-"/>
            </a:pPr>
            <a:r>
              <a:rPr lang="en-US" dirty="0" smtClean="0"/>
              <a:t>Outbound Mail to send message to customer</a:t>
            </a:r>
          </a:p>
          <a:p>
            <a:pPr marL="285750" indent="-285750">
              <a:buFontTx/>
              <a:buChar char="-"/>
            </a:pPr>
            <a:r>
              <a:rPr lang="en-US" dirty="0" smtClean="0"/>
              <a:t>Billing/Accounting system </a:t>
            </a:r>
          </a:p>
          <a:p>
            <a:pPr marL="285750" indent="-285750">
              <a:buFontTx/>
              <a:buChar char="-"/>
            </a:pPr>
            <a:r>
              <a:rPr lang="en-US" dirty="0" smtClean="0"/>
              <a:t>Shipping System</a:t>
            </a:r>
          </a:p>
          <a:p>
            <a:pPr marL="285750" indent="-285750">
              <a:buFontTx/>
              <a:buChar char="-"/>
            </a:pPr>
            <a:r>
              <a:rPr lang="en-US" dirty="0" smtClean="0"/>
              <a:t>2 Inventory systems ( one for widget and other for gadget ) </a:t>
            </a:r>
          </a:p>
          <a:p>
            <a:pPr marL="285750" indent="-285750">
              <a:buFontTx/>
              <a:buChar char="-"/>
            </a:pPr>
            <a:r>
              <a:rPr lang="en-US" dirty="0" smtClean="0"/>
              <a:t>2 Catalog systems </a:t>
            </a:r>
            <a:r>
              <a:rPr lang="en-US" dirty="0"/>
              <a:t>( one for widget and other for gadget ) </a:t>
            </a:r>
          </a:p>
          <a:p>
            <a:pPr marL="285750" indent="-285750">
              <a:buFontTx/>
              <a:buChar char="-"/>
            </a:pPr>
            <a:endParaRPr lang="en-US" dirty="0" smtClean="0"/>
          </a:p>
        </p:txBody>
      </p:sp>
      <p:sp>
        <p:nvSpPr>
          <p:cNvPr id="8" name="Slide Number Placeholder 7"/>
          <p:cNvSpPr>
            <a:spLocks noGrp="1"/>
          </p:cNvSpPr>
          <p:nvPr>
            <p:ph type="sldNum" sz="quarter" idx="12"/>
          </p:nvPr>
        </p:nvSpPr>
        <p:spPr/>
        <p:txBody>
          <a:bodyPr/>
          <a:lstStyle/>
          <a:p>
            <a:fld id="{B016F8AB-BCEA-4347-8BA6-BE776009BC89}" type="slidenum">
              <a:rPr lang="en-US" smtClean="0"/>
              <a:pPr/>
              <a:t>27</a:t>
            </a:fld>
            <a:endParaRPr lang="en-US"/>
          </a:p>
        </p:txBody>
      </p:sp>
      <p:sp>
        <p:nvSpPr>
          <p:cNvPr id="2" name="Picture Placeholder 1"/>
          <p:cNvSpPr>
            <a:spLocks noGrp="1"/>
          </p:cNvSpPr>
          <p:nvPr>
            <p:ph type="pic" idx="1"/>
          </p:nvPr>
        </p:nvSpPr>
        <p:spPr/>
      </p:sp>
      <p:pic>
        <p:nvPicPr>
          <p:cNvPr id="52226" name="Picture 2" descr="http://www.enterpriseintegrationpatterns.com/img/WgrusSystem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0" y="1524000"/>
            <a:ext cx="6705759"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96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Taking Orders</a:t>
            </a:r>
          </a:p>
        </p:txBody>
      </p:sp>
      <p:sp>
        <p:nvSpPr>
          <p:cNvPr id="3" name="Text Placeholder 2"/>
          <p:cNvSpPr>
            <a:spLocks noGrp="1"/>
          </p:cNvSpPr>
          <p:nvPr>
            <p:ph type="body" sz="half" idx="2"/>
          </p:nvPr>
        </p:nvSpPr>
        <p:spPr/>
        <p:txBody>
          <a:bodyPr/>
          <a:lstStyle/>
          <a:p>
            <a:r>
              <a:rPr lang="en-US" dirty="0" smtClean="0"/>
              <a:t>1- Endpoint (Gateway, Channel Adapter)</a:t>
            </a:r>
          </a:p>
          <a:p>
            <a:r>
              <a:rPr lang="en-US" dirty="0" smtClean="0"/>
              <a:t>2- Channels( Point – to-Point, Data Type channel)</a:t>
            </a:r>
          </a:p>
          <a:p>
            <a:r>
              <a:rPr lang="en-US" dirty="0" smtClean="0"/>
              <a:t>3- Translation ( Message Translator)</a:t>
            </a:r>
          </a:p>
          <a:p>
            <a:r>
              <a:rPr lang="en-US" dirty="0" smtClean="0"/>
              <a:t>4- Message ( Canonical Data Model, Document Message)</a:t>
            </a:r>
          </a:p>
          <a:p>
            <a:endParaRPr lang="en-US"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28</a:t>
            </a:fld>
            <a:endParaRPr lang="en-US"/>
          </a:p>
        </p:txBody>
      </p:sp>
      <p:sp>
        <p:nvSpPr>
          <p:cNvPr id="2" name="Picture Placeholder 1"/>
          <p:cNvSpPr>
            <a:spLocks noGrp="1"/>
          </p:cNvSpPr>
          <p:nvPr>
            <p:ph type="pic" idx="1"/>
          </p:nvPr>
        </p:nvSpPr>
        <p:spPr/>
      </p:sp>
      <p:pic>
        <p:nvPicPr>
          <p:cNvPr id="54274" name="Picture 2" descr="http://www.enterpriseintegrationpatterns.com/img/WgrusOrders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0" y="1524000"/>
            <a:ext cx="6705760" cy="4571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5865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Processing Orders</a:t>
            </a:r>
          </a:p>
        </p:txBody>
      </p:sp>
      <p:sp>
        <p:nvSpPr>
          <p:cNvPr id="3" name="Text Placeholder 2"/>
          <p:cNvSpPr>
            <a:spLocks noGrp="1"/>
          </p:cNvSpPr>
          <p:nvPr>
            <p:ph type="body" sz="half" idx="2"/>
          </p:nvPr>
        </p:nvSpPr>
        <p:spPr/>
        <p:txBody>
          <a:bodyPr/>
          <a:lstStyle/>
          <a:p>
            <a:r>
              <a:rPr lang="en-US" dirty="0" smtClean="0"/>
              <a:t>1- Check stock in inventory system and customer credit </a:t>
            </a:r>
            <a:r>
              <a:rPr lang="en-US" dirty="0"/>
              <a:t>level in billing system(in </a:t>
            </a:r>
            <a:r>
              <a:rPr lang="en-US" dirty="0" smtClean="0"/>
              <a:t>parallel )</a:t>
            </a:r>
          </a:p>
          <a:p>
            <a:r>
              <a:rPr lang="en-US" dirty="0" smtClean="0"/>
              <a:t>2- if the order is ok , then ship the order in shipping system and send invoice otherwise handle it as expectation</a:t>
            </a:r>
          </a:p>
          <a:p>
            <a:endParaRPr lang="en-US"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29</a:t>
            </a:fld>
            <a:endParaRPr lang="en-US"/>
          </a:p>
        </p:txBody>
      </p:sp>
      <p:sp>
        <p:nvSpPr>
          <p:cNvPr id="2" name="Picture Placeholder 1"/>
          <p:cNvSpPr>
            <a:spLocks noGrp="1"/>
          </p:cNvSpPr>
          <p:nvPr>
            <p:ph type="pic" idx="1"/>
          </p:nvPr>
        </p:nvSpPr>
        <p:spPr/>
      </p:sp>
      <p:pic>
        <p:nvPicPr>
          <p:cNvPr id="55298" name="Picture 2" descr="http://www.enterpriseintegrationpatterns.com/img/WgrusActivity.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140" y="1524000"/>
            <a:ext cx="464836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639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a:t>
            </a:r>
            <a:endParaRPr lang="en-US" dirty="0"/>
          </a:p>
        </p:txBody>
      </p:sp>
      <p:sp>
        <p:nvSpPr>
          <p:cNvPr id="2" name="Content Placeholder 1"/>
          <p:cNvSpPr>
            <a:spLocks noGrp="1"/>
          </p:cNvSpPr>
          <p:nvPr>
            <p:ph idx="1"/>
          </p:nvPr>
        </p:nvSpPr>
        <p:spPr>
          <a:xfrm>
            <a:off x="609600" y="1600201"/>
            <a:ext cx="10969784" cy="4571999"/>
          </a:xfrm>
        </p:spPr>
        <p:txBody>
          <a:bodyPr>
            <a:normAutofit/>
          </a:bodyPr>
          <a:lstStyle/>
          <a:p>
            <a:r>
              <a:rPr lang="en-US" dirty="0" smtClean="0"/>
              <a:t>Integration</a:t>
            </a:r>
          </a:p>
          <a:p>
            <a:r>
              <a:rPr lang="en-US" dirty="0" smtClean="0"/>
              <a:t>Message system</a:t>
            </a:r>
          </a:p>
          <a:p>
            <a:r>
              <a:rPr lang="en-US" dirty="0" smtClean="0"/>
              <a:t>Online retailer </a:t>
            </a:r>
            <a:r>
              <a:rPr lang="en-US" dirty="0"/>
              <a:t>(</a:t>
            </a:r>
            <a:r>
              <a:rPr lang="en-US" dirty="0" smtClean="0"/>
              <a:t>Concreate example) </a:t>
            </a:r>
          </a:p>
          <a:p>
            <a:endParaRPr lang="en-US" dirty="0" smtClean="0"/>
          </a:p>
          <a:p>
            <a:endParaRPr lang="en-US" dirty="0" smtClean="0"/>
          </a:p>
          <a:p>
            <a:pPr lvl="2"/>
            <a:endParaRPr lang="en-US" dirty="0"/>
          </a:p>
        </p:txBody>
      </p:sp>
      <p:sp>
        <p:nvSpPr>
          <p:cNvPr id="4" name="Slide Number Placeholder 3"/>
          <p:cNvSpPr>
            <a:spLocks noGrp="1"/>
          </p:cNvSpPr>
          <p:nvPr>
            <p:ph type="sldNum" sz="quarter" idx="12"/>
          </p:nvPr>
        </p:nvSpPr>
        <p:spPr>
          <a:xfrm>
            <a:off x="11049000" y="6430868"/>
            <a:ext cx="533399" cy="232147"/>
          </a:xfrm>
        </p:spPr>
        <p:txBody>
          <a:bodyPr/>
          <a:lstStyle/>
          <a:p>
            <a:fld id="{B016F8AB-BCEA-4347-8BA6-BE776009BC89}" type="slidenum">
              <a:rPr lang="en-US" smtClean="0"/>
              <a:t>3</a:t>
            </a:fld>
            <a:endParaRPr lang="en-US"/>
          </a:p>
        </p:txBody>
      </p:sp>
    </p:spTree>
    <p:extLst>
      <p:ext uri="{BB962C8B-B14F-4D97-AF65-F5344CB8AC3E}">
        <p14:creationId xmlns:p14="http://schemas.microsoft.com/office/powerpoint/2010/main" val="4224994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Processing Orders</a:t>
            </a:r>
          </a:p>
        </p:txBody>
      </p:sp>
      <p:sp>
        <p:nvSpPr>
          <p:cNvPr id="3" name="Text Placeholder 2"/>
          <p:cNvSpPr>
            <a:spLocks noGrp="1"/>
          </p:cNvSpPr>
          <p:nvPr>
            <p:ph type="body" sz="half" idx="2"/>
          </p:nvPr>
        </p:nvSpPr>
        <p:spPr/>
        <p:txBody>
          <a:bodyPr/>
          <a:lstStyle/>
          <a:p>
            <a:r>
              <a:rPr lang="en-US" dirty="0" smtClean="0"/>
              <a:t>1- channels(publish-subscriber, invalid message channel)</a:t>
            </a:r>
          </a:p>
          <a:p>
            <a:r>
              <a:rPr lang="en-US" dirty="0" smtClean="0"/>
              <a:t>2- Router (Aggregator – Content based router)</a:t>
            </a:r>
          </a:p>
          <a:p>
            <a:endParaRPr lang="en-US"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30</a:t>
            </a:fld>
            <a:endParaRPr lang="en-US"/>
          </a:p>
        </p:txBody>
      </p:sp>
      <p:sp>
        <p:nvSpPr>
          <p:cNvPr id="2" name="Picture Placeholder 1"/>
          <p:cNvSpPr>
            <a:spLocks noGrp="1"/>
          </p:cNvSpPr>
          <p:nvPr>
            <p:ph type="pic" idx="1"/>
          </p:nvPr>
        </p:nvSpPr>
        <p:spPr/>
      </p:sp>
      <p:pic>
        <p:nvPicPr>
          <p:cNvPr id="56322" name="Picture 2" descr="http://www.enterpriseintegrationpatterns.com/img/WgrusProcessingOrder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0" y="2743200"/>
            <a:ext cx="670576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3247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Processing Orders</a:t>
            </a:r>
          </a:p>
        </p:txBody>
      </p:sp>
      <p:sp>
        <p:nvSpPr>
          <p:cNvPr id="3" name="Text Placeholder 2"/>
          <p:cNvSpPr>
            <a:spLocks noGrp="1"/>
          </p:cNvSpPr>
          <p:nvPr>
            <p:ph type="body" sz="half" idx="2"/>
          </p:nvPr>
        </p:nvSpPr>
        <p:spPr/>
        <p:txBody>
          <a:bodyPr/>
          <a:lstStyle/>
          <a:p>
            <a:r>
              <a:rPr lang="en-US" dirty="0" smtClean="0"/>
              <a:t>There are 2 inventories one for Widget item and other for gadget item. </a:t>
            </a:r>
          </a:p>
          <a:p>
            <a:endParaRPr lang="en-US" dirty="0" smtClean="0"/>
          </a:p>
          <a:p>
            <a:r>
              <a:rPr lang="en-US" dirty="0" smtClean="0"/>
              <a:t>1- Routing (Content-Based Router)</a:t>
            </a:r>
          </a:p>
          <a:p>
            <a:r>
              <a:rPr lang="en-US" dirty="0" smtClean="0"/>
              <a:t>2- Channel (invalid message channel)</a:t>
            </a:r>
          </a:p>
          <a:p>
            <a:r>
              <a:rPr lang="en-US" dirty="0" smtClean="0"/>
              <a:t>3- Message ( Command message)</a:t>
            </a:r>
            <a:endParaRPr lang="en-US"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31</a:t>
            </a:fld>
            <a:endParaRPr lang="en-US"/>
          </a:p>
        </p:txBody>
      </p:sp>
      <p:sp>
        <p:nvSpPr>
          <p:cNvPr id="2" name="Picture Placeholder 1"/>
          <p:cNvSpPr>
            <a:spLocks noGrp="1"/>
          </p:cNvSpPr>
          <p:nvPr>
            <p:ph type="pic" idx="1"/>
          </p:nvPr>
        </p:nvSpPr>
        <p:spPr/>
      </p:sp>
      <p:pic>
        <p:nvPicPr>
          <p:cNvPr id="57346" name="Picture 2" descr="http://www.enterpriseintegrationpatterns.com/img/WgrusInventory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0" y="2209800"/>
            <a:ext cx="6705760"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2220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Processing Orders</a:t>
            </a:r>
          </a:p>
        </p:txBody>
      </p:sp>
      <p:sp>
        <p:nvSpPr>
          <p:cNvPr id="3" name="Text Placeholder 2"/>
          <p:cNvSpPr>
            <a:spLocks noGrp="1"/>
          </p:cNvSpPr>
          <p:nvPr>
            <p:ph type="body" sz="half" idx="2"/>
          </p:nvPr>
        </p:nvSpPr>
        <p:spPr/>
        <p:txBody>
          <a:bodyPr/>
          <a:lstStyle/>
          <a:p>
            <a:r>
              <a:rPr lang="en-US" dirty="0" smtClean="0"/>
              <a:t>If the order contains more than one item, we should use splitter to split one message to many massage each one has one item and aggregator to combine the message again</a:t>
            </a:r>
          </a:p>
          <a:p>
            <a:r>
              <a:rPr lang="en-US" dirty="0" smtClean="0"/>
              <a:t>1- Routing ( Splitter, Aggregator)</a:t>
            </a:r>
          </a:p>
        </p:txBody>
      </p:sp>
      <p:sp>
        <p:nvSpPr>
          <p:cNvPr id="8" name="Slide Number Placeholder 7"/>
          <p:cNvSpPr>
            <a:spLocks noGrp="1"/>
          </p:cNvSpPr>
          <p:nvPr>
            <p:ph type="sldNum" sz="quarter" idx="12"/>
          </p:nvPr>
        </p:nvSpPr>
        <p:spPr/>
        <p:txBody>
          <a:bodyPr/>
          <a:lstStyle/>
          <a:p>
            <a:fld id="{B016F8AB-BCEA-4347-8BA6-BE776009BC89}" type="slidenum">
              <a:rPr lang="en-US" smtClean="0"/>
              <a:pPr/>
              <a:t>32</a:t>
            </a:fld>
            <a:endParaRPr lang="en-US"/>
          </a:p>
        </p:txBody>
      </p:sp>
      <p:sp>
        <p:nvSpPr>
          <p:cNvPr id="2" name="Picture Placeholder 1"/>
          <p:cNvSpPr>
            <a:spLocks noGrp="1"/>
          </p:cNvSpPr>
          <p:nvPr>
            <p:ph type="pic" idx="1"/>
          </p:nvPr>
        </p:nvSpPr>
        <p:spPr/>
      </p:sp>
      <p:pic>
        <p:nvPicPr>
          <p:cNvPr id="58370" name="Picture 2" descr="http://www.enterpriseintegrationpatterns.com/img/WgrusInventory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0" y="1524000"/>
            <a:ext cx="670576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687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Processing Orders</a:t>
            </a:r>
          </a:p>
        </p:txBody>
      </p:sp>
      <p:sp>
        <p:nvSpPr>
          <p:cNvPr id="3" name="Text Placeholder 2"/>
          <p:cNvSpPr>
            <a:spLocks noGrp="1"/>
          </p:cNvSpPr>
          <p:nvPr>
            <p:ph type="body" sz="half" idx="2"/>
          </p:nvPr>
        </p:nvSpPr>
        <p:spPr/>
        <p:txBody>
          <a:bodyPr/>
          <a:lstStyle/>
          <a:p>
            <a:r>
              <a:rPr lang="en-US" dirty="0" smtClean="0"/>
              <a:t>We have to add  order ID to correlate original message with sub massages </a:t>
            </a:r>
          </a:p>
          <a:p>
            <a:r>
              <a:rPr lang="en-US" dirty="0" smtClean="0"/>
              <a:t>1- Transformation  ( Content Enricher)</a:t>
            </a:r>
            <a:endParaRPr lang="en-US"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33</a:t>
            </a:fld>
            <a:endParaRPr lang="en-US"/>
          </a:p>
        </p:txBody>
      </p:sp>
      <p:sp>
        <p:nvSpPr>
          <p:cNvPr id="2" name="Picture Placeholder 1"/>
          <p:cNvSpPr>
            <a:spLocks noGrp="1"/>
          </p:cNvSpPr>
          <p:nvPr>
            <p:ph type="pic" idx="1"/>
          </p:nvPr>
        </p:nvSpPr>
        <p:spPr/>
      </p:sp>
      <p:pic>
        <p:nvPicPr>
          <p:cNvPr id="5" name="Picture 4"/>
          <p:cNvPicPr>
            <a:picLocks noChangeAspect="1"/>
          </p:cNvPicPr>
          <p:nvPr/>
        </p:nvPicPr>
        <p:blipFill>
          <a:blip r:embed="rId3"/>
          <a:stretch>
            <a:fillRect/>
          </a:stretch>
        </p:blipFill>
        <p:spPr>
          <a:xfrm>
            <a:off x="685801" y="1752600"/>
            <a:ext cx="6629400" cy="3879601"/>
          </a:xfrm>
          <a:prstGeom prst="rect">
            <a:avLst/>
          </a:prstGeom>
        </p:spPr>
      </p:pic>
    </p:spTree>
    <p:extLst>
      <p:ext uri="{BB962C8B-B14F-4D97-AF65-F5344CB8AC3E}">
        <p14:creationId xmlns:p14="http://schemas.microsoft.com/office/powerpoint/2010/main" val="3817666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Processing Orders</a:t>
            </a:r>
          </a:p>
        </p:txBody>
      </p:sp>
      <p:sp>
        <p:nvSpPr>
          <p:cNvPr id="3" name="Text Placeholder 2"/>
          <p:cNvSpPr>
            <a:spLocks noGrp="1"/>
          </p:cNvSpPr>
          <p:nvPr>
            <p:ph type="body" sz="half" idx="2"/>
          </p:nvPr>
        </p:nvSpPr>
        <p:spPr/>
        <p:txBody>
          <a:bodyPr/>
          <a:lstStyle/>
          <a:p>
            <a:r>
              <a:rPr lang="en-US" dirty="0" smtClean="0"/>
              <a:t>1- Routing( Composed Message Processor)</a:t>
            </a:r>
            <a:endParaRPr lang="en-US"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34</a:t>
            </a:fld>
            <a:endParaRPr lang="en-US"/>
          </a:p>
        </p:txBody>
      </p:sp>
      <p:sp>
        <p:nvSpPr>
          <p:cNvPr id="2" name="Picture Placeholder 1"/>
          <p:cNvSpPr>
            <a:spLocks noGrp="1"/>
          </p:cNvSpPr>
          <p:nvPr>
            <p:ph type="pic" idx="1"/>
          </p:nvPr>
        </p:nvSpPr>
        <p:spPr/>
      </p:sp>
      <p:pic>
        <p:nvPicPr>
          <p:cNvPr id="59394" name="Picture 2" descr="http://www.enterpriseintegrationpatterns.com/img/WgrusProcessingOrders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0" y="2628900"/>
            <a:ext cx="670576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328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Checking Status</a:t>
            </a:r>
          </a:p>
        </p:txBody>
      </p:sp>
      <p:sp>
        <p:nvSpPr>
          <p:cNvPr id="3" name="Text Placeholder 2"/>
          <p:cNvSpPr>
            <a:spLocks noGrp="1"/>
          </p:cNvSpPr>
          <p:nvPr>
            <p:ph type="body" sz="half" idx="2"/>
          </p:nvPr>
        </p:nvSpPr>
        <p:spPr/>
        <p:txBody>
          <a:bodyPr/>
          <a:lstStyle/>
          <a:p>
            <a:r>
              <a:rPr lang="en-US" dirty="0" smtClean="0"/>
              <a:t>System Management( Message Store)</a:t>
            </a:r>
            <a:endParaRPr lang="en-US"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35</a:t>
            </a:fld>
            <a:endParaRPr lang="en-US"/>
          </a:p>
        </p:txBody>
      </p:sp>
      <p:sp>
        <p:nvSpPr>
          <p:cNvPr id="2" name="Picture Placeholder 1"/>
          <p:cNvSpPr>
            <a:spLocks noGrp="1"/>
          </p:cNvSpPr>
          <p:nvPr>
            <p:ph type="pic" idx="1"/>
          </p:nvPr>
        </p:nvSpPr>
        <p:spPr/>
      </p:sp>
      <p:pic>
        <p:nvPicPr>
          <p:cNvPr id="60418" name="Picture 2" descr="http://www.enterpriseintegrationpatterns.com/img/WgrusMessageStor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0" y="2362200"/>
            <a:ext cx="6705760"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285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Checking Status</a:t>
            </a:r>
          </a:p>
        </p:txBody>
      </p:sp>
      <p:sp>
        <p:nvSpPr>
          <p:cNvPr id="3" name="Text Placeholder 2"/>
          <p:cNvSpPr>
            <a:spLocks noGrp="1"/>
          </p:cNvSpPr>
          <p:nvPr>
            <p:ph type="body" sz="half" idx="2"/>
          </p:nvPr>
        </p:nvSpPr>
        <p:spPr/>
        <p:txBody>
          <a:bodyPr/>
          <a:lstStyle/>
          <a:p>
            <a:r>
              <a:rPr lang="en-US" dirty="0" smtClean="0"/>
              <a:t>System Management ( Message store, Wire Tap)</a:t>
            </a:r>
            <a:endParaRPr lang="en-US"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36</a:t>
            </a:fld>
            <a:endParaRPr lang="en-US"/>
          </a:p>
        </p:txBody>
      </p:sp>
      <p:sp>
        <p:nvSpPr>
          <p:cNvPr id="2" name="Picture Placeholder 1"/>
          <p:cNvSpPr>
            <a:spLocks noGrp="1"/>
          </p:cNvSpPr>
          <p:nvPr>
            <p:ph type="pic" idx="1"/>
          </p:nvPr>
        </p:nvSpPr>
        <p:spPr/>
      </p:sp>
      <p:pic>
        <p:nvPicPr>
          <p:cNvPr id="61442" name="Picture 2" descr="http://www.enterpriseintegrationpatterns.com/img/WgrusWireTap.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0" y="1524000"/>
            <a:ext cx="6705760" cy="4571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1405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Checking Status</a:t>
            </a:r>
          </a:p>
        </p:txBody>
      </p:sp>
      <p:sp>
        <p:nvSpPr>
          <p:cNvPr id="3" name="Text Placeholder 2"/>
          <p:cNvSpPr>
            <a:spLocks noGrp="1"/>
          </p:cNvSpPr>
          <p:nvPr>
            <p:ph type="body" sz="half" idx="2"/>
          </p:nvPr>
        </p:nvSpPr>
        <p:spPr/>
        <p:txBody>
          <a:bodyPr/>
          <a:lstStyle/>
          <a:p>
            <a:r>
              <a:rPr lang="en-US" dirty="0" smtClean="0"/>
              <a:t>Routing ( Process Manager</a:t>
            </a:r>
          </a:p>
          <a:p>
            <a:r>
              <a:rPr lang="en-US" dirty="0" smtClean="0"/>
              <a:t>Process manger determines the next step (keeps the states) and stores the data between messages. </a:t>
            </a:r>
            <a:endParaRPr lang="en-US"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37</a:t>
            </a:fld>
            <a:endParaRPr lang="en-US"/>
          </a:p>
        </p:txBody>
      </p:sp>
      <p:sp>
        <p:nvSpPr>
          <p:cNvPr id="2" name="Picture Placeholder 1"/>
          <p:cNvSpPr>
            <a:spLocks noGrp="1"/>
          </p:cNvSpPr>
          <p:nvPr>
            <p:ph type="pic" idx="1"/>
          </p:nvPr>
        </p:nvSpPr>
        <p:spPr/>
      </p:sp>
      <p:pic>
        <p:nvPicPr>
          <p:cNvPr id="62466" name="Picture 2" descr="http://www.enterpriseintegrationpatterns.com/img/WgrusOrderStatu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0" y="1524001"/>
            <a:ext cx="670576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000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ext Placeholder 2"/>
          <p:cNvSpPr>
            <a:spLocks noGrp="1"/>
          </p:cNvSpPr>
          <p:nvPr>
            <p:ph type="body" sz="quarter" idx="13"/>
          </p:nvPr>
        </p:nvSpPr>
        <p:spPr/>
        <p:txBody>
          <a:bodyPr/>
          <a:lstStyle/>
          <a:p>
            <a:r>
              <a:rPr lang="en-US" dirty="0" smtClean="0"/>
              <a:t>Ayman.el-shayeb@hpe.com</a:t>
            </a:r>
            <a:endParaRPr lang="en-US" dirty="0"/>
          </a:p>
        </p:txBody>
      </p:sp>
      <p:sp>
        <p:nvSpPr>
          <p:cNvPr id="4" name="Slide Number Placeholder 3"/>
          <p:cNvSpPr>
            <a:spLocks noGrp="1"/>
          </p:cNvSpPr>
          <p:nvPr>
            <p:ph type="sldNum" sz="quarter" idx="17"/>
          </p:nvPr>
        </p:nvSpPr>
        <p:spPr/>
        <p:txBody>
          <a:bodyPr/>
          <a:lstStyle/>
          <a:p>
            <a:fld id="{B016F8AB-BCEA-4347-8BA6-BE776009BC89}" type="slidenum">
              <a:rPr lang="en-US" smtClean="0"/>
              <a:pPr/>
              <a:t>38</a:t>
            </a:fld>
            <a:endParaRPr lang="en-US"/>
          </a:p>
        </p:txBody>
      </p:sp>
    </p:spTree>
    <p:extLst>
      <p:ext uri="{BB962C8B-B14F-4D97-AF65-F5344CB8AC3E}">
        <p14:creationId xmlns:p14="http://schemas.microsoft.com/office/powerpoint/2010/main" val="3446130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smtClean="0"/>
              <a:t>Integration</a:t>
            </a:r>
            <a:endParaRPr lang="en-US" dirty="0"/>
          </a:p>
        </p:txBody>
      </p:sp>
      <p:sp>
        <p:nvSpPr>
          <p:cNvPr id="2" name="Content Placeholder 1"/>
          <p:cNvSpPr>
            <a:spLocks noGrp="1"/>
          </p:cNvSpPr>
          <p:nvPr>
            <p:ph idx="1"/>
          </p:nvPr>
        </p:nvSpPr>
        <p:spPr>
          <a:xfrm>
            <a:off x="588997" y="1343722"/>
            <a:ext cx="10969784" cy="4571999"/>
          </a:xfrm>
        </p:spPr>
        <p:txBody>
          <a:bodyPr>
            <a:normAutofit/>
          </a:bodyPr>
          <a:lstStyle/>
          <a:p>
            <a:pPr marL="0" indent="0">
              <a:buNone/>
            </a:pPr>
            <a:r>
              <a:rPr lang="en-US" dirty="0" smtClean="0"/>
              <a:t>“</a:t>
            </a:r>
            <a:r>
              <a:rPr lang="en-US" dirty="0"/>
              <a:t>Enterprise integration is the task of making separate applications work together to produce </a:t>
            </a:r>
            <a:r>
              <a:rPr lang="en-US" dirty="0" smtClean="0"/>
              <a:t>a unified </a:t>
            </a:r>
            <a:r>
              <a:rPr lang="en-US" dirty="0"/>
              <a:t>set of functionality.</a:t>
            </a:r>
            <a:r>
              <a:rPr lang="en-US" dirty="0" smtClean="0"/>
              <a:t>” </a:t>
            </a:r>
          </a:p>
          <a:p>
            <a:r>
              <a:rPr lang="en-US" dirty="0" smtClean="0"/>
              <a:t>Integration is not Designing  N-Tier </a:t>
            </a:r>
            <a:r>
              <a:rPr lang="en-US" smtClean="0"/>
              <a:t>distributed </a:t>
            </a:r>
            <a:r>
              <a:rPr lang="en-US" smtClean="0"/>
              <a:t>applications</a:t>
            </a:r>
            <a:endParaRPr lang="en-US" dirty="0" smtClean="0"/>
          </a:p>
          <a:p>
            <a:r>
              <a:rPr lang="en-US" dirty="0" smtClean="0"/>
              <a:t>Integration Challenges</a:t>
            </a:r>
          </a:p>
          <a:p>
            <a:pPr lvl="1"/>
            <a:r>
              <a:rPr lang="en-US" i="1" dirty="0"/>
              <a:t>Networks are unreliable.</a:t>
            </a:r>
          </a:p>
          <a:p>
            <a:pPr lvl="1"/>
            <a:r>
              <a:rPr lang="en-US" i="1" dirty="0"/>
              <a:t>Networks are slow</a:t>
            </a:r>
          </a:p>
          <a:p>
            <a:pPr lvl="1"/>
            <a:r>
              <a:rPr lang="en-US" i="1" dirty="0"/>
              <a:t>Any two applications are </a:t>
            </a:r>
            <a:r>
              <a:rPr lang="en-US" i="1" dirty="0" smtClean="0"/>
              <a:t>different ( Vendors, platforms , data model , security regions ..)</a:t>
            </a:r>
            <a:endParaRPr lang="en-US" i="1" dirty="0"/>
          </a:p>
          <a:p>
            <a:pPr lvl="1"/>
            <a:r>
              <a:rPr lang="en-US" i="1" dirty="0"/>
              <a:t>Change is inevitable</a:t>
            </a:r>
            <a:r>
              <a:rPr lang="en-US" i="1" dirty="0" smtClean="0"/>
              <a:t>.</a:t>
            </a:r>
          </a:p>
          <a:p>
            <a:pPr lvl="1"/>
            <a:r>
              <a:rPr lang="en-US" i="1" dirty="0" smtClean="0"/>
              <a:t>Applications are built without integration in mind</a:t>
            </a:r>
            <a:endParaRPr lang="en-US" dirty="0"/>
          </a:p>
          <a:p>
            <a:endParaRPr lang="en-US" dirty="0" smtClean="0"/>
          </a:p>
          <a:p>
            <a:endParaRPr lang="en-US" dirty="0"/>
          </a:p>
        </p:txBody>
      </p:sp>
      <p:sp>
        <p:nvSpPr>
          <p:cNvPr id="4" name="Slide Number Placeholder 3"/>
          <p:cNvSpPr>
            <a:spLocks noGrp="1"/>
          </p:cNvSpPr>
          <p:nvPr>
            <p:ph type="sldNum" sz="quarter" idx="12"/>
          </p:nvPr>
        </p:nvSpPr>
        <p:spPr>
          <a:xfrm>
            <a:off x="11049000" y="6430868"/>
            <a:ext cx="533399" cy="232147"/>
          </a:xfrm>
        </p:spPr>
        <p:txBody>
          <a:bodyPr/>
          <a:lstStyle/>
          <a:p>
            <a:fld id="{B016F8AB-BCEA-4347-8BA6-BE776009BC89}" type="slidenum">
              <a:rPr lang="en-US" smtClean="0"/>
              <a:t>4</a:t>
            </a:fld>
            <a:endParaRPr lang="en-US"/>
          </a:p>
        </p:txBody>
      </p:sp>
    </p:spTree>
    <p:extLst>
      <p:ext uri="{BB962C8B-B14F-4D97-AF65-F5344CB8AC3E}">
        <p14:creationId xmlns:p14="http://schemas.microsoft.com/office/powerpoint/2010/main" val="357662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Information Portal</a:t>
            </a:r>
          </a:p>
        </p:txBody>
      </p:sp>
      <p:sp>
        <p:nvSpPr>
          <p:cNvPr id="3" name="Text Placeholder 2"/>
          <p:cNvSpPr>
            <a:spLocks noGrp="1"/>
          </p:cNvSpPr>
          <p:nvPr>
            <p:ph type="body" sz="half" idx="2"/>
          </p:nvPr>
        </p:nvSpPr>
        <p:spPr>
          <a:xfrm>
            <a:off x="7623016" y="1605502"/>
            <a:ext cx="4111784" cy="4261898"/>
          </a:xfrm>
        </p:spPr>
        <p:txBody>
          <a:bodyPr/>
          <a:lstStyle/>
          <a:p>
            <a:r>
              <a:rPr lang="en-US" sz="1200" dirty="0" smtClean="0"/>
              <a:t>Information </a:t>
            </a:r>
            <a:r>
              <a:rPr lang="en-US" sz="1200" dirty="0"/>
              <a:t>portals aggregate information from multiple sources into a single display to avoid having the user access multiple systems for information. </a:t>
            </a:r>
          </a:p>
        </p:txBody>
      </p:sp>
      <p:sp>
        <p:nvSpPr>
          <p:cNvPr id="8" name="Slide Number Placeholder 7"/>
          <p:cNvSpPr>
            <a:spLocks noGrp="1"/>
          </p:cNvSpPr>
          <p:nvPr>
            <p:ph type="sldNum" sz="quarter" idx="12"/>
          </p:nvPr>
        </p:nvSpPr>
        <p:spPr/>
        <p:txBody>
          <a:bodyPr/>
          <a:lstStyle/>
          <a:p>
            <a:fld id="{B016F8AB-BCEA-4347-8BA6-BE776009BC89}" type="slidenum">
              <a:rPr lang="en-US" smtClean="0"/>
              <a:pPr/>
              <a:t>5</a:t>
            </a:fld>
            <a:endParaRPr lang="en-US"/>
          </a:p>
        </p:txBody>
      </p:sp>
      <p:sp>
        <p:nvSpPr>
          <p:cNvPr id="2" name="Picture Placeholder 1"/>
          <p:cNvSpPr>
            <a:spLocks noGrp="1"/>
          </p:cNvSpPr>
          <p:nvPr>
            <p:ph type="pic" idx="1"/>
          </p:nvPr>
        </p:nvSpPr>
        <p:spPr>
          <a:xfrm>
            <a:off x="609440" y="1605502"/>
            <a:ext cx="6705760" cy="4261898"/>
          </a:xfrm>
        </p:spPr>
      </p:sp>
      <p:pic>
        <p:nvPicPr>
          <p:cNvPr id="22530" name="Picture 2" descr="http://www.enterpriseintegrationpatterns.com/img/Chap1Portal.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1" y="1605502"/>
            <a:ext cx="6705760" cy="4235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63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Distributed Business Process</a:t>
            </a:r>
          </a:p>
        </p:txBody>
      </p:sp>
      <p:sp>
        <p:nvSpPr>
          <p:cNvPr id="3" name="Text Placeholder 2"/>
          <p:cNvSpPr>
            <a:spLocks noGrp="1"/>
          </p:cNvSpPr>
          <p:nvPr>
            <p:ph type="body" sz="half" idx="2"/>
          </p:nvPr>
        </p:nvSpPr>
        <p:spPr>
          <a:xfrm>
            <a:off x="7467600" y="1605502"/>
            <a:ext cx="4111784" cy="4261898"/>
          </a:xfrm>
        </p:spPr>
        <p:txBody>
          <a:bodyPr/>
          <a:lstStyle/>
          <a:p>
            <a:r>
              <a:rPr lang="en-US" sz="1100" dirty="0" smtClean="0"/>
              <a:t>Example of distributed Business Process is managing order process via many systems ( Customer care, Billing, shipping ..)</a:t>
            </a:r>
            <a:endParaRPr lang="en-US" sz="1100"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6</a:t>
            </a:fld>
            <a:endParaRPr lang="en-US"/>
          </a:p>
        </p:txBody>
      </p:sp>
      <p:sp>
        <p:nvSpPr>
          <p:cNvPr id="2" name="Picture Placeholder 1"/>
          <p:cNvSpPr>
            <a:spLocks noGrp="1"/>
          </p:cNvSpPr>
          <p:nvPr>
            <p:ph type="pic" idx="1"/>
          </p:nvPr>
        </p:nvSpPr>
        <p:spPr>
          <a:xfrm>
            <a:off x="609440" y="1605502"/>
            <a:ext cx="6705760" cy="4261898"/>
          </a:xfrm>
        </p:spPr>
      </p:sp>
      <p:pic>
        <p:nvPicPr>
          <p:cNvPr id="46082" name="Picture 2" descr="http://www.enterpriseintegrationpatterns.com/img/Chap1Proces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1" y="1605502"/>
            <a:ext cx="6705760" cy="4261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9882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Business-to-Business Integration</a:t>
            </a:r>
          </a:p>
        </p:txBody>
      </p:sp>
      <p:sp>
        <p:nvSpPr>
          <p:cNvPr id="3" name="Text Placeholder 2"/>
          <p:cNvSpPr>
            <a:spLocks noGrp="1"/>
          </p:cNvSpPr>
          <p:nvPr>
            <p:ph type="body" sz="half" idx="2"/>
          </p:nvPr>
        </p:nvSpPr>
        <p:spPr>
          <a:xfrm>
            <a:off x="7467600" y="1605502"/>
            <a:ext cx="4111784" cy="4261898"/>
          </a:xfrm>
        </p:spPr>
        <p:txBody>
          <a:bodyPr/>
          <a:lstStyle/>
          <a:p>
            <a:r>
              <a:rPr lang="en-US" dirty="0" smtClean="0"/>
              <a:t>In </a:t>
            </a:r>
            <a:r>
              <a:rPr lang="en-US" dirty="0"/>
              <a:t>many cases, business functions may be available from outside suppliers or business partners. For example, the shipping company may provide a service for customers to compute shipping cost or track shipments. Or a business may use an outside provider to compute sales tax rates. </a:t>
            </a:r>
          </a:p>
        </p:txBody>
      </p:sp>
      <p:sp>
        <p:nvSpPr>
          <p:cNvPr id="8" name="Slide Number Placeholder 7"/>
          <p:cNvSpPr>
            <a:spLocks noGrp="1"/>
          </p:cNvSpPr>
          <p:nvPr>
            <p:ph type="sldNum" sz="quarter" idx="12"/>
          </p:nvPr>
        </p:nvSpPr>
        <p:spPr/>
        <p:txBody>
          <a:bodyPr/>
          <a:lstStyle/>
          <a:p>
            <a:fld id="{B016F8AB-BCEA-4347-8BA6-BE776009BC89}" type="slidenum">
              <a:rPr lang="en-US" smtClean="0"/>
              <a:pPr/>
              <a:t>7</a:t>
            </a:fld>
            <a:endParaRPr lang="en-US"/>
          </a:p>
        </p:txBody>
      </p:sp>
      <p:sp>
        <p:nvSpPr>
          <p:cNvPr id="2" name="Picture Placeholder 1"/>
          <p:cNvSpPr>
            <a:spLocks noGrp="1"/>
          </p:cNvSpPr>
          <p:nvPr>
            <p:ph type="pic" idx="1"/>
          </p:nvPr>
        </p:nvSpPr>
        <p:spPr>
          <a:xfrm>
            <a:off x="609440" y="1605502"/>
            <a:ext cx="6705760" cy="4261898"/>
          </a:xfrm>
        </p:spPr>
      </p:sp>
      <p:pic>
        <p:nvPicPr>
          <p:cNvPr id="47106" name="Picture 2" descr="http://www.enterpriseintegrationpatterns.com/img/Chap1B2B.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0" y="1605502"/>
            <a:ext cx="6705759" cy="4261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7529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Some Integration methods</a:t>
            </a:r>
            <a:endParaRPr lang="en-US" dirty="0"/>
          </a:p>
        </p:txBody>
      </p:sp>
      <p:sp>
        <p:nvSpPr>
          <p:cNvPr id="2" name="Content Placeholder 1"/>
          <p:cNvSpPr>
            <a:spLocks noGrp="1"/>
          </p:cNvSpPr>
          <p:nvPr>
            <p:ph idx="1"/>
          </p:nvPr>
        </p:nvSpPr>
        <p:spPr>
          <a:xfrm>
            <a:off x="609600" y="1600201"/>
            <a:ext cx="10969784" cy="4571999"/>
          </a:xfrm>
        </p:spPr>
        <p:txBody>
          <a:bodyPr>
            <a:normAutofit/>
          </a:bodyPr>
          <a:lstStyle/>
          <a:p>
            <a:r>
              <a:rPr lang="en-US" b="1" i="1" dirty="0"/>
              <a:t>File Transfer </a:t>
            </a:r>
            <a:r>
              <a:rPr lang="en-US" dirty="0"/>
              <a:t> </a:t>
            </a:r>
            <a:r>
              <a:rPr lang="en-US" dirty="0" smtClean="0"/>
              <a:t> </a:t>
            </a:r>
            <a:r>
              <a:rPr lang="en-US" dirty="0"/>
              <a:t>Have each application produce files of shared data for others to consume, </a:t>
            </a:r>
            <a:r>
              <a:rPr lang="en-US" dirty="0" smtClean="0"/>
              <a:t>and consume </a:t>
            </a:r>
            <a:r>
              <a:rPr lang="en-US" dirty="0"/>
              <a:t>files that others have produced.</a:t>
            </a:r>
          </a:p>
          <a:p>
            <a:r>
              <a:rPr lang="en-US" b="1" i="1" dirty="0"/>
              <a:t>Shared Database </a:t>
            </a:r>
            <a:r>
              <a:rPr lang="en-US" dirty="0" smtClean="0"/>
              <a:t>Have </a:t>
            </a:r>
            <a:r>
              <a:rPr lang="en-US" dirty="0"/>
              <a:t>the applications store the data they wish to share in a </a:t>
            </a:r>
            <a:r>
              <a:rPr lang="en-US" dirty="0" smtClean="0"/>
              <a:t>common database</a:t>
            </a:r>
            <a:r>
              <a:rPr lang="en-US" dirty="0"/>
              <a:t>.</a:t>
            </a:r>
          </a:p>
          <a:p>
            <a:r>
              <a:rPr lang="en-US" b="1" i="1" dirty="0"/>
              <a:t>Remote Procedure </a:t>
            </a:r>
            <a:r>
              <a:rPr lang="en-US" b="1" i="1" dirty="0" smtClean="0"/>
              <a:t>Invocation </a:t>
            </a:r>
            <a:r>
              <a:rPr lang="en-US" dirty="0" smtClean="0"/>
              <a:t>Have </a:t>
            </a:r>
            <a:r>
              <a:rPr lang="en-US" dirty="0"/>
              <a:t>each application expose some of its procedures so </a:t>
            </a:r>
            <a:r>
              <a:rPr lang="en-US" dirty="0" smtClean="0"/>
              <a:t>that they </a:t>
            </a:r>
            <a:r>
              <a:rPr lang="en-US" dirty="0"/>
              <a:t>can </a:t>
            </a:r>
            <a:r>
              <a:rPr lang="en-US" dirty="0" smtClean="0"/>
              <a:t>be invoked </a:t>
            </a:r>
            <a:r>
              <a:rPr lang="en-US" dirty="0"/>
              <a:t>remotely, and have applications invoke those to run behavior and </a:t>
            </a:r>
            <a:r>
              <a:rPr lang="en-US" dirty="0" smtClean="0"/>
              <a:t>exchange data</a:t>
            </a:r>
            <a:r>
              <a:rPr lang="en-US" dirty="0"/>
              <a:t>.</a:t>
            </a:r>
          </a:p>
          <a:p>
            <a:r>
              <a:rPr lang="en-US" b="1" i="1" dirty="0" smtClean="0"/>
              <a:t>Messaging</a:t>
            </a:r>
            <a:r>
              <a:rPr lang="en-US" dirty="0" smtClean="0"/>
              <a:t> </a:t>
            </a:r>
            <a:r>
              <a:rPr lang="en-US" dirty="0"/>
              <a:t>Have each application connect to a common messaging system, and exchange </a:t>
            </a:r>
            <a:r>
              <a:rPr lang="en-US" dirty="0" smtClean="0"/>
              <a:t>data and </a:t>
            </a:r>
            <a:r>
              <a:rPr lang="en-US" dirty="0"/>
              <a:t>invoke behavior using messages.</a:t>
            </a:r>
            <a:endParaRPr lang="en-US" dirty="0" smtClean="0"/>
          </a:p>
          <a:p>
            <a:endParaRPr lang="en-US" dirty="0" smtClean="0"/>
          </a:p>
          <a:p>
            <a:pPr lvl="2"/>
            <a:endParaRPr lang="en-US" dirty="0"/>
          </a:p>
        </p:txBody>
      </p:sp>
      <p:sp>
        <p:nvSpPr>
          <p:cNvPr id="4" name="Slide Number Placeholder 3"/>
          <p:cNvSpPr>
            <a:spLocks noGrp="1"/>
          </p:cNvSpPr>
          <p:nvPr>
            <p:ph type="sldNum" sz="quarter" idx="12"/>
          </p:nvPr>
        </p:nvSpPr>
        <p:spPr>
          <a:xfrm>
            <a:off x="11049000" y="6430868"/>
            <a:ext cx="533399" cy="232147"/>
          </a:xfrm>
        </p:spPr>
        <p:txBody>
          <a:bodyPr/>
          <a:lstStyle/>
          <a:p>
            <a:fld id="{B016F8AB-BCEA-4347-8BA6-BE776009BC89}" type="slidenum">
              <a:rPr lang="en-US" smtClean="0"/>
              <a:t>8</a:t>
            </a:fld>
            <a:endParaRPr lang="en-US"/>
          </a:p>
        </p:txBody>
      </p:sp>
    </p:spTree>
    <p:extLst>
      <p:ext uri="{BB962C8B-B14F-4D97-AF65-F5344CB8AC3E}">
        <p14:creationId xmlns:p14="http://schemas.microsoft.com/office/powerpoint/2010/main" val="1593815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File Transfer</a:t>
            </a:r>
            <a:endParaRPr lang="en-US" dirty="0"/>
          </a:p>
        </p:txBody>
      </p:sp>
      <p:sp>
        <p:nvSpPr>
          <p:cNvPr id="3" name="Text Placeholder 2"/>
          <p:cNvSpPr>
            <a:spLocks noGrp="1"/>
          </p:cNvSpPr>
          <p:nvPr>
            <p:ph type="body" sz="half" idx="2"/>
          </p:nvPr>
        </p:nvSpPr>
        <p:spPr/>
        <p:txBody>
          <a:bodyPr/>
          <a:lstStyle/>
          <a:p>
            <a:pPr marL="285750" indent="-285750">
              <a:buFont typeface="Arial" panose="020B0604020202020204" pitchFamily="34" charset="0"/>
              <a:buChar char="•"/>
            </a:pPr>
            <a:r>
              <a:rPr lang="en-US" sz="1600" b="1" dirty="0"/>
              <a:t>E</a:t>
            </a:r>
            <a:r>
              <a:rPr lang="en-US" sz="1600" b="1" dirty="0" smtClean="0"/>
              <a:t>ach </a:t>
            </a:r>
            <a:r>
              <a:rPr lang="en-US" sz="1600" b="1" dirty="0"/>
              <a:t>application produce files containing information that other applications need to consume. </a:t>
            </a:r>
            <a:endParaRPr lang="en-US" sz="1600" b="1" dirty="0" smtClean="0"/>
          </a:p>
          <a:p>
            <a:pPr marL="285750" indent="-285750">
              <a:buFont typeface="Arial" panose="020B0604020202020204" pitchFamily="34" charset="0"/>
              <a:buChar char="•"/>
            </a:pPr>
            <a:r>
              <a:rPr lang="en-US" sz="1600" b="1" dirty="0" smtClean="0"/>
              <a:t>Integrator takes </a:t>
            </a:r>
            <a:r>
              <a:rPr lang="en-US" sz="1600" b="1" dirty="0"/>
              <a:t>the responsibility of transforming files into different formats. </a:t>
            </a:r>
            <a:endParaRPr lang="en-US" sz="1600" b="1" dirty="0" smtClean="0"/>
          </a:p>
          <a:p>
            <a:pPr marL="285750" indent="-285750">
              <a:buFont typeface="Arial" panose="020B0604020202020204" pitchFamily="34" charset="0"/>
              <a:buChar char="•"/>
            </a:pPr>
            <a:r>
              <a:rPr lang="en-US" sz="1600" dirty="0" smtClean="0"/>
              <a:t>Because of  time of producing and processing the file . The method is better for batching data that is not changed frequently rather than requests that needs high speed response </a:t>
            </a:r>
          </a:p>
        </p:txBody>
      </p:sp>
      <p:sp>
        <p:nvSpPr>
          <p:cNvPr id="8" name="Slide Number Placeholder 7"/>
          <p:cNvSpPr>
            <a:spLocks noGrp="1"/>
          </p:cNvSpPr>
          <p:nvPr>
            <p:ph type="sldNum" sz="quarter" idx="12"/>
          </p:nvPr>
        </p:nvSpPr>
        <p:spPr/>
        <p:txBody>
          <a:bodyPr/>
          <a:lstStyle/>
          <a:p>
            <a:fld id="{B016F8AB-BCEA-4347-8BA6-BE776009BC89}" type="slidenum">
              <a:rPr lang="en-US" smtClean="0"/>
              <a:pPr/>
              <a:t>9</a:t>
            </a:fld>
            <a:endParaRPr lang="en-US"/>
          </a:p>
        </p:txBody>
      </p:sp>
      <p:sp>
        <p:nvSpPr>
          <p:cNvPr id="2" name="Picture Placeholder 1"/>
          <p:cNvSpPr>
            <a:spLocks noGrp="1"/>
          </p:cNvSpPr>
          <p:nvPr>
            <p:ph type="pic" idx="1"/>
          </p:nvPr>
        </p:nvSpPr>
        <p:spPr/>
      </p:sp>
      <p:pic>
        <p:nvPicPr>
          <p:cNvPr id="1028" name="Picture 4" descr="http://www.enterpriseintegrationpatterns.com/img/FileTransferIntegra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0" y="2286000"/>
            <a:ext cx="670576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80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HPE_Standard_Arial_16x9.potx" id="{21F84462-1C9F-438F-A772-0EBAD7B3BCD8}" vid="{077F0EBE-C80C-4B61-8BF1-0309CF31637A}"/>
    </a:ext>
  </a:extLst>
</a:theme>
</file>

<file path=ppt/theme/theme2.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IconOverlay xmlns="http://schemas.microsoft.com/sharepoint/v4" xsi:nil="true"/>
    <_dlc_DocId xmlns="8cf5640c-3abd-4117-a097-7204006f5742">ABSEMEASP-75-177</_dlc_DocId>
    <_dlc_DocIdUrl xmlns="8cf5640c-3abd-4117-a097-7204006f5742">
      <Url>https://ent301.sharepoint.hp.com/teams/ABSEMEASP/BTO/_layouts/15/DocIdRedir.aspx?ID=ABSEMEASP-75-177</Url>
      <Description>ABSEMEASP-75-177</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4B2D5C8C679E445AC7A590354CA55D2" ma:contentTypeVersion="1" ma:contentTypeDescription="Create a new document." ma:contentTypeScope="" ma:versionID="3e5feceeba8de2220006656cc8ece22a">
  <xsd:schema xmlns:xsd="http://www.w3.org/2001/XMLSchema" xmlns:xs="http://www.w3.org/2001/XMLSchema" xmlns:p="http://schemas.microsoft.com/office/2006/metadata/properties" xmlns:ns2="8cf5640c-3abd-4117-a097-7204006f5742" xmlns:ns3="http://schemas.microsoft.com/sharepoint/v4" targetNamespace="http://schemas.microsoft.com/office/2006/metadata/properties" ma:root="true" ma:fieldsID="06486bd8dee34544c84f520c58e0320a" ns2:_="" ns3:_="">
    <xsd:import namespace="8cf5640c-3abd-4117-a097-7204006f5742"/>
    <xsd:import namespace="http://schemas.microsoft.com/sharepoint/v4"/>
    <xsd:element name="properties">
      <xsd:complexType>
        <xsd:sequence>
          <xsd:element name="documentManagement">
            <xsd:complexType>
              <xsd:all>
                <xsd:element ref="ns2:_dlc_DocId" minOccurs="0"/>
                <xsd:element ref="ns2:_dlc_DocIdUrl" minOccurs="0"/>
                <xsd:element ref="ns2:_dlc_DocIdPersistId" minOccurs="0"/>
                <xsd:element ref="ns3: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f5640c-3abd-4117-a097-7204006f5742"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1"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9F2E7E04-7374-4BE3-A040-F4296C40C2F0}">
  <ds:schemaRefs>
    <ds:schemaRef ds:uri="http://schemas.microsoft.com/sharepoint/v3/contenttype/forms"/>
  </ds:schemaRefs>
</ds:datastoreItem>
</file>

<file path=customXml/itemProps2.xml><?xml version="1.0" encoding="utf-8"?>
<ds:datastoreItem xmlns:ds="http://schemas.openxmlformats.org/officeDocument/2006/customXml" ds:itemID="{477A5B8A-C232-4CEB-8F84-CD042313F0CF}">
  <ds:schemaRefs>
    <ds:schemaRef ds:uri="http://purl.org/dc/terms/"/>
    <ds:schemaRef ds:uri="http://schemas.microsoft.com/office/2006/documentManagement/types"/>
    <ds:schemaRef ds:uri="http://purl.org/dc/dcmitype/"/>
    <ds:schemaRef ds:uri="http://schemas.microsoft.com/office/2006/metadata/properties"/>
    <ds:schemaRef ds:uri="http://purl.org/dc/elements/1.1/"/>
    <ds:schemaRef ds:uri="8cf5640c-3abd-4117-a097-7204006f5742"/>
    <ds:schemaRef ds:uri="http://schemas.microsoft.com/sharepoint/v4"/>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A2931BF-C481-49AA-8D43-1F8BDF7A03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f5640c-3abd-4117-a097-7204006f5742"/>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FED1FE1D-EF88-40F3-B370-9390B0C92479}">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webAndPortalGroup</Template>
  <TotalTime>10577</TotalTime>
  <Words>8408</Words>
  <Application>Microsoft Office PowerPoint</Application>
  <PresentationFormat>Widescreen</PresentationFormat>
  <Paragraphs>551</Paragraphs>
  <Slides>38</Slides>
  <Notes>38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38</vt:i4>
      </vt:variant>
    </vt:vector>
  </HeadingPairs>
  <TitlesOfParts>
    <vt:vector size="40" baseType="lpstr">
      <vt:lpstr>Arial</vt:lpstr>
      <vt:lpstr>HPE_Standard_Arial_16x9_v2</vt:lpstr>
      <vt:lpstr>Enterprise Integration Pattern (EIP)  Session 1</vt:lpstr>
      <vt:lpstr>EIP session series  (http://www.enterpriseintegrationpatterns.com)</vt:lpstr>
      <vt:lpstr>Agenda</vt:lpstr>
      <vt:lpstr>Integration</vt:lpstr>
      <vt:lpstr>Information Portal</vt:lpstr>
      <vt:lpstr>Distributed Business Process</vt:lpstr>
      <vt:lpstr>Business-to-Business Integration</vt:lpstr>
      <vt:lpstr>Some Integration methods</vt:lpstr>
      <vt:lpstr>File Transfer</vt:lpstr>
      <vt:lpstr>Shared Database</vt:lpstr>
      <vt:lpstr>Remote Procedure Invocation</vt:lpstr>
      <vt:lpstr>Messaging</vt:lpstr>
      <vt:lpstr>Synchronous Call VS Asynchronous Message</vt:lpstr>
      <vt:lpstr>Messaging System</vt:lpstr>
      <vt:lpstr>Loosely Coupling</vt:lpstr>
      <vt:lpstr>Delivering Message by Messaging system</vt:lpstr>
      <vt:lpstr> Message</vt:lpstr>
      <vt:lpstr> Message Channel</vt:lpstr>
      <vt:lpstr> Message Router</vt:lpstr>
      <vt:lpstr> Message Translator</vt:lpstr>
      <vt:lpstr> Message Endpoint</vt:lpstr>
      <vt:lpstr>System management</vt:lpstr>
      <vt:lpstr> Pipes and Filters</vt:lpstr>
      <vt:lpstr> Pipes and Filters</vt:lpstr>
      <vt:lpstr> Pipes and Filters</vt:lpstr>
      <vt:lpstr>Widget-Gadget Corp -- An Example</vt:lpstr>
      <vt:lpstr>Internal Systems</vt:lpstr>
      <vt:lpstr>Taking Orders</vt:lpstr>
      <vt:lpstr>Processing Orders</vt:lpstr>
      <vt:lpstr>Processing Orders</vt:lpstr>
      <vt:lpstr>Processing Orders</vt:lpstr>
      <vt:lpstr>Processing Orders</vt:lpstr>
      <vt:lpstr>Processing Orders</vt:lpstr>
      <vt:lpstr>Processing Orders</vt:lpstr>
      <vt:lpstr>Checking Status</vt:lpstr>
      <vt:lpstr>Checking Status</vt:lpstr>
      <vt:lpstr>Checking Status</vt:lpstr>
      <vt:lpstr>Thank you</vt:lpstr>
    </vt:vector>
  </TitlesOfParts>
  <Company>Hewlett 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with picture</dc:title>
  <dc:creator>El Shayeb, Ayman</dc:creator>
  <cp:lastModifiedBy>El Shayeb, Ayman</cp:lastModifiedBy>
  <cp:revision>394</cp:revision>
  <cp:lastPrinted>2016-01-06T10:37:42Z</cp:lastPrinted>
  <dcterms:created xsi:type="dcterms:W3CDTF">2015-11-21T08:56:29Z</dcterms:created>
  <dcterms:modified xsi:type="dcterms:W3CDTF">2016-02-01T07:40:45Z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2289701</vt:lpwstr>
  </property>
  <property fmtid="{D5CDD505-2E9C-101B-9397-08002B2CF9AE}" pid="3" name="NXPowerLiteSettings">
    <vt:lpwstr>B74006B004C800</vt:lpwstr>
  </property>
  <property fmtid="{D5CDD505-2E9C-101B-9397-08002B2CF9AE}" pid="4" name="NXPowerLiteVersion">
    <vt:lpwstr>D6.0.7</vt:lpwstr>
  </property>
  <property fmtid="{D5CDD505-2E9C-101B-9397-08002B2CF9AE}" pid="5" name="ContentTypeId">
    <vt:lpwstr>0x010100A4B2D5C8C679E445AC7A590354CA55D2</vt:lpwstr>
  </property>
  <property fmtid="{D5CDD505-2E9C-101B-9397-08002B2CF9AE}" pid="6" name="_dlc_DocIdItemGuid">
    <vt:lpwstr>80e2b46f-05e5-4955-9838-1fe23908d28e</vt:lpwstr>
  </property>
</Properties>
</file>