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Lst>
  <p:notesMasterIdLst>
    <p:notesMasterId r:id="rId33"/>
  </p:notesMasterIdLst>
  <p:handoutMasterIdLst>
    <p:handoutMasterId r:id="rId34"/>
  </p:handoutMasterIdLst>
  <p:sldIdLst>
    <p:sldId id="260" r:id="rId6"/>
    <p:sldId id="349" r:id="rId7"/>
    <p:sldId id="444" r:id="rId8"/>
    <p:sldId id="446" r:id="rId9"/>
    <p:sldId id="447" r:id="rId10"/>
    <p:sldId id="448" r:id="rId11"/>
    <p:sldId id="449" r:id="rId12"/>
    <p:sldId id="450" r:id="rId13"/>
    <p:sldId id="451" r:id="rId14"/>
    <p:sldId id="452" r:id="rId15"/>
    <p:sldId id="428" r:id="rId16"/>
    <p:sldId id="453" r:id="rId17"/>
    <p:sldId id="454" r:id="rId18"/>
    <p:sldId id="435" r:id="rId19"/>
    <p:sldId id="456" r:id="rId20"/>
    <p:sldId id="457" r:id="rId21"/>
    <p:sldId id="436" r:id="rId22"/>
    <p:sldId id="438" r:id="rId23"/>
    <p:sldId id="439" r:id="rId24"/>
    <p:sldId id="443" r:id="rId25"/>
    <p:sldId id="459" r:id="rId26"/>
    <p:sldId id="440" r:id="rId27"/>
    <p:sldId id="460" r:id="rId28"/>
    <p:sldId id="441" r:id="rId29"/>
    <p:sldId id="442" r:id="rId30"/>
    <p:sldId id="461" r:id="rId31"/>
    <p:sldId id="329" r:id="rId32"/>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5" autoAdjust="0"/>
    <p:restoredTop sz="94700" autoAdjust="0"/>
  </p:normalViewPr>
  <p:slideViewPr>
    <p:cSldViewPr>
      <p:cViewPr varScale="1">
        <p:scale>
          <a:sx n="86" d="100"/>
          <a:sy n="86" d="100"/>
        </p:scale>
        <p:origin x="756" y="96"/>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2/15/2016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subtitle.</a:t>
            </a:r>
          </a:p>
          <a:p>
            <a:endParaRPr lang="en-US" dirty="0"/>
          </a:p>
          <a:p>
            <a:r>
              <a:rPr lang="en-US" dirty="0"/>
              <a:t>A selection of pre-approved title slides are available in the </a:t>
            </a:r>
            <a:r>
              <a:rPr lang="en-US" b="1" dirty="0"/>
              <a:t>HPE Title Slide Library. </a:t>
            </a:r>
            <a:r>
              <a:rPr lang="en-US" dirty="0"/>
              <a:t>The location of the library will be communicated later.</a:t>
            </a:r>
          </a:p>
          <a:p>
            <a:endParaRPr lang="en-US" dirty="0"/>
          </a:p>
          <a:p>
            <a:r>
              <a:rPr lang="en-US" dirty="0"/>
              <a:t>To insert a slide with a different picture from the HPE Title Slide Library:</a:t>
            </a:r>
          </a:p>
          <a:p>
            <a:endParaRPr lang="en-US" dirty="0"/>
          </a:p>
          <a:p>
            <a:r>
              <a:rPr lang="en-US" dirty="0"/>
              <a:t>Open the file </a:t>
            </a:r>
            <a:r>
              <a:rPr lang="en-US" b="1" dirty="0"/>
              <a:t>HPE_16x9_Title_Slide_Library.pptx</a:t>
            </a:r>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HPE 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74774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a:p>
        </p:txBody>
      </p:sp>
    </p:spTree>
    <p:extLst>
      <p:ext uri="{BB962C8B-B14F-4D97-AF65-F5344CB8AC3E}">
        <p14:creationId xmlns:p14="http://schemas.microsoft.com/office/powerpoint/2010/main" val="1545164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a:p>
        </p:txBody>
      </p:sp>
    </p:spTree>
    <p:extLst>
      <p:ext uri="{BB962C8B-B14F-4D97-AF65-F5344CB8AC3E}">
        <p14:creationId xmlns:p14="http://schemas.microsoft.com/office/powerpoint/2010/main" val="2650232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12</a:t>
            </a:fld>
            <a:endParaRPr lang="en-US"/>
          </a:p>
        </p:txBody>
      </p:sp>
    </p:spTree>
    <p:extLst>
      <p:ext uri="{BB962C8B-B14F-4D97-AF65-F5344CB8AC3E}">
        <p14:creationId xmlns:p14="http://schemas.microsoft.com/office/powerpoint/2010/main" val="3120957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13</a:t>
            </a:fld>
            <a:endParaRPr lang="en-US"/>
          </a:p>
        </p:txBody>
      </p:sp>
    </p:spTree>
    <p:extLst>
      <p:ext uri="{BB962C8B-B14F-4D97-AF65-F5344CB8AC3E}">
        <p14:creationId xmlns:p14="http://schemas.microsoft.com/office/powerpoint/2010/main" val="1523450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14</a:t>
            </a:fld>
            <a:endParaRPr lang="en-US"/>
          </a:p>
        </p:txBody>
      </p:sp>
    </p:spTree>
    <p:extLst>
      <p:ext uri="{BB962C8B-B14F-4D97-AF65-F5344CB8AC3E}">
        <p14:creationId xmlns:p14="http://schemas.microsoft.com/office/powerpoint/2010/main" val="1232781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3297804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16</a:t>
            </a:fld>
            <a:endParaRPr lang="en-US"/>
          </a:p>
        </p:txBody>
      </p:sp>
    </p:spTree>
    <p:extLst>
      <p:ext uri="{BB962C8B-B14F-4D97-AF65-F5344CB8AC3E}">
        <p14:creationId xmlns:p14="http://schemas.microsoft.com/office/powerpoint/2010/main" val="3063937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17</a:t>
            </a:fld>
            <a:endParaRPr lang="en-US"/>
          </a:p>
        </p:txBody>
      </p:sp>
    </p:spTree>
    <p:extLst>
      <p:ext uri="{BB962C8B-B14F-4D97-AF65-F5344CB8AC3E}">
        <p14:creationId xmlns:p14="http://schemas.microsoft.com/office/powerpoint/2010/main" val="2367622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18</a:t>
            </a:fld>
            <a:endParaRPr lang="en-US"/>
          </a:p>
        </p:txBody>
      </p:sp>
    </p:spTree>
    <p:extLst>
      <p:ext uri="{BB962C8B-B14F-4D97-AF65-F5344CB8AC3E}">
        <p14:creationId xmlns:p14="http://schemas.microsoft.com/office/powerpoint/2010/main" val="2194155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19</a:t>
            </a:fld>
            <a:endParaRPr lang="en-US"/>
          </a:p>
        </p:txBody>
      </p:sp>
    </p:spTree>
    <p:extLst>
      <p:ext uri="{BB962C8B-B14F-4D97-AF65-F5344CB8AC3E}">
        <p14:creationId xmlns:p14="http://schemas.microsoft.com/office/powerpoint/2010/main" val="2539574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85243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20</a:t>
            </a:fld>
            <a:endParaRPr lang="en-US"/>
          </a:p>
        </p:txBody>
      </p:sp>
    </p:spTree>
    <p:extLst>
      <p:ext uri="{BB962C8B-B14F-4D97-AF65-F5344CB8AC3E}">
        <p14:creationId xmlns:p14="http://schemas.microsoft.com/office/powerpoint/2010/main" val="2173228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21</a:t>
            </a:fld>
            <a:endParaRPr lang="en-US"/>
          </a:p>
        </p:txBody>
      </p:sp>
    </p:spTree>
    <p:extLst>
      <p:ext uri="{BB962C8B-B14F-4D97-AF65-F5344CB8AC3E}">
        <p14:creationId xmlns:p14="http://schemas.microsoft.com/office/powerpoint/2010/main" val="1823414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22</a:t>
            </a:fld>
            <a:endParaRPr lang="en-US"/>
          </a:p>
        </p:txBody>
      </p:sp>
    </p:spTree>
    <p:extLst>
      <p:ext uri="{BB962C8B-B14F-4D97-AF65-F5344CB8AC3E}">
        <p14:creationId xmlns:p14="http://schemas.microsoft.com/office/powerpoint/2010/main" val="2217197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23</a:t>
            </a:fld>
            <a:endParaRPr lang="en-US"/>
          </a:p>
        </p:txBody>
      </p:sp>
    </p:spTree>
    <p:extLst>
      <p:ext uri="{BB962C8B-B14F-4D97-AF65-F5344CB8AC3E}">
        <p14:creationId xmlns:p14="http://schemas.microsoft.com/office/powerpoint/2010/main" val="4078662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24</a:t>
            </a:fld>
            <a:endParaRPr lang="en-US"/>
          </a:p>
        </p:txBody>
      </p:sp>
    </p:spTree>
    <p:extLst>
      <p:ext uri="{BB962C8B-B14F-4D97-AF65-F5344CB8AC3E}">
        <p14:creationId xmlns:p14="http://schemas.microsoft.com/office/powerpoint/2010/main" val="1208933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25</a:t>
            </a:fld>
            <a:endParaRPr lang="en-US"/>
          </a:p>
        </p:txBody>
      </p:sp>
    </p:spTree>
    <p:extLst>
      <p:ext uri="{BB962C8B-B14F-4D97-AF65-F5344CB8AC3E}">
        <p14:creationId xmlns:p14="http://schemas.microsoft.com/office/powerpoint/2010/main" val="27095843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26</a:t>
            </a:fld>
            <a:endParaRPr lang="en-US"/>
          </a:p>
        </p:txBody>
      </p:sp>
    </p:spTree>
    <p:extLst>
      <p:ext uri="{BB962C8B-B14F-4D97-AF65-F5344CB8AC3E}">
        <p14:creationId xmlns:p14="http://schemas.microsoft.com/office/powerpoint/2010/main" val="2743967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27</a:t>
            </a:fld>
            <a:endParaRPr lang="en-US"/>
          </a:p>
        </p:txBody>
      </p:sp>
    </p:spTree>
    <p:extLst>
      <p:ext uri="{BB962C8B-B14F-4D97-AF65-F5344CB8AC3E}">
        <p14:creationId xmlns:p14="http://schemas.microsoft.com/office/powerpoint/2010/main" val="1467902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4136888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a:p>
        </p:txBody>
      </p:sp>
    </p:spTree>
    <p:extLst>
      <p:ext uri="{BB962C8B-B14F-4D97-AF65-F5344CB8AC3E}">
        <p14:creationId xmlns:p14="http://schemas.microsoft.com/office/powerpoint/2010/main" val="353218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5</a:t>
            </a:fld>
            <a:endParaRPr lang="en-US"/>
          </a:p>
        </p:txBody>
      </p:sp>
    </p:spTree>
    <p:extLst>
      <p:ext uri="{BB962C8B-B14F-4D97-AF65-F5344CB8AC3E}">
        <p14:creationId xmlns:p14="http://schemas.microsoft.com/office/powerpoint/2010/main" val="3115764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6</a:t>
            </a:fld>
            <a:endParaRPr lang="en-US"/>
          </a:p>
        </p:txBody>
      </p:sp>
    </p:spTree>
    <p:extLst>
      <p:ext uri="{BB962C8B-B14F-4D97-AF65-F5344CB8AC3E}">
        <p14:creationId xmlns:p14="http://schemas.microsoft.com/office/powerpoint/2010/main" val="1062563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a:p>
        </p:txBody>
      </p:sp>
    </p:spTree>
    <p:extLst>
      <p:ext uri="{BB962C8B-B14F-4D97-AF65-F5344CB8AC3E}">
        <p14:creationId xmlns:p14="http://schemas.microsoft.com/office/powerpoint/2010/main" val="3184123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a:p>
        </p:txBody>
      </p:sp>
    </p:spTree>
    <p:extLst>
      <p:ext uri="{BB962C8B-B14F-4D97-AF65-F5344CB8AC3E}">
        <p14:creationId xmlns:p14="http://schemas.microsoft.com/office/powerpoint/2010/main" val="1610022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a:p>
        </p:txBody>
      </p:sp>
    </p:spTree>
    <p:extLst>
      <p:ext uri="{BB962C8B-B14F-4D97-AF65-F5344CB8AC3E}">
        <p14:creationId xmlns:p14="http://schemas.microsoft.com/office/powerpoint/2010/main" val="455183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February 15,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February 15,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t>February 15,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t>February 15,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t>February 15,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t>February 15,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February 15,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February 15,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February 15,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February 15,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February 15,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February 15,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February 15,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February 15,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February 15,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February 15,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February 15,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9C259EE5-F25B-4563-AE58-6B042DD986DA}" type="datetime4">
              <a:rPr lang="en-US" smtClean="0"/>
              <a:t>February 15,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February 15,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February 15,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February 15,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t>February 15,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t>February 15,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February 15,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February 15,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February 15,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February 15,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February 15,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February 15,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February 15,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1.xml"/><Relationship Id="rId1" Type="http://schemas.openxmlformats.org/officeDocument/2006/relationships/slideLayout" Target="../slideLayouts/slideLayout26.xml"/><Relationship Id="rId4" Type="http://schemas.openxmlformats.org/officeDocument/2006/relationships/image" Target="../media/image17.gif"/></Relationships>
</file>

<file path=ppt/slides/_rels/slide1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2.xml"/><Relationship Id="rId1" Type="http://schemas.openxmlformats.org/officeDocument/2006/relationships/slideLayout" Target="../slideLayouts/slideLayout26.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3.xml"/><Relationship Id="rId1" Type="http://schemas.openxmlformats.org/officeDocument/2006/relationships/slideLayout" Target="../slideLayouts/slideLayout26.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4.xml"/><Relationship Id="rId1" Type="http://schemas.openxmlformats.org/officeDocument/2006/relationships/slideLayout" Target="../slideLayouts/slideLayout26.xml"/><Relationship Id="rId4" Type="http://schemas.openxmlformats.org/officeDocument/2006/relationships/image" Target="../media/image21.gif"/></Relationships>
</file>

<file path=ppt/slides/_rels/slide1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5.xml"/><Relationship Id="rId1" Type="http://schemas.openxmlformats.org/officeDocument/2006/relationships/slideLayout" Target="../slideLayouts/slideLayout26.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6.xm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7.xml"/><Relationship Id="rId1" Type="http://schemas.openxmlformats.org/officeDocument/2006/relationships/slideLayout" Target="../slideLayouts/slideLayout26.xml"/><Relationship Id="rId4" Type="http://schemas.openxmlformats.org/officeDocument/2006/relationships/image" Target="../media/image25.gif"/></Relationships>
</file>

<file path=ppt/slides/_rels/slide18.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8.xml"/><Relationship Id="rId1" Type="http://schemas.openxmlformats.org/officeDocument/2006/relationships/slideLayout" Target="../slideLayouts/slideLayout26.xml"/><Relationship Id="rId4" Type="http://schemas.openxmlformats.org/officeDocument/2006/relationships/image" Target="../media/image27.gif"/></Relationships>
</file>

<file path=ppt/slides/_rels/slide19.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9.xml"/><Relationship Id="rId1" Type="http://schemas.openxmlformats.org/officeDocument/2006/relationships/slideLayout" Target="../slideLayouts/slideLayout26.xml"/><Relationship Id="rId4" Type="http://schemas.openxmlformats.org/officeDocument/2006/relationships/image" Target="../media/image29.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20.xml"/><Relationship Id="rId1" Type="http://schemas.openxmlformats.org/officeDocument/2006/relationships/slideLayout" Target="../slideLayouts/slideLayout26.xml"/><Relationship Id="rId4" Type="http://schemas.openxmlformats.org/officeDocument/2006/relationships/image" Target="../media/image31.gif"/></Relationships>
</file>

<file path=ppt/slides/_rels/slide21.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21.xml"/><Relationship Id="rId1" Type="http://schemas.openxmlformats.org/officeDocument/2006/relationships/slideLayout" Target="../slideLayouts/slideLayout26.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22.xml"/><Relationship Id="rId1" Type="http://schemas.openxmlformats.org/officeDocument/2006/relationships/slideLayout" Target="../slideLayouts/slideLayout26.xml"/><Relationship Id="rId4" Type="http://schemas.openxmlformats.org/officeDocument/2006/relationships/image" Target="../media/image35.gif"/></Relationships>
</file>

<file path=ppt/slides/_rels/slide23.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23.xml"/><Relationship Id="rId1" Type="http://schemas.openxmlformats.org/officeDocument/2006/relationships/slideLayout" Target="../slideLayouts/slideLayout26.xml"/><Relationship Id="rId4" Type="http://schemas.openxmlformats.org/officeDocument/2006/relationships/image" Target="../media/image36.emf"/></Relationships>
</file>

<file path=ppt/slides/_rels/slide24.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24.xml"/><Relationship Id="rId1" Type="http://schemas.openxmlformats.org/officeDocument/2006/relationships/slideLayout" Target="../slideLayouts/slideLayout26.xml"/><Relationship Id="rId4" Type="http://schemas.openxmlformats.org/officeDocument/2006/relationships/image" Target="../media/image38.gif"/></Relationships>
</file>

<file path=ppt/slides/_rels/slide25.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25.xml"/><Relationship Id="rId1" Type="http://schemas.openxmlformats.org/officeDocument/2006/relationships/slideLayout" Target="../slideLayouts/slideLayout26.xml"/><Relationship Id="rId4" Type="http://schemas.openxmlformats.org/officeDocument/2006/relationships/image" Target="../media/image40.gif"/></Relationships>
</file>

<file path=ppt/slides/_rels/slide26.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26.xml"/><Relationship Id="rId1" Type="http://schemas.openxmlformats.org/officeDocument/2006/relationships/slideLayout" Target="../slideLayouts/slideLayout26.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7.gif"/></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9.gif"/></Relationships>
</file>

<file path=ppt/slides/_rels/slide7.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e.html" TargetMode="External"/><Relationship Id="rId2" Type="http://schemas.openxmlformats.org/officeDocument/2006/relationships/notesSlide" Target="../notesSlides/notesSlide7.xml"/><Relationship Id="rId1" Type="http://schemas.openxmlformats.org/officeDocument/2006/relationships/slideLayout" Target="../slideLayouts/slideLayout26.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hyperlink" Target="http://www.enterpriseintegrationpatterns.com/patterns/messaging/MessageChannel.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image" Target="../media/image13.gif"/></Relationships>
</file>

<file path=ppt/slides/_rels/slide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openxmlformats.org/officeDocument/2006/relationships/image" Target="../media/image15.gif"/></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228600" y="1905000"/>
            <a:ext cx="6172199" cy="2209800"/>
          </a:xfrm>
        </p:spPr>
        <p:txBody>
          <a:bodyPr/>
          <a:lstStyle/>
          <a:p>
            <a:r>
              <a:rPr lang="en-US" sz="4000" dirty="0" smtClean="0"/>
              <a:t>Enterprise Integration Pattern (EIP) </a:t>
            </a:r>
            <a:br>
              <a:rPr lang="en-US" sz="4000" dirty="0" smtClean="0"/>
            </a:br>
            <a:r>
              <a:rPr lang="en-US" sz="4000" dirty="0" smtClean="0"/>
              <a:t>Session 2</a:t>
            </a:r>
            <a:br>
              <a:rPr lang="en-US" sz="4000" dirty="0" smtClean="0"/>
            </a:br>
            <a:r>
              <a:rPr lang="en-US" sz="4000" dirty="0" smtClean="0"/>
              <a:t>Message Channels</a:t>
            </a:r>
            <a:endParaRPr lang="en-US" sz="4000" dirty="0"/>
          </a:p>
        </p:txBody>
      </p:sp>
      <p:sp>
        <p:nvSpPr>
          <p:cNvPr id="7" name="Subtitle 6"/>
          <p:cNvSpPr>
            <a:spLocks noGrp="1"/>
          </p:cNvSpPr>
          <p:nvPr>
            <p:ph type="subTitle" idx="1"/>
          </p:nvPr>
        </p:nvSpPr>
        <p:spPr/>
        <p:txBody>
          <a:bodyPr/>
          <a:lstStyle/>
          <a:p>
            <a:r>
              <a:rPr lang="en-US" dirty="0" smtClean="0"/>
              <a:t>Ayman El-</a:t>
            </a:r>
            <a:r>
              <a:rPr lang="en-US" dirty="0" err="1" smtClean="0"/>
              <a:t>Shayeb</a:t>
            </a:r>
            <a:r>
              <a:rPr lang="en-US" dirty="0" smtClean="0"/>
              <a:t>, Specialist in Egypt Center </a:t>
            </a:r>
            <a:endParaRPr lang="en-US" dirty="0"/>
          </a:p>
        </p:txBody>
      </p:sp>
      <p:sp>
        <p:nvSpPr>
          <p:cNvPr id="9" name="Text Placeholder 8"/>
          <p:cNvSpPr>
            <a:spLocks noGrp="1"/>
          </p:cNvSpPr>
          <p:nvPr>
            <p:ph type="body" sz="quarter" idx="13"/>
          </p:nvPr>
        </p:nvSpPr>
        <p:spPr/>
        <p:txBody>
          <a:bodyPr/>
          <a:lstStyle/>
          <a:p>
            <a:r>
              <a:rPr lang="en-US" dirty="0" smtClean="0"/>
              <a:t>Feb 13, 2016</a:t>
            </a:r>
            <a:endParaRPr lang="en-US" dirty="0"/>
          </a:p>
        </p:txBody>
      </p:sp>
    </p:spTree>
    <p:extLst>
      <p:ext uri="{BB962C8B-B14F-4D97-AF65-F5344CB8AC3E}">
        <p14:creationId xmlns:p14="http://schemas.microsoft.com/office/powerpoint/2010/main" val="206882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System management</a:t>
            </a:r>
            <a:endParaRPr lang="en-US" dirty="0"/>
          </a:p>
        </p:txBody>
      </p:sp>
      <p:sp>
        <p:nvSpPr>
          <p:cNvPr id="2" name="Content Placeholder 1"/>
          <p:cNvSpPr>
            <a:spLocks noGrp="1"/>
          </p:cNvSpPr>
          <p:nvPr>
            <p:ph idx="1"/>
          </p:nvPr>
        </p:nvSpPr>
        <p:spPr>
          <a:xfrm>
            <a:off x="609600" y="1600201"/>
            <a:ext cx="10969784" cy="4571999"/>
          </a:xfrm>
        </p:spPr>
        <p:txBody>
          <a:bodyPr>
            <a:normAutofit/>
          </a:bodyPr>
          <a:lstStyle/>
          <a:p>
            <a:pPr marL="171450" indent="-171450">
              <a:buFont typeface="Arial" panose="020B0604020202020204" pitchFamily="34" charset="0"/>
              <a:buChar char="•"/>
            </a:pPr>
            <a:r>
              <a:rPr lang="en-US" dirty="0"/>
              <a:t>Messaging systems need to control and monitor the messages for administration purpose. </a:t>
            </a:r>
          </a:p>
          <a:p>
            <a:pPr marL="171450" indent="-171450">
              <a:buFont typeface="Arial" panose="020B0604020202020204" pitchFamily="34" charset="0"/>
              <a:buChar char="•"/>
            </a:pPr>
            <a:r>
              <a:rPr lang="en-US" dirty="0" smtClean="0"/>
              <a:t>9 EIP </a:t>
            </a:r>
            <a:r>
              <a:rPr lang="en-US" dirty="0"/>
              <a:t>related to System Management (Control Bus, System Management, Test Message, Detour, Wire Tap, Message History, Message Store, Smart Proxy, Test Message, Channel </a:t>
            </a:r>
            <a:r>
              <a:rPr lang="en-US" dirty="0" err="1"/>
              <a:t>Purger</a:t>
            </a:r>
            <a:r>
              <a:rPr lang="en-US" dirty="0"/>
              <a:t>)</a:t>
            </a:r>
          </a:p>
          <a:p>
            <a:endParaRPr lang="en-US" dirty="0"/>
          </a:p>
          <a:p>
            <a:pPr marL="0" indent="0">
              <a:buNone/>
            </a:pP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10</a:t>
            </a:fld>
            <a:endParaRPr lang="en-US"/>
          </a:p>
        </p:txBody>
      </p:sp>
    </p:spTree>
    <p:extLst>
      <p:ext uri="{BB962C8B-B14F-4D97-AF65-F5344CB8AC3E}">
        <p14:creationId xmlns:p14="http://schemas.microsoft.com/office/powerpoint/2010/main" val="52395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Point-to-Point </a:t>
            </a:r>
            <a:r>
              <a:rPr lang="en-US" dirty="0"/>
              <a:t>Channel</a:t>
            </a:r>
          </a:p>
        </p:txBody>
      </p:sp>
      <p:sp>
        <p:nvSpPr>
          <p:cNvPr id="3" name="Text Placeholder 2"/>
          <p:cNvSpPr>
            <a:spLocks noGrp="1"/>
          </p:cNvSpPr>
          <p:nvPr>
            <p:ph type="body" sz="half" idx="2"/>
          </p:nvPr>
        </p:nvSpPr>
        <p:spPr>
          <a:xfrm>
            <a:off x="7467600" y="1605502"/>
            <a:ext cx="4111784" cy="4261898"/>
          </a:xfrm>
        </p:spPr>
        <p:txBody>
          <a:bodyPr/>
          <a:lstStyle/>
          <a:p>
            <a:pPr marL="285750" indent="-285750">
              <a:buFont typeface="Arial" panose="020B0604020202020204" pitchFamily="34" charset="0"/>
              <a:buChar char="•"/>
            </a:pPr>
            <a:r>
              <a:rPr lang="en-US" dirty="0"/>
              <a:t>A </a:t>
            </a:r>
            <a:r>
              <a:rPr lang="en-US" i="1" dirty="0"/>
              <a:t>Point-to-Point Channel</a:t>
            </a:r>
            <a:r>
              <a:rPr lang="en-US" dirty="0"/>
              <a:t> ensures that only one receiver consumes any given message. </a:t>
            </a:r>
            <a:endParaRPr lang="en-US" dirty="0" smtClean="0"/>
          </a:p>
          <a:p>
            <a:pPr marL="285750" indent="-285750">
              <a:buFont typeface="Arial" panose="020B0604020202020204" pitchFamily="34" charset="0"/>
              <a:buChar char="•"/>
            </a:pPr>
            <a:r>
              <a:rPr lang="en-US" dirty="0" smtClean="0"/>
              <a:t>If </a:t>
            </a:r>
            <a:r>
              <a:rPr lang="en-US" dirty="0"/>
              <a:t>multiple receivers try to consume a single message, the channel ensures that only one of them succeeds, so the receivers do not have to coordinate with each other. </a:t>
            </a:r>
          </a:p>
        </p:txBody>
      </p:sp>
      <p:sp>
        <p:nvSpPr>
          <p:cNvPr id="8" name="Slide Number Placeholder 7"/>
          <p:cNvSpPr>
            <a:spLocks noGrp="1"/>
          </p:cNvSpPr>
          <p:nvPr>
            <p:ph type="sldNum" sz="quarter" idx="12"/>
          </p:nvPr>
        </p:nvSpPr>
        <p:spPr/>
        <p:txBody>
          <a:bodyPr/>
          <a:lstStyle/>
          <a:p>
            <a:fld id="{B016F8AB-BCEA-4347-8BA6-BE776009BC89}" type="slidenum">
              <a:rPr lang="en-US" smtClean="0"/>
              <a:pPr/>
              <a:t>11</a:t>
            </a:fld>
            <a:endParaRPr lang="en-US"/>
          </a:p>
        </p:txBody>
      </p:sp>
      <p:sp>
        <p:nvSpPr>
          <p:cNvPr id="2" name="Picture Placeholder 1"/>
          <p:cNvSpPr>
            <a:spLocks noGrp="1"/>
          </p:cNvSpPr>
          <p:nvPr>
            <p:ph type="pic" idx="1"/>
          </p:nvPr>
        </p:nvSpPr>
        <p:spPr>
          <a:xfrm>
            <a:off x="609440" y="1605502"/>
            <a:ext cx="6705760" cy="4261898"/>
          </a:xfrm>
        </p:spPr>
      </p:sp>
      <p:pic>
        <p:nvPicPr>
          <p:cNvPr id="4098" name="Picture 2" descr="http://www.enterpriseintegrationpatterns.com/img/PointToPoint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2362201"/>
            <a:ext cx="6705760" cy="14608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3400" y="5841356"/>
            <a:ext cx="10969944" cy="307777"/>
          </a:xfrm>
          <a:prstGeom prst="rect">
            <a:avLst/>
          </a:prstGeom>
        </p:spPr>
        <p:txBody>
          <a:bodyPr wrap="square">
            <a:spAutoFit/>
          </a:bodyPr>
          <a:lstStyle/>
          <a:p>
            <a:r>
              <a:rPr lang="en-US" sz="1400" b="1" dirty="0"/>
              <a:t>Send the message on a </a:t>
            </a:r>
            <a:r>
              <a:rPr lang="en-US" sz="1400" b="1" i="1" dirty="0"/>
              <a:t>Point-to-Point Channel</a:t>
            </a:r>
            <a:r>
              <a:rPr lang="en-US" sz="1400" b="1" dirty="0"/>
              <a:t>, which ensures that only one receiver will receive a particular message.</a:t>
            </a:r>
            <a:endParaRPr lang="en-US" sz="1400" dirty="0"/>
          </a:p>
        </p:txBody>
      </p:sp>
      <p:pic>
        <p:nvPicPr>
          <p:cNvPr id="6146" name="Picture 2" descr="Point-to-Point Chann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0" y="431067"/>
            <a:ext cx="819150" cy="51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08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Point-to-Point </a:t>
            </a:r>
            <a:r>
              <a:rPr lang="en-US" dirty="0"/>
              <a:t>Channel</a:t>
            </a:r>
          </a:p>
        </p:txBody>
      </p:sp>
      <p:sp>
        <p:nvSpPr>
          <p:cNvPr id="3" name="Text Placeholder 2"/>
          <p:cNvSpPr>
            <a:spLocks noGrp="1"/>
          </p:cNvSpPr>
          <p:nvPr>
            <p:ph type="body" sz="half" idx="2"/>
          </p:nvPr>
        </p:nvSpPr>
        <p:spPr>
          <a:xfrm>
            <a:off x="7467600" y="1605502"/>
            <a:ext cx="4111784" cy="4261898"/>
          </a:xfrm>
        </p:spPr>
        <p:txBody>
          <a:bodyPr/>
          <a:lstStyle/>
          <a:p>
            <a:pPr marL="285750" indent="-285750">
              <a:buFont typeface="Arial" panose="020B0604020202020204" pitchFamily="34" charset="0"/>
              <a:buChar char="•"/>
            </a:pPr>
            <a:r>
              <a:rPr lang="en-US" dirty="0" smtClean="0"/>
              <a:t>This sample of sender made by JMS</a:t>
            </a:r>
          </a:p>
          <a:p>
            <a:pPr marL="285750" indent="-285750">
              <a:buFont typeface="Arial" panose="020B0604020202020204" pitchFamily="34" charset="0"/>
              <a:buChar char="•"/>
            </a:pP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12</a:t>
            </a:fld>
            <a:endParaRPr lang="en-US"/>
          </a:p>
        </p:txBody>
      </p:sp>
      <p:sp>
        <p:nvSpPr>
          <p:cNvPr id="2" name="Picture Placeholder 1"/>
          <p:cNvSpPr>
            <a:spLocks noGrp="1"/>
          </p:cNvSpPr>
          <p:nvPr>
            <p:ph type="pic" idx="1"/>
          </p:nvPr>
        </p:nvSpPr>
        <p:spPr>
          <a:xfrm>
            <a:off x="609440" y="1605502"/>
            <a:ext cx="6705760" cy="4261898"/>
          </a:xfrm>
        </p:spPr>
      </p:sp>
      <p:pic>
        <p:nvPicPr>
          <p:cNvPr id="6146" name="Picture 2" descr="Point-to-Point Cha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431067"/>
            <a:ext cx="819150" cy="5143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685800" y="1605502"/>
            <a:ext cx="6629400" cy="4261898"/>
          </a:xfrm>
          <a:prstGeom prst="rect">
            <a:avLst/>
          </a:prstGeom>
        </p:spPr>
      </p:pic>
    </p:spTree>
    <p:extLst>
      <p:ext uri="{BB962C8B-B14F-4D97-AF65-F5344CB8AC3E}">
        <p14:creationId xmlns:p14="http://schemas.microsoft.com/office/powerpoint/2010/main" val="88830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Point-to-Point </a:t>
            </a:r>
            <a:r>
              <a:rPr lang="en-US" dirty="0"/>
              <a:t>Channel</a:t>
            </a:r>
          </a:p>
        </p:txBody>
      </p:sp>
      <p:sp>
        <p:nvSpPr>
          <p:cNvPr id="3" name="Text Placeholder 2"/>
          <p:cNvSpPr>
            <a:spLocks noGrp="1"/>
          </p:cNvSpPr>
          <p:nvPr>
            <p:ph type="body" sz="half" idx="2"/>
          </p:nvPr>
        </p:nvSpPr>
        <p:spPr>
          <a:xfrm>
            <a:off x="7467600" y="1605502"/>
            <a:ext cx="4111784" cy="4261898"/>
          </a:xfrm>
        </p:spPr>
        <p:txBody>
          <a:bodyPr/>
          <a:lstStyle/>
          <a:p>
            <a:pPr marL="285750" indent="-285750">
              <a:buFont typeface="Arial" panose="020B0604020202020204" pitchFamily="34" charset="0"/>
              <a:buChar char="•"/>
            </a:pPr>
            <a:r>
              <a:rPr lang="en-US" dirty="0"/>
              <a:t>This sample of </a:t>
            </a:r>
            <a:r>
              <a:rPr lang="en-US" dirty="0" err="1" smtClean="0"/>
              <a:t>reciever</a:t>
            </a:r>
            <a:r>
              <a:rPr lang="en-US" dirty="0" smtClean="0"/>
              <a:t> </a:t>
            </a:r>
            <a:r>
              <a:rPr lang="en-US" dirty="0"/>
              <a:t>made by JMS</a:t>
            </a:r>
          </a:p>
          <a:p>
            <a:pPr marL="285750" indent="-285750">
              <a:buFont typeface="Arial" panose="020B0604020202020204" pitchFamily="34" charset="0"/>
              <a:buChar char="•"/>
            </a:pP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13</a:t>
            </a:fld>
            <a:endParaRPr lang="en-US"/>
          </a:p>
        </p:txBody>
      </p:sp>
      <p:sp>
        <p:nvSpPr>
          <p:cNvPr id="2" name="Picture Placeholder 1"/>
          <p:cNvSpPr>
            <a:spLocks noGrp="1"/>
          </p:cNvSpPr>
          <p:nvPr>
            <p:ph type="pic" idx="1"/>
          </p:nvPr>
        </p:nvSpPr>
        <p:spPr>
          <a:xfrm>
            <a:off x="609440" y="1605502"/>
            <a:ext cx="6705760" cy="4261898"/>
          </a:xfrm>
        </p:spPr>
      </p:sp>
      <p:sp>
        <p:nvSpPr>
          <p:cNvPr id="5" name="Rectangle 4"/>
          <p:cNvSpPr/>
          <p:nvPr/>
        </p:nvSpPr>
        <p:spPr>
          <a:xfrm>
            <a:off x="533400" y="5841356"/>
            <a:ext cx="10969944" cy="307777"/>
          </a:xfrm>
          <a:prstGeom prst="rect">
            <a:avLst/>
          </a:prstGeom>
        </p:spPr>
        <p:txBody>
          <a:bodyPr wrap="square">
            <a:spAutoFit/>
          </a:bodyPr>
          <a:lstStyle/>
          <a:p>
            <a:r>
              <a:rPr lang="en-US" sz="1400" b="1" dirty="0"/>
              <a:t>Send the message on a </a:t>
            </a:r>
            <a:r>
              <a:rPr lang="en-US" sz="1400" b="1" i="1" dirty="0"/>
              <a:t>Point-to-Point Channel</a:t>
            </a:r>
            <a:r>
              <a:rPr lang="en-US" sz="1400" b="1" dirty="0"/>
              <a:t>, which ensures that only one receiver will receive a particular message.</a:t>
            </a:r>
            <a:endParaRPr lang="en-US" sz="1400" dirty="0"/>
          </a:p>
        </p:txBody>
      </p:sp>
      <p:pic>
        <p:nvPicPr>
          <p:cNvPr id="6146" name="Picture 2" descr="Point-to-Point Cha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431067"/>
            <a:ext cx="819150" cy="5143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676275" y="1605502"/>
            <a:ext cx="6638925" cy="4261898"/>
          </a:xfrm>
          <a:prstGeom prst="rect">
            <a:avLst/>
          </a:prstGeom>
        </p:spPr>
      </p:pic>
    </p:spTree>
    <p:extLst>
      <p:ext uri="{BB962C8B-B14F-4D97-AF65-F5344CB8AC3E}">
        <p14:creationId xmlns:p14="http://schemas.microsoft.com/office/powerpoint/2010/main" val="156022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Publish-Subscribe </a:t>
            </a:r>
            <a:r>
              <a:rPr lang="en-US" dirty="0"/>
              <a:t>Channel</a:t>
            </a:r>
          </a:p>
        </p:txBody>
      </p:sp>
      <p:sp>
        <p:nvSpPr>
          <p:cNvPr id="3" name="Text Placeholder 2"/>
          <p:cNvSpPr>
            <a:spLocks noGrp="1"/>
          </p:cNvSpPr>
          <p:nvPr>
            <p:ph type="body" sz="half" idx="2"/>
          </p:nvPr>
        </p:nvSpPr>
        <p:spPr>
          <a:xfrm>
            <a:off x="7467601" y="1524000"/>
            <a:ext cx="4111784" cy="4264223"/>
          </a:xfrm>
        </p:spPr>
        <p:txBody>
          <a:bodyPr/>
          <a:lstStyle/>
          <a:p>
            <a:pPr marL="285750" indent="-285750">
              <a:buFont typeface="Arial" panose="020B0604020202020204" pitchFamily="34" charset="0"/>
              <a:buChar char="•"/>
            </a:pPr>
            <a:r>
              <a:rPr lang="en-US" sz="1400" dirty="0"/>
              <a:t>A </a:t>
            </a:r>
            <a:r>
              <a:rPr lang="en-US" sz="1400" i="1" dirty="0"/>
              <a:t>Publish-Subscribe Channel</a:t>
            </a:r>
            <a:r>
              <a:rPr lang="en-US" sz="1400" dirty="0"/>
              <a:t> works like this: It has one input channel that splits into multiple output channels, one for each subscriber. When an event is published into the channel, the </a:t>
            </a:r>
            <a:r>
              <a:rPr lang="en-US" sz="1400" i="1" dirty="0"/>
              <a:t>Publish-Subscribe Channel</a:t>
            </a:r>
            <a:r>
              <a:rPr lang="en-US" sz="1400" dirty="0"/>
              <a:t> delivers a copy of the message to each of the output channels. </a:t>
            </a:r>
            <a:endParaRPr lang="en-US" sz="1400" dirty="0" smtClean="0"/>
          </a:p>
          <a:p>
            <a:pPr marL="285750" indent="-285750">
              <a:buFont typeface="Arial" panose="020B0604020202020204" pitchFamily="34" charset="0"/>
              <a:buChar char="•"/>
            </a:pPr>
            <a:r>
              <a:rPr lang="en-US" sz="1400" dirty="0" smtClean="0"/>
              <a:t>It looks like an  </a:t>
            </a:r>
            <a:r>
              <a:rPr lang="en-US" sz="1400" dirty="0"/>
              <a:t>Observer </a:t>
            </a:r>
            <a:r>
              <a:rPr lang="en-US" sz="1400" dirty="0" smtClean="0"/>
              <a:t>pattern</a:t>
            </a:r>
          </a:p>
          <a:p>
            <a:pPr marL="285750" indent="-285750">
              <a:buFont typeface="Arial" panose="020B0604020202020204" pitchFamily="34" charset="0"/>
              <a:buChar char="•"/>
            </a:pPr>
            <a:r>
              <a:rPr lang="en-US" sz="1400" dirty="0" smtClean="0"/>
              <a:t>A </a:t>
            </a:r>
            <a:r>
              <a:rPr lang="en-US" sz="1400" i="1" dirty="0"/>
              <a:t>Publish-Subscribe Channel </a:t>
            </a:r>
            <a:r>
              <a:rPr lang="en-US" sz="1400" dirty="0"/>
              <a:t>can be a useful debugging </a:t>
            </a:r>
            <a:r>
              <a:rPr lang="en-US" sz="1400" dirty="0" smtClean="0"/>
              <a:t>tool. We can add extra subscriber for monitoring the message</a:t>
            </a:r>
            <a:endParaRPr lang="en-US" sz="1400" dirty="0"/>
          </a:p>
          <a:p>
            <a:pPr marL="285750" indent="-285750">
              <a:buFont typeface="Arial" panose="020B0604020202020204" pitchFamily="34" charset="0"/>
              <a:buChar char="•"/>
            </a:pPr>
            <a:r>
              <a:rPr lang="en-US" sz="1400" dirty="0" smtClean="0"/>
              <a:t>Subscribing </a:t>
            </a:r>
            <a:r>
              <a:rPr lang="en-US" sz="1400" dirty="0"/>
              <a:t>to </a:t>
            </a:r>
            <a:r>
              <a:rPr lang="en-US" sz="1400" dirty="0" smtClean="0"/>
              <a:t>a </a:t>
            </a:r>
            <a:r>
              <a:rPr lang="en-US" sz="1400" i="1" dirty="0" smtClean="0"/>
              <a:t>Message </a:t>
            </a:r>
            <a:r>
              <a:rPr lang="en-US" sz="1400" i="1" dirty="0"/>
              <a:t>Channel </a:t>
            </a:r>
            <a:r>
              <a:rPr lang="en-US" sz="1400" dirty="0"/>
              <a:t>is an </a:t>
            </a:r>
            <a:r>
              <a:rPr lang="en-US" sz="1400" dirty="0" smtClean="0"/>
              <a:t>operation that should be restricted by security policies.</a:t>
            </a:r>
          </a:p>
        </p:txBody>
      </p:sp>
      <p:sp>
        <p:nvSpPr>
          <p:cNvPr id="8" name="Slide Number Placeholder 7"/>
          <p:cNvSpPr>
            <a:spLocks noGrp="1"/>
          </p:cNvSpPr>
          <p:nvPr>
            <p:ph type="sldNum" sz="quarter" idx="12"/>
          </p:nvPr>
        </p:nvSpPr>
        <p:spPr/>
        <p:txBody>
          <a:bodyPr/>
          <a:lstStyle/>
          <a:p>
            <a:fld id="{B016F8AB-BCEA-4347-8BA6-BE776009BC89}" type="slidenum">
              <a:rPr lang="en-US" smtClean="0"/>
              <a:pPr/>
              <a:t>14</a:t>
            </a:fld>
            <a:endParaRPr lang="en-US"/>
          </a:p>
        </p:txBody>
      </p:sp>
      <p:sp>
        <p:nvSpPr>
          <p:cNvPr id="2" name="Picture Placeholder 1"/>
          <p:cNvSpPr>
            <a:spLocks noGrp="1"/>
          </p:cNvSpPr>
          <p:nvPr>
            <p:ph type="pic" idx="1"/>
          </p:nvPr>
        </p:nvSpPr>
        <p:spPr/>
      </p:sp>
      <p:pic>
        <p:nvPicPr>
          <p:cNvPr id="5122" name="Picture 2" descr="http://www.enterpriseintegrationpatterns.com/img/PublishSubscrib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1665249"/>
            <a:ext cx="6705760" cy="412297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0384" y="5888096"/>
            <a:ext cx="11049000" cy="307777"/>
          </a:xfrm>
          <a:prstGeom prst="rect">
            <a:avLst/>
          </a:prstGeom>
        </p:spPr>
        <p:txBody>
          <a:bodyPr wrap="square">
            <a:spAutoFit/>
          </a:bodyPr>
          <a:lstStyle/>
          <a:p>
            <a:r>
              <a:rPr lang="en-US" sz="1400" b="1" dirty="0"/>
              <a:t>Send the event on a </a:t>
            </a:r>
            <a:r>
              <a:rPr lang="en-US" sz="1400" b="1" i="1" dirty="0"/>
              <a:t>Publish-Subscribe Channel</a:t>
            </a:r>
            <a:r>
              <a:rPr lang="en-US" sz="1400" b="1" dirty="0"/>
              <a:t>, which delivers a copy of a particular event to each receiver.</a:t>
            </a:r>
            <a:endParaRPr lang="en-US" sz="1400" dirty="0"/>
          </a:p>
        </p:txBody>
      </p:sp>
      <p:pic>
        <p:nvPicPr>
          <p:cNvPr id="5124" name="Picture 4" descr="Publish-Subscribe Chann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594" y="468366"/>
            <a:ext cx="819150" cy="51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08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Publish-Subscribe </a:t>
            </a:r>
            <a:r>
              <a:rPr lang="en-US" dirty="0"/>
              <a:t>Channel</a:t>
            </a:r>
          </a:p>
        </p:txBody>
      </p:sp>
      <p:sp>
        <p:nvSpPr>
          <p:cNvPr id="3" name="Text Placeholder 2"/>
          <p:cNvSpPr>
            <a:spLocks noGrp="1"/>
          </p:cNvSpPr>
          <p:nvPr>
            <p:ph type="body" sz="half" idx="2"/>
          </p:nvPr>
        </p:nvSpPr>
        <p:spPr>
          <a:xfrm>
            <a:off x="7467601" y="1524000"/>
            <a:ext cx="4111784" cy="4264223"/>
          </a:xfrm>
        </p:spPr>
        <p:txBody>
          <a:bodyPr/>
          <a:lstStyle/>
          <a:p>
            <a:pPr marL="285750" indent="-285750">
              <a:buFont typeface="Arial" panose="020B0604020202020204" pitchFamily="34" charset="0"/>
              <a:buChar char="•"/>
            </a:pPr>
            <a:r>
              <a:rPr lang="en-US" dirty="0" smtClean="0"/>
              <a:t>Example of publisher in JMS</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15</a:t>
            </a:fld>
            <a:endParaRPr lang="en-US"/>
          </a:p>
        </p:txBody>
      </p:sp>
      <p:sp>
        <p:nvSpPr>
          <p:cNvPr id="2" name="Picture Placeholder 1"/>
          <p:cNvSpPr>
            <a:spLocks noGrp="1"/>
          </p:cNvSpPr>
          <p:nvPr>
            <p:ph type="pic" idx="1"/>
          </p:nvPr>
        </p:nvSpPr>
        <p:spPr/>
      </p:sp>
      <p:pic>
        <p:nvPicPr>
          <p:cNvPr id="5124" name="Picture 4" descr="Publish-Subscribe Cha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94" y="468366"/>
            <a:ext cx="819150" cy="5143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695325" y="1957387"/>
            <a:ext cx="6619875" cy="2943225"/>
          </a:xfrm>
          <a:prstGeom prst="rect">
            <a:avLst/>
          </a:prstGeom>
        </p:spPr>
      </p:pic>
    </p:spTree>
    <p:extLst>
      <p:ext uri="{BB962C8B-B14F-4D97-AF65-F5344CB8AC3E}">
        <p14:creationId xmlns:p14="http://schemas.microsoft.com/office/powerpoint/2010/main" val="226968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Publish-Subscribe </a:t>
            </a:r>
            <a:r>
              <a:rPr lang="en-US" dirty="0"/>
              <a:t>Channel</a:t>
            </a:r>
          </a:p>
        </p:txBody>
      </p:sp>
      <p:sp>
        <p:nvSpPr>
          <p:cNvPr id="3" name="Text Placeholder 2"/>
          <p:cNvSpPr>
            <a:spLocks noGrp="1"/>
          </p:cNvSpPr>
          <p:nvPr>
            <p:ph type="body" sz="half" idx="2"/>
          </p:nvPr>
        </p:nvSpPr>
        <p:spPr>
          <a:xfrm>
            <a:off x="7467601" y="1524000"/>
            <a:ext cx="4111784" cy="4264223"/>
          </a:xfrm>
        </p:spPr>
        <p:txBody>
          <a:bodyPr/>
          <a:lstStyle/>
          <a:p>
            <a:pPr marL="285750" indent="-285750">
              <a:buFont typeface="Arial" panose="020B0604020202020204" pitchFamily="34" charset="0"/>
              <a:buChar char="•"/>
            </a:pPr>
            <a:r>
              <a:rPr lang="en-US" dirty="0"/>
              <a:t>Example of </a:t>
            </a:r>
            <a:r>
              <a:rPr lang="en-US" dirty="0" smtClean="0"/>
              <a:t> subscriber in </a:t>
            </a:r>
            <a:r>
              <a:rPr lang="en-US" dirty="0"/>
              <a:t>JMS</a:t>
            </a:r>
          </a:p>
        </p:txBody>
      </p:sp>
      <p:sp>
        <p:nvSpPr>
          <p:cNvPr id="8" name="Slide Number Placeholder 7"/>
          <p:cNvSpPr>
            <a:spLocks noGrp="1"/>
          </p:cNvSpPr>
          <p:nvPr>
            <p:ph type="sldNum" sz="quarter" idx="12"/>
          </p:nvPr>
        </p:nvSpPr>
        <p:spPr/>
        <p:txBody>
          <a:bodyPr/>
          <a:lstStyle/>
          <a:p>
            <a:fld id="{B016F8AB-BCEA-4347-8BA6-BE776009BC89}" type="slidenum">
              <a:rPr lang="en-US" smtClean="0"/>
              <a:pPr/>
              <a:t>16</a:t>
            </a:fld>
            <a:endParaRPr lang="en-US"/>
          </a:p>
        </p:txBody>
      </p:sp>
      <p:sp>
        <p:nvSpPr>
          <p:cNvPr id="2" name="Picture Placeholder 1"/>
          <p:cNvSpPr>
            <a:spLocks noGrp="1"/>
          </p:cNvSpPr>
          <p:nvPr>
            <p:ph type="pic" idx="1"/>
          </p:nvPr>
        </p:nvSpPr>
        <p:spPr/>
      </p:sp>
      <p:pic>
        <p:nvPicPr>
          <p:cNvPr id="5124" name="Picture 4" descr="Publish-Subscribe Cha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94" y="468366"/>
            <a:ext cx="819150" cy="5143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681037" y="1943100"/>
            <a:ext cx="6634163" cy="2971800"/>
          </a:xfrm>
          <a:prstGeom prst="rect">
            <a:avLst/>
          </a:prstGeom>
        </p:spPr>
      </p:pic>
    </p:spTree>
    <p:extLst>
      <p:ext uri="{BB962C8B-B14F-4D97-AF65-F5344CB8AC3E}">
        <p14:creationId xmlns:p14="http://schemas.microsoft.com/office/powerpoint/2010/main" val="326088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441" y="519236"/>
            <a:ext cx="10969943" cy="390699"/>
          </a:xfrm>
        </p:spPr>
        <p:txBody>
          <a:bodyPr/>
          <a:lstStyle/>
          <a:p>
            <a:r>
              <a:rPr lang="en-US" dirty="0" smtClean="0"/>
              <a:t>	Datatype </a:t>
            </a:r>
            <a:r>
              <a:rPr lang="en-US" dirty="0"/>
              <a:t>Channel</a:t>
            </a:r>
          </a:p>
        </p:txBody>
      </p:sp>
      <p:sp>
        <p:nvSpPr>
          <p:cNvPr id="3" name="Text Placeholder 2"/>
          <p:cNvSpPr>
            <a:spLocks noGrp="1"/>
          </p:cNvSpPr>
          <p:nvPr>
            <p:ph type="body" sz="half" idx="2"/>
          </p:nvPr>
        </p:nvSpPr>
        <p:spPr>
          <a:xfrm>
            <a:off x="7467601" y="1524000"/>
            <a:ext cx="4111784" cy="4038600"/>
          </a:xfrm>
        </p:spPr>
        <p:txBody>
          <a:bodyPr/>
          <a:lstStyle/>
          <a:p>
            <a:pPr marL="285750" indent="-285750">
              <a:buFont typeface="Arial" panose="020B0604020202020204" pitchFamily="34" charset="0"/>
              <a:buChar char="•"/>
            </a:pPr>
            <a:r>
              <a:rPr lang="en-US" dirty="0" smtClean="0"/>
              <a:t>Datatype Channel is a channel that all messages inside with the same data type</a:t>
            </a:r>
          </a:p>
          <a:p>
            <a:pPr marL="285750" indent="-285750">
              <a:buFont typeface="Arial" panose="020B0604020202020204" pitchFamily="34" charset="0"/>
              <a:buChar char="•"/>
            </a:pPr>
            <a:r>
              <a:rPr lang="en-US" dirty="0" smtClean="0"/>
              <a:t>Datatype Channel simplifies the proccing of the messages. It is like an Array with the same type in Programming language.</a:t>
            </a:r>
          </a:p>
          <a:p>
            <a:pPr marL="285750" indent="-285750">
              <a:buFont typeface="Arial" panose="020B0604020202020204" pitchFamily="34" charset="0"/>
              <a:buChar char="•"/>
            </a:pPr>
            <a:r>
              <a:rPr lang="en-US" dirty="0" smtClean="0"/>
              <a:t>Each Channel in Message System reserves some resources from server so we can’t use this Pattern if we have a lot of message types.</a:t>
            </a:r>
          </a:p>
          <a:p>
            <a:pPr marL="285750" indent="-285750">
              <a:buFont typeface="Arial" panose="020B0604020202020204" pitchFamily="34" charset="0"/>
              <a:buChar char="•"/>
            </a:pP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17</a:t>
            </a:fld>
            <a:endParaRPr lang="en-US"/>
          </a:p>
        </p:txBody>
      </p:sp>
      <p:sp>
        <p:nvSpPr>
          <p:cNvPr id="2" name="Picture Placeholder 1"/>
          <p:cNvSpPr>
            <a:spLocks noGrp="1"/>
          </p:cNvSpPr>
          <p:nvPr>
            <p:ph type="pic" idx="1"/>
          </p:nvPr>
        </p:nvSpPr>
        <p:spPr/>
      </p:sp>
      <p:pic>
        <p:nvPicPr>
          <p:cNvPr id="7170" name="Picture 2" descr="http://www.enterpriseintegrationpatterns.com/img/Datatyp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1524000"/>
            <a:ext cx="6705760" cy="4191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9440" y="5824834"/>
            <a:ext cx="10969944" cy="307777"/>
          </a:xfrm>
          <a:prstGeom prst="rect">
            <a:avLst/>
          </a:prstGeom>
        </p:spPr>
        <p:txBody>
          <a:bodyPr wrap="square">
            <a:spAutoFit/>
          </a:bodyPr>
          <a:lstStyle/>
          <a:p>
            <a:r>
              <a:rPr lang="en-US" sz="1400" b="1" dirty="0"/>
              <a:t>Use a separate </a:t>
            </a:r>
            <a:r>
              <a:rPr lang="en-US" sz="1400" b="1" i="1" dirty="0"/>
              <a:t>Datatype Channel</a:t>
            </a:r>
            <a:r>
              <a:rPr lang="en-US" sz="1400" b="1" dirty="0"/>
              <a:t> for each data type, so that all data on a particular channel is of the same type.</a:t>
            </a:r>
            <a:endParaRPr lang="en-US" sz="1400" dirty="0"/>
          </a:p>
        </p:txBody>
      </p:sp>
      <p:pic>
        <p:nvPicPr>
          <p:cNvPr id="7172" name="Picture 4" descr="Datatype Chann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0" y="481222"/>
            <a:ext cx="771525" cy="46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1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441" y="519236"/>
            <a:ext cx="10969943" cy="390699"/>
          </a:xfrm>
        </p:spPr>
        <p:txBody>
          <a:bodyPr/>
          <a:lstStyle/>
          <a:p>
            <a:r>
              <a:rPr lang="en-US" dirty="0"/>
              <a:t>	Invalid Message Channel</a:t>
            </a:r>
          </a:p>
        </p:txBody>
      </p:sp>
      <p:sp>
        <p:nvSpPr>
          <p:cNvPr id="3" name="Text Placeholder 2"/>
          <p:cNvSpPr>
            <a:spLocks noGrp="1"/>
          </p:cNvSpPr>
          <p:nvPr>
            <p:ph type="body" sz="half" idx="2"/>
          </p:nvPr>
        </p:nvSpPr>
        <p:spPr>
          <a:xfrm>
            <a:off x="7467601" y="1524000"/>
            <a:ext cx="4111784" cy="4038600"/>
          </a:xfrm>
        </p:spPr>
        <p:txBody>
          <a:bodyPr/>
          <a:lstStyle/>
          <a:p>
            <a:r>
              <a:rPr lang="en-US" dirty="0" smtClean="0"/>
              <a:t>Invalid Message Channel stores improper messages that can’t  parse by the application.</a:t>
            </a:r>
          </a:p>
          <a:p>
            <a:endParaRPr lang="en-US" dirty="0" smtClean="0"/>
          </a:p>
          <a:p>
            <a:r>
              <a:rPr lang="en-US" dirty="0" smtClean="0"/>
              <a:t>This channels is used in case of improper message not application error. For example in case of XML parsing problem or when header miss Message ID.</a:t>
            </a:r>
          </a:p>
          <a:p>
            <a:endParaRPr lang="en-US" dirty="0"/>
          </a:p>
          <a:p>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18</a:t>
            </a:fld>
            <a:endParaRPr lang="en-US"/>
          </a:p>
        </p:txBody>
      </p:sp>
      <p:sp>
        <p:nvSpPr>
          <p:cNvPr id="2" name="Picture Placeholder 1"/>
          <p:cNvSpPr>
            <a:spLocks noGrp="1"/>
          </p:cNvSpPr>
          <p:nvPr>
            <p:ph type="pic" idx="1"/>
          </p:nvPr>
        </p:nvSpPr>
        <p:spPr/>
      </p:sp>
      <p:sp>
        <p:nvSpPr>
          <p:cNvPr id="6" name="Rectangle 5"/>
          <p:cNvSpPr/>
          <p:nvPr/>
        </p:nvSpPr>
        <p:spPr>
          <a:xfrm>
            <a:off x="609440" y="5735124"/>
            <a:ext cx="10969944" cy="523220"/>
          </a:xfrm>
          <a:prstGeom prst="rect">
            <a:avLst/>
          </a:prstGeom>
        </p:spPr>
        <p:txBody>
          <a:bodyPr wrap="square">
            <a:spAutoFit/>
          </a:bodyPr>
          <a:lstStyle/>
          <a:p>
            <a:r>
              <a:rPr lang="en-US" sz="1400" b="1" dirty="0"/>
              <a:t>The receiver should move the improper message to an </a:t>
            </a:r>
            <a:r>
              <a:rPr lang="en-US" sz="1400" b="1" i="1" dirty="0"/>
              <a:t>Invalid Message Channel</a:t>
            </a:r>
            <a:r>
              <a:rPr lang="en-US" sz="1400" b="1" dirty="0"/>
              <a:t>, a special channel for messages that could not be processed by their receivers.</a:t>
            </a:r>
            <a:endParaRPr lang="en-US" sz="1400" dirty="0"/>
          </a:p>
        </p:txBody>
      </p:sp>
      <p:pic>
        <p:nvPicPr>
          <p:cNvPr id="8194" name="Picture 2" descr="Invalid Message Cha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74" y="516879"/>
            <a:ext cx="771525" cy="46672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www.enterpriseintegrationpatterns.com/img/InvalidMessageSoluti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581" y="2540941"/>
            <a:ext cx="6707619"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52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441" y="519236"/>
            <a:ext cx="10969943" cy="390699"/>
          </a:xfrm>
        </p:spPr>
        <p:txBody>
          <a:bodyPr/>
          <a:lstStyle/>
          <a:p>
            <a:r>
              <a:rPr lang="en-US" dirty="0" smtClean="0"/>
              <a:t>	Dead </a:t>
            </a:r>
            <a:r>
              <a:rPr lang="en-US" dirty="0"/>
              <a:t>Letter Channel</a:t>
            </a:r>
          </a:p>
        </p:txBody>
      </p:sp>
      <p:sp>
        <p:nvSpPr>
          <p:cNvPr id="3" name="Text Placeholder 2"/>
          <p:cNvSpPr>
            <a:spLocks noGrp="1"/>
          </p:cNvSpPr>
          <p:nvPr>
            <p:ph type="body" sz="half" idx="2"/>
          </p:nvPr>
        </p:nvSpPr>
        <p:spPr>
          <a:xfrm>
            <a:off x="7467601" y="1524000"/>
            <a:ext cx="4111784" cy="4572000"/>
          </a:xfrm>
        </p:spPr>
        <p:txBody>
          <a:bodyPr/>
          <a:lstStyle/>
          <a:p>
            <a:pPr marL="285750" indent="-285750">
              <a:buFont typeface="Arial" panose="020B0604020202020204" pitchFamily="34" charset="0"/>
              <a:buChar char="•"/>
            </a:pPr>
            <a:r>
              <a:rPr lang="en-US" dirty="0" smtClean="0"/>
              <a:t>Dead Letter Channel stores messages that can’t be delivered by Messaging system itself. </a:t>
            </a:r>
          </a:p>
          <a:p>
            <a:pPr marL="285750" indent="-285750">
              <a:buFont typeface="Arial" panose="020B0604020202020204" pitchFamily="34" charset="0"/>
              <a:buChar char="•"/>
            </a:pPr>
            <a:r>
              <a:rPr lang="en-US" dirty="0" smtClean="0"/>
              <a:t>Many result for sending Messages to Dead Letter Channel like Channel is deleted or message  expires ,problem in message Header </a:t>
            </a:r>
          </a:p>
          <a:p>
            <a:pPr marL="285750" indent="-285750">
              <a:buFont typeface="Arial" panose="020B0604020202020204" pitchFamily="34" charset="0"/>
              <a:buChar char="•"/>
            </a:pPr>
            <a:r>
              <a:rPr lang="en-US" dirty="0" smtClean="0"/>
              <a:t>This type of channel must be handle by messaging system not </a:t>
            </a:r>
            <a:r>
              <a:rPr lang="en-US" dirty="0" err="1" smtClean="0"/>
              <a:t>applicaiton</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19</a:t>
            </a:fld>
            <a:endParaRPr lang="en-US"/>
          </a:p>
        </p:txBody>
      </p:sp>
      <p:sp>
        <p:nvSpPr>
          <p:cNvPr id="2" name="Picture Placeholder 1"/>
          <p:cNvSpPr>
            <a:spLocks noGrp="1"/>
          </p:cNvSpPr>
          <p:nvPr>
            <p:ph type="pic" idx="1"/>
          </p:nvPr>
        </p:nvSpPr>
        <p:spPr>
          <a:xfrm>
            <a:off x="607581" y="1524000"/>
            <a:ext cx="6705760" cy="4572000"/>
          </a:xfrm>
        </p:spPr>
      </p:sp>
      <p:pic>
        <p:nvPicPr>
          <p:cNvPr id="10242" name="Picture 2" descr="Dead Letter Cha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581" y="497436"/>
            <a:ext cx="771525" cy="46672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www.enterpriseintegrationpatterns.com/img/DeadLetterChannelSoluti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582" y="1578227"/>
            <a:ext cx="6705760" cy="3984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23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EIP </a:t>
            </a:r>
            <a:r>
              <a:rPr lang="en-US" dirty="0" smtClean="0"/>
              <a:t>(Message Channels)</a:t>
            </a:r>
            <a:endParaRPr lang="en-US" dirty="0"/>
          </a:p>
        </p:txBody>
      </p:sp>
      <p:sp>
        <p:nvSpPr>
          <p:cNvPr id="2" name="Content Placeholder 1"/>
          <p:cNvSpPr>
            <a:spLocks noGrp="1"/>
          </p:cNvSpPr>
          <p:nvPr>
            <p:ph idx="1"/>
          </p:nvPr>
        </p:nvSpPr>
        <p:spPr>
          <a:xfrm>
            <a:off x="609600" y="1600201"/>
            <a:ext cx="10969784" cy="4571999"/>
          </a:xfrm>
        </p:spPr>
        <p:txBody>
          <a:bodyPr>
            <a:normAutofit/>
          </a:bodyPr>
          <a:lstStyle/>
          <a:p>
            <a:r>
              <a:rPr lang="en-US" dirty="0" smtClean="0"/>
              <a:t> Quick review</a:t>
            </a:r>
          </a:p>
          <a:p>
            <a:r>
              <a:rPr lang="en-US" dirty="0" smtClean="0"/>
              <a:t> Point to Point channel</a:t>
            </a:r>
          </a:p>
          <a:p>
            <a:r>
              <a:rPr lang="en-US" dirty="0" smtClean="0"/>
              <a:t> Publish/Subscriber channel</a:t>
            </a:r>
          </a:p>
          <a:p>
            <a:r>
              <a:rPr lang="en-US" dirty="0" smtClean="0"/>
              <a:t> Datatype Channel</a:t>
            </a:r>
          </a:p>
          <a:p>
            <a:r>
              <a:rPr lang="en-US" dirty="0"/>
              <a:t> </a:t>
            </a:r>
            <a:r>
              <a:rPr lang="en-US" dirty="0" smtClean="0"/>
              <a:t>Invalid Message Channel</a:t>
            </a:r>
          </a:p>
          <a:p>
            <a:r>
              <a:rPr lang="en-US" dirty="0"/>
              <a:t> </a:t>
            </a:r>
            <a:r>
              <a:rPr lang="en-US" dirty="0" smtClean="0"/>
              <a:t>Dead Letter Channel</a:t>
            </a:r>
          </a:p>
          <a:p>
            <a:r>
              <a:rPr lang="en-US" dirty="0"/>
              <a:t> </a:t>
            </a:r>
            <a:r>
              <a:rPr lang="en-US" dirty="0" smtClean="0"/>
              <a:t>Guaranteed Delivery</a:t>
            </a:r>
          </a:p>
          <a:p>
            <a:r>
              <a:rPr lang="en-US" dirty="0"/>
              <a:t> </a:t>
            </a:r>
            <a:r>
              <a:rPr lang="en-US" dirty="0" smtClean="0"/>
              <a:t>Channel Adapter</a:t>
            </a:r>
          </a:p>
          <a:p>
            <a:r>
              <a:rPr lang="en-US" dirty="0"/>
              <a:t> </a:t>
            </a:r>
            <a:r>
              <a:rPr lang="en-US" dirty="0" smtClean="0"/>
              <a:t>Message bridge</a:t>
            </a:r>
          </a:p>
          <a:p>
            <a:r>
              <a:rPr lang="en-US" dirty="0"/>
              <a:t> </a:t>
            </a:r>
            <a:r>
              <a:rPr lang="en-US" dirty="0" smtClean="0"/>
              <a:t>Message Bus</a:t>
            </a:r>
          </a:p>
          <a:p>
            <a:pPr marL="0" indent="0">
              <a:buNone/>
            </a:pPr>
            <a:endParaRPr lang="en-US" dirty="0" smtClean="0"/>
          </a:p>
          <a:p>
            <a:endParaRPr lang="en-US" dirty="0" smtClean="0"/>
          </a:p>
          <a:p>
            <a:pPr lvl="2"/>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390024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441" y="519236"/>
            <a:ext cx="10969943" cy="390699"/>
          </a:xfrm>
        </p:spPr>
        <p:txBody>
          <a:bodyPr/>
          <a:lstStyle/>
          <a:p>
            <a:r>
              <a:rPr lang="en-US" i="1" dirty="0" smtClean="0"/>
              <a:t>	Guaranteed </a:t>
            </a:r>
            <a:r>
              <a:rPr lang="en-US" i="1" dirty="0"/>
              <a:t>Delivery</a:t>
            </a:r>
            <a:endParaRPr lang="en-US" dirty="0"/>
          </a:p>
        </p:txBody>
      </p:sp>
      <p:sp>
        <p:nvSpPr>
          <p:cNvPr id="3" name="Text Placeholder 2"/>
          <p:cNvSpPr>
            <a:spLocks noGrp="1"/>
          </p:cNvSpPr>
          <p:nvPr>
            <p:ph type="body" sz="half" idx="2"/>
          </p:nvPr>
        </p:nvSpPr>
        <p:spPr>
          <a:xfrm>
            <a:off x="7467601" y="1524000"/>
            <a:ext cx="4111784" cy="4343400"/>
          </a:xfrm>
        </p:spPr>
        <p:txBody>
          <a:bodyPr/>
          <a:lstStyle/>
          <a:p>
            <a:pPr marL="171450" indent="-171450">
              <a:buFont typeface="Arial" panose="020B0604020202020204" pitchFamily="34" charset="0"/>
              <a:buChar char="•"/>
            </a:pPr>
            <a:r>
              <a:rPr lang="en-US" sz="1400" dirty="0" smtClean="0"/>
              <a:t>One of main advantages of messaging system that It can  guarantee delivery of the message after receiving it from sender.</a:t>
            </a:r>
          </a:p>
          <a:p>
            <a:endParaRPr lang="en-US" sz="1400" dirty="0"/>
          </a:p>
          <a:p>
            <a:pPr marL="171450" indent="-171450">
              <a:buFont typeface="Arial" panose="020B0604020202020204" pitchFamily="34" charset="0"/>
              <a:buChar char="•"/>
            </a:pPr>
            <a:r>
              <a:rPr lang="en-US" sz="1400" dirty="0" smtClean="0"/>
              <a:t>Store and forward mechanism is an example of guarantee delivery implementation.</a:t>
            </a:r>
          </a:p>
          <a:p>
            <a:endParaRPr lang="en-US" sz="1400" dirty="0" smtClean="0"/>
          </a:p>
          <a:p>
            <a:pPr marL="171450" indent="-171450">
              <a:buFont typeface="Arial" panose="020B0604020202020204" pitchFamily="34" charset="0"/>
              <a:buChar char="•"/>
            </a:pPr>
            <a:r>
              <a:rPr lang="en-US" sz="1400" dirty="0" smtClean="0"/>
              <a:t>However, The default behavior of messaging system is to store the messages in the memory not in the disk . This default behavior can be changed.</a:t>
            </a:r>
          </a:p>
          <a:p>
            <a:endParaRPr lang="en-US" sz="1400" dirty="0" smtClean="0"/>
          </a:p>
          <a:p>
            <a:pPr marL="171450" indent="-171450">
              <a:buFont typeface="Arial" panose="020B0604020202020204" pitchFamily="34" charset="0"/>
              <a:buChar char="•"/>
            </a:pPr>
            <a:r>
              <a:rPr lang="en-US" sz="1400" dirty="0" smtClean="0"/>
              <a:t>The guarantee delivery decrease the performance and increase the price.</a:t>
            </a:r>
          </a:p>
          <a:p>
            <a:endParaRPr lang="en-US" sz="1400" dirty="0" smtClean="0"/>
          </a:p>
          <a:p>
            <a:pPr marL="171450" indent="-171450">
              <a:buFont typeface="Arial" panose="020B0604020202020204" pitchFamily="34" charset="0"/>
              <a:buChar char="•"/>
            </a:pPr>
            <a:r>
              <a:rPr lang="en-US" sz="1400" dirty="0" smtClean="0"/>
              <a:t>We can’t achieve 100% guaranteed Delivery.</a:t>
            </a:r>
          </a:p>
          <a:p>
            <a:endParaRPr lang="en-US" sz="1400" dirty="0" smtClean="0"/>
          </a:p>
        </p:txBody>
      </p:sp>
      <p:sp>
        <p:nvSpPr>
          <p:cNvPr id="8" name="Slide Number Placeholder 7"/>
          <p:cNvSpPr>
            <a:spLocks noGrp="1"/>
          </p:cNvSpPr>
          <p:nvPr>
            <p:ph type="sldNum" sz="quarter" idx="12"/>
          </p:nvPr>
        </p:nvSpPr>
        <p:spPr/>
        <p:txBody>
          <a:bodyPr/>
          <a:lstStyle/>
          <a:p>
            <a:fld id="{B016F8AB-BCEA-4347-8BA6-BE776009BC89}" type="slidenum">
              <a:rPr lang="en-US" smtClean="0"/>
              <a:pPr/>
              <a:t>20</a:t>
            </a:fld>
            <a:endParaRPr lang="en-US"/>
          </a:p>
        </p:txBody>
      </p:sp>
      <p:sp>
        <p:nvSpPr>
          <p:cNvPr id="2" name="Picture Placeholder 1"/>
          <p:cNvSpPr>
            <a:spLocks noGrp="1"/>
          </p:cNvSpPr>
          <p:nvPr>
            <p:ph type="pic" idx="1"/>
          </p:nvPr>
        </p:nvSpPr>
        <p:spPr>
          <a:xfrm>
            <a:off x="607581" y="1524000"/>
            <a:ext cx="6705760" cy="4572000"/>
          </a:xfrm>
        </p:spPr>
      </p:sp>
      <p:pic>
        <p:nvPicPr>
          <p:cNvPr id="1032" name="Picture 8" descr="http://www.enterpriseintegrationpatterns.com/img/GuaranteedMessaging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581" y="1524000"/>
            <a:ext cx="6705759" cy="4343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83420" y="5874834"/>
            <a:ext cx="11281479" cy="307777"/>
          </a:xfrm>
          <a:prstGeom prst="rect">
            <a:avLst/>
          </a:prstGeom>
        </p:spPr>
        <p:txBody>
          <a:bodyPr wrap="square">
            <a:spAutoFit/>
          </a:bodyPr>
          <a:lstStyle/>
          <a:p>
            <a:r>
              <a:rPr lang="en-US" sz="1400" b="1" dirty="0"/>
              <a:t>Use </a:t>
            </a:r>
            <a:r>
              <a:rPr lang="en-US" sz="1400" b="1" i="1" dirty="0"/>
              <a:t>Guaranteed Delivery</a:t>
            </a:r>
            <a:r>
              <a:rPr lang="en-US" sz="1400" b="1" dirty="0"/>
              <a:t> to make messages persistent so that they are not lost even if the messaging system crashes.</a:t>
            </a:r>
            <a:endParaRPr lang="en-US" sz="1400" dirty="0"/>
          </a:p>
        </p:txBody>
      </p:sp>
      <p:pic>
        <p:nvPicPr>
          <p:cNvPr id="1034" name="Picture 10" descr="Guaranteed Delive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420" y="443209"/>
            <a:ext cx="771525" cy="46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72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19236"/>
            <a:ext cx="10969943" cy="390699"/>
          </a:xfrm>
        </p:spPr>
        <p:txBody>
          <a:bodyPr/>
          <a:lstStyle/>
          <a:p>
            <a:r>
              <a:rPr lang="en-US" i="1" dirty="0"/>
              <a:t>Guaranteed Delivery</a:t>
            </a:r>
            <a:endParaRPr lang="en-US" dirty="0"/>
          </a:p>
        </p:txBody>
      </p:sp>
      <p:sp>
        <p:nvSpPr>
          <p:cNvPr id="3" name="Text Placeholder 2"/>
          <p:cNvSpPr>
            <a:spLocks noGrp="1"/>
          </p:cNvSpPr>
          <p:nvPr>
            <p:ph type="body" sz="half" idx="2"/>
          </p:nvPr>
        </p:nvSpPr>
        <p:spPr>
          <a:xfrm>
            <a:off x="7467601" y="1524000"/>
            <a:ext cx="4111784" cy="4202932"/>
          </a:xfrm>
        </p:spPr>
        <p:txBody>
          <a:bodyPr/>
          <a:lstStyle/>
          <a:p>
            <a:r>
              <a:rPr lang="en-US" dirty="0" smtClean="0"/>
              <a:t>Example of message persistent in JMS</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21</a:t>
            </a:fld>
            <a:endParaRPr lang="en-US"/>
          </a:p>
        </p:txBody>
      </p:sp>
      <p:sp>
        <p:nvSpPr>
          <p:cNvPr id="2" name="Picture Placeholder 1"/>
          <p:cNvSpPr>
            <a:spLocks noGrp="1"/>
          </p:cNvSpPr>
          <p:nvPr>
            <p:ph type="pic" idx="1"/>
          </p:nvPr>
        </p:nvSpPr>
        <p:spPr>
          <a:xfrm>
            <a:off x="607581" y="1524000"/>
            <a:ext cx="6705760" cy="4572000"/>
          </a:xfrm>
        </p:spPr>
      </p:sp>
      <p:sp>
        <p:nvSpPr>
          <p:cNvPr id="5" name="Rectangle 4"/>
          <p:cNvSpPr/>
          <p:nvPr/>
        </p:nvSpPr>
        <p:spPr>
          <a:xfrm>
            <a:off x="453320" y="5726932"/>
            <a:ext cx="11281479" cy="646331"/>
          </a:xfrm>
          <a:prstGeom prst="rect">
            <a:avLst/>
          </a:prstGeom>
        </p:spPr>
        <p:txBody>
          <a:bodyPr wrap="square">
            <a:spAutoFit/>
          </a:bodyPr>
          <a:lstStyle/>
          <a:p>
            <a:r>
              <a:rPr lang="en-US" b="1" dirty="0"/>
              <a:t>Use </a:t>
            </a:r>
            <a:r>
              <a:rPr lang="en-US" b="1" i="1" dirty="0"/>
              <a:t>Guaranteed Delivery</a:t>
            </a:r>
            <a:r>
              <a:rPr lang="en-US" b="1" dirty="0"/>
              <a:t> to make messages persistent so that they are not lost even if the messaging system crashes.</a:t>
            </a:r>
            <a:endParaRPr lang="en-US" dirty="0"/>
          </a:p>
        </p:txBody>
      </p:sp>
      <p:pic>
        <p:nvPicPr>
          <p:cNvPr id="1034" name="Picture 10" descr="Guaranteed Delive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57" y="481222"/>
            <a:ext cx="771525" cy="4667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654411" y="1450675"/>
            <a:ext cx="6612100" cy="3276600"/>
          </a:xfrm>
          <a:prstGeom prst="rect">
            <a:avLst/>
          </a:prstGeom>
        </p:spPr>
      </p:pic>
      <p:pic>
        <p:nvPicPr>
          <p:cNvPr id="7" name="Picture 6"/>
          <p:cNvPicPr>
            <a:picLocks noChangeAspect="1"/>
          </p:cNvPicPr>
          <p:nvPr/>
        </p:nvPicPr>
        <p:blipFill>
          <a:blip r:embed="rId5"/>
          <a:stretch>
            <a:fillRect/>
          </a:stretch>
        </p:blipFill>
        <p:spPr>
          <a:xfrm>
            <a:off x="602005" y="5041366"/>
            <a:ext cx="6710182" cy="371475"/>
          </a:xfrm>
          <a:prstGeom prst="rect">
            <a:avLst/>
          </a:prstGeom>
        </p:spPr>
      </p:pic>
    </p:spTree>
    <p:extLst>
      <p:ext uri="{BB962C8B-B14F-4D97-AF65-F5344CB8AC3E}">
        <p14:creationId xmlns:p14="http://schemas.microsoft.com/office/powerpoint/2010/main" val="307017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441" y="519236"/>
            <a:ext cx="10969943" cy="390699"/>
          </a:xfrm>
        </p:spPr>
        <p:txBody>
          <a:bodyPr/>
          <a:lstStyle/>
          <a:p>
            <a:r>
              <a:rPr lang="en-US" dirty="0"/>
              <a:t>	Channel Adapter</a:t>
            </a:r>
          </a:p>
        </p:txBody>
      </p:sp>
      <p:sp>
        <p:nvSpPr>
          <p:cNvPr id="3" name="Text Placeholder 2"/>
          <p:cNvSpPr>
            <a:spLocks noGrp="1"/>
          </p:cNvSpPr>
          <p:nvPr>
            <p:ph type="body" sz="half" idx="2"/>
          </p:nvPr>
        </p:nvSpPr>
        <p:spPr>
          <a:xfrm>
            <a:off x="7467601" y="1524000"/>
            <a:ext cx="4111784" cy="4114800"/>
          </a:xfrm>
        </p:spPr>
        <p:txBody>
          <a:bodyPr/>
          <a:lstStyle/>
          <a:p>
            <a:pPr marL="285750" indent="-285750">
              <a:buFont typeface="Arial" panose="020B0604020202020204" pitchFamily="34" charset="0"/>
              <a:buChar char="•"/>
            </a:pPr>
            <a:r>
              <a:rPr lang="en-US" sz="1600" dirty="0"/>
              <a:t>The adapter acts as a messaging client to the messaging system and invokes applications functions via an application-supplied interface. </a:t>
            </a:r>
            <a:endParaRPr lang="en-US" sz="1600" dirty="0" smtClean="0"/>
          </a:p>
          <a:p>
            <a:pPr marL="285750" indent="-285750">
              <a:buFont typeface="Arial" panose="020B0604020202020204" pitchFamily="34" charset="0"/>
              <a:buChar char="•"/>
            </a:pPr>
            <a:endParaRPr lang="en-US" sz="1600"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22</a:t>
            </a:fld>
            <a:endParaRPr lang="en-US"/>
          </a:p>
        </p:txBody>
      </p:sp>
      <p:sp>
        <p:nvSpPr>
          <p:cNvPr id="2" name="Picture Placeholder 1"/>
          <p:cNvSpPr>
            <a:spLocks noGrp="1"/>
          </p:cNvSpPr>
          <p:nvPr>
            <p:ph type="pic" idx="1"/>
          </p:nvPr>
        </p:nvSpPr>
        <p:spPr>
          <a:xfrm>
            <a:off x="607581" y="1524000"/>
            <a:ext cx="6705760" cy="4572000"/>
          </a:xfrm>
        </p:spPr>
      </p:sp>
      <p:pic>
        <p:nvPicPr>
          <p:cNvPr id="11270" name="Picture 6" descr="Channel Adap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601" y="452647"/>
            <a:ext cx="838200" cy="523875"/>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http://www.enterpriseintegrationpatterns.com/img/ChannelAdapterSoluti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602" y="2743200"/>
            <a:ext cx="6655740" cy="15954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7580" y="5670172"/>
            <a:ext cx="10971804" cy="523220"/>
          </a:xfrm>
          <a:prstGeom prst="rect">
            <a:avLst/>
          </a:prstGeom>
        </p:spPr>
        <p:txBody>
          <a:bodyPr wrap="square">
            <a:spAutoFit/>
          </a:bodyPr>
          <a:lstStyle/>
          <a:p>
            <a:r>
              <a:rPr lang="en-US" sz="1400" b="1" dirty="0"/>
              <a:t>Use a </a:t>
            </a:r>
            <a:r>
              <a:rPr lang="en-US" sz="1400" b="1" i="1" dirty="0"/>
              <a:t>Channel Adapter</a:t>
            </a:r>
            <a:r>
              <a:rPr lang="en-US" sz="1400" b="1" dirty="0"/>
              <a:t> that can access the application's API or data and publish messages on a channel based on this data, and that likewise can receive messages and invoke functionality inside the application.</a:t>
            </a:r>
            <a:endParaRPr lang="en-US" sz="1400" dirty="0"/>
          </a:p>
        </p:txBody>
      </p:sp>
    </p:spTree>
    <p:extLst>
      <p:ext uri="{BB962C8B-B14F-4D97-AF65-F5344CB8AC3E}">
        <p14:creationId xmlns:p14="http://schemas.microsoft.com/office/powerpoint/2010/main" val="362266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441" y="519236"/>
            <a:ext cx="10969943" cy="390699"/>
          </a:xfrm>
        </p:spPr>
        <p:txBody>
          <a:bodyPr/>
          <a:lstStyle/>
          <a:p>
            <a:r>
              <a:rPr lang="en-US" dirty="0"/>
              <a:t>	Channel Adapter</a:t>
            </a:r>
          </a:p>
        </p:txBody>
      </p:sp>
      <p:sp>
        <p:nvSpPr>
          <p:cNvPr id="3" name="Text Placeholder 2"/>
          <p:cNvSpPr>
            <a:spLocks noGrp="1"/>
          </p:cNvSpPr>
          <p:nvPr>
            <p:ph type="body" sz="half" idx="2"/>
          </p:nvPr>
        </p:nvSpPr>
        <p:spPr>
          <a:xfrm>
            <a:off x="7467601" y="1524000"/>
            <a:ext cx="4111784" cy="4114800"/>
          </a:xfrm>
        </p:spPr>
        <p:txBody>
          <a:bodyPr/>
          <a:lstStyle/>
          <a:p>
            <a:pPr marL="285750" indent="-285750">
              <a:buFont typeface="Arial" panose="020B0604020202020204" pitchFamily="34" charset="0"/>
              <a:buChar char="•"/>
            </a:pPr>
            <a:r>
              <a:rPr lang="en-US" sz="1600" dirty="0" smtClean="0"/>
              <a:t>User interface adapter doesn’t need to access internal application but somehow slowdown the page render</a:t>
            </a:r>
          </a:p>
          <a:p>
            <a:pPr marL="285750" indent="-285750">
              <a:buFont typeface="Arial" panose="020B0604020202020204" pitchFamily="34" charset="0"/>
              <a:buChar char="•"/>
            </a:pPr>
            <a:r>
              <a:rPr lang="en-US" sz="1600" dirty="0" smtClean="0"/>
              <a:t>Business Logic adapter is more efficient and encapsulate the system functionality . It is the better solution if the system provides good API</a:t>
            </a:r>
          </a:p>
          <a:p>
            <a:pPr marL="285750" indent="-285750">
              <a:buFont typeface="Arial" panose="020B0604020202020204" pitchFamily="34" charset="0"/>
              <a:buChar char="•"/>
            </a:pPr>
            <a:r>
              <a:rPr lang="en-US" sz="1600" dirty="0" smtClean="0"/>
              <a:t>Database adapter: almost all applications uses Database which is dominated by few Vendors so it is suitable for legacy applications but require high knowledge of the system logic and process</a:t>
            </a:r>
          </a:p>
          <a:p>
            <a:pPr marL="285750" indent="-285750">
              <a:buFont typeface="Arial" panose="020B0604020202020204" pitchFamily="34" charset="0"/>
              <a:buChar char="•"/>
            </a:pPr>
            <a:r>
              <a:rPr lang="en-US" sz="1600" dirty="0" smtClean="0"/>
              <a:t>There are general adapter such as and Internet-to-channel and SOAP to channel</a:t>
            </a:r>
            <a:endParaRPr lang="en-US" sz="1600"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23</a:t>
            </a:fld>
            <a:endParaRPr lang="en-US"/>
          </a:p>
        </p:txBody>
      </p:sp>
      <p:sp>
        <p:nvSpPr>
          <p:cNvPr id="2" name="Picture Placeholder 1"/>
          <p:cNvSpPr>
            <a:spLocks noGrp="1"/>
          </p:cNvSpPr>
          <p:nvPr>
            <p:ph type="pic" idx="1"/>
          </p:nvPr>
        </p:nvSpPr>
        <p:spPr>
          <a:xfrm>
            <a:off x="607581" y="1524000"/>
            <a:ext cx="6705760" cy="4572000"/>
          </a:xfrm>
        </p:spPr>
      </p:sp>
      <p:pic>
        <p:nvPicPr>
          <p:cNvPr id="11270" name="Picture 6" descr="Channel Adap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601" y="452647"/>
            <a:ext cx="838200" cy="5238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7580" y="5670172"/>
            <a:ext cx="10971804" cy="523220"/>
          </a:xfrm>
          <a:prstGeom prst="rect">
            <a:avLst/>
          </a:prstGeom>
        </p:spPr>
        <p:txBody>
          <a:bodyPr wrap="square">
            <a:spAutoFit/>
          </a:bodyPr>
          <a:lstStyle/>
          <a:p>
            <a:r>
              <a:rPr lang="en-US" sz="1400" b="1" dirty="0"/>
              <a:t>Use a </a:t>
            </a:r>
            <a:r>
              <a:rPr lang="en-US" sz="1400" b="1" i="1" dirty="0"/>
              <a:t>Channel Adapter</a:t>
            </a:r>
            <a:r>
              <a:rPr lang="en-US" sz="1400" b="1" dirty="0"/>
              <a:t> that can access the application's API or data and publish messages on a channel based on this data, and that likewise can receive messages and invoke functionality inside the application.</a:t>
            </a:r>
            <a:endParaRPr lang="en-US" sz="1400" dirty="0"/>
          </a:p>
        </p:txBody>
      </p:sp>
      <p:pic>
        <p:nvPicPr>
          <p:cNvPr id="5" name="Picture 4"/>
          <p:cNvPicPr>
            <a:picLocks noChangeAspect="1"/>
          </p:cNvPicPr>
          <p:nvPr/>
        </p:nvPicPr>
        <p:blipFill>
          <a:blip r:embed="rId4"/>
          <a:stretch>
            <a:fillRect/>
          </a:stretch>
        </p:blipFill>
        <p:spPr>
          <a:xfrm>
            <a:off x="1752600" y="1753866"/>
            <a:ext cx="4771441" cy="3090961"/>
          </a:xfrm>
          <a:prstGeom prst="rect">
            <a:avLst/>
          </a:prstGeom>
        </p:spPr>
      </p:pic>
    </p:spTree>
    <p:extLst>
      <p:ext uri="{BB962C8B-B14F-4D97-AF65-F5344CB8AC3E}">
        <p14:creationId xmlns:p14="http://schemas.microsoft.com/office/powerpoint/2010/main" val="88888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441" y="519236"/>
            <a:ext cx="10969943" cy="390699"/>
          </a:xfrm>
        </p:spPr>
        <p:txBody>
          <a:bodyPr/>
          <a:lstStyle/>
          <a:p>
            <a:r>
              <a:rPr lang="en-US" dirty="0"/>
              <a:t>	Messaging Bridge</a:t>
            </a:r>
          </a:p>
        </p:txBody>
      </p:sp>
      <p:sp>
        <p:nvSpPr>
          <p:cNvPr id="3" name="Text Placeholder 2"/>
          <p:cNvSpPr>
            <a:spLocks noGrp="1"/>
          </p:cNvSpPr>
          <p:nvPr>
            <p:ph type="body" sz="half" idx="2"/>
          </p:nvPr>
        </p:nvSpPr>
        <p:spPr>
          <a:xfrm>
            <a:off x="7467601" y="1524000"/>
            <a:ext cx="4111784" cy="4114800"/>
          </a:xfrm>
        </p:spPr>
        <p:txBody>
          <a:bodyPr/>
          <a:lstStyle/>
          <a:p>
            <a:pPr marL="285750" indent="-285750">
              <a:buFont typeface="Arial" panose="020B0604020202020204" pitchFamily="34" charset="0"/>
              <a:buChar char="•"/>
            </a:pPr>
            <a:r>
              <a:rPr lang="en-US" sz="1400" dirty="0" smtClean="0"/>
              <a:t>In many case, we need to connect two messaging system . For example merging two enterprises </a:t>
            </a:r>
            <a:r>
              <a:rPr lang="en-US" sz="1400" dirty="0"/>
              <a:t> </a:t>
            </a:r>
            <a:r>
              <a:rPr lang="en-US" sz="1400" dirty="0" smtClean="0"/>
              <a:t> , huge enterprise with many messaging system instance . B2B</a:t>
            </a:r>
          </a:p>
          <a:p>
            <a:pPr marL="285750" indent="-285750">
              <a:buFont typeface="Arial" panose="020B0604020202020204" pitchFamily="34" charset="0"/>
              <a:buChar char="•"/>
            </a:pPr>
            <a:r>
              <a:rPr lang="en-US" sz="1400" dirty="0" smtClean="0"/>
              <a:t>There are no general solution to solve this issue </a:t>
            </a:r>
          </a:p>
          <a:p>
            <a:pPr marL="285750" indent="-285750">
              <a:buFont typeface="Arial" panose="020B0604020202020204" pitchFamily="34" charset="0"/>
              <a:buChar char="•"/>
            </a:pPr>
            <a:r>
              <a:rPr lang="en-US" sz="1400" dirty="0" smtClean="0"/>
              <a:t>Many vendors provides there solution to connect message systems. Like </a:t>
            </a:r>
            <a:r>
              <a:rPr lang="en-US" sz="1400" b="1" dirty="0" err="1" smtClean="0"/>
              <a:t>SonicMQ</a:t>
            </a:r>
            <a:r>
              <a:rPr lang="en-US" sz="1400" b="1" dirty="0" smtClean="0"/>
              <a:t> connects </a:t>
            </a:r>
            <a:r>
              <a:rPr lang="en-US" sz="1400" dirty="0" smtClean="0"/>
              <a:t> </a:t>
            </a:r>
            <a:r>
              <a:rPr lang="en-US" sz="1400" dirty="0" err="1" smtClean="0"/>
              <a:t>MQSeries</a:t>
            </a:r>
            <a:r>
              <a:rPr lang="en-US" sz="1400" dirty="0"/>
              <a:t> </a:t>
            </a:r>
            <a:r>
              <a:rPr lang="en-US" sz="1400" dirty="0" smtClean="0"/>
              <a:t>and TIBCO</a:t>
            </a:r>
          </a:p>
          <a:p>
            <a:pPr marL="285750" indent="-285750">
              <a:buFont typeface="Arial" panose="020B0604020202020204" pitchFamily="34" charset="0"/>
              <a:buChar char="•"/>
            </a:pPr>
            <a:r>
              <a:rPr lang="en-US" sz="1400" dirty="0"/>
              <a:t>The </a:t>
            </a:r>
            <a:r>
              <a:rPr lang="en-US" sz="1400" i="1" dirty="0"/>
              <a:t>Messaging Bridge</a:t>
            </a:r>
            <a:r>
              <a:rPr lang="en-US" sz="1400" dirty="0"/>
              <a:t> is </a:t>
            </a:r>
            <a:r>
              <a:rPr lang="en-US" sz="1400" dirty="0" smtClean="0"/>
              <a:t>a special adapter between two channels in different message system.</a:t>
            </a:r>
            <a:endParaRPr lang="en-US" sz="1400" dirty="0"/>
          </a:p>
          <a:p>
            <a:pPr marL="285750" indent="-285750">
              <a:buFont typeface="Arial" panose="020B0604020202020204" pitchFamily="34" charset="0"/>
              <a:buChar char="•"/>
            </a:pPr>
            <a:r>
              <a:rPr lang="en-US" sz="1400" dirty="0"/>
              <a:t>The bridge acts as map from one set of channels to the other, and also transforms the message format of one system to the other. </a:t>
            </a:r>
          </a:p>
          <a:p>
            <a:pPr marL="285750" indent="-285750">
              <a:buFont typeface="Arial" panose="020B0604020202020204" pitchFamily="34" charset="0"/>
              <a:buChar char="•"/>
            </a:pPr>
            <a:endParaRPr lang="en-US" sz="1400" dirty="0" smtClean="0"/>
          </a:p>
          <a:p>
            <a:endParaRPr lang="en-US" sz="1400" b="1" dirty="0" smtClean="0"/>
          </a:p>
          <a:p>
            <a:endParaRPr lang="en-US" sz="1400" dirty="0"/>
          </a:p>
          <a:p>
            <a:endParaRPr lang="en-US" sz="1400" dirty="0" smtClean="0"/>
          </a:p>
          <a:p>
            <a:endParaRPr lang="en-US" sz="1400" dirty="0"/>
          </a:p>
          <a:p>
            <a:endParaRPr lang="en-US" sz="1400" dirty="0" smtClean="0"/>
          </a:p>
        </p:txBody>
      </p:sp>
      <p:sp>
        <p:nvSpPr>
          <p:cNvPr id="8" name="Slide Number Placeholder 7"/>
          <p:cNvSpPr>
            <a:spLocks noGrp="1"/>
          </p:cNvSpPr>
          <p:nvPr>
            <p:ph type="sldNum" sz="quarter" idx="12"/>
          </p:nvPr>
        </p:nvSpPr>
        <p:spPr/>
        <p:txBody>
          <a:bodyPr/>
          <a:lstStyle/>
          <a:p>
            <a:fld id="{B016F8AB-BCEA-4347-8BA6-BE776009BC89}" type="slidenum">
              <a:rPr lang="en-US" smtClean="0"/>
              <a:pPr/>
              <a:t>24</a:t>
            </a:fld>
            <a:endParaRPr lang="en-US"/>
          </a:p>
        </p:txBody>
      </p:sp>
      <p:sp>
        <p:nvSpPr>
          <p:cNvPr id="2" name="Picture Placeholder 1"/>
          <p:cNvSpPr>
            <a:spLocks noGrp="1"/>
          </p:cNvSpPr>
          <p:nvPr>
            <p:ph type="pic" idx="1"/>
          </p:nvPr>
        </p:nvSpPr>
        <p:spPr>
          <a:xfrm>
            <a:off x="607581" y="1524000"/>
            <a:ext cx="6705760" cy="4572000"/>
          </a:xfrm>
        </p:spPr>
      </p:sp>
      <p:sp>
        <p:nvSpPr>
          <p:cNvPr id="6" name="Rectangle 5"/>
          <p:cNvSpPr/>
          <p:nvPr/>
        </p:nvSpPr>
        <p:spPr>
          <a:xfrm>
            <a:off x="607580" y="5670172"/>
            <a:ext cx="10971804" cy="307777"/>
          </a:xfrm>
          <a:prstGeom prst="rect">
            <a:avLst/>
          </a:prstGeom>
        </p:spPr>
        <p:txBody>
          <a:bodyPr wrap="square">
            <a:spAutoFit/>
          </a:bodyPr>
          <a:lstStyle/>
          <a:p>
            <a:r>
              <a:rPr lang="en-US" sz="1400" b="1" dirty="0"/>
              <a:t>Use a </a:t>
            </a:r>
            <a:r>
              <a:rPr lang="en-US" sz="1400" b="1" i="1" dirty="0"/>
              <a:t>Messaging Bridge</a:t>
            </a:r>
            <a:r>
              <a:rPr lang="en-US" sz="1400" b="1" dirty="0"/>
              <a:t>, a connection between messaging systems, to replicate messages between systems</a:t>
            </a:r>
            <a:endParaRPr lang="en-US" sz="1400" dirty="0"/>
          </a:p>
        </p:txBody>
      </p:sp>
      <p:pic>
        <p:nvPicPr>
          <p:cNvPr id="12290" name="Picture 2" descr="Messaging Brid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26" y="519236"/>
            <a:ext cx="819150" cy="514351"/>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www.enterpriseintegrationpatterns.com/img/MessagingBridg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127" y="2743200"/>
            <a:ext cx="6739214"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51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441" y="519236"/>
            <a:ext cx="10969943" cy="390699"/>
          </a:xfrm>
        </p:spPr>
        <p:txBody>
          <a:bodyPr/>
          <a:lstStyle/>
          <a:p>
            <a:r>
              <a:rPr lang="en-US" dirty="0"/>
              <a:t>	Message Bus</a:t>
            </a:r>
          </a:p>
        </p:txBody>
      </p:sp>
      <p:sp>
        <p:nvSpPr>
          <p:cNvPr id="3" name="Text Placeholder 2"/>
          <p:cNvSpPr>
            <a:spLocks noGrp="1"/>
          </p:cNvSpPr>
          <p:nvPr>
            <p:ph type="body" sz="half" idx="2"/>
          </p:nvPr>
        </p:nvSpPr>
        <p:spPr>
          <a:xfrm>
            <a:off x="7467601" y="1524000"/>
            <a:ext cx="4111784" cy="4114800"/>
          </a:xfrm>
        </p:spPr>
        <p:txBody>
          <a:bodyPr/>
          <a:lstStyle/>
          <a:p>
            <a:pPr marL="285750" indent="-285750">
              <a:buFont typeface="Arial" panose="020B0604020202020204" pitchFamily="34" charset="0"/>
              <a:buChar char="•"/>
            </a:pPr>
            <a:r>
              <a:rPr lang="en-US" sz="1600" dirty="0" smtClean="0"/>
              <a:t>In the long run integration implementation inside Messaging system becomes complicated and hard maintained . </a:t>
            </a:r>
          </a:p>
          <a:p>
            <a:pPr marL="285750" indent="-285750">
              <a:buFont typeface="Arial" panose="020B0604020202020204" pitchFamily="34" charset="0"/>
              <a:buChar char="•"/>
            </a:pPr>
            <a:r>
              <a:rPr lang="en-US" sz="1600" dirty="0" smtClean="0"/>
              <a:t>A </a:t>
            </a:r>
            <a:r>
              <a:rPr lang="en-US" sz="1600" i="1" dirty="0"/>
              <a:t>Message Bus</a:t>
            </a:r>
            <a:r>
              <a:rPr lang="en-US" sz="1600" dirty="0"/>
              <a:t> </a:t>
            </a:r>
            <a:r>
              <a:rPr lang="en-US" sz="1600" dirty="0" smtClean="0"/>
              <a:t>provides a </a:t>
            </a:r>
            <a:r>
              <a:rPr lang="en-US" sz="1600" dirty="0"/>
              <a:t>common command </a:t>
            </a:r>
            <a:r>
              <a:rPr lang="en-US" sz="1600" dirty="0" smtClean="0"/>
              <a:t>set . If enterprise needs to implement more integration scenarios , it can use one or more commands of these command set</a:t>
            </a:r>
          </a:p>
          <a:p>
            <a:pPr marL="285750" indent="-285750">
              <a:buFont typeface="Arial" panose="020B0604020202020204" pitchFamily="34" charset="0"/>
              <a:buChar char="•"/>
            </a:pPr>
            <a:r>
              <a:rPr lang="en-US" sz="1600" dirty="0" smtClean="0"/>
              <a:t>Basic pieces of Message bus</a:t>
            </a:r>
          </a:p>
          <a:p>
            <a:pPr marL="742950" lvl="1" indent="-285750">
              <a:buFont typeface="Arial" panose="020B0604020202020204" pitchFamily="34" charset="0"/>
              <a:buChar char="•"/>
            </a:pPr>
            <a:r>
              <a:rPr lang="en-US" sz="1600" dirty="0">
                <a:solidFill>
                  <a:schemeClr val="bg1"/>
                </a:solidFill>
              </a:rPr>
              <a:t>Common communication </a:t>
            </a:r>
            <a:r>
              <a:rPr lang="en-US" sz="1600" dirty="0" smtClean="0">
                <a:solidFill>
                  <a:schemeClr val="bg1"/>
                </a:solidFill>
              </a:rPr>
              <a:t>infrastructure ( message systems)</a:t>
            </a:r>
            <a:endParaRPr lang="en-US" sz="1600" dirty="0">
              <a:solidFill>
                <a:schemeClr val="bg1"/>
              </a:solidFill>
            </a:endParaRPr>
          </a:p>
          <a:p>
            <a:pPr marL="742950" lvl="1" indent="-285750">
              <a:buFont typeface="Arial" panose="020B0604020202020204" pitchFamily="34" charset="0"/>
              <a:buChar char="•"/>
            </a:pPr>
            <a:r>
              <a:rPr lang="en-US" sz="1600" dirty="0">
                <a:solidFill>
                  <a:schemeClr val="bg1"/>
                </a:solidFill>
              </a:rPr>
              <a:t>Adapters</a:t>
            </a:r>
          </a:p>
          <a:p>
            <a:pPr marL="742950" lvl="1" indent="-285750">
              <a:buFont typeface="Arial" panose="020B0604020202020204" pitchFamily="34" charset="0"/>
              <a:buChar char="•"/>
            </a:pPr>
            <a:r>
              <a:rPr lang="en-US" sz="1600" dirty="0">
                <a:solidFill>
                  <a:schemeClr val="bg1"/>
                </a:solidFill>
              </a:rPr>
              <a:t>Common Command </a:t>
            </a:r>
            <a:r>
              <a:rPr lang="en-US" sz="1600" dirty="0" smtClean="0">
                <a:solidFill>
                  <a:schemeClr val="bg1"/>
                </a:solidFill>
              </a:rPr>
              <a:t>Structure and common Data format</a:t>
            </a:r>
            <a:endParaRPr lang="en-US" sz="1600" dirty="0">
              <a:solidFill>
                <a:schemeClr val="bg1"/>
              </a:solidFill>
            </a:endParaRPr>
          </a:p>
          <a:p>
            <a:endParaRPr lang="en-US" sz="1600"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25</a:t>
            </a:fld>
            <a:endParaRPr lang="en-US"/>
          </a:p>
        </p:txBody>
      </p:sp>
      <p:sp>
        <p:nvSpPr>
          <p:cNvPr id="2" name="Picture Placeholder 1"/>
          <p:cNvSpPr>
            <a:spLocks noGrp="1"/>
          </p:cNvSpPr>
          <p:nvPr>
            <p:ph type="pic" idx="1"/>
          </p:nvPr>
        </p:nvSpPr>
        <p:spPr>
          <a:xfrm>
            <a:off x="607581" y="1524000"/>
            <a:ext cx="6705760" cy="4572000"/>
          </a:xfrm>
        </p:spPr>
      </p:sp>
      <p:pic>
        <p:nvPicPr>
          <p:cNvPr id="13314" name="Picture 2" descr="Message B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580" y="497265"/>
            <a:ext cx="771525" cy="46672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www.enterpriseintegrationpatterns.com/img/MessageBusSoluti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581" y="1578056"/>
            <a:ext cx="6705760" cy="403806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87136" y="5657004"/>
            <a:ext cx="10992248" cy="646331"/>
          </a:xfrm>
          <a:prstGeom prst="rect">
            <a:avLst/>
          </a:prstGeom>
        </p:spPr>
        <p:txBody>
          <a:bodyPr wrap="square">
            <a:spAutoFit/>
          </a:bodyPr>
          <a:lstStyle/>
          <a:p>
            <a:r>
              <a:rPr lang="en-US" b="1" dirty="0"/>
              <a:t>Structure the connecting middleware between these applications as a </a:t>
            </a:r>
            <a:r>
              <a:rPr lang="en-US" b="1" i="1" dirty="0"/>
              <a:t>Message Bus</a:t>
            </a:r>
            <a:r>
              <a:rPr lang="en-US" b="1" dirty="0"/>
              <a:t> that enables them to work together using messaging.</a:t>
            </a:r>
            <a:endParaRPr lang="en-US" dirty="0"/>
          </a:p>
        </p:txBody>
      </p:sp>
    </p:spTree>
    <p:extLst>
      <p:ext uri="{BB962C8B-B14F-4D97-AF65-F5344CB8AC3E}">
        <p14:creationId xmlns:p14="http://schemas.microsoft.com/office/powerpoint/2010/main" val="253184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441" y="519236"/>
            <a:ext cx="10969943" cy="390699"/>
          </a:xfrm>
        </p:spPr>
        <p:txBody>
          <a:bodyPr/>
          <a:lstStyle/>
          <a:p>
            <a:r>
              <a:rPr lang="en-US" dirty="0"/>
              <a:t>	Message Bus</a:t>
            </a:r>
          </a:p>
        </p:txBody>
      </p:sp>
      <p:sp>
        <p:nvSpPr>
          <p:cNvPr id="3" name="Text Placeholder 2"/>
          <p:cNvSpPr>
            <a:spLocks noGrp="1"/>
          </p:cNvSpPr>
          <p:nvPr>
            <p:ph type="body" sz="half" idx="2"/>
          </p:nvPr>
        </p:nvSpPr>
        <p:spPr>
          <a:xfrm>
            <a:off x="7467601" y="1524000"/>
            <a:ext cx="4111784" cy="4114800"/>
          </a:xfrm>
        </p:spPr>
        <p:txBody>
          <a:bodyPr/>
          <a:lstStyle/>
          <a:p>
            <a:pPr marL="285750" indent="-285750">
              <a:buFont typeface="Arial" panose="020B0604020202020204" pitchFamily="34" charset="0"/>
              <a:buChar char="•"/>
            </a:pPr>
            <a:r>
              <a:rPr lang="en-US" sz="1600" dirty="0" smtClean="0"/>
              <a:t>Insurance company buys a lot of products (life, Health, Auto, Home..) . Each product is handled by one application. </a:t>
            </a:r>
          </a:p>
          <a:p>
            <a:pPr marL="285750" indent="-285750">
              <a:buFont typeface="Arial" panose="020B0604020202020204" pitchFamily="34" charset="0"/>
              <a:buChar char="•"/>
            </a:pPr>
            <a:r>
              <a:rPr lang="en-US" sz="1600" dirty="0" smtClean="0"/>
              <a:t>the company builds message bus that provides common set of command messages. For each products Message Bus provides ( Create , update, delete , read, </a:t>
            </a:r>
            <a:r>
              <a:rPr lang="en-US" sz="1600" dirty="0" err="1" smtClean="0"/>
              <a:t>getList</a:t>
            </a:r>
            <a:r>
              <a:rPr lang="en-US" sz="1600" dirty="0" smtClean="0"/>
              <a:t>) operations. </a:t>
            </a:r>
          </a:p>
          <a:p>
            <a:pPr marL="285750" indent="-285750">
              <a:buFont typeface="Arial" panose="020B0604020202020204" pitchFamily="34" charset="0"/>
              <a:buChar char="•"/>
            </a:pPr>
            <a:r>
              <a:rPr lang="en-US" sz="1600" dirty="0" smtClean="0"/>
              <a:t>If we need to create a new  application that  provides report for insurance agent. We </a:t>
            </a:r>
            <a:r>
              <a:rPr lang="en-US" sz="1600" dirty="0"/>
              <a:t>can create new </a:t>
            </a:r>
            <a:r>
              <a:rPr lang="en-US" sz="1600" dirty="0" smtClean="0"/>
              <a:t>operation that calls existing </a:t>
            </a:r>
            <a:r>
              <a:rPr lang="en-US" sz="1600" dirty="0" err="1" smtClean="0"/>
              <a:t>getList</a:t>
            </a:r>
            <a:r>
              <a:rPr lang="en-US" sz="1600" dirty="0" smtClean="0"/>
              <a:t> operations to get list of products and  summarize the result.</a:t>
            </a:r>
            <a:endParaRPr lang="en-US" sz="1600"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26</a:t>
            </a:fld>
            <a:endParaRPr lang="en-US"/>
          </a:p>
        </p:txBody>
      </p:sp>
      <p:sp>
        <p:nvSpPr>
          <p:cNvPr id="2" name="Picture Placeholder 1"/>
          <p:cNvSpPr>
            <a:spLocks noGrp="1"/>
          </p:cNvSpPr>
          <p:nvPr>
            <p:ph type="pic" idx="1"/>
          </p:nvPr>
        </p:nvSpPr>
        <p:spPr>
          <a:xfrm>
            <a:off x="607581" y="1524000"/>
            <a:ext cx="6705760" cy="4572000"/>
          </a:xfrm>
        </p:spPr>
      </p:sp>
      <p:pic>
        <p:nvPicPr>
          <p:cNvPr id="13314" name="Picture 2" descr="Message B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580" y="497265"/>
            <a:ext cx="771525" cy="4667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587136" y="1526240"/>
            <a:ext cx="6726205" cy="4003231"/>
          </a:xfrm>
          <a:prstGeom prst="rect">
            <a:avLst/>
          </a:prstGeom>
        </p:spPr>
      </p:pic>
    </p:spTree>
    <p:extLst>
      <p:ext uri="{BB962C8B-B14F-4D97-AF65-F5344CB8AC3E}">
        <p14:creationId xmlns:p14="http://schemas.microsoft.com/office/powerpoint/2010/main" val="420868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3"/>
          </p:nvPr>
        </p:nvSpPr>
        <p:spPr/>
        <p:txBody>
          <a:bodyPr/>
          <a:lstStyle/>
          <a:p>
            <a:r>
              <a:rPr lang="en-US" dirty="0" smtClean="0"/>
              <a:t>Ayman.el-shayeb@hpe.com</a:t>
            </a:r>
            <a:endParaRPr lang="en-US" dirty="0"/>
          </a:p>
        </p:txBody>
      </p:sp>
      <p:sp>
        <p:nvSpPr>
          <p:cNvPr id="4" name="Slide Number Placeholder 3"/>
          <p:cNvSpPr>
            <a:spLocks noGrp="1"/>
          </p:cNvSpPr>
          <p:nvPr>
            <p:ph type="sldNum" sz="quarter" idx="17"/>
          </p:nvPr>
        </p:nvSpPr>
        <p:spPr/>
        <p:txBody>
          <a:bodyPr/>
          <a:lstStyle/>
          <a:p>
            <a:fld id="{B016F8AB-BCEA-4347-8BA6-BE776009BC89}" type="slidenum">
              <a:rPr lang="en-US" smtClean="0"/>
              <a:pPr/>
              <a:t>27</a:t>
            </a:fld>
            <a:endParaRPr lang="en-US"/>
          </a:p>
        </p:txBody>
      </p:sp>
    </p:spTree>
    <p:extLst>
      <p:ext uri="{BB962C8B-B14F-4D97-AF65-F5344CB8AC3E}">
        <p14:creationId xmlns:p14="http://schemas.microsoft.com/office/powerpoint/2010/main" val="344613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smtClean="0"/>
              <a:t>Integration</a:t>
            </a:r>
            <a:endParaRPr lang="en-US" dirty="0"/>
          </a:p>
        </p:txBody>
      </p:sp>
      <p:sp>
        <p:nvSpPr>
          <p:cNvPr id="2" name="Content Placeholder 1"/>
          <p:cNvSpPr>
            <a:spLocks noGrp="1"/>
          </p:cNvSpPr>
          <p:nvPr>
            <p:ph idx="1"/>
          </p:nvPr>
        </p:nvSpPr>
        <p:spPr>
          <a:xfrm>
            <a:off x="588997" y="1343722"/>
            <a:ext cx="10969784" cy="4571999"/>
          </a:xfrm>
        </p:spPr>
        <p:txBody>
          <a:bodyPr>
            <a:normAutofit/>
          </a:bodyPr>
          <a:lstStyle/>
          <a:p>
            <a:pPr marL="0" indent="0">
              <a:buNone/>
            </a:pPr>
            <a:r>
              <a:rPr lang="en-US" dirty="0" smtClean="0"/>
              <a:t>“</a:t>
            </a:r>
            <a:r>
              <a:rPr lang="en-US" dirty="0"/>
              <a:t>Enterprise integration is the task of making separate applications work together to produce </a:t>
            </a:r>
            <a:r>
              <a:rPr lang="en-US" dirty="0" smtClean="0"/>
              <a:t>a unified </a:t>
            </a:r>
            <a:r>
              <a:rPr lang="en-US" dirty="0"/>
              <a:t>set of functionality.</a:t>
            </a:r>
            <a:r>
              <a:rPr lang="en-US" dirty="0" smtClean="0"/>
              <a:t>” </a:t>
            </a:r>
          </a:p>
          <a:p>
            <a:r>
              <a:rPr lang="en-US" dirty="0" smtClean="0"/>
              <a:t>Integration is not Designing  N-Tier distributed applications</a:t>
            </a:r>
          </a:p>
          <a:p>
            <a:pPr marL="0" indent="0">
              <a:buNone/>
            </a:pPr>
            <a:endParaRPr lang="en-US" dirty="0"/>
          </a:p>
          <a:p>
            <a:endParaRPr lang="en-US" dirty="0" smtClean="0"/>
          </a:p>
          <a:p>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Tree>
    <p:extLst>
      <p:ext uri="{BB962C8B-B14F-4D97-AF65-F5344CB8AC3E}">
        <p14:creationId xmlns:p14="http://schemas.microsoft.com/office/powerpoint/2010/main" val="393239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Messaging </a:t>
            </a:r>
            <a:r>
              <a:rPr lang="en-US" dirty="0"/>
              <a:t>System</a:t>
            </a:r>
          </a:p>
        </p:txBody>
      </p:sp>
      <p:sp>
        <p:nvSpPr>
          <p:cNvPr id="3" name="Text Placeholder 2"/>
          <p:cNvSpPr>
            <a:spLocks noGrp="1"/>
          </p:cNvSpPr>
          <p:nvPr>
            <p:ph type="body" sz="half" idx="2"/>
          </p:nvPr>
        </p:nvSpPr>
        <p:spPr/>
        <p:txBody>
          <a:bodyPr/>
          <a:lstStyle/>
          <a:p>
            <a:pPr marL="171450" indent="-171450">
              <a:buFont typeface="Arial" panose="020B0604020202020204" pitchFamily="34" charset="0"/>
              <a:buChar char="•"/>
            </a:pPr>
            <a:r>
              <a:rPr lang="en-US" sz="1600" dirty="0"/>
              <a:t>Messaging capabilities are typically provided by a separate software system called a </a:t>
            </a:r>
            <a:r>
              <a:rPr lang="en-US" sz="1600" i="1" dirty="0" smtClean="0"/>
              <a:t>messaging system </a:t>
            </a:r>
            <a:r>
              <a:rPr lang="en-US" sz="1600" dirty="0"/>
              <a:t>or </a:t>
            </a:r>
            <a:r>
              <a:rPr lang="en-US" sz="1600" i="1" dirty="0"/>
              <a:t>message-oriented middleware </a:t>
            </a:r>
            <a:r>
              <a:rPr lang="en-US" sz="1600" dirty="0"/>
              <a:t>(MOM).</a:t>
            </a:r>
          </a:p>
          <a:p>
            <a:pPr marL="171450" indent="-171450">
              <a:buFont typeface="Arial" panose="020B0604020202020204" pitchFamily="34" charset="0"/>
              <a:buChar char="•"/>
            </a:pPr>
            <a:r>
              <a:rPr lang="en-US" sz="1600" dirty="0"/>
              <a:t>Messaging System </a:t>
            </a:r>
            <a:r>
              <a:rPr lang="en-US" sz="1600" dirty="0" smtClean="0"/>
              <a:t>receives, delivers, </a:t>
            </a:r>
            <a:r>
              <a:rPr lang="en-US" sz="1600" dirty="0"/>
              <a:t>routes transfers </a:t>
            </a:r>
            <a:r>
              <a:rPr lang="en-US" sz="1600" dirty="0" smtClean="0"/>
              <a:t>and </a:t>
            </a:r>
            <a:r>
              <a:rPr lang="en-US" sz="1600" dirty="0"/>
              <a:t>manage  the messages.</a:t>
            </a:r>
          </a:p>
          <a:p>
            <a:pPr marL="171450" indent="-171450">
              <a:buFont typeface="Arial" panose="020B0604020202020204" pitchFamily="34" charset="0"/>
              <a:buChar char="•"/>
            </a:pPr>
            <a:r>
              <a:rPr lang="en-US" sz="1600" dirty="0" smtClean="0"/>
              <a:t>Messaging system decouples the sender and receiver.</a:t>
            </a:r>
          </a:p>
          <a:p>
            <a:pPr marL="171450" indent="-171450">
              <a:buFont typeface="Arial" panose="020B0604020202020204" pitchFamily="34" charset="0"/>
              <a:buChar char="•"/>
            </a:pPr>
            <a:r>
              <a:rPr lang="en-US" sz="1600" dirty="0"/>
              <a:t>Applications are connected </a:t>
            </a:r>
            <a:r>
              <a:rPr lang="en-US" sz="1600" dirty="0" smtClean="0"/>
              <a:t>Asynchronously</a:t>
            </a:r>
            <a:endParaRPr lang="en-US" sz="1600" dirty="0"/>
          </a:p>
          <a:p>
            <a:pPr marL="171450" indent="-171450">
              <a:buFont typeface="Arial" panose="020B0604020202020204" pitchFamily="34" charset="0"/>
              <a:buChar char="•"/>
            </a:pPr>
            <a:r>
              <a:rPr lang="en-US" sz="1600" dirty="0" smtClean="0"/>
              <a:t>Messaging </a:t>
            </a:r>
            <a:r>
              <a:rPr lang="en-US" sz="1600" dirty="0"/>
              <a:t>System acts like mediator in GOF Mediation Design Pattern.</a:t>
            </a:r>
          </a:p>
          <a:p>
            <a:endParaRPr lang="en-US" sz="1600" dirty="0"/>
          </a:p>
          <a:p>
            <a:endParaRPr lang="en-US" sz="1600"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4</a:t>
            </a:fld>
            <a:endParaRPr lang="en-US"/>
          </a:p>
        </p:txBody>
      </p:sp>
      <p:sp>
        <p:nvSpPr>
          <p:cNvPr id="2" name="Picture Placeholder 1"/>
          <p:cNvSpPr>
            <a:spLocks noGrp="1"/>
          </p:cNvSpPr>
          <p:nvPr>
            <p:ph type="pic" idx="1"/>
          </p:nvPr>
        </p:nvSpPr>
        <p:spPr/>
      </p:sp>
      <p:pic>
        <p:nvPicPr>
          <p:cNvPr id="1026" name="Picture 2" descr="Mediator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3886200"/>
            <a:ext cx="670576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609440" y="1866900"/>
            <a:ext cx="6705760" cy="1676400"/>
          </a:xfrm>
          <a:prstGeom prst="rect">
            <a:avLst/>
          </a:prstGeom>
        </p:spPr>
      </p:pic>
    </p:spTree>
    <p:extLst>
      <p:ext uri="{BB962C8B-B14F-4D97-AF65-F5344CB8AC3E}">
        <p14:creationId xmlns:p14="http://schemas.microsoft.com/office/powerpoint/2010/main" val="3199301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Message</a:t>
            </a:r>
            <a:endParaRPr lang="en-US" dirty="0"/>
          </a:p>
        </p:txBody>
      </p:sp>
      <p:sp>
        <p:nvSpPr>
          <p:cNvPr id="3" name="Text Placeholder 2"/>
          <p:cNvSpPr>
            <a:spLocks noGrp="1"/>
          </p:cNvSpPr>
          <p:nvPr>
            <p:ph type="body" sz="half" idx="2"/>
          </p:nvPr>
        </p:nvSpPr>
        <p:spPr>
          <a:xfrm>
            <a:off x="7467600" y="1605502"/>
            <a:ext cx="4111784" cy="4261898"/>
          </a:xfrm>
        </p:spPr>
        <p:txBody>
          <a:bodyPr/>
          <a:lstStyle/>
          <a:p>
            <a:r>
              <a:rPr lang="en-US" sz="1400" dirty="0" smtClean="0"/>
              <a:t>Any </a:t>
            </a:r>
            <a:r>
              <a:rPr lang="en-US" sz="1400" dirty="0"/>
              <a:t>data that is to be transmitted via a messaging system must be converted into one or more messages that can be sent through messaging channels</a:t>
            </a:r>
            <a:r>
              <a:rPr lang="en-US" sz="1400" dirty="0" smtClean="0"/>
              <a:t>.</a:t>
            </a:r>
          </a:p>
          <a:p>
            <a:pPr marL="171450" indent="-171450">
              <a:buFont typeface="Arial" panose="020B0604020202020204" pitchFamily="34" charset="0"/>
              <a:buChar char="•"/>
            </a:pPr>
            <a:r>
              <a:rPr lang="en-US" sz="1400" dirty="0" smtClean="0"/>
              <a:t>Sender and receiver should marshal and un-</a:t>
            </a:r>
            <a:r>
              <a:rPr lang="en-US" sz="1400" dirty="0" err="1" smtClean="0"/>
              <a:t>marsal</a:t>
            </a:r>
            <a:r>
              <a:rPr lang="en-US" sz="1400" dirty="0" smtClean="0"/>
              <a:t> the data into/ from one or more massage</a:t>
            </a:r>
          </a:p>
          <a:p>
            <a:pPr marL="171450" indent="-171450">
              <a:buFont typeface="Arial" panose="020B0604020202020204" pitchFamily="34" charset="0"/>
              <a:buChar char="•"/>
            </a:pPr>
            <a:r>
              <a:rPr lang="en-US" sz="1400" dirty="0" smtClean="0"/>
              <a:t> Message contains Header and body.</a:t>
            </a:r>
          </a:p>
          <a:p>
            <a:pPr marL="171450" indent="-171450">
              <a:buFont typeface="Arial" panose="020B0604020202020204" pitchFamily="34" charset="0"/>
              <a:buChar char="•"/>
            </a:pPr>
            <a:r>
              <a:rPr lang="en-US" sz="1400" dirty="0" smtClean="0"/>
              <a:t>Like real postal mail . Body carries payload (mail) and header (envelop) contains information important to message system</a:t>
            </a:r>
          </a:p>
          <a:p>
            <a:pPr marL="171450" indent="-171450">
              <a:buFont typeface="Arial" panose="020B0604020202020204" pitchFamily="34" charset="0"/>
              <a:buChar char="•"/>
            </a:pPr>
            <a:r>
              <a:rPr lang="en-US" sz="1400" dirty="0" smtClean="0"/>
              <a:t>9 EIP related to Message constructions ( </a:t>
            </a:r>
            <a:r>
              <a:rPr lang="en-US" sz="1400" b="1" dirty="0" smtClean="0"/>
              <a:t>Command Message, Document Message, </a:t>
            </a:r>
            <a:r>
              <a:rPr lang="en-US" sz="1400" b="1" dirty="0"/>
              <a:t>Event Message, </a:t>
            </a:r>
            <a:r>
              <a:rPr lang="en-US" sz="1400" b="1" dirty="0" smtClean="0"/>
              <a:t>Request-Reply, Return Address, Correlation Identifier, Message Sequence, Message Expiration, Format Indicator)</a:t>
            </a:r>
          </a:p>
          <a:p>
            <a:pPr marL="171450" indent="-171450">
              <a:buFontTx/>
              <a:buChar char="-"/>
            </a:pPr>
            <a:endParaRPr lang="en-US" sz="1400" dirty="0" smtClean="0"/>
          </a:p>
          <a:p>
            <a:endParaRPr lang="en-US" sz="1400"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5</a:t>
            </a:fld>
            <a:endParaRPr lang="en-US"/>
          </a:p>
        </p:txBody>
      </p:sp>
      <p:sp>
        <p:nvSpPr>
          <p:cNvPr id="2" name="Picture Placeholder 1"/>
          <p:cNvSpPr>
            <a:spLocks noGrp="1"/>
          </p:cNvSpPr>
          <p:nvPr>
            <p:ph type="pic" idx="1"/>
          </p:nvPr>
        </p:nvSpPr>
        <p:spPr>
          <a:xfrm>
            <a:off x="609440" y="1605502"/>
            <a:ext cx="6705760" cy="4261898"/>
          </a:xfrm>
        </p:spPr>
      </p:sp>
      <p:sp>
        <p:nvSpPr>
          <p:cNvPr id="5" name="Rectangle 4"/>
          <p:cNvSpPr/>
          <p:nvPr/>
        </p:nvSpPr>
        <p:spPr>
          <a:xfrm>
            <a:off x="533400" y="5841356"/>
            <a:ext cx="10969944" cy="307777"/>
          </a:xfrm>
          <a:prstGeom prst="rect">
            <a:avLst/>
          </a:prstGeom>
        </p:spPr>
        <p:txBody>
          <a:bodyPr wrap="square">
            <a:spAutoFit/>
          </a:bodyPr>
          <a:lstStyle/>
          <a:p>
            <a:r>
              <a:rPr lang="en-US" sz="1400" b="1" dirty="0"/>
              <a:t>Package the information into a </a:t>
            </a:r>
            <a:r>
              <a:rPr lang="en-US" sz="1400" b="1" i="1" dirty="0"/>
              <a:t>Message</a:t>
            </a:r>
            <a:r>
              <a:rPr lang="en-US" sz="1400" b="1" dirty="0"/>
              <a:t>, a data record that the messaging system can transmit through a message channel.</a:t>
            </a:r>
            <a:endParaRPr lang="en-US" sz="1400" dirty="0"/>
          </a:p>
        </p:txBody>
      </p:sp>
      <p:pic>
        <p:nvPicPr>
          <p:cNvPr id="2050" name="Picture 2" descr="Mess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66379"/>
            <a:ext cx="476250" cy="5143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enterpriseintegrationpatterns.com/img/MessageSoluti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0" y="2667001"/>
            <a:ext cx="6705759" cy="1981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62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r>
              <a:rPr lang="en-US" dirty="0"/>
              <a:t>Message Channel</a:t>
            </a:r>
          </a:p>
        </p:txBody>
      </p:sp>
      <p:sp>
        <p:nvSpPr>
          <p:cNvPr id="3" name="Text Placeholder 2"/>
          <p:cNvSpPr>
            <a:spLocks noGrp="1"/>
          </p:cNvSpPr>
          <p:nvPr>
            <p:ph type="body" sz="half" idx="2"/>
          </p:nvPr>
        </p:nvSpPr>
        <p:spPr>
          <a:xfrm>
            <a:off x="7467600" y="1605502"/>
            <a:ext cx="4111784" cy="4261898"/>
          </a:xfrm>
        </p:spPr>
        <p:txBody>
          <a:bodyPr/>
          <a:lstStyle/>
          <a:p>
            <a:r>
              <a:rPr lang="en-US" sz="1200" dirty="0"/>
              <a:t>When an application has information to communicate, it doesn't just fling the information into the messaging system, it adds the information to a particular </a:t>
            </a:r>
            <a:r>
              <a:rPr lang="en-US" sz="1200" i="1" dirty="0"/>
              <a:t>Message Channel</a:t>
            </a:r>
            <a:r>
              <a:rPr lang="en-US" sz="1200" dirty="0"/>
              <a:t>. An application receiving information doesn't just pick it up at random from the messaging system; it retrieves the information from a particular </a:t>
            </a:r>
            <a:r>
              <a:rPr lang="en-US" sz="1200" i="1" dirty="0"/>
              <a:t>Message Channel</a:t>
            </a:r>
            <a:r>
              <a:rPr lang="en-US" sz="1200" dirty="0" smtClean="0"/>
              <a:t>.</a:t>
            </a:r>
          </a:p>
          <a:p>
            <a:pPr marL="171450" indent="-171450">
              <a:buFont typeface="Arial" panose="020B0604020202020204" pitchFamily="34" charset="0"/>
              <a:buChar char="•"/>
            </a:pPr>
            <a:r>
              <a:rPr lang="en-US" sz="1200" dirty="0"/>
              <a:t> logical pipe to send </a:t>
            </a:r>
            <a:r>
              <a:rPr lang="en-US" sz="1200" dirty="0" smtClean="0"/>
              <a:t>messages</a:t>
            </a:r>
            <a:endParaRPr lang="en-US" sz="1200" dirty="0"/>
          </a:p>
          <a:p>
            <a:pPr marL="171450" indent="-171450">
              <a:buFont typeface="Arial" panose="020B0604020202020204" pitchFamily="34" charset="0"/>
              <a:buChar char="•"/>
            </a:pPr>
            <a:r>
              <a:rPr lang="en-US" sz="1200" dirty="0" smtClean="0"/>
              <a:t>Receiver and sender don’t need to know each other . Both just send and receive from specific channel</a:t>
            </a:r>
          </a:p>
          <a:p>
            <a:pPr marL="171450" indent="-171450">
              <a:buFont typeface="Arial" panose="020B0604020202020204" pitchFamily="34" charset="0"/>
              <a:buChar char="•"/>
            </a:pPr>
            <a:r>
              <a:rPr lang="en-US" sz="1200" dirty="0" smtClean="0"/>
              <a:t>Channel can be point to point or publish subscriber</a:t>
            </a:r>
          </a:p>
          <a:p>
            <a:pPr marL="171450" indent="-171450">
              <a:buFont typeface="Arial" panose="020B0604020202020204" pitchFamily="34" charset="0"/>
              <a:buChar char="•"/>
            </a:pPr>
            <a:r>
              <a:rPr lang="en-US" sz="1200" dirty="0" smtClean="0"/>
              <a:t>Integration Developer should configure channels inside message system</a:t>
            </a:r>
          </a:p>
          <a:p>
            <a:pPr marL="171450" indent="-171450">
              <a:buFont typeface="Arial" panose="020B0604020202020204" pitchFamily="34" charset="0"/>
              <a:buChar char="•"/>
            </a:pPr>
            <a:r>
              <a:rPr lang="en-US" sz="1200" dirty="0" smtClean="0"/>
              <a:t>9 EIP elements related to Message channels ( Point to point channel , Publish subscriber channel, </a:t>
            </a:r>
            <a:r>
              <a:rPr lang="en-US" sz="1200" b="1" dirty="0" smtClean="0"/>
              <a:t>Datatype Channel, Invalid </a:t>
            </a:r>
            <a:r>
              <a:rPr lang="en-US" sz="1200" b="1" dirty="0"/>
              <a:t>Message </a:t>
            </a:r>
            <a:r>
              <a:rPr lang="en-US" sz="1200" b="1" dirty="0" smtClean="0"/>
              <a:t>Channel, Dead </a:t>
            </a:r>
            <a:r>
              <a:rPr lang="en-US" sz="1200" b="1" dirty="0"/>
              <a:t>Letter </a:t>
            </a:r>
            <a:r>
              <a:rPr lang="en-US" sz="1200" b="1" dirty="0" smtClean="0"/>
              <a:t>Channel, Guaranteed Delivery, Channel Adapter, Messaging Bridge, Message Bus)</a:t>
            </a:r>
            <a:endParaRPr lang="en-US" sz="1200" dirty="0" smtClean="0"/>
          </a:p>
          <a:p>
            <a:endParaRPr lang="en-US" sz="1200"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6</a:t>
            </a:fld>
            <a:endParaRPr lang="en-US"/>
          </a:p>
        </p:txBody>
      </p:sp>
      <p:sp>
        <p:nvSpPr>
          <p:cNvPr id="2" name="Picture Placeholder 1"/>
          <p:cNvSpPr>
            <a:spLocks noGrp="1"/>
          </p:cNvSpPr>
          <p:nvPr>
            <p:ph type="pic" idx="1"/>
          </p:nvPr>
        </p:nvSpPr>
        <p:spPr>
          <a:xfrm>
            <a:off x="609440" y="1605502"/>
            <a:ext cx="6705760" cy="4261898"/>
          </a:xfrm>
        </p:spPr>
      </p:sp>
      <p:sp>
        <p:nvSpPr>
          <p:cNvPr id="5" name="Rectangle 4"/>
          <p:cNvSpPr/>
          <p:nvPr/>
        </p:nvSpPr>
        <p:spPr>
          <a:xfrm>
            <a:off x="533400" y="5841356"/>
            <a:ext cx="10969944" cy="523220"/>
          </a:xfrm>
          <a:prstGeom prst="rect">
            <a:avLst/>
          </a:prstGeom>
        </p:spPr>
        <p:txBody>
          <a:bodyPr wrap="square">
            <a:spAutoFit/>
          </a:bodyPr>
          <a:lstStyle/>
          <a:p>
            <a:r>
              <a:rPr lang="en-US" sz="1400" b="1" dirty="0"/>
              <a:t>Connect the applications using a </a:t>
            </a:r>
            <a:r>
              <a:rPr lang="en-US" sz="1400" b="1" i="1" dirty="0"/>
              <a:t>Message Channel</a:t>
            </a:r>
            <a:r>
              <a:rPr lang="en-US" sz="1400" b="1" dirty="0"/>
              <a:t>, where one application writes information to the channel and the other one reads that information from the channel.</a:t>
            </a:r>
            <a:endParaRPr lang="en-US" sz="1400" dirty="0"/>
          </a:p>
        </p:txBody>
      </p:sp>
      <p:pic>
        <p:nvPicPr>
          <p:cNvPr id="1026" name="Picture 2" descr="Message Cha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431067"/>
            <a:ext cx="819150" cy="5143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enterpriseintegrationpatterns.com/img/MessageChannelSoluti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178" y="2623856"/>
            <a:ext cx="6705760" cy="2328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19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r>
              <a:rPr lang="en-US" dirty="0"/>
              <a:t>Message Router</a:t>
            </a:r>
          </a:p>
        </p:txBody>
      </p:sp>
      <p:sp>
        <p:nvSpPr>
          <p:cNvPr id="3" name="Text Placeholder 2"/>
          <p:cNvSpPr>
            <a:spLocks noGrp="1"/>
          </p:cNvSpPr>
          <p:nvPr>
            <p:ph type="body" sz="half" idx="2"/>
          </p:nvPr>
        </p:nvSpPr>
        <p:spPr>
          <a:xfrm>
            <a:off x="7467600" y="1605502"/>
            <a:ext cx="4111784" cy="4261898"/>
          </a:xfrm>
        </p:spPr>
        <p:txBody>
          <a:bodyPr/>
          <a:lstStyle/>
          <a:p>
            <a:r>
              <a:rPr lang="en-US" sz="1400" dirty="0" smtClean="0"/>
              <a:t>One of responsibility of Messaging system is to route the messages between ( source and destination ) and between channels</a:t>
            </a:r>
          </a:p>
          <a:p>
            <a:pPr marL="171450" indent="-171450">
              <a:buFont typeface="Arial" panose="020B0604020202020204" pitchFamily="34" charset="0"/>
              <a:buChar char="•"/>
            </a:pPr>
            <a:r>
              <a:rPr lang="en-US" sz="1400" dirty="0" smtClean="0"/>
              <a:t>Every Message type has certain path</a:t>
            </a:r>
          </a:p>
          <a:p>
            <a:pPr marL="171450" indent="-171450">
              <a:buFont typeface="Arial" panose="020B0604020202020204" pitchFamily="34" charset="0"/>
              <a:buChar char="•"/>
            </a:pPr>
            <a:r>
              <a:rPr lang="en-US" sz="1400" dirty="0"/>
              <a:t>R</a:t>
            </a:r>
            <a:r>
              <a:rPr lang="en-US" sz="1400" dirty="0" smtClean="0"/>
              <a:t>outing enable message system to reuse component.</a:t>
            </a:r>
          </a:p>
          <a:p>
            <a:pPr marL="171450" indent="-171450">
              <a:buFont typeface="Arial" panose="020B0604020202020204" pitchFamily="34" charset="0"/>
              <a:buChar char="•"/>
            </a:pPr>
            <a:r>
              <a:rPr lang="en-US" sz="1400" dirty="0" smtClean="0"/>
              <a:t>Router can decide the destination based on content or other criteria like environment conditions </a:t>
            </a:r>
          </a:p>
          <a:p>
            <a:pPr marL="171450" indent="-171450">
              <a:buFont typeface="Arial" panose="020B0604020202020204" pitchFamily="34" charset="0"/>
              <a:buChar char="•"/>
            </a:pPr>
            <a:r>
              <a:rPr lang="en-US" sz="1400" dirty="0" smtClean="0"/>
              <a:t>12 EIP for Router ( </a:t>
            </a:r>
            <a:r>
              <a:rPr lang="en-US" sz="1400" b="1" dirty="0" smtClean="0"/>
              <a:t>Content-Based Router, Message Filter, Dynamic Router, Recipient List, Splitter, Aggregator, </a:t>
            </a:r>
            <a:r>
              <a:rPr lang="en-US" sz="1400" b="1" dirty="0" err="1" smtClean="0"/>
              <a:t>Resequencer</a:t>
            </a:r>
            <a:r>
              <a:rPr lang="en-US" sz="1400" b="1" dirty="0" smtClean="0"/>
              <a:t>, Composed </a:t>
            </a:r>
            <a:r>
              <a:rPr lang="en-US" sz="1400" b="1" dirty="0"/>
              <a:t>Message </a:t>
            </a:r>
            <a:r>
              <a:rPr lang="en-US" sz="1400" b="1" dirty="0" smtClean="0"/>
              <a:t>Processor, Scatter-Gather, Routing Slip, Process Manager, Message Broker)</a:t>
            </a:r>
          </a:p>
          <a:p>
            <a:pPr marL="171450" indent="-171450">
              <a:buFontTx/>
              <a:buChar char="-"/>
            </a:pPr>
            <a:endParaRPr lang="en-US" sz="1400" dirty="0" smtClean="0"/>
          </a:p>
          <a:p>
            <a:endParaRPr lang="en-US" sz="1400"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7</a:t>
            </a:fld>
            <a:endParaRPr lang="en-US"/>
          </a:p>
        </p:txBody>
      </p:sp>
      <p:sp>
        <p:nvSpPr>
          <p:cNvPr id="2" name="Picture Placeholder 1"/>
          <p:cNvSpPr>
            <a:spLocks noGrp="1"/>
          </p:cNvSpPr>
          <p:nvPr>
            <p:ph type="pic" idx="1"/>
          </p:nvPr>
        </p:nvSpPr>
        <p:spPr>
          <a:xfrm>
            <a:off x="609440" y="1605502"/>
            <a:ext cx="6705760" cy="4261898"/>
          </a:xfrm>
        </p:spPr>
      </p:sp>
      <p:sp>
        <p:nvSpPr>
          <p:cNvPr id="5" name="Rectangle 4"/>
          <p:cNvSpPr/>
          <p:nvPr/>
        </p:nvSpPr>
        <p:spPr>
          <a:xfrm>
            <a:off x="533400" y="5841356"/>
            <a:ext cx="10969944" cy="523220"/>
          </a:xfrm>
          <a:prstGeom prst="rect">
            <a:avLst/>
          </a:prstGeom>
        </p:spPr>
        <p:txBody>
          <a:bodyPr wrap="square">
            <a:spAutoFit/>
          </a:bodyPr>
          <a:lstStyle/>
          <a:p>
            <a:r>
              <a:rPr lang="en-US" sz="1400" b="1" dirty="0"/>
              <a:t>Insert a special filter, a </a:t>
            </a:r>
            <a:r>
              <a:rPr lang="en-US" sz="1400" b="1" i="1" dirty="0"/>
              <a:t>Message Router</a:t>
            </a:r>
            <a:r>
              <a:rPr lang="en-US" sz="1400" b="1" dirty="0"/>
              <a:t>, which consumes a </a:t>
            </a:r>
            <a:r>
              <a:rPr lang="en-US" sz="1400" b="1" i="1" dirty="0">
                <a:hlinkClick r:id="rId3"/>
              </a:rPr>
              <a:t>Message</a:t>
            </a:r>
            <a:r>
              <a:rPr lang="en-US" sz="1400" b="1" dirty="0"/>
              <a:t> from one </a:t>
            </a:r>
            <a:r>
              <a:rPr lang="en-US" sz="1400" b="1" i="1" dirty="0">
                <a:hlinkClick r:id="rId4"/>
              </a:rPr>
              <a:t>Message Channel</a:t>
            </a:r>
            <a:r>
              <a:rPr lang="en-US" sz="1400" b="1" dirty="0"/>
              <a:t> and republishes it to a different </a:t>
            </a:r>
            <a:r>
              <a:rPr lang="en-US" sz="1400" b="1" i="1" dirty="0">
                <a:hlinkClick r:id="rId4"/>
              </a:rPr>
              <a:t>Message Channel</a:t>
            </a:r>
            <a:r>
              <a:rPr lang="en-US" sz="1400" b="1" dirty="0"/>
              <a:t> </a:t>
            </a:r>
            <a:r>
              <a:rPr lang="en-US" sz="1400" b="1" dirty="0" smtClean="0"/>
              <a:t>depending </a:t>
            </a:r>
            <a:r>
              <a:rPr lang="en-US" sz="1400" b="1" dirty="0"/>
              <a:t>on a set of conditions. </a:t>
            </a:r>
            <a:endParaRPr lang="en-US" sz="1400" dirty="0"/>
          </a:p>
        </p:txBody>
      </p:sp>
      <p:pic>
        <p:nvPicPr>
          <p:cNvPr id="4098" name="Picture 2" descr="Message Rou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440" y="526669"/>
            <a:ext cx="819150" cy="51435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enterpriseintegrationpatterns.com/img/MessageRouter.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440" y="1605502"/>
            <a:ext cx="6705759" cy="4261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00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r>
              <a:rPr lang="en-US" dirty="0"/>
              <a:t>Message Translator</a:t>
            </a:r>
          </a:p>
        </p:txBody>
      </p:sp>
      <p:sp>
        <p:nvSpPr>
          <p:cNvPr id="3" name="Text Placeholder 2"/>
          <p:cNvSpPr>
            <a:spLocks noGrp="1"/>
          </p:cNvSpPr>
          <p:nvPr>
            <p:ph type="body" sz="half" idx="2"/>
          </p:nvPr>
        </p:nvSpPr>
        <p:spPr>
          <a:xfrm>
            <a:off x="7467600" y="1605502"/>
            <a:ext cx="4111784" cy="4261898"/>
          </a:xfrm>
        </p:spPr>
        <p:txBody>
          <a:bodyPr/>
          <a:lstStyle/>
          <a:p>
            <a:pPr marL="171450" indent="-171450">
              <a:buFont typeface="Arial" panose="020B0604020202020204" pitchFamily="34" charset="0"/>
              <a:buChar char="•"/>
            </a:pPr>
            <a:r>
              <a:rPr lang="en-US" sz="1600" dirty="0" smtClean="0"/>
              <a:t>Message is routed between different systems . Each of them has different data model. Messaging system should translate messages to decouple systems.</a:t>
            </a:r>
          </a:p>
          <a:p>
            <a:pPr marL="171450" indent="-171450">
              <a:buFont typeface="Arial" panose="020B0604020202020204" pitchFamily="34" charset="0"/>
              <a:buChar char="•"/>
            </a:pPr>
            <a:r>
              <a:rPr lang="en-US" sz="1600" dirty="0" smtClean="0"/>
              <a:t>Translator is similar to Adaptor design pattern</a:t>
            </a:r>
          </a:p>
          <a:p>
            <a:pPr marL="171450" indent="-171450">
              <a:buFont typeface="Arial" panose="020B0604020202020204" pitchFamily="34" charset="0"/>
              <a:buChar char="•"/>
            </a:pPr>
            <a:r>
              <a:rPr lang="en-US" sz="1600" dirty="0" smtClean="0"/>
              <a:t>Translator is main component for decoupling</a:t>
            </a:r>
          </a:p>
          <a:p>
            <a:pPr marL="171450" indent="-171450">
              <a:buFont typeface="Arial" panose="020B0604020202020204" pitchFamily="34" charset="0"/>
              <a:buChar char="•"/>
            </a:pPr>
            <a:r>
              <a:rPr lang="en-US" sz="1600" dirty="0" smtClean="0"/>
              <a:t>6 EIP related to Translator ( </a:t>
            </a:r>
            <a:r>
              <a:rPr lang="en-US" sz="1600" b="1" dirty="0" smtClean="0"/>
              <a:t>Envelope Wrapper, Content Enricher, Content Filter, Claim Check, Normalizer, Canonical </a:t>
            </a:r>
            <a:r>
              <a:rPr lang="en-US" sz="1600" b="1" dirty="0"/>
              <a:t>Data </a:t>
            </a:r>
            <a:r>
              <a:rPr lang="en-US" sz="1600" b="1" dirty="0" smtClean="0"/>
              <a:t>Model)</a:t>
            </a:r>
          </a:p>
          <a:p>
            <a:endParaRPr lang="en-US" sz="1600"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8</a:t>
            </a:fld>
            <a:endParaRPr lang="en-US"/>
          </a:p>
        </p:txBody>
      </p:sp>
      <p:sp>
        <p:nvSpPr>
          <p:cNvPr id="2" name="Picture Placeholder 1"/>
          <p:cNvSpPr>
            <a:spLocks noGrp="1"/>
          </p:cNvSpPr>
          <p:nvPr>
            <p:ph type="pic" idx="1"/>
          </p:nvPr>
        </p:nvSpPr>
        <p:spPr>
          <a:xfrm>
            <a:off x="609440" y="1605502"/>
            <a:ext cx="6705760" cy="4261898"/>
          </a:xfrm>
        </p:spPr>
      </p:sp>
      <p:sp>
        <p:nvSpPr>
          <p:cNvPr id="5" name="Rectangle 4"/>
          <p:cNvSpPr/>
          <p:nvPr/>
        </p:nvSpPr>
        <p:spPr>
          <a:xfrm>
            <a:off x="533400" y="5841356"/>
            <a:ext cx="10969944" cy="307777"/>
          </a:xfrm>
          <a:prstGeom prst="rect">
            <a:avLst/>
          </a:prstGeom>
        </p:spPr>
        <p:txBody>
          <a:bodyPr wrap="square">
            <a:spAutoFit/>
          </a:bodyPr>
          <a:lstStyle/>
          <a:p>
            <a:r>
              <a:rPr lang="en-US" sz="1400" b="1" dirty="0"/>
              <a:t>Use a special filter, a </a:t>
            </a:r>
            <a:r>
              <a:rPr lang="en-US" sz="1400" b="1" i="1" dirty="0"/>
              <a:t>Message Translator</a:t>
            </a:r>
            <a:r>
              <a:rPr lang="en-US" sz="1400" b="1" dirty="0"/>
              <a:t>, between other filters or applications to translate one data format into another. </a:t>
            </a:r>
            <a:endParaRPr lang="en-US" sz="1400" dirty="0"/>
          </a:p>
        </p:txBody>
      </p:sp>
      <p:pic>
        <p:nvPicPr>
          <p:cNvPr id="5122" name="Picture 2" descr="Message Transl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14" y="527068"/>
            <a:ext cx="819150" cy="51435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enterpriseintegrationpatterns.com/img/MessageTranslato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15" y="3145900"/>
            <a:ext cx="6698486" cy="118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051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r>
              <a:rPr lang="en-US" dirty="0"/>
              <a:t>Message Endpoint</a:t>
            </a:r>
          </a:p>
        </p:txBody>
      </p:sp>
      <p:sp>
        <p:nvSpPr>
          <p:cNvPr id="3" name="Text Placeholder 2"/>
          <p:cNvSpPr>
            <a:spLocks noGrp="1"/>
          </p:cNvSpPr>
          <p:nvPr>
            <p:ph type="body" sz="half" idx="2"/>
          </p:nvPr>
        </p:nvSpPr>
        <p:spPr>
          <a:xfrm>
            <a:off x="7429740" y="1027973"/>
            <a:ext cx="4111784" cy="4828276"/>
          </a:xfrm>
        </p:spPr>
        <p:txBody>
          <a:bodyPr/>
          <a:lstStyle/>
          <a:p>
            <a:pPr marL="171450" indent="-171450">
              <a:buFont typeface="Arial" panose="020B0604020202020204" pitchFamily="34" charset="0"/>
              <a:buChar char="•"/>
            </a:pPr>
            <a:r>
              <a:rPr lang="en-US" sz="1600" dirty="0"/>
              <a:t>The </a:t>
            </a:r>
            <a:r>
              <a:rPr lang="en-US" sz="1600" i="1" dirty="0"/>
              <a:t>Message Endpoint </a:t>
            </a:r>
            <a:r>
              <a:rPr lang="en-US" sz="1600" dirty="0"/>
              <a:t>encapsulates the messaging system from the rest of the application and provide API to convert application data to messages and send to messaging system</a:t>
            </a:r>
            <a:endParaRPr lang="en-US" sz="1600" dirty="0" smtClean="0"/>
          </a:p>
          <a:p>
            <a:pPr marL="171450" indent="-171450">
              <a:buFont typeface="Arial" panose="020B0604020202020204" pitchFamily="34" charset="0"/>
              <a:buChar char="•"/>
            </a:pPr>
            <a:r>
              <a:rPr lang="en-US" sz="1600" dirty="0" smtClean="0"/>
              <a:t>Applications and massaging system connect to gather via End points </a:t>
            </a:r>
          </a:p>
          <a:p>
            <a:pPr marL="171450" indent="-171450">
              <a:buFont typeface="Arial" panose="020B0604020202020204" pitchFamily="34" charset="0"/>
              <a:buChar char="•"/>
            </a:pPr>
            <a:r>
              <a:rPr lang="en-US" sz="1600" i="1" dirty="0" smtClean="0"/>
              <a:t>Message </a:t>
            </a:r>
            <a:r>
              <a:rPr lang="en-US" sz="1600" i="1" dirty="0"/>
              <a:t>Endpoint </a:t>
            </a:r>
            <a:r>
              <a:rPr lang="en-US" sz="1600" dirty="0"/>
              <a:t>code is custom to both the application and the messaging system’s </a:t>
            </a:r>
            <a:r>
              <a:rPr lang="en-US" sz="1600" dirty="0" smtClean="0"/>
              <a:t>client API</a:t>
            </a:r>
          </a:p>
          <a:p>
            <a:pPr marL="171450" indent="-171450">
              <a:buFont typeface="Arial" panose="020B0604020202020204" pitchFamily="34" charset="0"/>
              <a:buChar char="•"/>
            </a:pPr>
            <a:r>
              <a:rPr lang="en-US" sz="1600" dirty="0" smtClean="0"/>
              <a:t>11 EIP related to Endpoints ( </a:t>
            </a:r>
            <a:r>
              <a:rPr lang="en-US" sz="1600" b="1" dirty="0" smtClean="0"/>
              <a:t>Messaging Gateway, Messaging Mapper, Transactional Client, Polling Consumer, Event-Driven Consumer, Competing Consumers, Message Dispatcher, Selective Consumer, Durable Subscriber, Idempotent Receiver, Service Activator)</a:t>
            </a:r>
          </a:p>
          <a:p>
            <a:endParaRPr lang="en-US" sz="1600" dirty="0" smtClean="0"/>
          </a:p>
        </p:txBody>
      </p:sp>
      <p:sp>
        <p:nvSpPr>
          <p:cNvPr id="8" name="Slide Number Placeholder 7"/>
          <p:cNvSpPr>
            <a:spLocks noGrp="1"/>
          </p:cNvSpPr>
          <p:nvPr>
            <p:ph type="sldNum" sz="quarter" idx="12"/>
          </p:nvPr>
        </p:nvSpPr>
        <p:spPr/>
        <p:txBody>
          <a:bodyPr/>
          <a:lstStyle/>
          <a:p>
            <a:fld id="{B016F8AB-BCEA-4347-8BA6-BE776009BC89}" type="slidenum">
              <a:rPr lang="en-US" smtClean="0"/>
              <a:pPr/>
              <a:t>9</a:t>
            </a:fld>
            <a:endParaRPr lang="en-US"/>
          </a:p>
        </p:txBody>
      </p:sp>
      <p:sp>
        <p:nvSpPr>
          <p:cNvPr id="2" name="Picture Placeholder 1"/>
          <p:cNvSpPr>
            <a:spLocks noGrp="1"/>
          </p:cNvSpPr>
          <p:nvPr>
            <p:ph type="pic" idx="1"/>
          </p:nvPr>
        </p:nvSpPr>
        <p:spPr>
          <a:xfrm>
            <a:off x="609440" y="1605502"/>
            <a:ext cx="6705760" cy="4261898"/>
          </a:xfrm>
        </p:spPr>
      </p:sp>
      <p:sp>
        <p:nvSpPr>
          <p:cNvPr id="5" name="Rectangle 4"/>
          <p:cNvSpPr/>
          <p:nvPr/>
        </p:nvSpPr>
        <p:spPr>
          <a:xfrm>
            <a:off x="533400" y="5841356"/>
            <a:ext cx="10969944" cy="523220"/>
          </a:xfrm>
          <a:prstGeom prst="rect">
            <a:avLst/>
          </a:prstGeom>
        </p:spPr>
        <p:txBody>
          <a:bodyPr wrap="square">
            <a:spAutoFit/>
          </a:bodyPr>
          <a:lstStyle/>
          <a:p>
            <a:r>
              <a:rPr lang="en-US" sz="1400" b="1" dirty="0"/>
              <a:t>Connect an application to a messaging channel using a </a:t>
            </a:r>
            <a:r>
              <a:rPr lang="en-US" sz="1400" b="1" i="1" dirty="0"/>
              <a:t>Message Endpoint</a:t>
            </a:r>
            <a:r>
              <a:rPr lang="en-US" sz="1400" b="1" dirty="0"/>
              <a:t>, a client of the messaging system that the application can then use to send or receive messages.</a:t>
            </a:r>
            <a:endParaRPr lang="en-US" sz="1400" dirty="0"/>
          </a:p>
        </p:txBody>
      </p:sp>
      <p:pic>
        <p:nvPicPr>
          <p:cNvPr id="6146" name="Picture 2" descr="Message End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15" y="561247"/>
            <a:ext cx="781050" cy="46672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enterpriseintegrationpatterns.com/img/MessageEndpointSoluti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0" y="2836748"/>
            <a:ext cx="6698485"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333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potx" id="{21F84462-1C9F-438F-A772-0EBAD7B3BCD8}" vid="{077F0EBE-C80C-4B61-8BF1-0309CF31637A}"/>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_dlc_DocId xmlns="8cf5640c-3abd-4117-a097-7204006f5742">ABSEMEASP-75-177</_dlc_DocId>
    <_dlc_DocIdUrl xmlns="8cf5640c-3abd-4117-a097-7204006f5742">
      <Url>https://ent301.sharepoint.hp.com/teams/ABSEMEASP/BTO/_layouts/15/DocIdRedir.aspx?ID=ABSEMEASP-75-177</Url>
      <Description>ABSEMEASP-75-177</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A4B2D5C8C679E445AC7A590354CA55D2" ma:contentTypeVersion="1" ma:contentTypeDescription="Create a new document." ma:contentTypeScope="" ma:versionID="3e5feceeba8de2220006656cc8ece22a">
  <xsd:schema xmlns:xsd="http://www.w3.org/2001/XMLSchema" xmlns:xs="http://www.w3.org/2001/XMLSchema" xmlns:p="http://schemas.microsoft.com/office/2006/metadata/properties" xmlns:ns2="8cf5640c-3abd-4117-a097-7204006f5742" xmlns:ns3="http://schemas.microsoft.com/sharepoint/v4" targetNamespace="http://schemas.microsoft.com/office/2006/metadata/properties" ma:root="true" ma:fieldsID="06486bd8dee34544c84f520c58e0320a" ns2:_="" ns3:_="">
    <xsd:import namespace="8cf5640c-3abd-4117-a097-7204006f5742"/>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f5640c-3abd-4117-a097-7204006f574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7A5B8A-C232-4CEB-8F84-CD042313F0CF}">
  <ds:schemaRefs>
    <ds:schemaRef ds:uri="http://purl.org/dc/terms/"/>
    <ds:schemaRef ds:uri="http://schemas.microsoft.com/office/2006/documentManagement/types"/>
    <ds:schemaRef ds:uri="http://purl.org/dc/dcmitype/"/>
    <ds:schemaRef ds:uri="http://schemas.microsoft.com/office/2006/metadata/properties"/>
    <ds:schemaRef ds:uri="http://purl.org/dc/elements/1.1/"/>
    <ds:schemaRef ds:uri="8cf5640c-3abd-4117-a097-7204006f5742"/>
    <ds:schemaRef ds:uri="http://schemas.microsoft.com/sharepoint/v4"/>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F2E7E04-7374-4BE3-A040-F4296C40C2F0}">
  <ds:schemaRefs>
    <ds:schemaRef ds:uri="http://schemas.microsoft.com/sharepoint/v3/contenttype/forms"/>
  </ds:schemaRefs>
</ds:datastoreItem>
</file>

<file path=customXml/itemProps3.xml><?xml version="1.0" encoding="utf-8"?>
<ds:datastoreItem xmlns:ds="http://schemas.openxmlformats.org/officeDocument/2006/customXml" ds:itemID="{FED1FE1D-EF88-40F3-B370-9390B0C92479}">
  <ds:schemaRefs>
    <ds:schemaRef ds:uri="http://schemas.microsoft.com/sharepoint/events"/>
  </ds:schemaRefs>
</ds:datastoreItem>
</file>

<file path=customXml/itemProps4.xml><?xml version="1.0" encoding="utf-8"?>
<ds:datastoreItem xmlns:ds="http://schemas.openxmlformats.org/officeDocument/2006/customXml" ds:itemID="{CA2931BF-C481-49AA-8D43-1F8BDF7A03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f5640c-3abd-4117-a097-7204006f5742"/>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webAndPortalGroup</Template>
  <TotalTime>8713</TotalTime>
  <Words>6406</Words>
  <Application>Microsoft Office PowerPoint</Application>
  <PresentationFormat>Widescreen</PresentationFormat>
  <Paragraphs>409</Paragraphs>
  <Slides>27</Slides>
  <Notes>27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27</vt:i4>
      </vt:variant>
    </vt:vector>
  </HeadingPairs>
  <TitlesOfParts>
    <vt:vector size="29" baseType="lpstr">
      <vt:lpstr>Arial</vt:lpstr>
      <vt:lpstr>HPE_Standard_Arial_16x9_v2</vt:lpstr>
      <vt:lpstr>Enterprise Integration Pattern (EIP)  Session 2 Message Channels</vt:lpstr>
      <vt:lpstr>EIP (Message Channels)</vt:lpstr>
      <vt:lpstr>Integration</vt:lpstr>
      <vt:lpstr>Messaging System</vt:lpstr>
      <vt:lpstr> Message</vt:lpstr>
      <vt:lpstr> Message Channel</vt:lpstr>
      <vt:lpstr> Message Router</vt:lpstr>
      <vt:lpstr> Message Translator</vt:lpstr>
      <vt:lpstr> Message Endpoint</vt:lpstr>
      <vt:lpstr>System management</vt:lpstr>
      <vt:lpstr> Point-to-Point Channel</vt:lpstr>
      <vt:lpstr> Point-to-Point Channel</vt:lpstr>
      <vt:lpstr> Point-to-Point Channel</vt:lpstr>
      <vt:lpstr> Publish-Subscribe Channel</vt:lpstr>
      <vt:lpstr> Publish-Subscribe Channel</vt:lpstr>
      <vt:lpstr> Publish-Subscribe Channel</vt:lpstr>
      <vt:lpstr> Datatype Channel</vt:lpstr>
      <vt:lpstr> Invalid Message Channel</vt:lpstr>
      <vt:lpstr> Dead Letter Channel</vt:lpstr>
      <vt:lpstr> Guaranteed Delivery</vt:lpstr>
      <vt:lpstr>Guaranteed Delivery</vt:lpstr>
      <vt:lpstr> Channel Adapter</vt:lpstr>
      <vt:lpstr> Channel Adapter</vt:lpstr>
      <vt:lpstr> Messaging Bridge</vt:lpstr>
      <vt:lpstr> Message Bus</vt:lpstr>
      <vt:lpstr> Message Bus</vt:lpstr>
      <vt:lpstr>Thank you</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El Shayeb, Ayman</dc:creator>
  <cp:lastModifiedBy>El Shayeb, Ayman</cp:lastModifiedBy>
  <cp:revision>331</cp:revision>
  <cp:lastPrinted>2016-01-06T10:37:42Z</cp:lastPrinted>
  <dcterms:created xsi:type="dcterms:W3CDTF">2015-11-21T08:56:29Z</dcterms:created>
  <dcterms:modified xsi:type="dcterms:W3CDTF">2016-02-15T07:08:00Z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y fmtid="{D5CDD505-2E9C-101B-9397-08002B2CF9AE}" pid="5" name="ContentTypeId">
    <vt:lpwstr>0x010100A4B2D5C8C679E445AC7A590354CA55D2</vt:lpwstr>
  </property>
  <property fmtid="{D5CDD505-2E9C-101B-9397-08002B2CF9AE}" pid="6" name="_dlc_DocIdItemGuid">
    <vt:lpwstr>80e2b46f-05e5-4955-9838-1fe23908d28e</vt:lpwstr>
  </property>
</Properties>
</file>