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48"/>
  </p:notesMasterIdLst>
  <p:handoutMasterIdLst>
    <p:handoutMasterId r:id="rId49"/>
  </p:handoutMasterIdLst>
  <p:sldIdLst>
    <p:sldId id="260" r:id="rId6"/>
    <p:sldId id="357" r:id="rId7"/>
    <p:sldId id="385" r:id="rId8"/>
    <p:sldId id="418" r:id="rId9"/>
    <p:sldId id="417" r:id="rId10"/>
    <p:sldId id="386" r:id="rId11"/>
    <p:sldId id="381" r:id="rId12"/>
    <p:sldId id="382" r:id="rId13"/>
    <p:sldId id="419" r:id="rId14"/>
    <p:sldId id="387" r:id="rId15"/>
    <p:sldId id="388" r:id="rId16"/>
    <p:sldId id="389" r:id="rId17"/>
    <p:sldId id="390" r:id="rId18"/>
    <p:sldId id="391" r:id="rId19"/>
    <p:sldId id="392" r:id="rId20"/>
    <p:sldId id="420" r:id="rId21"/>
    <p:sldId id="413" r:id="rId22"/>
    <p:sldId id="414" r:id="rId23"/>
    <p:sldId id="415" r:id="rId24"/>
    <p:sldId id="416" r:id="rId25"/>
    <p:sldId id="421" r:id="rId26"/>
    <p:sldId id="422" r:id="rId27"/>
    <p:sldId id="395" r:id="rId28"/>
    <p:sldId id="409" r:id="rId29"/>
    <p:sldId id="394" r:id="rId30"/>
    <p:sldId id="411" r:id="rId31"/>
    <p:sldId id="412" r:id="rId32"/>
    <p:sldId id="393" r:id="rId33"/>
    <p:sldId id="410" r:id="rId34"/>
    <p:sldId id="396" r:id="rId35"/>
    <p:sldId id="397" r:id="rId36"/>
    <p:sldId id="398" r:id="rId37"/>
    <p:sldId id="399" r:id="rId38"/>
    <p:sldId id="423" r:id="rId39"/>
    <p:sldId id="400" r:id="rId40"/>
    <p:sldId id="401" r:id="rId41"/>
    <p:sldId id="402" r:id="rId42"/>
    <p:sldId id="403" r:id="rId43"/>
    <p:sldId id="406" r:id="rId44"/>
    <p:sldId id="407" r:id="rId45"/>
    <p:sldId id="424" r:id="rId46"/>
    <p:sldId id="329" r:id="rId47"/>
  </p:sldIdLst>
  <p:sldSz cx="12192000"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4700" autoAdjust="0"/>
  </p:normalViewPr>
  <p:slideViewPr>
    <p:cSldViewPr>
      <p:cViewPr varScale="1">
        <p:scale>
          <a:sx n="86" d="100"/>
          <a:sy n="86" d="100"/>
        </p:scale>
        <p:origin x="660" y="96"/>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1/25/2016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subtitle.</a:t>
            </a:r>
          </a:p>
          <a:p>
            <a:endParaRPr lang="en-US" dirty="0"/>
          </a:p>
          <a:p>
            <a:r>
              <a:rPr lang="en-US" dirty="0"/>
              <a:t>A selection of pre-approved title slides are available in the </a:t>
            </a:r>
            <a:r>
              <a:rPr lang="en-US" b="1" dirty="0"/>
              <a:t>HPE Title Slide Library. </a:t>
            </a:r>
            <a:r>
              <a:rPr lang="en-US" dirty="0"/>
              <a:t>The location of the library will be communicated later.</a:t>
            </a:r>
          </a:p>
          <a:p>
            <a:endParaRPr lang="en-US" dirty="0"/>
          </a:p>
          <a:p>
            <a:r>
              <a:rPr lang="en-US" dirty="0"/>
              <a:t>To insert a slide with a different picture from the HPE Title Slide Library:</a:t>
            </a:r>
          </a:p>
          <a:p>
            <a:endParaRPr lang="en-US" dirty="0"/>
          </a:p>
          <a:p>
            <a:r>
              <a:rPr lang="en-US" dirty="0"/>
              <a:t>Open the file </a:t>
            </a:r>
            <a:r>
              <a:rPr lang="en-US" b="1" dirty="0"/>
              <a:t>HPE_16x9_Title_Slide_Library.pptx</a:t>
            </a:r>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HPE 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74774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2953887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2811007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a:p>
        </p:txBody>
      </p:sp>
    </p:spTree>
    <p:extLst>
      <p:ext uri="{BB962C8B-B14F-4D97-AF65-F5344CB8AC3E}">
        <p14:creationId xmlns:p14="http://schemas.microsoft.com/office/powerpoint/2010/main" val="2833348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a:p>
        </p:txBody>
      </p:sp>
    </p:spTree>
    <p:extLst>
      <p:ext uri="{BB962C8B-B14F-4D97-AF65-F5344CB8AC3E}">
        <p14:creationId xmlns:p14="http://schemas.microsoft.com/office/powerpoint/2010/main" val="3162001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a:p>
        </p:txBody>
      </p:sp>
    </p:spTree>
    <p:extLst>
      <p:ext uri="{BB962C8B-B14F-4D97-AF65-F5344CB8AC3E}">
        <p14:creationId xmlns:p14="http://schemas.microsoft.com/office/powerpoint/2010/main" val="2550346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557127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16</a:t>
            </a:fld>
            <a:endParaRPr lang="en-US"/>
          </a:p>
        </p:txBody>
      </p:sp>
    </p:spTree>
    <p:extLst>
      <p:ext uri="{BB962C8B-B14F-4D97-AF65-F5344CB8AC3E}">
        <p14:creationId xmlns:p14="http://schemas.microsoft.com/office/powerpoint/2010/main" val="314856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17</a:t>
            </a:fld>
            <a:endParaRPr lang="en-US"/>
          </a:p>
        </p:txBody>
      </p:sp>
    </p:spTree>
    <p:extLst>
      <p:ext uri="{BB962C8B-B14F-4D97-AF65-F5344CB8AC3E}">
        <p14:creationId xmlns:p14="http://schemas.microsoft.com/office/powerpoint/2010/main" val="3690591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18</a:t>
            </a:fld>
            <a:endParaRPr lang="en-US"/>
          </a:p>
        </p:txBody>
      </p:sp>
    </p:spTree>
    <p:extLst>
      <p:ext uri="{BB962C8B-B14F-4D97-AF65-F5344CB8AC3E}">
        <p14:creationId xmlns:p14="http://schemas.microsoft.com/office/powerpoint/2010/main" val="794644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19</a:t>
            </a:fld>
            <a:endParaRPr lang="en-US"/>
          </a:p>
        </p:txBody>
      </p:sp>
    </p:spTree>
    <p:extLst>
      <p:ext uri="{BB962C8B-B14F-4D97-AF65-F5344CB8AC3E}">
        <p14:creationId xmlns:p14="http://schemas.microsoft.com/office/powerpoint/2010/main" val="1570926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056243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20</a:t>
            </a:fld>
            <a:endParaRPr lang="en-US"/>
          </a:p>
        </p:txBody>
      </p:sp>
    </p:spTree>
    <p:extLst>
      <p:ext uri="{BB962C8B-B14F-4D97-AF65-F5344CB8AC3E}">
        <p14:creationId xmlns:p14="http://schemas.microsoft.com/office/powerpoint/2010/main" val="2560536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21</a:t>
            </a:fld>
            <a:endParaRPr lang="en-US"/>
          </a:p>
        </p:txBody>
      </p:sp>
    </p:spTree>
    <p:extLst>
      <p:ext uri="{BB962C8B-B14F-4D97-AF65-F5344CB8AC3E}">
        <p14:creationId xmlns:p14="http://schemas.microsoft.com/office/powerpoint/2010/main" val="348142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22</a:t>
            </a:fld>
            <a:endParaRPr lang="en-US"/>
          </a:p>
        </p:txBody>
      </p:sp>
    </p:spTree>
    <p:extLst>
      <p:ext uri="{BB962C8B-B14F-4D97-AF65-F5344CB8AC3E}">
        <p14:creationId xmlns:p14="http://schemas.microsoft.com/office/powerpoint/2010/main" val="822001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23</a:t>
            </a:fld>
            <a:endParaRPr lang="en-US"/>
          </a:p>
        </p:txBody>
      </p:sp>
    </p:spTree>
    <p:extLst>
      <p:ext uri="{BB962C8B-B14F-4D97-AF65-F5344CB8AC3E}">
        <p14:creationId xmlns:p14="http://schemas.microsoft.com/office/powerpoint/2010/main" val="3249325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24</a:t>
            </a:fld>
            <a:endParaRPr lang="en-US"/>
          </a:p>
        </p:txBody>
      </p:sp>
    </p:spTree>
    <p:extLst>
      <p:ext uri="{BB962C8B-B14F-4D97-AF65-F5344CB8AC3E}">
        <p14:creationId xmlns:p14="http://schemas.microsoft.com/office/powerpoint/2010/main" val="1684151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25</a:t>
            </a:fld>
            <a:endParaRPr lang="en-US"/>
          </a:p>
        </p:txBody>
      </p:sp>
    </p:spTree>
    <p:extLst>
      <p:ext uri="{BB962C8B-B14F-4D97-AF65-F5344CB8AC3E}">
        <p14:creationId xmlns:p14="http://schemas.microsoft.com/office/powerpoint/2010/main" val="945274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26</a:t>
            </a:fld>
            <a:endParaRPr lang="en-US"/>
          </a:p>
        </p:txBody>
      </p:sp>
    </p:spTree>
    <p:extLst>
      <p:ext uri="{BB962C8B-B14F-4D97-AF65-F5344CB8AC3E}">
        <p14:creationId xmlns:p14="http://schemas.microsoft.com/office/powerpoint/2010/main" val="3876882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27</a:t>
            </a:fld>
            <a:endParaRPr lang="en-US"/>
          </a:p>
        </p:txBody>
      </p:sp>
    </p:spTree>
    <p:extLst>
      <p:ext uri="{BB962C8B-B14F-4D97-AF65-F5344CB8AC3E}">
        <p14:creationId xmlns:p14="http://schemas.microsoft.com/office/powerpoint/2010/main" val="1075826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28</a:t>
            </a:fld>
            <a:endParaRPr lang="en-US"/>
          </a:p>
        </p:txBody>
      </p:sp>
    </p:spTree>
    <p:extLst>
      <p:ext uri="{BB962C8B-B14F-4D97-AF65-F5344CB8AC3E}">
        <p14:creationId xmlns:p14="http://schemas.microsoft.com/office/powerpoint/2010/main" val="2073153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29</a:t>
            </a:fld>
            <a:endParaRPr lang="en-US"/>
          </a:p>
        </p:txBody>
      </p:sp>
    </p:spTree>
    <p:extLst>
      <p:ext uri="{BB962C8B-B14F-4D97-AF65-F5344CB8AC3E}">
        <p14:creationId xmlns:p14="http://schemas.microsoft.com/office/powerpoint/2010/main" val="149805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703986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30</a:t>
            </a:fld>
            <a:endParaRPr lang="en-US"/>
          </a:p>
        </p:txBody>
      </p:sp>
    </p:spTree>
    <p:extLst>
      <p:ext uri="{BB962C8B-B14F-4D97-AF65-F5344CB8AC3E}">
        <p14:creationId xmlns:p14="http://schemas.microsoft.com/office/powerpoint/2010/main" val="3242525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31</a:t>
            </a:fld>
            <a:endParaRPr lang="en-US"/>
          </a:p>
        </p:txBody>
      </p:sp>
    </p:spTree>
    <p:extLst>
      <p:ext uri="{BB962C8B-B14F-4D97-AF65-F5344CB8AC3E}">
        <p14:creationId xmlns:p14="http://schemas.microsoft.com/office/powerpoint/2010/main" val="3807608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32</a:t>
            </a:fld>
            <a:endParaRPr lang="en-US"/>
          </a:p>
        </p:txBody>
      </p:sp>
    </p:spTree>
    <p:extLst>
      <p:ext uri="{BB962C8B-B14F-4D97-AF65-F5344CB8AC3E}">
        <p14:creationId xmlns:p14="http://schemas.microsoft.com/office/powerpoint/2010/main" val="3605508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33</a:t>
            </a:fld>
            <a:endParaRPr lang="en-US"/>
          </a:p>
        </p:txBody>
      </p:sp>
    </p:spTree>
    <p:extLst>
      <p:ext uri="{BB962C8B-B14F-4D97-AF65-F5344CB8AC3E}">
        <p14:creationId xmlns:p14="http://schemas.microsoft.com/office/powerpoint/2010/main" val="3094977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34</a:t>
            </a:fld>
            <a:endParaRPr lang="en-US"/>
          </a:p>
        </p:txBody>
      </p:sp>
    </p:spTree>
    <p:extLst>
      <p:ext uri="{BB962C8B-B14F-4D97-AF65-F5344CB8AC3E}">
        <p14:creationId xmlns:p14="http://schemas.microsoft.com/office/powerpoint/2010/main" val="1768015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35</a:t>
            </a:fld>
            <a:endParaRPr lang="en-US"/>
          </a:p>
        </p:txBody>
      </p:sp>
    </p:spTree>
    <p:extLst>
      <p:ext uri="{BB962C8B-B14F-4D97-AF65-F5344CB8AC3E}">
        <p14:creationId xmlns:p14="http://schemas.microsoft.com/office/powerpoint/2010/main" val="1156414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36</a:t>
            </a:fld>
            <a:endParaRPr lang="en-US"/>
          </a:p>
        </p:txBody>
      </p:sp>
    </p:spTree>
    <p:extLst>
      <p:ext uri="{BB962C8B-B14F-4D97-AF65-F5344CB8AC3E}">
        <p14:creationId xmlns:p14="http://schemas.microsoft.com/office/powerpoint/2010/main" val="17026127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37</a:t>
            </a:fld>
            <a:endParaRPr lang="en-US"/>
          </a:p>
        </p:txBody>
      </p:sp>
    </p:spTree>
    <p:extLst>
      <p:ext uri="{BB962C8B-B14F-4D97-AF65-F5344CB8AC3E}">
        <p14:creationId xmlns:p14="http://schemas.microsoft.com/office/powerpoint/2010/main" val="237859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38</a:t>
            </a:fld>
            <a:endParaRPr lang="en-US"/>
          </a:p>
        </p:txBody>
      </p:sp>
    </p:spTree>
    <p:extLst>
      <p:ext uri="{BB962C8B-B14F-4D97-AF65-F5344CB8AC3E}">
        <p14:creationId xmlns:p14="http://schemas.microsoft.com/office/powerpoint/2010/main" val="197960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39</a:t>
            </a:fld>
            <a:endParaRPr lang="en-US"/>
          </a:p>
        </p:txBody>
      </p:sp>
    </p:spTree>
    <p:extLst>
      <p:ext uri="{BB962C8B-B14F-4D97-AF65-F5344CB8AC3E}">
        <p14:creationId xmlns:p14="http://schemas.microsoft.com/office/powerpoint/2010/main" val="3398774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2311338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40</a:t>
            </a:fld>
            <a:endParaRPr lang="en-US"/>
          </a:p>
        </p:txBody>
      </p:sp>
    </p:spTree>
    <p:extLst>
      <p:ext uri="{BB962C8B-B14F-4D97-AF65-F5344CB8AC3E}">
        <p14:creationId xmlns:p14="http://schemas.microsoft.com/office/powerpoint/2010/main" val="31170996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41</a:t>
            </a:fld>
            <a:endParaRPr lang="en-US"/>
          </a:p>
        </p:txBody>
      </p:sp>
    </p:spTree>
    <p:extLst>
      <p:ext uri="{BB962C8B-B14F-4D97-AF65-F5344CB8AC3E}">
        <p14:creationId xmlns:p14="http://schemas.microsoft.com/office/powerpoint/2010/main" val="3368622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42</a:t>
            </a:fld>
            <a:endParaRPr lang="en-US"/>
          </a:p>
        </p:txBody>
      </p:sp>
    </p:spTree>
    <p:extLst>
      <p:ext uri="{BB962C8B-B14F-4D97-AF65-F5344CB8AC3E}">
        <p14:creationId xmlns:p14="http://schemas.microsoft.com/office/powerpoint/2010/main" val="1467902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a:p>
        </p:txBody>
      </p:sp>
    </p:spTree>
    <p:extLst>
      <p:ext uri="{BB962C8B-B14F-4D97-AF65-F5344CB8AC3E}">
        <p14:creationId xmlns:p14="http://schemas.microsoft.com/office/powerpoint/2010/main" val="2154006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4205342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4270216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3960459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823811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January 25,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January 25,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January 25,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January 25,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January 25,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January 25,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January 25,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January 25,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January 25,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January 25,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January 25,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t>January 25,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t>January 25,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January 25,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January 25,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January 25,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January 25,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January 25,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January 25,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January 25,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Javascript</a:t>
            </a:r>
            <a:r>
              <a:rPr lang="en-US" dirty="0" smtClean="0"/>
              <a:t> Tips 1</a:t>
            </a:r>
            <a:endParaRPr lang="en-US" dirty="0"/>
          </a:p>
        </p:txBody>
      </p:sp>
      <p:sp>
        <p:nvSpPr>
          <p:cNvPr id="7" name="Subtitle 6"/>
          <p:cNvSpPr>
            <a:spLocks noGrp="1"/>
          </p:cNvSpPr>
          <p:nvPr>
            <p:ph type="subTitle" idx="1"/>
          </p:nvPr>
        </p:nvSpPr>
        <p:spPr/>
        <p:txBody>
          <a:bodyPr/>
          <a:lstStyle/>
          <a:p>
            <a:r>
              <a:rPr lang="en-US" dirty="0" smtClean="0"/>
              <a:t>Ayman El-</a:t>
            </a:r>
            <a:r>
              <a:rPr lang="en-US" dirty="0" err="1" smtClean="0"/>
              <a:t>Shayeb</a:t>
            </a:r>
            <a:r>
              <a:rPr lang="en-US" dirty="0" smtClean="0"/>
              <a:t>, Specialist in Egypt Center</a:t>
            </a:r>
            <a:endParaRPr lang="en-US" dirty="0"/>
          </a:p>
        </p:txBody>
      </p:sp>
      <p:sp>
        <p:nvSpPr>
          <p:cNvPr id="9" name="Text Placeholder 8"/>
          <p:cNvSpPr>
            <a:spLocks noGrp="1"/>
          </p:cNvSpPr>
          <p:nvPr>
            <p:ph type="body" sz="quarter" idx="13"/>
          </p:nvPr>
        </p:nvSpPr>
        <p:spPr/>
        <p:txBody>
          <a:bodyPr/>
          <a:lstStyle/>
          <a:p>
            <a:r>
              <a:rPr lang="en-US" dirty="0" smtClean="0"/>
              <a:t>Nov 26, 2015</a:t>
            </a:r>
            <a:endParaRPr lang="en-US" dirty="0"/>
          </a:p>
        </p:txBody>
      </p:sp>
    </p:spTree>
    <p:extLst>
      <p:ext uri="{BB962C8B-B14F-4D97-AF65-F5344CB8AC3E}">
        <p14:creationId xmlns:p14="http://schemas.microsoft.com/office/powerpoint/2010/main" val="206882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Scoping (looping variable)</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err="1" smtClean="0"/>
              <a:t>Javascript</a:t>
            </a:r>
            <a:r>
              <a:rPr lang="en-US" dirty="0" smtClean="0"/>
              <a:t> doesn’t have block scope . It has function or global scope only</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10</a:t>
            </a:fld>
            <a:endParaRPr lang="en-US"/>
          </a:p>
        </p:txBody>
      </p:sp>
      <p:sp>
        <p:nvSpPr>
          <p:cNvPr id="2" name="Picture Placeholder 1"/>
          <p:cNvSpPr>
            <a:spLocks noGrp="1"/>
          </p:cNvSpPr>
          <p:nvPr>
            <p:ph type="pic" idx="1"/>
          </p:nvPr>
        </p:nvSpPr>
        <p:spPr/>
      </p:sp>
      <p:pic>
        <p:nvPicPr>
          <p:cNvPr id="7" name="Picture 6"/>
          <p:cNvPicPr>
            <a:picLocks noChangeAspect="1"/>
          </p:cNvPicPr>
          <p:nvPr/>
        </p:nvPicPr>
        <p:blipFill>
          <a:blip r:embed="rId3"/>
          <a:stretch>
            <a:fillRect/>
          </a:stretch>
        </p:blipFill>
        <p:spPr>
          <a:xfrm>
            <a:off x="590550" y="1919287"/>
            <a:ext cx="6724650" cy="3781425"/>
          </a:xfrm>
          <a:prstGeom prst="rect">
            <a:avLst/>
          </a:prstGeom>
        </p:spPr>
      </p:pic>
    </p:spTree>
    <p:extLst>
      <p:ext uri="{BB962C8B-B14F-4D97-AF65-F5344CB8AC3E}">
        <p14:creationId xmlns:p14="http://schemas.microsoft.com/office/powerpoint/2010/main" val="146948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Scoping (looping variable)</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err="1"/>
              <a:t>Javascript</a:t>
            </a:r>
            <a:r>
              <a:rPr lang="en-US" dirty="0"/>
              <a:t> doesn’t have block scope . It has function or global scope only</a:t>
            </a:r>
          </a:p>
        </p:txBody>
      </p:sp>
      <p:sp>
        <p:nvSpPr>
          <p:cNvPr id="8" name="Slide Number Placeholder 7"/>
          <p:cNvSpPr>
            <a:spLocks noGrp="1"/>
          </p:cNvSpPr>
          <p:nvPr>
            <p:ph type="sldNum" sz="quarter" idx="12"/>
          </p:nvPr>
        </p:nvSpPr>
        <p:spPr/>
        <p:txBody>
          <a:bodyPr/>
          <a:lstStyle/>
          <a:p>
            <a:fld id="{B016F8AB-BCEA-4347-8BA6-BE776009BC89}" type="slidenum">
              <a:rPr lang="en-US" smtClean="0"/>
              <a:pPr/>
              <a:t>11</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609440" y="3276600"/>
            <a:ext cx="6591300" cy="714375"/>
          </a:xfrm>
          <a:prstGeom prst="rect">
            <a:avLst/>
          </a:prstGeom>
        </p:spPr>
      </p:pic>
    </p:spTree>
    <p:extLst>
      <p:ext uri="{BB962C8B-B14F-4D97-AF65-F5344CB8AC3E}">
        <p14:creationId xmlns:p14="http://schemas.microsoft.com/office/powerpoint/2010/main" val="282813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Scoping( Declaring </a:t>
            </a:r>
            <a:r>
              <a:rPr lang="en-US" dirty="0" smtClean="0"/>
              <a:t>Global variable </a:t>
            </a:r>
            <a:r>
              <a:rPr lang="en-US" dirty="0" smtClean="0"/>
              <a:t>automatically)</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 we define “</a:t>
            </a:r>
            <a:r>
              <a:rPr lang="en-US" dirty="0" err="1" smtClean="0"/>
              <a:t>i</a:t>
            </a:r>
            <a:r>
              <a:rPr lang="en-US" dirty="0" smtClean="0"/>
              <a:t>” by “</a:t>
            </a:r>
            <a:r>
              <a:rPr lang="en-US" dirty="0" err="1" smtClean="0"/>
              <a:t>var</a:t>
            </a:r>
            <a:r>
              <a:rPr lang="en-US" dirty="0" smtClean="0"/>
              <a:t>” keyword inside the function</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12</a:t>
            </a:fld>
            <a:endParaRPr lang="en-US"/>
          </a:p>
        </p:txBody>
      </p:sp>
      <p:pic>
        <p:nvPicPr>
          <p:cNvPr id="9" name="Picture 8"/>
          <p:cNvPicPr>
            <a:picLocks noChangeAspect="1"/>
          </p:cNvPicPr>
          <p:nvPr/>
        </p:nvPicPr>
        <p:blipFill>
          <a:blip r:embed="rId3"/>
          <a:stretch>
            <a:fillRect/>
          </a:stretch>
        </p:blipFill>
        <p:spPr>
          <a:xfrm>
            <a:off x="628026" y="1358590"/>
            <a:ext cx="6724650" cy="4591050"/>
          </a:xfrm>
          <a:prstGeom prst="rect">
            <a:avLst/>
          </a:prstGeom>
        </p:spPr>
      </p:pic>
    </p:spTree>
    <p:extLst>
      <p:ext uri="{BB962C8B-B14F-4D97-AF65-F5344CB8AC3E}">
        <p14:creationId xmlns:p14="http://schemas.microsoft.com/office/powerpoint/2010/main" val="172070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Scoping( Declaring Global variable automatically)</a:t>
            </a:r>
            <a:endParaRPr lang="en-US" dirty="0"/>
          </a:p>
        </p:txBody>
      </p:sp>
      <p:sp>
        <p:nvSpPr>
          <p:cNvPr id="3" name="Text Placeholder 2"/>
          <p:cNvSpPr>
            <a:spLocks noGrp="1"/>
          </p:cNvSpPr>
          <p:nvPr>
            <p:ph type="body" sz="half" idx="2"/>
          </p:nvPr>
        </p:nvSpPr>
        <p:spPr/>
        <p:txBody>
          <a:bodyPr/>
          <a:lstStyle/>
          <a:p>
            <a:r>
              <a:rPr lang="en-US" dirty="0" smtClean="0"/>
              <a:t>- “</a:t>
            </a:r>
            <a:r>
              <a:rPr lang="en-US" dirty="0" err="1" smtClean="0"/>
              <a:t>i</a:t>
            </a:r>
            <a:r>
              <a:rPr lang="en-US" dirty="0" smtClean="0"/>
              <a:t>” is not seen outside the function</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13</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609440" y="3086100"/>
            <a:ext cx="6610350" cy="723900"/>
          </a:xfrm>
          <a:prstGeom prst="rect">
            <a:avLst/>
          </a:prstGeom>
        </p:spPr>
      </p:pic>
    </p:spTree>
    <p:extLst>
      <p:ext uri="{BB962C8B-B14F-4D97-AF65-F5344CB8AC3E}">
        <p14:creationId xmlns:p14="http://schemas.microsoft.com/office/powerpoint/2010/main" val="25296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Scoping( Declaring Global variable automatically)</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we remove the “</a:t>
            </a:r>
            <a:r>
              <a:rPr lang="en-US" dirty="0" err="1" smtClean="0"/>
              <a:t>var</a:t>
            </a:r>
            <a:r>
              <a:rPr lang="en-US" dirty="0" smtClean="0"/>
              <a:t>” keyword</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14</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580945" y="1524000"/>
            <a:ext cx="6762750" cy="4619625"/>
          </a:xfrm>
          <a:prstGeom prst="rect">
            <a:avLst/>
          </a:prstGeom>
        </p:spPr>
      </p:pic>
    </p:spTree>
    <p:extLst>
      <p:ext uri="{BB962C8B-B14F-4D97-AF65-F5344CB8AC3E}">
        <p14:creationId xmlns:p14="http://schemas.microsoft.com/office/powerpoint/2010/main" val="368508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Scoping( Declaring Global variable automatically)</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The default scope of the variable that doesn’t have “</a:t>
            </a:r>
            <a:r>
              <a:rPr lang="en-US" dirty="0" err="1" smtClean="0"/>
              <a:t>var</a:t>
            </a:r>
            <a:r>
              <a:rPr lang="en-US" dirty="0" smtClean="0"/>
              <a:t>” keyword is global . </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15</a:t>
            </a:fld>
            <a:endParaRPr lang="en-US"/>
          </a:p>
        </p:txBody>
      </p:sp>
      <p:sp>
        <p:nvSpPr>
          <p:cNvPr id="2" name="Picture Placeholder 1"/>
          <p:cNvSpPr>
            <a:spLocks noGrp="1"/>
          </p:cNvSpPr>
          <p:nvPr>
            <p:ph type="pic" idx="1"/>
          </p:nvPr>
        </p:nvSpPr>
        <p:spPr/>
      </p:sp>
      <p:pic>
        <p:nvPicPr>
          <p:cNvPr id="7" name="Picture 6"/>
          <p:cNvPicPr>
            <a:picLocks noChangeAspect="1"/>
          </p:cNvPicPr>
          <p:nvPr/>
        </p:nvPicPr>
        <p:blipFill>
          <a:blip r:embed="rId3"/>
          <a:stretch>
            <a:fillRect/>
          </a:stretch>
        </p:blipFill>
        <p:spPr>
          <a:xfrm>
            <a:off x="609440" y="3200400"/>
            <a:ext cx="6619875" cy="742950"/>
          </a:xfrm>
          <a:prstGeom prst="rect">
            <a:avLst/>
          </a:prstGeom>
        </p:spPr>
      </p:pic>
    </p:spTree>
    <p:extLst>
      <p:ext uri="{BB962C8B-B14F-4D97-AF65-F5344CB8AC3E}">
        <p14:creationId xmlns:p14="http://schemas.microsoft.com/office/powerpoint/2010/main" val="152522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Scoping( Declaring Global variable automatically)</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we remove the “</a:t>
            </a:r>
            <a:r>
              <a:rPr lang="en-US" dirty="0" err="1" smtClean="0"/>
              <a:t>var</a:t>
            </a:r>
            <a:r>
              <a:rPr lang="en-US" dirty="0" smtClean="0"/>
              <a:t>” keyword</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16</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580945" y="1524000"/>
            <a:ext cx="6762750" cy="4619625"/>
          </a:xfrm>
          <a:prstGeom prst="rect">
            <a:avLst/>
          </a:prstGeom>
        </p:spPr>
      </p:pic>
    </p:spTree>
    <p:extLst>
      <p:ext uri="{BB962C8B-B14F-4D97-AF65-F5344CB8AC3E}">
        <p14:creationId xmlns:p14="http://schemas.microsoft.com/office/powerpoint/2010/main" val="316293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Hoisting  behavior</a:t>
            </a:r>
            <a:br>
              <a:rPr lang="en-US" dirty="0"/>
            </a:br>
            <a:endParaRPr lang="en-US" dirty="0"/>
          </a:p>
        </p:txBody>
      </p:sp>
      <p:sp>
        <p:nvSpPr>
          <p:cNvPr id="3" name="Text Placeholder 2"/>
          <p:cNvSpPr>
            <a:spLocks noGrp="1"/>
          </p:cNvSpPr>
          <p:nvPr>
            <p:ph type="body" sz="half" idx="2"/>
          </p:nvPr>
        </p:nvSpPr>
        <p:spPr/>
        <p:txBody>
          <a:bodyPr/>
          <a:lstStyle/>
          <a:p>
            <a:r>
              <a:rPr lang="en-US" dirty="0" smtClean="0"/>
              <a:t>1- Here we try to log the hello , which is defined by global scope.</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17</a:t>
            </a:fld>
            <a:endParaRPr lang="en-US"/>
          </a:p>
        </p:txBody>
      </p:sp>
      <p:sp>
        <p:nvSpPr>
          <p:cNvPr id="7" name="Picture Placeholder 6"/>
          <p:cNvSpPr>
            <a:spLocks noGrp="1"/>
          </p:cNvSpPr>
          <p:nvPr>
            <p:ph type="pic" idx="1"/>
          </p:nvPr>
        </p:nvSpPr>
        <p:spPr/>
      </p:sp>
      <p:pic>
        <p:nvPicPr>
          <p:cNvPr id="10" name="Picture 9"/>
          <p:cNvPicPr>
            <a:picLocks noChangeAspect="1"/>
          </p:cNvPicPr>
          <p:nvPr/>
        </p:nvPicPr>
        <p:blipFill>
          <a:blip r:embed="rId3"/>
          <a:stretch>
            <a:fillRect/>
          </a:stretch>
        </p:blipFill>
        <p:spPr>
          <a:xfrm>
            <a:off x="581027" y="1747837"/>
            <a:ext cx="6734174" cy="4124325"/>
          </a:xfrm>
          <a:prstGeom prst="rect">
            <a:avLst/>
          </a:prstGeom>
        </p:spPr>
      </p:pic>
    </p:spTree>
    <p:extLst>
      <p:ext uri="{BB962C8B-B14F-4D97-AF65-F5344CB8AC3E}">
        <p14:creationId xmlns:p14="http://schemas.microsoft.com/office/powerpoint/2010/main" val="156496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Hoisting  behavior</a:t>
            </a:r>
            <a:br>
              <a:rPr lang="en-US" dirty="0"/>
            </a:br>
            <a:endParaRPr lang="en-US" dirty="0"/>
          </a:p>
        </p:txBody>
      </p:sp>
      <p:sp>
        <p:nvSpPr>
          <p:cNvPr id="3" name="Text Placeholder 2"/>
          <p:cNvSpPr>
            <a:spLocks noGrp="1"/>
          </p:cNvSpPr>
          <p:nvPr>
            <p:ph type="body" sz="half" idx="2"/>
          </p:nvPr>
        </p:nvSpPr>
        <p:spPr/>
        <p:txBody>
          <a:bodyPr/>
          <a:lstStyle/>
          <a:p>
            <a:r>
              <a:rPr lang="en-US" dirty="0" smtClean="0"/>
              <a:t>- We see that hello is printed correctly. </a:t>
            </a:r>
          </a:p>
          <a:p>
            <a:r>
              <a:rPr lang="en-US" dirty="0" smtClean="0"/>
              <a:t>- This means we can refer to global Hello inside the function.</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18</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596430" y="2971800"/>
            <a:ext cx="6629400" cy="1323975"/>
          </a:xfrm>
          <a:prstGeom prst="rect">
            <a:avLst/>
          </a:prstGeom>
        </p:spPr>
      </p:pic>
    </p:spTree>
    <p:extLst>
      <p:ext uri="{BB962C8B-B14F-4D97-AF65-F5344CB8AC3E}">
        <p14:creationId xmlns:p14="http://schemas.microsoft.com/office/powerpoint/2010/main" val="294272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Hoisting  behavior</a:t>
            </a:r>
            <a:br>
              <a:rPr lang="en-US" dirty="0"/>
            </a:br>
            <a:endParaRPr lang="en-US" dirty="0"/>
          </a:p>
        </p:txBody>
      </p:sp>
      <p:sp>
        <p:nvSpPr>
          <p:cNvPr id="3" name="Text Placeholder 2"/>
          <p:cNvSpPr>
            <a:spLocks noGrp="1"/>
          </p:cNvSpPr>
          <p:nvPr>
            <p:ph type="body" sz="half" idx="2"/>
          </p:nvPr>
        </p:nvSpPr>
        <p:spPr/>
        <p:txBody>
          <a:bodyPr/>
          <a:lstStyle/>
          <a:p>
            <a:r>
              <a:rPr lang="en-US" dirty="0" smtClean="0"/>
              <a:t>- Here, we have two hello declarations. One is global scope and other is in function scope .</a:t>
            </a:r>
          </a:p>
          <a:p>
            <a:r>
              <a:rPr lang="en-US" dirty="0" smtClean="0"/>
              <a:t>- Local hello is defined at the end of the hoisting() function</a:t>
            </a:r>
          </a:p>
          <a:p>
            <a:r>
              <a:rPr lang="en-US" dirty="0" smtClean="0"/>
              <a:t>- </a:t>
            </a:r>
            <a:r>
              <a:rPr lang="en-US" dirty="0"/>
              <a:t>java script takes all declinations and put them at the start of the scope block automatically. (hoisting behavior)</a:t>
            </a:r>
          </a:p>
          <a:p>
            <a:r>
              <a:rPr lang="en-US" dirty="0" smtClean="0"/>
              <a:t>- </a:t>
            </a:r>
            <a:r>
              <a:rPr lang="en-US" dirty="0" err="1"/>
              <a:t>javascript</a:t>
            </a:r>
            <a:r>
              <a:rPr lang="en-US" dirty="0"/>
              <a:t> changes the place of declaration but not the assignment value.</a:t>
            </a:r>
          </a:p>
          <a:p>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19</a:t>
            </a:fld>
            <a:endParaRPr lang="en-US"/>
          </a:p>
        </p:txBody>
      </p:sp>
      <p:sp>
        <p:nvSpPr>
          <p:cNvPr id="2" name="Picture Placeholder 1"/>
          <p:cNvSpPr>
            <a:spLocks noGrp="1"/>
          </p:cNvSpPr>
          <p:nvPr>
            <p:ph type="pic" idx="1"/>
          </p:nvPr>
        </p:nvSpPr>
        <p:spPr/>
      </p:sp>
      <p:pic>
        <p:nvPicPr>
          <p:cNvPr id="9" name="Content Placeholder 4"/>
          <p:cNvPicPr>
            <a:picLocks noChangeAspect="1"/>
          </p:cNvPicPr>
          <p:nvPr/>
        </p:nvPicPr>
        <p:blipFill>
          <a:blip r:embed="rId3"/>
          <a:stretch>
            <a:fillRect/>
          </a:stretch>
        </p:blipFill>
        <p:spPr bwMode="ltGray">
          <a:xfrm>
            <a:off x="590550" y="1828800"/>
            <a:ext cx="6724650" cy="3419475"/>
          </a:xfrm>
          <a:prstGeom prst="rect">
            <a:avLst/>
          </a:prstGeom>
        </p:spPr>
      </p:pic>
    </p:spTree>
    <p:extLst>
      <p:ext uri="{BB962C8B-B14F-4D97-AF65-F5344CB8AC3E}">
        <p14:creationId xmlns:p14="http://schemas.microsoft.com/office/powerpoint/2010/main" val="183927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2" name="Content Placeholder 1"/>
          <p:cNvSpPr>
            <a:spLocks noGrp="1"/>
          </p:cNvSpPr>
          <p:nvPr>
            <p:ph idx="1"/>
          </p:nvPr>
        </p:nvSpPr>
        <p:spPr>
          <a:xfrm>
            <a:off x="609600" y="1600201"/>
            <a:ext cx="10969784" cy="4571999"/>
          </a:xfrm>
        </p:spPr>
        <p:txBody>
          <a:bodyPr>
            <a:normAutofit/>
          </a:bodyPr>
          <a:lstStyle/>
          <a:p>
            <a:r>
              <a:rPr lang="en-US" dirty="0"/>
              <a:t>JavaScript is the number one programming language in the </a:t>
            </a:r>
            <a:r>
              <a:rPr lang="en-US" dirty="0" smtClean="0"/>
              <a:t>world.</a:t>
            </a:r>
          </a:p>
          <a:p>
            <a:r>
              <a:rPr lang="en-US" dirty="0" smtClean="0"/>
              <a:t>A lot of  systems go with its factions like Node.js , </a:t>
            </a:r>
            <a:r>
              <a:rPr lang="en-US" dirty="0" err="1" smtClean="0"/>
              <a:t>mongoDB</a:t>
            </a:r>
            <a:r>
              <a:rPr lang="en-US" dirty="0" smtClean="0"/>
              <a:t> and </a:t>
            </a:r>
            <a:r>
              <a:rPr lang="en-US" dirty="0" err="1" smtClean="0"/>
              <a:t>cordova</a:t>
            </a:r>
            <a:endParaRPr lang="en-US" dirty="0" smtClean="0"/>
          </a:p>
          <a:p>
            <a:r>
              <a:rPr lang="en-US" dirty="0" smtClean="0"/>
              <a:t>However, </a:t>
            </a:r>
            <a:r>
              <a:rPr lang="en-US" dirty="0" err="1" smtClean="0"/>
              <a:t>Javascript</a:t>
            </a:r>
            <a:r>
              <a:rPr lang="en-US" dirty="0" smtClean="0"/>
              <a:t> has a lot of tricks that should be take in consideration. </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183649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Hoisting  behavior</a:t>
            </a:r>
            <a:br>
              <a:rPr lang="en-US" dirty="0"/>
            </a:br>
            <a:endParaRPr lang="en-US" dirty="0"/>
          </a:p>
        </p:txBody>
      </p:sp>
      <p:sp>
        <p:nvSpPr>
          <p:cNvPr id="3" name="Text Placeholder 2"/>
          <p:cNvSpPr>
            <a:spLocks noGrp="1"/>
          </p:cNvSpPr>
          <p:nvPr>
            <p:ph type="body" sz="half" idx="2"/>
          </p:nvPr>
        </p:nvSpPr>
        <p:spPr/>
        <p:txBody>
          <a:bodyPr/>
          <a:lstStyle/>
          <a:p>
            <a:endParaRPr lang="en-US" dirty="0"/>
          </a:p>
          <a:p>
            <a:r>
              <a:rPr lang="en-US" dirty="0"/>
              <a:t>- log prints undefined because logged hello is the local one and it doesn’t take value yet</a:t>
            </a:r>
            <a:r>
              <a:rPr lang="en-US" dirty="0" smtClean="0"/>
              <a:t>. (</a:t>
            </a:r>
            <a:r>
              <a:rPr lang="en-US" dirty="0" err="1" smtClean="0"/>
              <a:t>javscripts</a:t>
            </a:r>
            <a:r>
              <a:rPr lang="en-US" dirty="0" smtClean="0"/>
              <a:t> changes the place of declaration to start of the function)</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20</a:t>
            </a:fld>
            <a:endParaRPr lang="en-US"/>
          </a:p>
        </p:txBody>
      </p:sp>
      <p:sp>
        <p:nvSpPr>
          <p:cNvPr id="2" name="Picture Placeholder 1"/>
          <p:cNvSpPr>
            <a:spLocks noGrp="1"/>
          </p:cNvSpPr>
          <p:nvPr>
            <p:ph type="pic" idx="1"/>
          </p:nvPr>
        </p:nvSpPr>
        <p:spPr/>
      </p:sp>
      <p:pic>
        <p:nvPicPr>
          <p:cNvPr id="7" name="Picture 6"/>
          <p:cNvPicPr>
            <a:picLocks noChangeAspect="1"/>
          </p:cNvPicPr>
          <p:nvPr/>
        </p:nvPicPr>
        <p:blipFill>
          <a:blip r:embed="rId3"/>
          <a:stretch>
            <a:fillRect/>
          </a:stretch>
        </p:blipFill>
        <p:spPr>
          <a:xfrm>
            <a:off x="609440" y="3200400"/>
            <a:ext cx="6638925" cy="857250"/>
          </a:xfrm>
          <a:prstGeom prst="rect">
            <a:avLst/>
          </a:prstGeom>
        </p:spPr>
      </p:pic>
    </p:spTree>
    <p:extLst>
      <p:ext uri="{BB962C8B-B14F-4D97-AF65-F5344CB8AC3E}">
        <p14:creationId xmlns:p14="http://schemas.microsoft.com/office/powerpoint/2010/main" val="224790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Hoisting  behavior</a:t>
            </a:r>
            <a:br>
              <a:rPr lang="en-US" dirty="0"/>
            </a:br>
            <a:endParaRPr lang="en-US" dirty="0"/>
          </a:p>
        </p:txBody>
      </p:sp>
      <p:sp>
        <p:nvSpPr>
          <p:cNvPr id="3" name="Text Placeholder 2"/>
          <p:cNvSpPr>
            <a:spLocks noGrp="1"/>
          </p:cNvSpPr>
          <p:nvPr>
            <p:ph type="body" sz="half" idx="2"/>
          </p:nvPr>
        </p:nvSpPr>
        <p:spPr/>
        <p:txBody>
          <a:bodyPr/>
          <a:lstStyle/>
          <a:p>
            <a:r>
              <a:rPr lang="en-US" dirty="0" smtClean="0"/>
              <a:t>- Here, we have two hello declarations. One is global scope and other is in function scope .</a:t>
            </a:r>
          </a:p>
          <a:p>
            <a:r>
              <a:rPr lang="en-US" dirty="0" smtClean="0"/>
              <a:t>- Local hello is defined at the end of the hoisting() function</a:t>
            </a:r>
          </a:p>
          <a:p>
            <a:r>
              <a:rPr lang="en-US" dirty="0" smtClean="0"/>
              <a:t>- </a:t>
            </a:r>
            <a:r>
              <a:rPr lang="en-US" dirty="0"/>
              <a:t>java script takes all declinations and put them at the start of the scope block automatically. (hoisting behavior)</a:t>
            </a:r>
          </a:p>
          <a:p>
            <a:r>
              <a:rPr lang="en-US" dirty="0" smtClean="0"/>
              <a:t>- </a:t>
            </a:r>
            <a:r>
              <a:rPr lang="en-US" dirty="0" err="1"/>
              <a:t>javascript</a:t>
            </a:r>
            <a:r>
              <a:rPr lang="en-US" dirty="0"/>
              <a:t> changes the place of declaration but not the assignment value.</a:t>
            </a:r>
          </a:p>
          <a:p>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21</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590550" y="1828800"/>
            <a:ext cx="6724650" cy="3409950"/>
          </a:xfrm>
          <a:prstGeom prst="rect">
            <a:avLst/>
          </a:prstGeom>
        </p:spPr>
      </p:pic>
    </p:spTree>
    <p:extLst>
      <p:ext uri="{BB962C8B-B14F-4D97-AF65-F5344CB8AC3E}">
        <p14:creationId xmlns:p14="http://schemas.microsoft.com/office/powerpoint/2010/main" val="150456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Hoisting  behavior</a:t>
            </a:r>
            <a:br>
              <a:rPr lang="en-US" dirty="0"/>
            </a:br>
            <a:endParaRPr lang="en-US" dirty="0"/>
          </a:p>
        </p:txBody>
      </p:sp>
      <p:sp>
        <p:nvSpPr>
          <p:cNvPr id="3" name="Text Placeholder 2"/>
          <p:cNvSpPr>
            <a:spLocks noGrp="1"/>
          </p:cNvSpPr>
          <p:nvPr>
            <p:ph type="body" sz="half" idx="2"/>
          </p:nvPr>
        </p:nvSpPr>
        <p:spPr/>
        <p:txBody>
          <a:bodyPr/>
          <a:lstStyle/>
          <a:p>
            <a:r>
              <a:rPr lang="en-US" dirty="0" smtClean="0"/>
              <a:t>This is the equivalent code</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22</a:t>
            </a:fld>
            <a:endParaRPr lang="en-US"/>
          </a:p>
        </p:txBody>
      </p:sp>
      <p:sp>
        <p:nvSpPr>
          <p:cNvPr id="2" name="Picture Placeholder 1"/>
          <p:cNvSpPr>
            <a:spLocks noGrp="1"/>
          </p:cNvSpPr>
          <p:nvPr>
            <p:ph type="pic" idx="1"/>
          </p:nvPr>
        </p:nvSpPr>
        <p:spPr/>
      </p:sp>
      <p:pic>
        <p:nvPicPr>
          <p:cNvPr id="6" name="Picture 5"/>
          <p:cNvPicPr>
            <a:picLocks noChangeAspect="1"/>
          </p:cNvPicPr>
          <p:nvPr/>
        </p:nvPicPr>
        <p:blipFill>
          <a:blip r:embed="rId3"/>
          <a:stretch>
            <a:fillRect/>
          </a:stretch>
        </p:blipFill>
        <p:spPr>
          <a:xfrm>
            <a:off x="596358" y="1524000"/>
            <a:ext cx="6715125" cy="4438650"/>
          </a:xfrm>
          <a:prstGeom prst="rect">
            <a:avLst/>
          </a:prstGeom>
        </p:spPr>
      </p:pic>
    </p:spTree>
    <p:extLst>
      <p:ext uri="{BB962C8B-B14F-4D97-AF65-F5344CB8AC3E}">
        <p14:creationId xmlns:p14="http://schemas.microsoft.com/office/powerpoint/2010/main" val="382547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Tips</a:t>
            </a:r>
            <a:endParaRPr lang="en-US" dirty="0"/>
          </a:p>
        </p:txBody>
      </p:sp>
      <p:sp>
        <p:nvSpPr>
          <p:cNvPr id="2" name="Content Placeholder 1"/>
          <p:cNvSpPr>
            <a:spLocks noGrp="1"/>
          </p:cNvSpPr>
          <p:nvPr>
            <p:ph idx="1"/>
          </p:nvPr>
        </p:nvSpPr>
        <p:spPr>
          <a:xfrm>
            <a:off x="609600" y="1600201"/>
            <a:ext cx="10969784" cy="4571999"/>
          </a:xfrm>
        </p:spPr>
        <p:txBody>
          <a:bodyPr>
            <a:normAutofit/>
          </a:bodyPr>
          <a:lstStyle/>
          <a:p>
            <a:r>
              <a:rPr lang="en-US" dirty="0" smtClean="0"/>
              <a:t>Use </a:t>
            </a:r>
            <a:r>
              <a:rPr lang="en-US" dirty="0" smtClean="0"/>
              <a:t>“</a:t>
            </a:r>
            <a:r>
              <a:rPr lang="en-US" dirty="0" err="1" smtClean="0"/>
              <a:t>var</a:t>
            </a:r>
            <a:r>
              <a:rPr lang="en-US" dirty="0" smtClean="0"/>
              <a:t>” keyword and always give the variable initial values</a:t>
            </a:r>
          </a:p>
          <a:p>
            <a:r>
              <a:rPr lang="en-US" dirty="0" smtClean="0"/>
              <a:t>Define all variables at the start of the </a:t>
            </a:r>
            <a:r>
              <a:rPr lang="en-US" dirty="0" smtClean="0"/>
              <a:t>scope.</a:t>
            </a:r>
          </a:p>
          <a:p>
            <a:r>
              <a:rPr lang="en-US" dirty="0"/>
              <a:t>Avoid global variables as much as you can </a:t>
            </a:r>
            <a:endParaRPr lang="en-US" dirty="0" smtClean="0"/>
          </a:p>
          <a:p>
            <a:r>
              <a:rPr lang="en-US" dirty="0" smtClean="0"/>
              <a:t>You </a:t>
            </a:r>
            <a:r>
              <a:rPr lang="en-US" dirty="0" smtClean="0"/>
              <a:t>can use “</a:t>
            </a:r>
            <a:r>
              <a:rPr lang="en-US" dirty="0"/>
              <a:t>use strict</a:t>
            </a:r>
            <a:r>
              <a:rPr lang="en-US" dirty="0" smtClean="0"/>
              <a:t>” directive in newer versions of browsers</a:t>
            </a:r>
            <a:endParaRPr lang="en-US" dirty="0"/>
          </a:p>
          <a:p>
            <a:endParaRPr lang="en-US" dirty="0"/>
          </a:p>
          <a:p>
            <a:endParaRPr lang="da-DK" dirty="0"/>
          </a:p>
          <a:p>
            <a:endParaRPr lang="da-DK" dirty="0"/>
          </a:p>
          <a:p>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23</a:t>
            </a:fld>
            <a:endParaRPr lang="en-US"/>
          </a:p>
        </p:txBody>
      </p:sp>
    </p:spTree>
    <p:extLst>
      <p:ext uri="{BB962C8B-B14F-4D97-AF65-F5344CB8AC3E}">
        <p14:creationId xmlns:p14="http://schemas.microsoft.com/office/powerpoint/2010/main" val="50709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strict” directive</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 we define x without “</a:t>
            </a:r>
            <a:r>
              <a:rPr lang="en-US" dirty="0" err="1" smtClean="0"/>
              <a:t>var</a:t>
            </a:r>
            <a:r>
              <a:rPr lang="en-US" dirty="0" smtClean="0"/>
              <a:t>”</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24</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638175" y="1676400"/>
            <a:ext cx="6753225" cy="3590925"/>
          </a:xfrm>
          <a:prstGeom prst="rect">
            <a:avLst/>
          </a:prstGeom>
        </p:spPr>
      </p:pic>
    </p:spTree>
    <p:extLst>
      <p:ext uri="{BB962C8B-B14F-4D97-AF65-F5344CB8AC3E}">
        <p14:creationId xmlns:p14="http://schemas.microsoft.com/office/powerpoint/2010/main" val="36276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strict” directive</a:t>
            </a:r>
          </a:p>
        </p:txBody>
      </p:sp>
      <p:sp>
        <p:nvSpPr>
          <p:cNvPr id="3" name="Text Placeholder 2"/>
          <p:cNvSpPr>
            <a:spLocks noGrp="1"/>
          </p:cNvSpPr>
          <p:nvPr>
            <p:ph type="body" sz="half" idx="2"/>
          </p:nvPr>
        </p:nvSpPr>
        <p:spPr/>
        <p:txBody>
          <a:bodyPr/>
          <a:lstStyle/>
          <a:p>
            <a:pPr marL="285750" indent="-285750">
              <a:buFontTx/>
              <a:buChar char="-"/>
            </a:pPr>
            <a:r>
              <a:rPr lang="en-US" dirty="0" err="1" smtClean="0"/>
              <a:t>Javascript</a:t>
            </a:r>
            <a:r>
              <a:rPr lang="en-US" dirty="0" smtClean="0"/>
              <a:t> accepts x and display it </a:t>
            </a:r>
            <a:r>
              <a:rPr lang="en-US" dirty="0" err="1" smtClean="0"/>
              <a:t>corretlly</a:t>
            </a:r>
            <a:r>
              <a:rPr lang="en-US" dirty="0" smtClean="0"/>
              <a:t> </a:t>
            </a:r>
          </a:p>
        </p:txBody>
      </p:sp>
      <p:sp>
        <p:nvSpPr>
          <p:cNvPr id="8" name="Slide Number Placeholder 7"/>
          <p:cNvSpPr>
            <a:spLocks noGrp="1"/>
          </p:cNvSpPr>
          <p:nvPr>
            <p:ph type="sldNum" sz="quarter" idx="12"/>
          </p:nvPr>
        </p:nvSpPr>
        <p:spPr/>
        <p:txBody>
          <a:bodyPr/>
          <a:lstStyle/>
          <a:p>
            <a:fld id="{B016F8AB-BCEA-4347-8BA6-BE776009BC89}" type="slidenum">
              <a:rPr lang="en-US" smtClean="0"/>
              <a:pPr/>
              <a:t>25</a:t>
            </a:fld>
            <a:endParaRPr lang="en-US"/>
          </a:p>
        </p:txBody>
      </p:sp>
      <p:sp>
        <p:nvSpPr>
          <p:cNvPr id="2" name="Picture Placeholder 1"/>
          <p:cNvSpPr>
            <a:spLocks noGrp="1"/>
          </p:cNvSpPr>
          <p:nvPr>
            <p:ph type="pic" idx="1"/>
          </p:nvPr>
        </p:nvSpPr>
        <p:spPr/>
      </p:sp>
      <p:pic>
        <p:nvPicPr>
          <p:cNvPr id="10" name="Picture 9"/>
          <p:cNvPicPr>
            <a:picLocks noChangeAspect="1"/>
          </p:cNvPicPr>
          <p:nvPr/>
        </p:nvPicPr>
        <p:blipFill>
          <a:blip r:embed="rId3"/>
          <a:stretch>
            <a:fillRect/>
          </a:stretch>
        </p:blipFill>
        <p:spPr>
          <a:xfrm>
            <a:off x="609440" y="3009900"/>
            <a:ext cx="6600825" cy="800100"/>
          </a:xfrm>
          <a:prstGeom prst="rect">
            <a:avLst/>
          </a:prstGeom>
        </p:spPr>
      </p:pic>
    </p:spTree>
    <p:extLst>
      <p:ext uri="{BB962C8B-B14F-4D97-AF65-F5344CB8AC3E}">
        <p14:creationId xmlns:p14="http://schemas.microsoft.com/office/powerpoint/2010/main" val="25060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 strict” directive</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 we use “use strict” directive</a:t>
            </a:r>
          </a:p>
          <a:p>
            <a:pPr marL="285750" indent="-285750">
              <a:buFontTx/>
              <a:buChar char="-"/>
            </a:pPr>
            <a:r>
              <a:rPr lang="en-US" dirty="0" smtClean="0"/>
              <a:t>It is just a string in the first of the block of the code</a:t>
            </a:r>
          </a:p>
          <a:p>
            <a:pPr marL="285750" indent="-285750">
              <a:buFontTx/>
              <a:buChar char="-"/>
            </a:pPr>
            <a:r>
              <a:rPr lang="en-US" dirty="0" smtClean="0"/>
              <a:t>It adds a lot of constrains to make the code safer . One of it is to prevent using variable without previous declarations. </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26</a:t>
            </a:fld>
            <a:endParaRPr lang="en-US"/>
          </a:p>
        </p:txBody>
      </p:sp>
      <p:sp>
        <p:nvSpPr>
          <p:cNvPr id="2" name="Picture Placeholder 1"/>
          <p:cNvSpPr>
            <a:spLocks noGrp="1"/>
          </p:cNvSpPr>
          <p:nvPr>
            <p:ph type="pic" idx="1"/>
          </p:nvPr>
        </p:nvSpPr>
        <p:spPr/>
      </p:sp>
      <p:pic>
        <p:nvPicPr>
          <p:cNvPr id="6" name="Picture 5"/>
          <p:cNvPicPr>
            <a:picLocks noChangeAspect="1"/>
          </p:cNvPicPr>
          <p:nvPr/>
        </p:nvPicPr>
        <p:blipFill>
          <a:blip r:embed="rId3"/>
          <a:stretch>
            <a:fillRect/>
          </a:stretch>
        </p:blipFill>
        <p:spPr>
          <a:xfrm>
            <a:off x="596590" y="1524000"/>
            <a:ext cx="6705600" cy="3600450"/>
          </a:xfrm>
          <a:prstGeom prst="rect">
            <a:avLst/>
          </a:prstGeom>
        </p:spPr>
      </p:pic>
    </p:spTree>
    <p:extLst>
      <p:ext uri="{BB962C8B-B14F-4D97-AF65-F5344CB8AC3E}">
        <p14:creationId xmlns:p14="http://schemas.microsoft.com/office/powerpoint/2010/main" val="41729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strict” directive</a:t>
            </a:r>
          </a:p>
        </p:txBody>
      </p:sp>
      <p:sp>
        <p:nvSpPr>
          <p:cNvPr id="3" name="Text Placeholder 2"/>
          <p:cNvSpPr>
            <a:spLocks noGrp="1"/>
          </p:cNvSpPr>
          <p:nvPr>
            <p:ph type="body" sz="half" idx="2"/>
          </p:nvPr>
        </p:nvSpPr>
        <p:spPr/>
        <p:txBody>
          <a:bodyPr/>
          <a:lstStyle/>
          <a:p>
            <a:pPr marL="285750" indent="-285750">
              <a:buFontTx/>
              <a:buChar char="-"/>
            </a:pPr>
            <a:r>
              <a:rPr lang="en-US" dirty="0" err="1" smtClean="0"/>
              <a:t>Javascript</a:t>
            </a:r>
            <a:r>
              <a:rPr lang="en-US" dirty="0" smtClean="0"/>
              <a:t> accepts x and display it </a:t>
            </a:r>
            <a:r>
              <a:rPr lang="en-US" dirty="0" err="1" smtClean="0"/>
              <a:t>corretlly</a:t>
            </a:r>
            <a:r>
              <a:rPr lang="en-US" dirty="0" smtClean="0"/>
              <a:t> </a:t>
            </a:r>
          </a:p>
        </p:txBody>
      </p:sp>
      <p:sp>
        <p:nvSpPr>
          <p:cNvPr id="8" name="Slide Number Placeholder 7"/>
          <p:cNvSpPr>
            <a:spLocks noGrp="1"/>
          </p:cNvSpPr>
          <p:nvPr>
            <p:ph type="sldNum" sz="quarter" idx="12"/>
          </p:nvPr>
        </p:nvSpPr>
        <p:spPr/>
        <p:txBody>
          <a:bodyPr/>
          <a:lstStyle/>
          <a:p>
            <a:fld id="{B016F8AB-BCEA-4347-8BA6-BE776009BC89}" type="slidenum">
              <a:rPr lang="en-US" smtClean="0"/>
              <a:pPr/>
              <a:t>27</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652382" y="3101898"/>
            <a:ext cx="6619875" cy="685800"/>
          </a:xfrm>
          <a:prstGeom prst="rect">
            <a:avLst/>
          </a:prstGeom>
        </p:spPr>
      </p:pic>
    </p:spTree>
    <p:extLst>
      <p:ext uri="{BB962C8B-B14F-4D97-AF65-F5344CB8AC3E}">
        <p14:creationId xmlns:p14="http://schemas.microsoft.com/office/powerpoint/2010/main" val="157861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Equal operation</a:t>
            </a:r>
          </a:p>
        </p:txBody>
      </p:sp>
      <p:sp>
        <p:nvSpPr>
          <p:cNvPr id="3" name="Text Placeholder 2"/>
          <p:cNvSpPr>
            <a:spLocks noGrp="1"/>
          </p:cNvSpPr>
          <p:nvPr>
            <p:ph type="body" sz="half" idx="2"/>
          </p:nvPr>
        </p:nvSpPr>
        <p:spPr/>
        <p:txBody>
          <a:bodyPr/>
          <a:lstStyle/>
          <a:p>
            <a:pPr marL="285750" indent="-285750">
              <a:buFontTx/>
              <a:buChar char="-"/>
            </a:pPr>
            <a:r>
              <a:rPr lang="en-US" dirty="0"/>
              <a:t>In </a:t>
            </a:r>
            <a:r>
              <a:rPr lang="en-US" dirty="0" err="1"/>
              <a:t>javascript</a:t>
            </a:r>
            <a:r>
              <a:rPr lang="en-US" dirty="0"/>
              <a:t> </a:t>
            </a:r>
            <a:r>
              <a:rPr lang="en-US" dirty="0" smtClean="0"/>
              <a:t>there are two equal operation (==) and (===)</a:t>
            </a:r>
            <a:endParaRPr lang="en-US" dirty="0" smtClean="0"/>
          </a:p>
          <a:p>
            <a:pPr marL="285750" indent="-285750">
              <a:buFontTx/>
              <a:buChar char="-"/>
            </a:pPr>
            <a:r>
              <a:rPr lang="en-US" dirty="0" smtClean="0"/>
              <a:t>X </a:t>
            </a:r>
            <a:r>
              <a:rPr lang="en-US" dirty="0" smtClean="0"/>
              <a:t>is integer</a:t>
            </a:r>
          </a:p>
          <a:p>
            <a:pPr marL="285750" indent="-285750">
              <a:buFontTx/>
              <a:buChar char="-"/>
            </a:pPr>
            <a:r>
              <a:rPr lang="en-US" dirty="0" smtClean="0"/>
              <a:t>Y is string</a:t>
            </a:r>
          </a:p>
          <a:p>
            <a:pPr marL="285750" indent="-285750">
              <a:buFontTx/>
              <a:buChar char="-"/>
            </a:pPr>
            <a:r>
              <a:rPr lang="en-US" dirty="0" smtClean="0"/>
              <a:t>We use the == operation to check the equality </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28</a:t>
            </a:fld>
            <a:endParaRPr lang="en-US"/>
          </a:p>
        </p:txBody>
      </p:sp>
      <p:sp>
        <p:nvSpPr>
          <p:cNvPr id="2" name="Picture Placeholder 1"/>
          <p:cNvSpPr>
            <a:spLocks noGrp="1"/>
          </p:cNvSpPr>
          <p:nvPr>
            <p:ph type="pic" idx="1"/>
          </p:nvPr>
        </p:nvSpPr>
        <p:spPr/>
      </p:sp>
      <p:pic>
        <p:nvPicPr>
          <p:cNvPr id="9" name="Picture 8"/>
          <p:cNvPicPr>
            <a:picLocks noChangeAspect="1"/>
          </p:cNvPicPr>
          <p:nvPr/>
        </p:nvPicPr>
        <p:blipFill>
          <a:blip r:embed="rId3"/>
          <a:stretch>
            <a:fillRect/>
          </a:stretch>
        </p:blipFill>
        <p:spPr>
          <a:xfrm>
            <a:off x="609440" y="1524000"/>
            <a:ext cx="6696075" cy="4105275"/>
          </a:xfrm>
          <a:prstGeom prst="rect">
            <a:avLst/>
          </a:prstGeom>
        </p:spPr>
      </p:pic>
    </p:spTree>
    <p:extLst>
      <p:ext uri="{BB962C8B-B14F-4D97-AF65-F5344CB8AC3E}">
        <p14:creationId xmlns:p14="http://schemas.microsoft.com/office/powerpoint/2010/main" val="13908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Equal operation</a:t>
            </a:r>
          </a:p>
        </p:txBody>
      </p:sp>
      <p:sp>
        <p:nvSpPr>
          <p:cNvPr id="3" name="Text Placeholder 2"/>
          <p:cNvSpPr>
            <a:spLocks noGrp="1"/>
          </p:cNvSpPr>
          <p:nvPr>
            <p:ph type="body" sz="half" idx="2"/>
          </p:nvPr>
        </p:nvSpPr>
        <p:spPr/>
        <p:txBody>
          <a:bodyPr/>
          <a:lstStyle/>
          <a:p>
            <a:pPr marL="285750" indent="-285750">
              <a:buFontTx/>
              <a:buChar char="-"/>
            </a:pPr>
            <a:r>
              <a:rPr lang="en-US" dirty="0" smtClean="0"/>
              <a:t>X</a:t>
            </a:r>
            <a:r>
              <a:rPr lang="en-US" dirty="0" smtClean="0"/>
              <a:t>== y returns true</a:t>
            </a:r>
          </a:p>
          <a:p>
            <a:pPr marL="285750" indent="-285750">
              <a:buFontTx/>
              <a:buChar char="-"/>
            </a:pPr>
            <a:r>
              <a:rPr lang="en-US" dirty="0" smtClean="0"/>
              <a:t>== return true if the values are the same</a:t>
            </a:r>
          </a:p>
        </p:txBody>
      </p:sp>
      <p:sp>
        <p:nvSpPr>
          <p:cNvPr id="8" name="Slide Number Placeholder 7"/>
          <p:cNvSpPr>
            <a:spLocks noGrp="1"/>
          </p:cNvSpPr>
          <p:nvPr>
            <p:ph type="sldNum" sz="quarter" idx="12"/>
          </p:nvPr>
        </p:nvSpPr>
        <p:spPr/>
        <p:txBody>
          <a:bodyPr/>
          <a:lstStyle/>
          <a:p>
            <a:fld id="{B016F8AB-BCEA-4347-8BA6-BE776009BC89}" type="slidenum">
              <a:rPr lang="en-US" smtClean="0"/>
              <a:pPr/>
              <a:t>29</a:t>
            </a:fld>
            <a:endParaRPr lang="en-US"/>
          </a:p>
        </p:txBody>
      </p:sp>
      <p:sp>
        <p:nvSpPr>
          <p:cNvPr id="2" name="Picture Placeholder 1"/>
          <p:cNvSpPr>
            <a:spLocks noGrp="1"/>
          </p:cNvSpPr>
          <p:nvPr>
            <p:ph type="pic" idx="1"/>
          </p:nvPr>
        </p:nvSpPr>
        <p:spPr/>
      </p:sp>
      <p:pic>
        <p:nvPicPr>
          <p:cNvPr id="9" name="Picture 8"/>
          <p:cNvPicPr>
            <a:picLocks noChangeAspect="1"/>
          </p:cNvPicPr>
          <p:nvPr/>
        </p:nvPicPr>
        <p:blipFill>
          <a:blip r:embed="rId3"/>
          <a:stretch>
            <a:fillRect/>
          </a:stretch>
        </p:blipFill>
        <p:spPr>
          <a:xfrm>
            <a:off x="609440" y="3200400"/>
            <a:ext cx="6600825" cy="762000"/>
          </a:xfrm>
          <a:prstGeom prst="rect">
            <a:avLst/>
          </a:prstGeom>
        </p:spPr>
      </p:pic>
    </p:spTree>
    <p:extLst>
      <p:ext uri="{BB962C8B-B14F-4D97-AF65-F5344CB8AC3E}">
        <p14:creationId xmlns:p14="http://schemas.microsoft.com/office/powerpoint/2010/main" val="188157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Scoping</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In </a:t>
            </a:r>
            <a:r>
              <a:rPr lang="en-US" dirty="0" err="1" smtClean="0"/>
              <a:t>javascript</a:t>
            </a:r>
            <a:r>
              <a:rPr lang="en-US" dirty="0" smtClean="0"/>
              <a:t>, there are two scopes global scope and functional scope.</a:t>
            </a:r>
          </a:p>
          <a:p>
            <a:pPr marL="285750" indent="-285750">
              <a:buFontTx/>
              <a:buChar char="-"/>
            </a:pPr>
            <a:r>
              <a:rPr lang="en-US" dirty="0" smtClean="0"/>
              <a:t>We can access global variables from anywhere.</a:t>
            </a:r>
          </a:p>
          <a:p>
            <a:pPr marL="285750" indent="-285750">
              <a:buFontTx/>
              <a:buChar char="-"/>
            </a:pPr>
            <a:r>
              <a:rPr lang="en-US" dirty="0" smtClean="0"/>
              <a:t>Child function can access the parent function variable.</a:t>
            </a:r>
            <a:endParaRPr lang="en-US" dirty="0" smtClean="0"/>
          </a:p>
          <a:p>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3</a:t>
            </a:fld>
            <a:endParaRPr lang="en-US"/>
          </a:p>
        </p:txBody>
      </p:sp>
      <p:sp>
        <p:nvSpPr>
          <p:cNvPr id="2" name="Picture Placeholder 1"/>
          <p:cNvSpPr>
            <a:spLocks noGrp="1"/>
          </p:cNvSpPr>
          <p:nvPr>
            <p:ph type="pic" idx="1"/>
          </p:nvPr>
        </p:nvSpPr>
        <p:spPr/>
      </p:sp>
      <p:pic>
        <p:nvPicPr>
          <p:cNvPr id="7" name="Picture 6"/>
          <p:cNvPicPr>
            <a:picLocks noChangeAspect="1"/>
          </p:cNvPicPr>
          <p:nvPr/>
        </p:nvPicPr>
        <p:blipFill>
          <a:blip r:embed="rId3"/>
          <a:stretch>
            <a:fillRect/>
          </a:stretch>
        </p:blipFill>
        <p:spPr>
          <a:xfrm>
            <a:off x="609440" y="1514707"/>
            <a:ext cx="6705760" cy="4743450"/>
          </a:xfrm>
          <a:prstGeom prst="rect">
            <a:avLst/>
          </a:prstGeom>
        </p:spPr>
      </p:pic>
    </p:spTree>
    <p:extLst>
      <p:ext uri="{BB962C8B-B14F-4D97-AF65-F5344CB8AC3E}">
        <p14:creationId xmlns:p14="http://schemas.microsoft.com/office/powerpoint/2010/main" val="406025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Equal operation</a:t>
            </a:r>
          </a:p>
        </p:txBody>
      </p:sp>
      <p:sp>
        <p:nvSpPr>
          <p:cNvPr id="3" name="Text Placeholder 2"/>
          <p:cNvSpPr>
            <a:spLocks noGrp="1"/>
          </p:cNvSpPr>
          <p:nvPr>
            <p:ph type="body" sz="half" idx="2"/>
          </p:nvPr>
        </p:nvSpPr>
        <p:spPr/>
        <p:txBody>
          <a:bodyPr/>
          <a:lstStyle/>
          <a:p>
            <a:pPr marL="285750" indent="-285750">
              <a:buFontTx/>
              <a:buChar char="-"/>
            </a:pPr>
            <a:r>
              <a:rPr lang="en-US" dirty="0" smtClean="0"/>
              <a:t>X is integer</a:t>
            </a:r>
          </a:p>
          <a:p>
            <a:pPr marL="285750" indent="-285750">
              <a:buFontTx/>
              <a:buChar char="-"/>
            </a:pPr>
            <a:r>
              <a:rPr lang="en-US" dirty="0" smtClean="0"/>
              <a:t>Y is string</a:t>
            </a:r>
          </a:p>
          <a:p>
            <a:pPr marL="285750" indent="-285750">
              <a:buFontTx/>
              <a:buChar char="-"/>
            </a:pPr>
            <a:r>
              <a:rPr lang="en-US" dirty="0" smtClean="0"/>
              <a:t>We use the === operation (treble =) to check the equality </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30</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618733" y="1524000"/>
            <a:ext cx="6696467" cy="4572000"/>
          </a:xfrm>
          <a:prstGeom prst="rect">
            <a:avLst/>
          </a:prstGeom>
        </p:spPr>
      </p:pic>
    </p:spTree>
    <p:extLst>
      <p:ext uri="{BB962C8B-B14F-4D97-AF65-F5344CB8AC3E}">
        <p14:creationId xmlns:p14="http://schemas.microsoft.com/office/powerpoint/2010/main" val="89919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Equal operation</a:t>
            </a:r>
          </a:p>
        </p:txBody>
      </p:sp>
      <p:sp>
        <p:nvSpPr>
          <p:cNvPr id="3" name="Text Placeholder 2"/>
          <p:cNvSpPr>
            <a:spLocks noGrp="1"/>
          </p:cNvSpPr>
          <p:nvPr>
            <p:ph type="body" sz="half" idx="2"/>
          </p:nvPr>
        </p:nvSpPr>
        <p:spPr/>
        <p:txBody>
          <a:bodyPr/>
          <a:lstStyle/>
          <a:p>
            <a:pPr marL="285750" indent="-285750">
              <a:buFontTx/>
              <a:buChar char="-"/>
            </a:pPr>
            <a:r>
              <a:rPr lang="en-US" dirty="0" smtClean="0"/>
              <a:t>X=== y returns false so we can see the message</a:t>
            </a:r>
            <a:r>
              <a:rPr lang="en-US" dirty="0"/>
              <a:t>” y and x is not equal because their types are not the same</a:t>
            </a:r>
            <a:r>
              <a:rPr lang="en-US" dirty="0" smtClean="0"/>
              <a:t>”</a:t>
            </a:r>
          </a:p>
          <a:p>
            <a:pPr marL="285750" indent="-285750">
              <a:buFontTx/>
              <a:buChar char="-"/>
            </a:pPr>
            <a:r>
              <a:rPr lang="en-US" dirty="0" smtClean="0"/>
              <a:t>=== returns true , if both side have equal value and with same datatype</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31</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609440" y="3067979"/>
            <a:ext cx="6581775" cy="704850"/>
          </a:xfrm>
          <a:prstGeom prst="rect">
            <a:avLst/>
          </a:prstGeom>
        </p:spPr>
      </p:pic>
    </p:spTree>
    <p:extLst>
      <p:ext uri="{BB962C8B-B14F-4D97-AF65-F5344CB8AC3E}">
        <p14:creationId xmlns:p14="http://schemas.microsoft.com/office/powerpoint/2010/main" val="415491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Casting</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X is integer</a:t>
            </a:r>
          </a:p>
          <a:p>
            <a:pPr marL="285750" indent="-285750">
              <a:buFontTx/>
              <a:buChar char="-"/>
            </a:pPr>
            <a:r>
              <a:rPr lang="en-US" dirty="0" smtClean="0"/>
              <a:t>Y is string</a:t>
            </a:r>
          </a:p>
          <a:p>
            <a:pPr marL="285750" indent="-285750">
              <a:buFontTx/>
              <a:buChar char="-"/>
            </a:pPr>
            <a:r>
              <a:rPr lang="en-US" dirty="0" smtClean="0"/>
              <a:t>Z is integer</a:t>
            </a:r>
          </a:p>
          <a:p>
            <a:r>
              <a:rPr lang="en-US" dirty="0" smtClean="0"/>
              <a:t>-  We  use “+” operation to calculate the sum of X and Ys</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32</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581025" y="1524000"/>
            <a:ext cx="6734175" cy="4276725"/>
          </a:xfrm>
          <a:prstGeom prst="rect">
            <a:avLst/>
          </a:prstGeom>
        </p:spPr>
      </p:pic>
    </p:spTree>
    <p:extLst>
      <p:ext uri="{BB962C8B-B14F-4D97-AF65-F5344CB8AC3E}">
        <p14:creationId xmlns:p14="http://schemas.microsoft.com/office/powerpoint/2010/main" val="239651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Casting</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we find that </a:t>
            </a:r>
            <a:r>
              <a:rPr lang="en-US" dirty="0" err="1" smtClean="0"/>
              <a:t>javascript</a:t>
            </a:r>
            <a:r>
              <a:rPr lang="en-US" dirty="0" smtClean="0"/>
              <a:t> converts the integer to  string and concatenate them as string.</a:t>
            </a:r>
          </a:p>
          <a:p>
            <a:pPr marL="285750" indent="-285750">
              <a:buFontTx/>
              <a:buChar char="-"/>
            </a:pPr>
            <a:r>
              <a:rPr lang="en-US" dirty="0" smtClean="0"/>
              <a:t>This happens although the z is integer !!</a:t>
            </a:r>
          </a:p>
          <a:p>
            <a:pPr marL="285750" indent="-285750">
              <a:buFontTx/>
              <a:buChar char="-"/>
            </a:pPr>
            <a:r>
              <a:rPr lang="en-US" dirty="0" smtClean="0"/>
              <a:t>So you may need to use === before you do this calculation to do explicate conversation</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33</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609440" y="3352800"/>
            <a:ext cx="6591300" cy="695325"/>
          </a:xfrm>
          <a:prstGeom prst="rect">
            <a:avLst/>
          </a:prstGeom>
        </p:spPr>
      </p:pic>
    </p:spTree>
    <p:extLst>
      <p:ext uri="{BB962C8B-B14F-4D97-AF65-F5344CB8AC3E}">
        <p14:creationId xmlns:p14="http://schemas.microsoft.com/office/powerpoint/2010/main" val="315806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Casting</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X is integer</a:t>
            </a:r>
          </a:p>
          <a:p>
            <a:pPr marL="285750" indent="-285750">
              <a:buFontTx/>
              <a:buChar char="-"/>
            </a:pPr>
            <a:r>
              <a:rPr lang="en-US" dirty="0" smtClean="0"/>
              <a:t>Y is string</a:t>
            </a:r>
          </a:p>
          <a:p>
            <a:pPr marL="285750" indent="-285750">
              <a:buFontTx/>
              <a:buChar char="-"/>
            </a:pPr>
            <a:r>
              <a:rPr lang="en-US" dirty="0" smtClean="0"/>
              <a:t>Z is integer</a:t>
            </a:r>
          </a:p>
          <a:p>
            <a:r>
              <a:rPr lang="en-US" dirty="0" smtClean="0"/>
              <a:t>-  We  use “+” operation to calculate the sum of X and Ys</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34</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581025" y="1524000"/>
            <a:ext cx="6734175" cy="4276725"/>
          </a:xfrm>
          <a:prstGeom prst="rect">
            <a:avLst/>
          </a:prstGeom>
        </p:spPr>
      </p:pic>
    </p:spTree>
    <p:extLst>
      <p:ext uri="{BB962C8B-B14F-4D97-AF65-F5344CB8AC3E}">
        <p14:creationId xmlns:p14="http://schemas.microsoft.com/office/powerpoint/2010/main" val="403952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Floating equality </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X is float =0.1</a:t>
            </a:r>
          </a:p>
          <a:p>
            <a:pPr marL="285750" indent="-285750">
              <a:buFontTx/>
              <a:buChar char="-"/>
            </a:pPr>
            <a:r>
              <a:rPr lang="en-US" dirty="0" smtClean="0"/>
              <a:t>Y is float=0.2</a:t>
            </a:r>
          </a:p>
          <a:p>
            <a:pPr marL="285750" indent="-285750">
              <a:buFontTx/>
              <a:buChar char="-"/>
            </a:pPr>
            <a:r>
              <a:rPr lang="en-US" dirty="0" smtClean="0"/>
              <a:t>We try to check if (</a:t>
            </a:r>
            <a:r>
              <a:rPr lang="en-US" dirty="0" err="1" smtClean="0"/>
              <a:t>x+y</a:t>
            </a:r>
            <a:r>
              <a:rPr lang="en-US" dirty="0" smtClean="0"/>
              <a:t> = 0.3 ) or not</a:t>
            </a:r>
          </a:p>
          <a:p>
            <a:pPr marL="285750" indent="-285750">
              <a:buFontTx/>
              <a:buChar char="-"/>
            </a:pPr>
            <a:r>
              <a:rPr lang="en-US" dirty="0" smtClean="0"/>
              <a:t>If no the console will log the real sum</a:t>
            </a:r>
          </a:p>
        </p:txBody>
      </p:sp>
      <p:sp>
        <p:nvSpPr>
          <p:cNvPr id="8" name="Slide Number Placeholder 7"/>
          <p:cNvSpPr>
            <a:spLocks noGrp="1"/>
          </p:cNvSpPr>
          <p:nvPr>
            <p:ph type="sldNum" sz="quarter" idx="12"/>
          </p:nvPr>
        </p:nvSpPr>
        <p:spPr/>
        <p:txBody>
          <a:bodyPr/>
          <a:lstStyle/>
          <a:p>
            <a:fld id="{B016F8AB-BCEA-4347-8BA6-BE776009BC89}" type="slidenum">
              <a:rPr lang="en-US" smtClean="0"/>
              <a:pPr/>
              <a:t>35</a:t>
            </a:fld>
            <a:endParaRPr lang="en-US"/>
          </a:p>
        </p:txBody>
      </p:sp>
      <p:sp>
        <p:nvSpPr>
          <p:cNvPr id="2" name="Picture Placeholder 1"/>
          <p:cNvSpPr>
            <a:spLocks noGrp="1"/>
          </p:cNvSpPr>
          <p:nvPr>
            <p:ph type="pic" idx="1"/>
          </p:nvPr>
        </p:nvSpPr>
        <p:spPr/>
      </p:sp>
      <p:pic>
        <p:nvPicPr>
          <p:cNvPr id="7" name="Picture 6"/>
          <p:cNvPicPr>
            <a:picLocks noChangeAspect="1"/>
          </p:cNvPicPr>
          <p:nvPr/>
        </p:nvPicPr>
        <p:blipFill>
          <a:blip r:embed="rId3"/>
          <a:stretch>
            <a:fillRect/>
          </a:stretch>
        </p:blipFill>
        <p:spPr>
          <a:xfrm>
            <a:off x="624308" y="1473355"/>
            <a:ext cx="6762750" cy="4591050"/>
          </a:xfrm>
          <a:prstGeom prst="rect">
            <a:avLst/>
          </a:prstGeom>
        </p:spPr>
      </p:pic>
    </p:spTree>
    <p:extLst>
      <p:ext uri="{BB962C8B-B14F-4D97-AF65-F5344CB8AC3E}">
        <p14:creationId xmlns:p14="http://schemas.microsoft.com/office/powerpoint/2010/main" val="100077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Floating equality </a:t>
            </a:r>
          </a:p>
        </p:txBody>
      </p:sp>
      <p:sp>
        <p:nvSpPr>
          <p:cNvPr id="3" name="Text Placeholder 2"/>
          <p:cNvSpPr>
            <a:spLocks noGrp="1"/>
          </p:cNvSpPr>
          <p:nvPr>
            <p:ph type="body" sz="half" idx="2"/>
          </p:nvPr>
        </p:nvSpPr>
        <p:spPr/>
        <p:txBody>
          <a:bodyPr/>
          <a:lstStyle/>
          <a:p>
            <a:pPr marL="285750" indent="-285750">
              <a:buFontTx/>
              <a:buChar char="-"/>
            </a:pPr>
            <a:r>
              <a:rPr lang="en-US" dirty="0" smtClean="0"/>
              <a:t>The real sum is 0.30000000000000000004</a:t>
            </a:r>
          </a:p>
          <a:p>
            <a:pPr marL="285750" indent="-285750">
              <a:buFontTx/>
              <a:buChar char="-"/>
            </a:pPr>
            <a:r>
              <a:rPr lang="en-US" dirty="0" smtClean="0"/>
              <a:t>Floating number implementation is not so accurate , may be there is a very little fraction stored with the number</a:t>
            </a:r>
          </a:p>
          <a:p>
            <a:pPr marL="285750" indent="-285750">
              <a:buFontTx/>
              <a:buChar char="-"/>
            </a:pPr>
            <a:r>
              <a:rPr lang="en-US" dirty="0" smtClean="0"/>
              <a:t>You can use </a:t>
            </a:r>
            <a:r>
              <a:rPr lang="en-US" dirty="0" err="1"/>
              <a:t>toFixed</a:t>
            </a:r>
            <a:r>
              <a:rPr lang="en-US"/>
              <a:t>() </a:t>
            </a:r>
            <a:r>
              <a:rPr lang="en-US" smtClean="0"/>
              <a:t>or toPrecision</a:t>
            </a:r>
            <a:r>
              <a:rPr lang="en-US" dirty="0" smtClean="0"/>
              <a:t>()  function to specify the accuracy </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36</a:t>
            </a:fld>
            <a:endParaRPr lang="en-US"/>
          </a:p>
        </p:txBody>
      </p:sp>
      <p:sp>
        <p:nvSpPr>
          <p:cNvPr id="2" name="Picture Placeholder 1"/>
          <p:cNvSpPr>
            <a:spLocks noGrp="1"/>
          </p:cNvSpPr>
          <p:nvPr>
            <p:ph type="pic" idx="1"/>
          </p:nvPr>
        </p:nvSpPr>
        <p:spPr/>
      </p:sp>
      <p:pic>
        <p:nvPicPr>
          <p:cNvPr id="6" name="Picture 5"/>
          <p:cNvPicPr>
            <a:picLocks noChangeAspect="1"/>
          </p:cNvPicPr>
          <p:nvPr/>
        </p:nvPicPr>
        <p:blipFill>
          <a:blip r:embed="rId3"/>
          <a:stretch>
            <a:fillRect/>
          </a:stretch>
        </p:blipFill>
        <p:spPr>
          <a:xfrm>
            <a:off x="609440" y="3200400"/>
            <a:ext cx="6629400" cy="838200"/>
          </a:xfrm>
          <a:prstGeom prst="rect">
            <a:avLst/>
          </a:prstGeom>
        </p:spPr>
      </p:pic>
    </p:spTree>
    <p:extLst>
      <p:ext uri="{BB962C8B-B14F-4D97-AF65-F5344CB8AC3E}">
        <p14:creationId xmlns:p14="http://schemas.microsoft.com/office/powerpoint/2010/main" val="135502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Equal operation between Objects</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X is number object</a:t>
            </a:r>
          </a:p>
          <a:p>
            <a:pPr marL="285750" indent="-285750">
              <a:buFontTx/>
              <a:buChar char="-"/>
            </a:pPr>
            <a:r>
              <a:rPr lang="en-US" dirty="0" smtClean="0"/>
              <a:t>Y is number object</a:t>
            </a:r>
          </a:p>
          <a:p>
            <a:pPr marL="285750" indent="-285750">
              <a:buFontTx/>
              <a:buChar char="-"/>
            </a:pPr>
            <a:r>
              <a:rPr lang="en-US" dirty="0" smtClean="0"/>
              <a:t>We try to check if X equals y by == operation</a:t>
            </a:r>
          </a:p>
        </p:txBody>
      </p:sp>
      <p:sp>
        <p:nvSpPr>
          <p:cNvPr id="8" name="Slide Number Placeholder 7"/>
          <p:cNvSpPr>
            <a:spLocks noGrp="1"/>
          </p:cNvSpPr>
          <p:nvPr>
            <p:ph type="sldNum" sz="quarter" idx="12"/>
          </p:nvPr>
        </p:nvSpPr>
        <p:spPr/>
        <p:txBody>
          <a:bodyPr/>
          <a:lstStyle/>
          <a:p>
            <a:fld id="{B016F8AB-BCEA-4347-8BA6-BE776009BC89}" type="slidenum">
              <a:rPr lang="en-US" smtClean="0"/>
              <a:pPr/>
              <a:t>37</a:t>
            </a:fld>
            <a:endParaRPr lang="en-US"/>
          </a:p>
        </p:txBody>
      </p:sp>
      <p:sp>
        <p:nvSpPr>
          <p:cNvPr id="2" name="Picture Placeholder 1"/>
          <p:cNvSpPr>
            <a:spLocks noGrp="1"/>
          </p:cNvSpPr>
          <p:nvPr>
            <p:ph type="pic" idx="1"/>
          </p:nvPr>
        </p:nvSpPr>
        <p:spPr/>
      </p:sp>
      <p:pic>
        <p:nvPicPr>
          <p:cNvPr id="6" name="Picture 5"/>
          <p:cNvPicPr>
            <a:picLocks noChangeAspect="1"/>
          </p:cNvPicPr>
          <p:nvPr/>
        </p:nvPicPr>
        <p:blipFill>
          <a:blip r:embed="rId3"/>
          <a:stretch>
            <a:fillRect/>
          </a:stretch>
        </p:blipFill>
        <p:spPr>
          <a:xfrm>
            <a:off x="623807" y="1524000"/>
            <a:ext cx="6677025" cy="4314825"/>
          </a:xfrm>
          <a:prstGeom prst="rect">
            <a:avLst/>
          </a:prstGeom>
        </p:spPr>
      </p:pic>
    </p:spTree>
    <p:extLst>
      <p:ext uri="{BB962C8B-B14F-4D97-AF65-F5344CB8AC3E}">
        <p14:creationId xmlns:p14="http://schemas.microsoft.com/office/powerpoint/2010/main" val="130823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Equal operation between Objects</a:t>
            </a:r>
          </a:p>
        </p:txBody>
      </p:sp>
      <p:sp>
        <p:nvSpPr>
          <p:cNvPr id="3" name="Text Placeholder 2"/>
          <p:cNvSpPr>
            <a:spLocks noGrp="1"/>
          </p:cNvSpPr>
          <p:nvPr>
            <p:ph type="body" sz="half" idx="2"/>
          </p:nvPr>
        </p:nvSpPr>
        <p:spPr/>
        <p:txBody>
          <a:bodyPr/>
          <a:lstStyle/>
          <a:p>
            <a:pPr marL="285750" indent="-285750">
              <a:buFontTx/>
              <a:buChar char="-"/>
            </a:pPr>
            <a:r>
              <a:rPr lang="en-US" dirty="0" smtClean="0"/>
              <a:t>X object doesn’t  equal Y object because </a:t>
            </a:r>
            <a:r>
              <a:rPr lang="en-US" dirty="0" err="1" smtClean="0"/>
              <a:t>javascript</a:t>
            </a:r>
            <a:r>
              <a:rPr lang="en-US" dirty="0" smtClean="0"/>
              <a:t> doesn’t make automatic casting as java and also object doesn’t have equals method  as java</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38</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609440" y="3124200"/>
            <a:ext cx="6610350" cy="809625"/>
          </a:xfrm>
          <a:prstGeom prst="rect">
            <a:avLst/>
          </a:prstGeom>
        </p:spPr>
      </p:pic>
    </p:spTree>
    <p:extLst>
      <p:ext uri="{BB962C8B-B14F-4D97-AF65-F5344CB8AC3E}">
        <p14:creationId xmlns:p14="http://schemas.microsoft.com/office/powerpoint/2010/main" val="289036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Optional Semi column</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We define function to sum x and y</a:t>
            </a:r>
          </a:p>
          <a:p>
            <a:pPr marL="285750" indent="-285750">
              <a:buFontTx/>
              <a:buChar char="-"/>
            </a:pPr>
            <a:r>
              <a:rPr lang="en-US" dirty="0" smtClean="0"/>
              <a:t>We ad extra “enter” between return and z but we add “;” in the end</a:t>
            </a:r>
          </a:p>
          <a:p>
            <a:endParaRPr lang="en-US"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39</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595232" y="1524000"/>
            <a:ext cx="6734175" cy="4733925"/>
          </a:xfrm>
          <a:prstGeom prst="rect">
            <a:avLst/>
          </a:prstGeom>
        </p:spPr>
      </p:pic>
    </p:spTree>
    <p:extLst>
      <p:ext uri="{BB962C8B-B14F-4D97-AF65-F5344CB8AC3E}">
        <p14:creationId xmlns:p14="http://schemas.microsoft.com/office/powerpoint/2010/main" val="344980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Scoping</a:t>
            </a:r>
          </a:p>
        </p:txBody>
      </p:sp>
      <p:sp>
        <p:nvSpPr>
          <p:cNvPr id="3" name="Text Placeholder 2"/>
          <p:cNvSpPr>
            <a:spLocks noGrp="1"/>
          </p:cNvSpPr>
          <p:nvPr>
            <p:ph type="body" sz="half" idx="2"/>
          </p:nvPr>
        </p:nvSpPr>
        <p:spPr/>
        <p:txBody>
          <a:bodyPr/>
          <a:lstStyle/>
          <a:p>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4</a:t>
            </a:fld>
            <a:endParaRPr lang="en-US"/>
          </a:p>
        </p:txBody>
      </p:sp>
      <p:sp>
        <p:nvSpPr>
          <p:cNvPr id="2" name="Picture Placeholder 1"/>
          <p:cNvSpPr>
            <a:spLocks noGrp="1"/>
          </p:cNvSpPr>
          <p:nvPr>
            <p:ph type="pic" idx="1"/>
          </p:nvPr>
        </p:nvSpPr>
        <p:spPr/>
      </p:sp>
      <p:pic>
        <p:nvPicPr>
          <p:cNvPr id="7" name="Picture 6"/>
          <p:cNvPicPr>
            <a:picLocks noChangeAspect="1"/>
          </p:cNvPicPr>
          <p:nvPr/>
        </p:nvPicPr>
        <p:blipFill>
          <a:blip r:embed="rId3"/>
          <a:stretch>
            <a:fillRect/>
          </a:stretch>
        </p:blipFill>
        <p:spPr>
          <a:xfrm>
            <a:off x="598289" y="3133725"/>
            <a:ext cx="6562725" cy="1352550"/>
          </a:xfrm>
          <a:prstGeom prst="rect">
            <a:avLst/>
          </a:prstGeom>
        </p:spPr>
      </p:pic>
    </p:spTree>
    <p:extLst>
      <p:ext uri="{BB962C8B-B14F-4D97-AF65-F5344CB8AC3E}">
        <p14:creationId xmlns:p14="http://schemas.microsoft.com/office/powerpoint/2010/main" val="383148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Optional Semi column</a:t>
            </a:r>
          </a:p>
        </p:txBody>
      </p:sp>
      <p:sp>
        <p:nvSpPr>
          <p:cNvPr id="3" name="Text Placeholder 2"/>
          <p:cNvSpPr>
            <a:spLocks noGrp="1"/>
          </p:cNvSpPr>
          <p:nvPr>
            <p:ph type="body" sz="half" idx="2"/>
          </p:nvPr>
        </p:nvSpPr>
        <p:spPr/>
        <p:txBody>
          <a:bodyPr/>
          <a:lstStyle/>
          <a:p>
            <a:pPr marL="285750" indent="-285750">
              <a:buFontTx/>
              <a:buChar char="-"/>
            </a:pPr>
            <a:r>
              <a:rPr lang="en-US" dirty="0" smtClean="0"/>
              <a:t>“</a:t>
            </a:r>
            <a:r>
              <a:rPr lang="en-US" dirty="0" err="1" smtClean="0"/>
              <a:t>getSum</a:t>
            </a:r>
            <a:r>
              <a:rPr lang="en-US" dirty="0" smtClean="0"/>
              <a:t>” method returns undefined</a:t>
            </a:r>
          </a:p>
          <a:p>
            <a:pPr marL="285750" indent="-285750">
              <a:buFontTx/>
              <a:buChar char="-"/>
            </a:pPr>
            <a:r>
              <a:rPr lang="en-US" dirty="0" smtClean="0"/>
              <a:t>We got also alert that there is extra statement after return</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40</a:t>
            </a:fld>
            <a:endParaRPr lang="en-US"/>
          </a:p>
        </p:txBody>
      </p:sp>
      <p:sp>
        <p:nvSpPr>
          <p:cNvPr id="2" name="Picture Placeholder 1"/>
          <p:cNvSpPr>
            <a:spLocks noGrp="1"/>
          </p:cNvSpPr>
          <p:nvPr>
            <p:ph type="pic" idx="1"/>
          </p:nvPr>
        </p:nvSpPr>
        <p:spPr/>
      </p:sp>
      <p:pic>
        <p:nvPicPr>
          <p:cNvPr id="6" name="Picture 5"/>
          <p:cNvPicPr>
            <a:picLocks noChangeAspect="1"/>
          </p:cNvPicPr>
          <p:nvPr/>
        </p:nvPicPr>
        <p:blipFill>
          <a:blip r:embed="rId3"/>
          <a:stretch>
            <a:fillRect/>
          </a:stretch>
        </p:blipFill>
        <p:spPr>
          <a:xfrm>
            <a:off x="609440" y="3276600"/>
            <a:ext cx="6610350" cy="866775"/>
          </a:xfrm>
          <a:prstGeom prst="rect">
            <a:avLst/>
          </a:prstGeom>
        </p:spPr>
      </p:pic>
    </p:spTree>
    <p:extLst>
      <p:ext uri="{BB962C8B-B14F-4D97-AF65-F5344CB8AC3E}">
        <p14:creationId xmlns:p14="http://schemas.microsoft.com/office/powerpoint/2010/main" val="372178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Optional Semi column</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Semi column in </a:t>
            </a:r>
            <a:r>
              <a:rPr lang="en-US" dirty="0" err="1" smtClean="0"/>
              <a:t>javascript</a:t>
            </a:r>
            <a:r>
              <a:rPr lang="en-US" dirty="0" smtClean="0"/>
              <a:t> is optional</a:t>
            </a:r>
          </a:p>
          <a:p>
            <a:pPr marL="285750" indent="-285750">
              <a:buFontTx/>
              <a:buChar char="-"/>
            </a:pPr>
            <a:r>
              <a:rPr lang="en-US" dirty="0" err="1" smtClean="0"/>
              <a:t>Javascript</a:t>
            </a:r>
            <a:r>
              <a:rPr lang="en-US" dirty="0" smtClean="0"/>
              <a:t> tries to interpret the line to complete statement </a:t>
            </a:r>
            <a:r>
              <a:rPr lang="en-US" dirty="0" smtClean="0"/>
              <a:t>. If it can’t then it will go to </a:t>
            </a:r>
            <a:r>
              <a:rPr lang="en-US" smtClean="0"/>
              <a:t>next line.</a:t>
            </a:r>
            <a:endParaRPr lang="en-US"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41</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595232" y="1524000"/>
            <a:ext cx="6734175" cy="4733925"/>
          </a:xfrm>
          <a:prstGeom prst="rect">
            <a:avLst/>
          </a:prstGeom>
        </p:spPr>
      </p:pic>
    </p:spTree>
    <p:extLst>
      <p:ext uri="{BB962C8B-B14F-4D97-AF65-F5344CB8AC3E}">
        <p14:creationId xmlns:p14="http://schemas.microsoft.com/office/powerpoint/2010/main" val="115781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3"/>
          </p:nvPr>
        </p:nvSpPr>
        <p:spPr/>
        <p:txBody>
          <a:bodyPr/>
          <a:lstStyle/>
          <a:p>
            <a:r>
              <a:rPr lang="en-US" dirty="0" smtClean="0"/>
              <a:t>Ayman.el-shayeb@hpe.com</a:t>
            </a:r>
            <a:endParaRPr lang="en-US" dirty="0"/>
          </a:p>
        </p:txBody>
      </p:sp>
      <p:sp>
        <p:nvSpPr>
          <p:cNvPr id="4" name="Slide Number Placeholder 3"/>
          <p:cNvSpPr>
            <a:spLocks noGrp="1"/>
          </p:cNvSpPr>
          <p:nvPr>
            <p:ph type="sldNum" sz="quarter" idx="17"/>
          </p:nvPr>
        </p:nvSpPr>
        <p:spPr/>
        <p:txBody>
          <a:bodyPr/>
          <a:lstStyle/>
          <a:p>
            <a:fld id="{B016F8AB-BCEA-4347-8BA6-BE776009BC89}" type="slidenum">
              <a:rPr lang="en-US" smtClean="0"/>
              <a:pPr/>
              <a:t>42</a:t>
            </a:fld>
            <a:endParaRPr lang="en-US"/>
          </a:p>
        </p:txBody>
      </p:sp>
    </p:spTree>
    <p:extLst>
      <p:ext uri="{BB962C8B-B14F-4D97-AF65-F5344CB8AC3E}">
        <p14:creationId xmlns:p14="http://schemas.microsoft.com/office/powerpoint/2010/main" val="344613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Scoping (looping variable)</a:t>
            </a:r>
            <a:endParaRPr lang="en-US" dirty="0"/>
          </a:p>
        </p:txBody>
      </p:sp>
      <p:sp>
        <p:nvSpPr>
          <p:cNvPr id="3" name="Text Placeholder 2"/>
          <p:cNvSpPr>
            <a:spLocks noGrp="1"/>
          </p:cNvSpPr>
          <p:nvPr>
            <p:ph type="body" sz="half" idx="2"/>
          </p:nvPr>
        </p:nvSpPr>
        <p:spPr/>
        <p:txBody>
          <a:bodyPr/>
          <a:lstStyle/>
          <a:p>
            <a:r>
              <a:rPr lang="en-US" dirty="0" smtClean="0"/>
              <a:t>- Here we define “</a:t>
            </a:r>
            <a:r>
              <a:rPr lang="en-US" dirty="0" err="1" smtClean="0"/>
              <a:t>i</a:t>
            </a:r>
            <a:r>
              <a:rPr lang="en-US" dirty="0" smtClean="0"/>
              <a:t>” in the start of the loop </a:t>
            </a:r>
          </a:p>
          <a:p>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5</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609441" y="2000250"/>
            <a:ext cx="6705760" cy="3619500"/>
          </a:xfrm>
          <a:prstGeom prst="rect">
            <a:avLst/>
          </a:prstGeom>
        </p:spPr>
      </p:pic>
    </p:spTree>
    <p:extLst>
      <p:ext uri="{BB962C8B-B14F-4D97-AF65-F5344CB8AC3E}">
        <p14:creationId xmlns:p14="http://schemas.microsoft.com/office/powerpoint/2010/main" val="113777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Scoping (looping variable)</a:t>
            </a:r>
            <a:endParaRPr lang="en-US" dirty="0"/>
          </a:p>
        </p:txBody>
      </p:sp>
      <p:sp>
        <p:nvSpPr>
          <p:cNvPr id="3" name="Text Placeholder 2"/>
          <p:cNvSpPr>
            <a:spLocks noGrp="1"/>
          </p:cNvSpPr>
          <p:nvPr>
            <p:ph type="body" sz="half" idx="2"/>
          </p:nvPr>
        </p:nvSpPr>
        <p:spPr/>
        <p:txBody>
          <a:bodyPr/>
          <a:lstStyle/>
          <a:p>
            <a:r>
              <a:rPr lang="en-US" dirty="0"/>
              <a:t>-</a:t>
            </a:r>
            <a:r>
              <a:rPr lang="en-US" dirty="0" smtClean="0"/>
              <a:t> </a:t>
            </a:r>
            <a:r>
              <a:rPr lang="en-US" dirty="0"/>
              <a:t>Here we define “</a:t>
            </a:r>
            <a:r>
              <a:rPr lang="en-US" dirty="0" err="1"/>
              <a:t>i</a:t>
            </a:r>
            <a:r>
              <a:rPr lang="en-US" dirty="0"/>
              <a:t>” in the start of the loop </a:t>
            </a:r>
          </a:p>
        </p:txBody>
      </p:sp>
      <p:sp>
        <p:nvSpPr>
          <p:cNvPr id="8" name="Slide Number Placeholder 7"/>
          <p:cNvSpPr>
            <a:spLocks noGrp="1"/>
          </p:cNvSpPr>
          <p:nvPr>
            <p:ph type="sldNum" sz="quarter" idx="12"/>
          </p:nvPr>
        </p:nvSpPr>
        <p:spPr/>
        <p:txBody>
          <a:bodyPr/>
          <a:lstStyle/>
          <a:p>
            <a:fld id="{B016F8AB-BCEA-4347-8BA6-BE776009BC89}" type="slidenum">
              <a:rPr lang="en-US" smtClean="0"/>
              <a:pPr/>
              <a:t>6</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596430" y="3024187"/>
            <a:ext cx="6638925" cy="1571625"/>
          </a:xfrm>
          <a:prstGeom prst="rect">
            <a:avLst/>
          </a:prstGeom>
        </p:spPr>
      </p:pic>
    </p:spTree>
    <p:extLst>
      <p:ext uri="{BB962C8B-B14F-4D97-AF65-F5344CB8AC3E}">
        <p14:creationId xmlns:p14="http://schemas.microsoft.com/office/powerpoint/2010/main" val="328692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Scoping (looping variable)</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we define “</a:t>
            </a:r>
            <a:r>
              <a:rPr lang="en-US" dirty="0" err="1" smtClean="0"/>
              <a:t>i</a:t>
            </a:r>
            <a:r>
              <a:rPr lang="en-US" dirty="0" smtClean="0"/>
              <a:t>” in the start of the loop </a:t>
            </a:r>
          </a:p>
          <a:p>
            <a:pPr marL="285750" indent="-285750">
              <a:buFontTx/>
              <a:buChar char="-"/>
            </a:pPr>
            <a:r>
              <a:rPr lang="en-US" dirty="0" smtClean="0"/>
              <a:t>We try to write the value of “</a:t>
            </a:r>
            <a:r>
              <a:rPr lang="en-US" dirty="0" err="1" smtClean="0"/>
              <a:t>i</a:t>
            </a:r>
            <a:r>
              <a:rPr lang="en-US" dirty="0" smtClean="0"/>
              <a:t>” outside the loop</a:t>
            </a:r>
          </a:p>
          <a:p>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7</a:t>
            </a:fld>
            <a:endParaRPr lang="en-US"/>
          </a:p>
        </p:txBody>
      </p:sp>
      <p:sp>
        <p:nvSpPr>
          <p:cNvPr id="2" name="Picture Placeholder 1"/>
          <p:cNvSpPr>
            <a:spLocks noGrp="1"/>
          </p:cNvSpPr>
          <p:nvPr>
            <p:ph type="pic" idx="1"/>
          </p:nvPr>
        </p:nvSpPr>
        <p:spPr/>
      </p:sp>
      <p:pic>
        <p:nvPicPr>
          <p:cNvPr id="6" name="Picture 5"/>
          <p:cNvPicPr>
            <a:picLocks noChangeAspect="1"/>
          </p:cNvPicPr>
          <p:nvPr/>
        </p:nvPicPr>
        <p:blipFill>
          <a:blip r:embed="rId3"/>
          <a:stretch>
            <a:fillRect/>
          </a:stretch>
        </p:blipFill>
        <p:spPr>
          <a:xfrm>
            <a:off x="585279" y="2057400"/>
            <a:ext cx="6696075" cy="3057525"/>
          </a:xfrm>
          <a:prstGeom prst="rect">
            <a:avLst/>
          </a:prstGeom>
        </p:spPr>
      </p:pic>
    </p:spTree>
    <p:extLst>
      <p:ext uri="{BB962C8B-B14F-4D97-AF65-F5344CB8AC3E}">
        <p14:creationId xmlns:p14="http://schemas.microsoft.com/office/powerpoint/2010/main" val="334014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Scoping (looping variable)</a:t>
            </a:r>
            <a:endParaRPr lang="en-US" dirty="0"/>
          </a:p>
        </p:txBody>
      </p:sp>
      <p:sp>
        <p:nvSpPr>
          <p:cNvPr id="3" name="Text Placeholder 2"/>
          <p:cNvSpPr>
            <a:spLocks noGrp="1"/>
          </p:cNvSpPr>
          <p:nvPr>
            <p:ph type="body" sz="half" idx="2"/>
          </p:nvPr>
        </p:nvSpPr>
        <p:spPr/>
        <p:txBody>
          <a:bodyPr/>
          <a:lstStyle/>
          <a:p>
            <a:r>
              <a:rPr lang="en-US" dirty="0" smtClean="0"/>
              <a:t>- Here we define “</a:t>
            </a:r>
            <a:r>
              <a:rPr lang="en-US" dirty="0" err="1" smtClean="0"/>
              <a:t>i</a:t>
            </a:r>
            <a:r>
              <a:rPr lang="en-US" dirty="0" smtClean="0"/>
              <a:t>” in the start of the loop </a:t>
            </a:r>
          </a:p>
          <a:p>
            <a:pPr marL="285750" indent="-285750">
              <a:buFontTx/>
              <a:buChar char="-"/>
            </a:pPr>
            <a:r>
              <a:rPr lang="en-US" dirty="0" smtClean="0"/>
              <a:t>“</a:t>
            </a:r>
            <a:r>
              <a:rPr lang="en-US" dirty="0" err="1" smtClean="0"/>
              <a:t>i</a:t>
            </a:r>
            <a:r>
              <a:rPr lang="en-US" dirty="0" smtClean="0"/>
              <a:t>” still has a value outside the loop</a:t>
            </a:r>
          </a:p>
          <a:p>
            <a:pPr marL="285750" indent="-285750">
              <a:buFontTx/>
              <a:buChar char="-"/>
            </a:pPr>
            <a:r>
              <a:rPr lang="en-US" dirty="0" smtClean="0"/>
              <a:t>This is because the blocks in the </a:t>
            </a:r>
            <a:r>
              <a:rPr lang="en-US" dirty="0" err="1" smtClean="0"/>
              <a:t>javascript</a:t>
            </a:r>
            <a:r>
              <a:rPr lang="en-US" dirty="0" smtClean="0"/>
              <a:t> don’t have scope.</a:t>
            </a:r>
          </a:p>
          <a:p>
            <a:pPr marL="285750" indent="-285750">
              <a:buFontTx/>
              <a:buChar char="-"/>
            </a:pPr>
            <a:r>
              <a:rPr lang="en-US" dirty="0" smtClean="0"/>
              <a:t>In </a:t>
            </a:r>
            <a:r>
              <a:rPr lang="en-US" dirty="0" err="1" smtClean="0"/>
              <a:t>Javascript</a:t>
            </a:r>
            <a:r>
              <a:rPr lang="en-US" dirty="0" smtClean="0"/>
              <a:t> , we have global scope and function scope </a:t>
            </a:r>
            <a:r>
              <a:rPr lang="en-US" u="sng" dirty="0" smtClean="0"/>
              <a:t>only </a:t>
            </a:r>
          </a:p>
          <a:p>
            <a:endParaRPr lang="en-US" u="sng" dirty="0" smtClean="0"/>
          </a:p>
          <a:p>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8</a:t>
            </a:fld>
            <a:endParaRPr lang="en-US"/>
          </a:p>
        </p:txBody>
      </p:sp>
      <p:sp>
        <p:nvSpPr>
          <p:cNvPr id="2" name="Picture Placeholder 1"/>
          <p:cNvSpPr>
            <a:spLocks noGrp="1"/>
          </p:cNvSpPr>
          <p:nvPr>
            <p:ph type="pic" idx="1"/>
          </p:nvPr>
        </p:nvSpPr>
        <p:spPr/>
      </p:sp>
      <p:pic>
        <p:nvPicPr>
          <p:cNvPr id="7" name="Picture 6"/>
          <p:cNvPicPr>
            <a:picLocks noChangeAspect="1"/>
          </p:cNvPicPr>
          <p:nvPr/>
        </p:nvPicPr>
        <p:blipFill>
          <a:blip r:embed="rId3"/>
          <a:stretch>
            <a:fillRect/>
          </a:stretch>
        </p:blipFill>
        <p:spPr>
          <a:xfrm>
            <a:off x="609440" y="2743200"/>
            <a:ext cx="6705760" cy="1781175"/>
          </a:xfrm>
          <a:prstGeom prst="rect">
            <a:avLst/>
          </a:prstGeom>
        </p:spPr>
      </p:pic>
    </p:spTree>
    <p:extLst>
      <p:ext uri="{BB962C8B-B14F-4D97-AF65-F5344CB8AC3E}">
        <p14:creationId xmlns:p14="http://schemas.microsoft.com/office/powerpoint/2010/main" val="224949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Scoping (looping variable)</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we define “</a:t>
            </a:r>
            <a:r>
              <a:rPr lang="en-US" dirty="0" err="1" smtClean="0"/>
              <a:t>i</a:t>
            </a:r>
            <a:r>
              <a:rPr lang="en-US" dirty="0" smtClean="0"/>
              <a:t>” in the start of the loop </a:t>
            </a:r>
          </a:p>
          <a:p>
            <a:pPr marL="285750" indent="-285750">
              <a:buFontTx/>
              <a:buChar char="-"/>
            </a:pPr>
            <a:r>
              <a:rPr lang="en-US" dirty="0" smtClean="0"/>
              <a:t>We try to write the value of “</a:t>
            </a:r>
            <a:r>
              <a:rPr lang="en-US" dirty="0" err="1" smtClean="0"/>
              <a:t>i</a:t>
            </a:r>
            <a:r>
              <a:rPr lang="en-US" dirty="0" smtClean="0"/>
              <a:t>” outside the loop</a:t>
            </a:r>
          </a:p>
          <a:p>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9</a:t>
            </a:fld>
            <a:endParaRPr lang="en-US"/>
          </a:p>
        </p:txBody>
      </p:sp>
      <p:sp>
        <p:nvSpPr>
          <p:cNvPr id="2" name="Picture Placeholder 1"/>
          <p:cNvSpPr>
            <a:spLocks noGrp="1"/>
          </p:cNvSpPr>
          <p:nvPr>
            <p:ph type="pic" idx="1"/>
          </p:nvPr>
        </p:nvSpPr>
        <p:spPr/>
      </p:sp>
      <p:pic>
        <p:nvPicPr>
          <p:cNvPr id="6" name="Picture 5"/>
          <p:cNvPicPr>
            <a:picLocks noChangeAspect="1"/>
          </p:cNvPicPr>
          <p:nvPr/>
        </p:nvPicPr>
        <p:blipFill>
          <a:blip r:embed="rId3"/>
          <a:stretch>
            <a:fillRect/>
          </a:stretch>
        </p:blipFill>
        <p:spPr>
          <a:xfrm>
            <a:off x="585279" y="2057400"/>
            <a:ext cx="6696075" cy="3057525"/>
          </a:xfrm>
          <a:prstGeom prst="rect">
            <a:avLst/>
          </a:prstGeom>
        </p:spPr>
      </p:pic>
    </p:spTree>
    <p:extLst>
      <p:ext uri="{BB962C8B-B14F-4D97-AF65-F5344CB8AC3E}">
        <p14:creationId xmlns:p14="http://schemas.microsoft.com/office/powerpoint/2010/main" val="70121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_dlc_DocId xmlns="8cf5640c-3abd-4117-a097-7204006f5742">ABSEMEASP-75-177</_dlc_DocId>
    <_dlc_DocIdUrl xmlns="8cf5640c-3abd-4117-a097-7204006f5742">
      <Url>https://ent301.sharepoint.hp.com/teams/ABSEMEASP/BTO/_layouts/15/DocIdRedir.aspx?ID=ABSEMEASP-75-177</Url>
      <Description>ABSEMEASP-75-177</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4B2D5C8C679E445AC7A590354CA55D2" ma:contentTypeVersion="1" ma:contentTypeDescription="Create a new document." ma:contentTypeScope="" ma:versionID="3e5feceeba8de2220006656cc8ece22a">
  <xsd:schema xmlns:xsd="http://www.w3.org/2001/XMLSchema" xmlns:xs="http://www.w3.org/2001/XMLSchema" xmlns:p="http://schemas.microsoft.com/office/2006/metadata/properties" xmlns:ns2="8cf5640c-3abd-4117-a097-7204006f5742" xmlns:ns3="http://schemas.microsoft.com/sharepoint/v4" targetNamespace="http://schemas.microsoft.com/office/2006/metadata/properties" ma:root="true" ma:fieldsID="06486bd8dee34544c84f520c58e0320a" ns2:_="" ns3:_="">
    <xsd:import namespace="8cf5640c-3abd-4117-a097-7204006f5742"/>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5640c-3abd-4117-a097-7204006f574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77A5B8A-C232-4CEB-8F84-CD042313F0CF}">
  <ds:schemaRefs>
    <ds:schemaRef ds:uri="http://schemas.microsoft.com/office/2006/metadata/properties"/>
    <ds:schemaRef ds:uri="http://schemas.microsoft.com/office/infopath/2007/PartnerControls"/>
    <ds:schemaRef ds:uri="http://schemas.microsoft.com/sharepoint/v4"/>
    <ds:schemaRef ds:uri="8cf5640c-3abd-4117-a097-7204006f5742"/>
  </ds:schemaRefs>
</ds:datastoreItem>
</file>

<file path=customXml/itemProps2.xml><?xml version="1.0" encoding="utf-8"?>
<ds:datastoreItem xmlns:ds="http://schemas.openxmlformats.org/officeDocument/2006/customXml" ds:itemID="{CA2931BF-C481-49AA-8D43-1F8BDF7A03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f5640c-3abd-4117-a097-7204006f5742"/>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2E7E04-7374-4BE3-A040-F4296C40C2F0}">
  <ds:schemaRefs>
    <ds:schemaRef ds:uri="http://schemas.microsoft.com/sharepoint/v3/contenttype/forms"/>
  </ds:schemaRefs>
</ds:datastoreItem>
</file>

<file path=customXml/itemProps4.xml><?xml version="1.0" encoding="utf-8"?>
<ds:datastoreItem xmlns:ds="http://schemas.openxmlformats.org/officeDocument/2006/customXml" ds:itemID="{FED1FE1D-EF88-40F3-B370-9390B0C9247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webAndPortalGroup</Template>
  <TotalTime>2672</TotalTime>
  <Words>8935</Words>
  <Application>Microsoft Office PowerPoint</Application>
  <PresentationFormat>Widescreen</PresentationFormat>
  <Paragraphs>573</Paragraphs>
  <Slides>42</Slides>
  <Notes>42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42</vt:i4>
      </vt:variant>
    </vt:vector>
  </HeadingPairs>
  <TitlesOfParts>
    <vt:vector size="44" baseType="lpstr">
      <vt:lpstr>Arial</vt:lpstr>
      <vt:lpstr>HPE_Standard_Arial_16x9_v2</vt:lpstr>
      <vt:lpstr>Javascript Tips 1</vt:lpstr>
      <vt:lpstr>Introduction</vt:lpstr>
      <vt:lpstr>Scoping</vt:lpstr>
      <vt:lpstr>Scoping</vt:lpstr>
      <vt:lpstr>Scoping (looping variable)</vt:lpstr>
      <vt:lpstr>Scoping (looping variable)</vt:lpstr>
      <vt:lpstr>Scoping (looping variable)</vt:lpstr>
      <vt:lpstr>Scoping (looping variable)</vt:lpstr>
      <vt:lpstr>Scoping (looping variable)</vt:lpstr>
      <vt:lpstr>Scoping (looping variable)</vt:lpstr>
      <vt:lpstr>Scoping (looping variable)</vt:lpstr>
      <vt:lpstr>Scoping( Declaring Global variable automatically)</vt:lpstr>
      <vt:lpstr>Scoping( Declaring Global variable automatically)</vt:lpstr>
      <vt:lpstr>Scoping( Declaring Global variable automatically)</vt:lpstr>
      <vt:lpstr>Scoping( Declaring Global variable automatically)</vt:lpstr>
      <vt:lpstr>Scoping( Declaring Global variable automatically)</vt:lpstr>
      <vt:lpstr>Hoisting  behavior </vt:lpstr>
      <vt:lpstr>Hoisting  behavior </vt:lpstr>
      <vt:lpstr>Hoisting  behavior </vt:lpstr>
      <vt:lpstr>Hoisting  behavior </vt:lpstr>
      <vt:lpstr>Hoisting  behavior </vt:lpstr>
      <vt:lpstr>Hoisting  behavior </vt:lpstr>
      <vt:lpstr>Tips</vt:lpstr>
      <vt:lpstr>“use strict” directive</vt:lpstr>
      <vt:lpstr>“use strict” directive</vt:lpstr>
      <vt:lpstr>“use strict” directive</vt:lpstr>
      <vt:lpstr>“use strict” directive</vt:lpstr>
      <vt:lpstr>Equal operation</vt:lpstr>
      <vt:lpstr>Equal operation</vt:lpstr>
      <vt:lpstr>Equal operation</vt:lpstr>
      <vt:lpstr>Equal operation</vt:lpstr>
      <vt:lpstr>Casting</vt:lpstr>
      <vt:lpstr>Casting</vt:lpstr>
      <vt:lpstr>Casting</vt:lpstr>
      <vt:lpstr>Floating equality </vt:lpstr>
      <vt:lpstr>Floating equality </vt:lpstr>
      <vt:lpstr>Equal operation between Objects</vt:lpstr>
      <vt:lpstr>Equal operation between Objects</vt:lpstr>
      <vt:lpstr>Optional Semi column</vt:lpstr>
      <vt:lpstr>Optional Semi column</vt:lpstr>
      <vt:lpstr>Optional Semi column</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El Shayeb, Ayman</dc:creator>
  <cp:lastModifiedBy>El Shayeb, Ayman</cp:lastModifiedBy>
  <cp:revision>227</cp:revision>
  <dcterms:created xsi:type="dcterms:W3CDTF">2015-11-21T08:56:29Z</dcterms:created>
  <dcterms:modified xsi:type="dcterms:W3CDTF">2016-01-25T17:09:59Z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y fmtid="{D5CDD505-2E9C-101B-9397-08002B2CF9AE}" pid="5" name="ContentTypeId">
    <vt:lpwstr>0x010100A4B2D5C8C679E445AC7A590354CA55D2</vt:lpwstr>
  </property>
  <property fmtid="{D5CDD505-2E9C-101B-9397-08002B2CF9AE}" pid="6" name="_dlc_DocIdItemGuid">
    <vt:lpwstr>80e2b46f-05e5-4955-9838-1fe23908d28e</vt:lpwstr>
  </property>
</Properties>
</file>