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413" r:id="rId6"/>
    <p:sldId id="411" r:id="rId7"/>
    <p:sldId id="412" r:id="rId8"/>
    <p:sldId id="383" r:id="rId9"/>
    <p:sldId id="407" r:id="rId10"/>
    <p:sldId id="415" r:id="rId11"/>
    <p:sldId id="417" r:id="rId12"/>
    <p:sldId id="389" r:id="rId13"/>
    <p:sldId id="418" r:id="rId14"/>
    <p:sldId id="416" r:id="rId15"/>
    <p:sldId id="431" r:id="rId16"/>
    <p:sldId id="432" r:id="rId17"/>
    <p:sldId id="419" r:id="rId18"/>
    <p:sldId id="420" r:id="rId19"/>
    <p:sldId id="421" r:id="rId20"/>
    <p:sldId id="422" r:id="rId21"/>
    <p:sldId id="423" r:id="rId22"/>
    <p:sldId id="397" r:id="rId23"/>
    <p:sldId id="424" r:id="rId24"/>
    <p:sldId id="426" r:id="rId25"/>
    <p:sldId id="428" r:id="rId26"/>
    <p:sldId id="429" r:id="rId27"/>
    <p:sldId id="427" r:id="rId28"/>
    <p:sldId id="398" r:id="rId2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747" autoAdjust="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09/02/2025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09/02/2025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AB458-84F1-73AC-AF98-60FF90D1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E8D699FB-0C2A-52D3-45EA-73BAC4321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4EC5FF2-542E-D1FB-5E60-448F92828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1017BA-B41D-553E-00CD-1242AD4DE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587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086C-65E9-997E-33E0-0163CC59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5EDFBAD-3618-5FAF-0AEB-0FB94410B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96D9BA24-B9FF-A20C-EFB4-5E10185C2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89E76-4E1A-5C99-222F-07B135B40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7914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de Mini 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C1CC360-C73E-F026-CCC4-BEA7573E42A9}"/>
              </a:ext>
            </a:extLst>
          </p:cNvPr>
          <p:cNvSpPr txBox="1"/>
          <p:nvPr/>
        </p:nvSpPr>
        <p:spPr>
          <a:xfrm>
            <a:off x="6245525" y="4666891"/>
            <a:ext cx="507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Encadrant par : </a:t>
            </a:r>
            <a:r>
              <a:rPr lang="fr-FR" dirty="0" err="1">
                <a:solidFill>
                  <a:schemeClr val="bg1"/>
                </a:solidFill>
              </a:rPr>
              <a:t>Pr.HARCHLI</a:t>
            </a:r>
            <a:r>
              <a:rPr lang="fr-FR" dirty="0">
                <a:solidFill>
                  <a:schemeClr val="bg1"/>
                </a:solidFill>
              </a:rPr>
              <a:t> FIDAE</a:t>
            </a:r>
          </a:p>
          <a:p>
            <a:pPr algn="ctr"/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b="1" dirty="0">
                <a:solidFill>
                  <a:schemeClr val="bg1"/>
                </a:solidFill>
              </a:rPr>
              <a:t>Réalisé par </a:t>
            </a:r>
            <a:r>
              <a:rPr lang="fr-FR" dirty="0">
                <a:solidFill>
                  <a:schemeClr val="bg1"/>
                </a:solidFill>
              </a:rPr>
              <a:t>: AYMANE EL MAGHRAOUI &amp; 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IBRAHYM BADRY</a:t>
            </a:r>
          </a:p>
        </p:txBody>
      </p:sp>
      <p:pic>
        <p:nvPicPr>
          <p:cNvPr id="5" name="Image 4" descr="Une image contenant oiseau, texte, aigle, conception&#10;&#10;Description générée automatiquement">
            <a:extLst>
              <a:ext uri="{FF2B5EF4-FFF2-40B4-BE49-F238E27FC236}">
                <a16:creationId xmlns:a16="http://schemas.microsoft.com/office/drawing/2014/main" id="{0D303B05-E304-51D5-7392-6C9EE93DF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811" y="0"/>
            <a:ext cx="1286189" cy="14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920FB-33A2-E570-2BEA-C7B7752AC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27C8A8CC-8463-8844-C467-3BD656E120F2}"/>
              </a:ext>
            </a:extLst>
          </p:cNvPr>
          <p:cNvSpPr txBox="1">
            <a:spLocks/>
          </p:cNvSpPr>
          <p:nvPr/>
        </p:nvSpPr>
        <p:spPr>
          <a:xfrm>
            <a:off x="677749" y="631526"/>
            <a:ext cx="678774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800" b="0" dirty="0">
                <a:solidFill>
                  <a:schemeClr val="bg1"/>
                </a:solidFill>
              </a:rPr>
              <a:t>L'objectif de K-</a:t>
            </a:r>
            <a:r>
              <a:rPr lang="fr-FR" sz="1800" b="0" dirty="0" err="1">
                <a:solidFill>
                  <a:schemeClr val="bg1"/>
                </a:solidFill>
              </a:rPr>
              <a:t>Means</a:t>
            </a:r>
            <a:r>
              <a:rPr lang="fr-FR" sz="1800" b="0" dirty="0">
                <a:solidFill>
                  <a:schemeClr val="bg1"/>
                </a:solidFill>
              </a:rPr>
              <a:t> et Mini-Batch K-</a:t>
            </a:r>
            <a:r>
              <a:rPr lang="fr-FR" sz="1800" b="0" dirty="0" err="1">
                <a:solidFill>
                  <a:schemeClr val="bg1"/>
                </a:solidFill>
              </a:rPr>
              <a:t>Means</a:t>
            </a:r>
            <a:r>
              <a:rPr lang="fr-FR" sz="1800" b="0" dirty="0">
                <a:solidFill>
                  <a:schemeClr val="bg1"/>
                </a:solidFill>
              </a:rPr>
              <a:t> est de minimiser la même fonction de coût :</a:t>
            </a:r>
          </a:p>
          <a:p>
            <a:pPr marL="0" indent="0">
              <a:lnSpc>
                <a:spcPct val="100000"/>
              </a:lnSpc>
              <a:buNone/>
            </a:pPr>
            <a:endParaRPr lang="fr-FR" sz="1500" dirty="0">
              <a:solidFill>
                <a:schemeClr val="bg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dirty="0">
                <a:solidFill>
                  <a:schemeClr val="bg1"/>
                </a:solidFill>
              </a:rPr>
              <a:t>Étapes du Mini-Batch K-</a:t>
            </a:r>
            <a:r>
              <a:rPr lang="fr-FR" dirty="0" err="1">
                <a:solidFill>
                  <a:schemeClr val="bg1"/>
                </a:solidFill>
              </a:rPr>
              <a:t>Means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5236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>
                <a:solidFill>
                  <a:schemeClr val="bg1"/>
                </a:solidFill>
              </a:rPr>
              <a:t>Initialisation</a:t>
            </a:r>
            <a:r>
              <a:rPr lang="fr-FR" sz="1400" dirty="0">
                <a:solidFill>
                  <a:schemeClr val="bg1"/>
                </a:solidFill>
              </a:rPr>
              <a:t> : </a:t>
            </a:r>
            <a:r>
              <a:rPr lang="fr-FR" sz="1400" b="0" dirty="0">
                <a:solidFill>
                  <a:schemeClr val="bg1"/>
                </a:solidFill>
              </a:rPr>
              <a:t>Choisir k centroïdes initiaux 𝜇1,𝜇2,…,𝜇𝑘μ 1​ ,μ 2​ ,…,μ k​  de manière aléatoire à partir de l'ensemble de données.</a:t>
            </a:r>
          </a:p>
          <a:p>
            <a:pPr marL="745236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>
                <a:solidFill>
                  <a:schemeClr val="bg1"/>
                </a:solidFill>
              </a:rPr>
              <a:t>Sélection du Mini-Batch :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</a:p>
          <a:p>
            <a:pPr lvl="2">
              <a:lnSpc>
                <a:spcPct val="100000"/>
              </a:lnSpc>
            </a:pPr>
            <a:r>
              <a:rPr lang="fr-FR" sz="1400" dirty="0"/>
              <a:t>À chaque itération, un sous-ensemble aléatoire B ⊂ X de taille b est échantillonné, où b est la taille du mini-batch (généralement beaucoup plus petite que la taille de l'ensemble de données complet).</a:t>
            </a:r>
            <a:endParaRPr lang="fr-FR" sz="1600" dirty="0">
              <a:solidFill>
                <a:schemeClr val="bg1"/>
              </a:solidFill>
            </a:endParaRPr>
          </a:p>
          <a:p>
            <a:pPr marL="745236" lvl="1" indent="-342900">
              <a:lnSpc>
                <a:spcPct val="150000"/>
              </a:lnSpc>
              <a:buFont typeface="+mj-lt"/>
              <a:buAutoNum type="arabicPeriod"/>
            </a:pPr>
            <a:r>
              <a:rPr lang="fr-FR" sz="1600" b="1" dirty="0"/>
              <a:t>Assignation des Clusters (pour chaque mini-batch) :</a:t>
            </a:r>
          </a:p>
          <a:p>
            <a:pPr lvl="2">
              <a:lnSpc>
                <a:spcPct val="100000"/>
              </a:lnSpc>
            </a:pPr>
            <a:r>
              <a:rPr lang="fr-FR" sz="1400" dirty="0"/>
              <a:t>Pour chaque point 𝑥𝑖 ∈ 𝐵, on l'assigne au cluster dont le centroïde est le plus proche :</a:t>
            </a:r>
            <a:endParaRPr lang="fr-FR" sz="1600" dirty="0"/>
          </a:p>
          <a:p>
            <a:pPr marL="0" indent="0">
              <a:lnSpc>
                <a:spcPct val="150000"/>
              </a:lnSpc>
              <a:buNone/>
            </a:pPr>
            <a:endParaRPr lang="fr-FR" sz="1600" dirty="0">
              <a:solidFill>
                <a:schemeClr val="bg1"/>
              </a:solidFill>
            </a:endParaRPr>
          </a:p>
          <a:p>
            <a:pPr marL="402336" lvl="1" indent="0">
              <a:lnSpc>
                <a:spcPct val="100000"/>
              </a:lnSpc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200" dirty="0">
              <a:solidFill>
                <a:schemeClr val="bg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B450745-FF3F-0FFF-E3B4-13D11A902310}"/>
              </a:ext>
            </a:extLst>
          </p:cNvPr>
          <p:cNvSpPr txBox="1"/>
          <p:nvPr/>
        </p:nvSpPr>
        <p:spPr>
          <a:xfrm>
            <a:off x="266554" y="235771"/>
            <a:ext cx="453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chemeClr val="tx2">
                    <a:lumMod val="50000"/>
                  </a:schemeClr>
                </a:solidFill>
              </a:rPr>
              <a:t>   Mini-Batch K-</a:t>
            </a:r>
            <a:r>
              <a:rPr lang="fr-FR" sz="3200" b="1" dirty="0" err="1">
                <a:solidFill>
                  <a:schemeClr val="tx2">
                    <a:lumMod val="50000"/>
                  </a:schemeClr>
                </a:solidFill>
              </a:rPr>
              <a:t>Means</a:t>
            </a:r>
            <a:r>
              <a:rPr lang="fr-FR" sz="3200" b="1" dirty="0">
                <a:solidFill>
                  <a:schemeClr val="tx2">
                    <a:lumMod val="50000"/>
                  </a:schemeClr>
                </a:solidFill>
              </a:rPr>
              <a:t> :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BE0E9E5-0738-A966-9AF9-102D8BD2C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704" y="1154746"/>
            <a:ext cx="1882303" cy="70872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2E02DA-774F-5692-B87C-BE4B6847F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367" y="5784476"/>
            <a:ext cx="1958510" cy="4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8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83FEC91-D34E-A2CB-1BF0-C025508B14F8}"/>
              </a:ext>
            </a:extLst>
          </p:cNvPr>
          <p:cNvSpPr txBox="1">
            <a:spLocks/>
          </p:cNvSpPr>
          <p:nvPr/>
        </p:nvSpPr>
        <p:spPr>
          <a:xfrm>
            <a:off x="548353" y="303722"/>
            <a:ext cx="6525307" cy="6028066"/>
          </a:xfrm>
          <a:prstGeom prst="rect">
            <a:avLst/>
          </a:prstGeom>
        </p:spPr>
        <p:txBody>
          <a:bodyPr vert="horz" lIns="0" tIns="228600" rIns="0" bIns="0" rtlCol="0">
            <a:normAutofit fontScale="92500"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lnSpc>
                <a:spcPct val="100000"/>
              </a:lnSpc>
            </a:pPr>
            <a:r>
              <a:rPr lang="fr-FR" sz="1400" dirty="0"/>
              <a:t>Cette étape d'assignation est la même que dans l'algorithme K-</a:t>
            </a:r>
            <a:r>
              <a:rPr lang="fr-FR" sz="1400" dirty="0" err="1"/>
              <a:t>Means</a:t>
            </a:r>
            <a:r>
              <a:rPr lang="fr-FR" sz="1400" dirty="0"/>
              <a:t> classique, mais elle est effectuée uniquement pour les points du mini-batch.</a:t>
            </a:r>
          </a:p>
          <a:p>
            <a:pPr marL="745236" lvl="1" indent="-342900">
              <a:lnSpc>
                <a:spcPct val="100000"/>
              </a:lnSpc>
              <a:buFont typeface="+mj-lt"/>
              <a:buAutoNum type="arabicPeriod" startAt="4"/>
            </a:pPr>
            <a:r>
              <a:rPr lang="fr-FR" sz="1600" b="1" dirty="0"/>
              <a:t>Mise à Jour des Centroïdes (pour chaque mini-batch) :</a:t>
            </a:r>
          </a:p>
          <a:p>
            <a:pPr lvl="2">
              <a:lnSpc>
                <a:spcPct val="100000"/>
              </a:lnSpc>
            </a:pPr>
            <a:r>
              <a:rPr lang="fr-FR" sz="1400" dirty="0"/>
              <a:t>Le centroïde de chaque cluster 𝜇𝑗​  est mis à jour en utilisant les points qui lui ont été assignés dans le mini-batch. Au lieu de recalculer le centroïde en fonction de l'ensemble complet de données, la mise à jour dans Mini-Batch K-</a:t>
            </a:r>
            <a:r>
              <a:rPr lang="fr-FR" sz="1400" dirty="0" err="1"/>
              <a:t>Means</a:t>
            </a:r>
            <a:r>
              <a:rPr lang="fr-FR" sz="1400" dirty="0"/>
              <a:t> se fait de manière incrémentielle. Le centroïde 𝜇𝑗​  est mis à jour comme suit :</a:t>
            </a:r>
          </a:p>
          <a:p>
            <a:pPr lvl="2">
              <a:lnSpc>
                <a:spcPct val="100000"/>
              </a:lnSpc>
            </a:pPr>
            <a:endParaRPr lang="fr-FR" sz="1400" dirty="0"/>
          </a:p>
          <a:p>
            <a:pPr lvl="2">
              <a:lnSpc>
                <a:spcPct val="100000"/>
              </a:lnSpc>
            </a:pPr>
            <a:r>
              <a:rPr lang="fr-FR" sz="1200" dirty="0"/>
              <a:t>Où :</a:t>
            </a:r>
            <a:r>
              <a:rPr lang="fr-FR" sz="1400" dirty="0"/>
              <a:t> </a:t>
            </a:r>
          </a:p>
          <a:p>
            <a:pPr lvl="3">
              <a:lnSpc>
                <a:spcPct val="100000"/>
              </a:lnSpc>
            </a:pPr>
            <a:r>
              <a:rPr lang="fr-FR" sz="1400" dirty="0"/>
              <a:t>η est le taux d'apprentissage (un petit nombre positif, qui diminue généralement au fur et à mesure de l'itération pour garantir la convergence).</a:t>
            </a:r>
          </a:p>
          <a:p>
            <a:pPr lvl="3">
              <a:lnSpc>
                <a:spcPct val="100000"/>
              </a:lnSpc>
            </a:pPr>
            <a:r>
              <a:rPr lang="fr-FR" sz="1400" dirty="0"/>
              <a:t>𝐵𝑗 est le sous-ensemble des points du mini-batch qui ont été assignés au cluster j.</a:t>
            </a:r>
          </a:p>
          <a:p>
            <a:pPr lvl="3">
              <a:lnSpc>
                <a:spcPct val="100000"/>
              </a:lnSpc>
            </a:pPr>
            <a:r>
              <a:rPr lang="fr-FR" sz="1400" dirty="0"/>
              <a:t>∣𝐵𝑗∣ est le nombre de points dans le mini-batch assignés au cluster j.</a:t>
            </a:r>
          </a:p>
          <a:p>
            <a:pPr lvl="2">
              <a:lnSpc>
                <a:spcPct val="100000"/>
              </a:lnSpc>
            </a:pPr>
            <a:r>
              <a:rPr lang="fr-FR" sz="1500" dirty="0"/>
              <a:t>Cette formule représente une moyenne exponentielle du centroïde précédent et des nouveaux points du mini-batch. Le taux d'apprentissage η contrôle l'influence des nouveaux points sur la mise à jour.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AF572F7-BB25-CD1F-C377-6AB02E8B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175" y="2866792"/>
            <a:ext cx="2629128" cy="6096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76A1328-0689-5D5B-CF1C-8D2D2CAC2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733" y="3429000"/>
            <a:ext cx="1120237" cy="60965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298106-32E8-5D66-FC37-F4726A9E53D2}"/>
              </a:ext>
            </a:extLst>
          </p:cNvPr>
          <p:cNvSpPr txBox="1"/>
          <p:nvPr/>
        </p:nvSpPr>
        <p:spPr>
          <a:xfrm>
            <a:off x="7789653" y="3487604"/>
            <a:ext cx="3441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00" dirty="0">
                <a:solidFill>
                  <a:schemeClr val="bg1"/>
                </a:solidFill>
              </a:rPr>
              <a:t>, avec </a:t>
            </a:r>
            <a:r>
              <a:rPr lang="fr-FR" sz="1300" dirty="0" err="1">
                <a:solidFill>
                  <a:schemeClr val="bg1"/>
                </a:solidFill>
              </a:rPr>
              <a:t>nj</a:t>
            </a:r>
            <a:r>
              <a:rPr lang="fr-FR" sz="1300" dirty="0">
                <a:solidFill>
                  <a:schemeClr val="bg1"/>
                </a:solidFill>
              </a:rPr>
              <a:t> représentant le nombre de fois où le cluster j a été mis à jour.</a:t>
            </a:r>
          </a:p>
        </p:txBody>
      </p:sp>
    </p:spTree>
    <p:extLst>
      <p:ext uri="{BB962C8B-B14F-4D97-AF65-F5344CB8AC3E}">
        <p14:creationId xmlns:p14="http://schemas.microsoft.com/office/powerpoint/2010/main" val="318046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C1C10-F629-256A-94D2-415DC017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9FB83A5-930F-1A91-7200-12807FF070D4}"/>
                  </a:ext>
                </a:extLst>
              </p:cNvPr>
              <p:cNvSpPr txBox="1"/>
              <p:nvPr/>
            </p:nvSpPr>
            <p:spPr>
              <a:xfrm>
                <a:off x="336430" y="70805"/>
                <a:ext cx="10230928" cy="6716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solidFill>
                      <a:schemeClr val="bg1"/>
                    </a:solidFill>
                  </a:rPr>
                  <a:t>Exemple : </a:t>
                </a:r>
              </a:p>
              <a:p>
                <a:endParaRPr lang="fr-FR" sz="2400" b="1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Données initiales (4 points dans un espace 2D) Considérons 4 points de données :</a:t>
                </a:r>
              </a:p>
              <a:p>
                <a:pPr lvl="1" algn="ctr"/>
                <a:r>
                  <a:rPr lang="fr-FR" dirty="0">
                    <a:solidFill>
                      <a:schemeClr val="bg1"/>
                    </a:solidFill>
                  </a:rPr>
                  <a:t>𝑋1=(2,3),  𝑋2=(5,4),  𝑋3=(3,7),  𝑋4=(6,8) 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Nous avons 2 clusters avec des centroïdes initiaux: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	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(2,2),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(6,6)</a:t>
                </a:r>
              </a:p>
              <a:p>
                <a:pPr lvl="1"/>
                <a:r>
                  <a:rPr lang="fr-FR" b="1" dirty="0">
                    <a:solidFill>
                      <a:schemeClr val="bg1"/>
                    </a:solidFill>
                  </a:rPr>
                  <a:t>Itération 1 </a:t>
                </a:r>
                <a:r>
                  <a:rPr lang="fr-FR" dirty="0">
                    <a:solidFill>
                      <a:schemeClr val="bg1"/>
                    </a:solidFill>
                  </a:rPr>
                  <a:t>: Sélection d’un mini-lot prend un mini-lot de 2 points aléatoires, 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par exemple : 𝑋1=(2,3) et  𝑋3=(3,7) 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b="1" dirty="0">
                    <a:solidFill>
                      <a:schemeClr val="bg1"/>
                    </a:solidFill>
                  </a:rPr>
                  <a:t>Itération 2 </a:t>
                </a:r>
                <a:r>
                  <a:rPr lang="fr-FR" dirty="0">
                    <a:solidFill>
                      <a:schemeClr val="bg1"/>
                    </a:solidFill>
                  </a:rPr>
                  <a:t>: Assignation aux centroïdes les plus proches Distance entre 𝑋1=(2,3) et les centroïdes : 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(2−2)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1  → Assigné à 𝐶1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𝑑(𝑋1,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(2−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(3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​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5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Distance entre 𝑋3=(3,7) et les centroïdes :</a:t>
                </a:r>
              </a:p>
              <a:p>
                <a:pPr lvl="1"/>
                <a:endParaRPr lang="fr-FR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−2)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1+25 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5.1</a:t>
                </a:r>
              </a:p>
              <a:p>
                <a:pPr lvl="1"/>
                <a:r>
                  <a:rPr lang="fr-FR" dirty="0">
                    <a:solidFill>
                      <a:schemeClr val="bg1"/>
                    </a:solidFill>
                  </a:rPr>
                  <a:t>𝑑(𝑋3,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​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fr-F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3.2  → Assigné à 𝐶2</a:t>
                </a: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9FB83A5-930F-1A91-7200-12807FF07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0" y="70805"/>
                <a:ext cx="10230928" cy="6716390"/>
              </a:xfrm>
              <a:prstGeom prst="rect">
                <a:avLst/>
              </a:prstGeom>
              <a:blipFill>
                <a:blip r:embed="rId2"/>
                <a:stretch>
                  <a:fillRect l="-894" t="-636" r="-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26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CFAF8-E866-F864-BB81-A7797733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16BCF35-953D-5F06-1F28-2B584F6FA4F0}"/>
                  </a:ext>
                </a:extLst>
              </p:cNvPr>
              <p:cNvSpPr txBox="1"/>
              <p:nvPr/>
            </p:nvSpPr>
            <p:spPr>
              <a:xfrm>
                <a:off x="336430" y="70805"/>
                <a:ext cx="10230928" cy="6551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800" b="1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Itération 3 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: Mise à jour des centroïdes</a:t>
                </a:r>
                <a:endParaRPr lang="fr-FR" dirty="0">
                  <a:effectLst/>
                </a:endParaRPr>
              </a:p>
              <a:p>
                <a:endParaRPr lang="fr-FR" dirty="0">
                  <a:solidFill>
                    <a:schemeClr val="bg1"/>
                  </a:solidFill>
                </a:endParaRPr>
              </a:p>
              <a:p>
                <a:r>
                  <a:rPr lang="fr-FR" b="1" dirty="0">
                    <a:solidFill>
                      <a:schemeClr val="bg1"/>
                    </a:solidFill>
                  </a:rPr>
                  <a:t>Mise à jour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fr-FR" b="1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Seul 𝑋1=(2,3) a été assigné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, donc la mise à jour se fait avec 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(1 − 𝜂)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 </a:t>
                </a:r>
                <a:r>
                  <a:rPr lang="fr-FR" dirty="0">
                    <a:solidFill>
                      <a:schemeClr val="bg1"/>
                    </a:solidFill>
                  </a:rPr>
                  <a:t> + 𝜂𝑋1​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Avec 𝜂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(car 𝐶1 est mis à jour pour la première fois) 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(1 − 1)*(2, 2) + 1 * (2, 3)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 = (2, 3)</a:t>
                </a:r>
                <a:r>
                  <a:rPr lang="fr-FR" dirty="0">
                    <a:solidFill>
                      <a:schemeClr val="bg1"/>
                    </a:solidFill>
                  </a:rPr>
                  <a:t>​</a:t>
                </a:r>
              </a:p>
              <a:p>
                <a:r>
                  <a:rPr lang="fr-FR" b="1" dirty="0">
                    <a:solidFill>
                      <a:schemeClr val="bg1"/>
                    </a:solidFill>
                  </a:rPr>
                  <a:t>Mise à jour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fr-FR" b="1" dirty="0">
                  <a:solidFill>
                    <a:schemeClr val="bg1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 Seul 𝑋3=(3, 7) a été assigné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fr-FR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, donc 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lang="fr-FR" sz="1800" b="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 = (1 − 𝜂)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lang="fr-FR" sz="18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lang="fr-FR" sz="1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fr-FR" sz="1800" kern="1200" dirty="0">
                    <a:solidFill>
                      <a:srgbClr val="000000"/>
                    </a:solidFill>
                    <a:effectLst/>
                    <a:latin typeface="Franklin Gothic Book" panose="020B0503020102020204" pitchFamily="34" charset="0"/>
                    <a:ea typeface="+mn-ea"/>
                    <a:cs typeface="+mn-cs"/>
                  </a:rPr>
                  <a:t>  + 𝜂𝑋1​</a:t>
                </a:r>
                <a:endParaRPr lang="fr-FR" dirty="0">
                  <a:effectLst/>
                </a:endParaRPr>
              </a:p>
              <a:p>
                <a:pPr algn="ctr"/>
                <a:r>
                  <a:rPr lang="fr-FR" dirty="0">
                    <a:solidFill>
                      <a:schemeClr val="bg1"/>
                    </a:solidFill>
                  </a:rPr>
                  <a:t>​ </a:t>
                </a: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Avec 𝜂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fr-F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l-GR" dirty="0">
                    <a:solidFill>
                      <a:schemeClr val="bg1"/>
                    </a:solidFill>
                  </a:rPr>
                  <a:t>:</a:t>
                </a:r>
                <a:endParaRPr lang="fr-FR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(1 − 1)*(6, 6) + 1 * (3, 7)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 = (3, </a:t>
                </a:r>
                <a:r>
                  <a:rPr lang="fr-FR" dirty="0">
                    <a:solidFill>
                      <a:srgbClr val="000000"/>
                    </a:solidFill>
                  </a:rPr>
                  <a:t>7</a:t>
                </a:r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)</a:t>
                </a:r>
              </a:p>
              <a:p>
                <a:pPr algn="ctr"/>
                <a:endParaRPr lang="fr-FR" sz="1800" kern="1200" dirty="0">
                  <a:solidFill>
                    <a:srgbClr val="000000"/>
                  </a:solidFill>
                  <a:effectLst/>
                  <a:ea typeface="+mn-ea"/>
                  <a:cs typeface="+mn-cs"/>
                </a:endParaRPr>
              </a:p>
              <a:p>
                <a:r>
                  <a:rPr lang="fr-FR" sz="1800" b="1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Résultat après cette itération </a:t>
                </a:r>
              </a:p>
              <a:p>
                <a:endParaRPr lang="fr-FR" sz="1800" b="1" kern="1200" dirty="0">
                  <a:solidFill>
                    <a:srgbClr val="000000"/>
                  </a:solidFill>
                  <a:effectLst/>
                  <a:ea typeface="+mn-ea"/>
                  <a:cs typeface="+mn-cs"/>
                </a:endParaRPr>
              </a:p>
              <a:p>
                <a:r>
                  <a:rPr lang="fr-FR" sz="1800" kern="1200" dirty="0">
                    <a:solidFill>
                      <a:srgbClr val="000000"/>
                    </a:solidFill>
                    <a:effectLst/>
                    <a:ea typeface="+mn-ea"/>
                    <a:cs typeface="+mn-cs"/>
                  </a:rPr>
                  <a:t>Les nouveaux centroïdes après cette mise à jour sont :</a:t>
                </a:r>
              </a:p>
              <a:p>
                <a:endParaRPr lang="fr-FR" sz="1800" kern="1200" dirty="0">
                  <a:solidFill>
                    <a:srgbClr val="000000"/>
                  </a:solidFill>
                  <a:effectLst/>
                  <a:ea typeface="+mn-ea"/>
                  <a:cs typeface="+mn-cs"/>
                </a:endParaRP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fr-FR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(2, 3),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F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fr-FR" dirty="0">
                    <a:solidFill>
                      <a:schemeClr val="bg1"/>
                    </a:solidFill>
                  </a:rPr>
                  <a:t> = (3, 7)</a:t>
                </a:r>
              </a:p>
              <a:p>
                <a:pPr algn="ctr"/>
                <a:endParaRPr lang="fr-FR" dirty="0">
                  <a:solidFill>
                    <a:srgbClr val="000000"/>
                  </a:solidFill>
                </a:endParaRPr>
              </a:p>
              <a:p>
                <a:r>
                  <a:rPr lang="fr-FR" dirty="0">
                    <a:solidFill>
                      <a:schemeClr val="bg1"/>
                    </a:solidFill>
                  </a:rPr>
                  <a:t>Puis on répète le processus avec un autre mini-lot.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E16BCF35-953D-5F06-1F28-2B584F6FA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30" y="70805"/>
                <a:ext cx="10230928" cy="6551602"/>
              </a:xfrm>
              <a:prstGeom prst="rect">
                <a:avLst/>
              </a:prstGeom>
              <a:blipFill>
                <a:blip r:embed="rId2"/>
                <a:stretch>
                  <a:fillRect l="-477" t="-559" b="-6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867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B4A16-C171-0C31-8159-2C181F844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F967EBF-3EC6-6B54-AF0A-0032CBA2C828}"/>
              </a:ext>
            </a:extLst>
          </p:cNvPr>
          <p:cNvSpPr txBox="1">
            <a:spLocks/>
          </p:cNvSpPr>
          <p:nvPr/>
        </p:nvSpPr>
        <p:spPr>
          <a:xfrm>
            <a:off x="548353" y="303722"/>
            <a:ext cx="652530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2436" lvl="2" indent="-342900">
              <a:lnSpc>
                <a:spcPct val="100000"/>
              </a:lnSpc>
              <a:buFont typeface="+mj-lt"/>
              <a:buAutoNum type="arabicPeriod" startAt="5"/>
            </a:pPr>
            <a:r>
              <a:rPr lang="fr-FR" sz="1800" b="1" kern="1200" dirty="0">
                <a:effectLst/>
                <a:latin typeface="Franklin Gothic Book" panose="020B0503020102020204" pitchFamily="34" charset="0"/>
                <a:ea typeface="+mn-ea"/>
                <a:cs typeface="+mn-cs"/>
              </a:rPr>
              <a:t>Répéter le Processus :</a:t>
            </a:r>
          </a:p>
          <a:p>
            <a:pPr lvl="3">
              <a:lnSpc>
                <a:spcPct val="100000"/>
              </a:lnSpc>
            </a:pPr>
            <a:r>
              <a:rPr lang="fr-FR" sz="1800" dirty="0">
                <a:effectLst/>
              </a:rPr>
              <a:t>Les étapes 3 et 4 sont répétées pour 𝑡max​  itérations ou jusqu'à ce que la convergence soit atteinte, ce qui peut être défini par un seuil de changement dans les centroïdes.</a:t>
            </a:r>
            <a:endParaRPr lang="fr-FR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>
                <a:solidFill>
                  <a:schemeClr val="bg1"/>
                </a:solidFill>
              </a:rPr>
              <a:t>Nature Stochastique de Mini-Batch K-</a:t>
            </a:r>
            <a:r>
              <a:rPr lang="fr-FR" sz="2000" dirty="0" err="1">
                <a:solidFill>
                  <a:schemeClr val="bg1"/>
                </a:solidFill>
              </a:rPr>
              <a:t>Means</a:t>
            </a:r>
            <a:endParaRPr lang="fr-FR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chemeClr val="bg1"/>
                </a:solidFill>
              </a:rPr>
              <a:t>L'échantillonnage par mini-batch introduit un caractère stochastique, ce qui signifie que les mises à jour des centroïdes sont moins précises que dans le K-</a:t>
            </a:r>
            <a:r>
              <a:rPr lang="fr-FR" sz="1800" dirty="0" err="1">
                <a:solidFill>
                  <a:schemeClr val="bg1"/>
                </a:solidFill>
              </a:rPr>
              <a:t>Means</a:t>
            </a:r>
            <a:r>
              <a:rPr lang="fr-FR" sz="1800" dirty="0">
                <a:solidFill>
                  <a:schemeClr val="bg1"/>
                </a:solidFill>
              </a:rPr>
              <a:t> classique. Par conséquent, l'algorithme converge plus rapidement, mais il n'atteint pas nécessairement le minimum global de la fonction de coût.</a:t>
            </a:r>
          </a:p>
          <a:p>
            <a:pPr lvl="1">
              <a:lnSpc>
                <a:spcPct val="100000"/>
              </a:lnSpc>
            </a:pPr>
            <a:endParaRPr lang="fr-FR" sz="18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fr-FR" sz="1800" dirty="0">
                <a:solidFill>
                  <a:schemeClr val="bg1"/>
                </a:solidFill>
              </a:rPr>
              <a:t>Cette nature stochastique et les mises à jour par mini-batch permettent une convergence plus rapide, réduisant ainsi le coût computationnel, en particulier pour les ensembles de données volumineux.</a:t>
            </a:r>
          </a:p>
          <a:p>
            <a:pPr lvl="1">
              <a:lnSpc>
                <a:spcPct val="100000"/>
              </a:lnSpc>
            </a:pPr>
            <a:endParaRPr lang="fr-FR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1693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F121-0FED-2386-65EE-F9D2DF4B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0963DEA-7A53-983F-119B-7DFABD03AAEE}"/>
              </a:ext>
            </a:extLst>
          </p:cNvPr>
          <p:cNvSpPr txBox="1">
            <a:spLocks/>
          </p:cNvSpPr>
          <p:nvPr/>
        </p:nvSpPr>
        <p:spPr>
          <a:xfrm>
            <a:off x="0" y="122567"/>
            <a:ext cx="652530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2336" lvl="1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fr-FR" sz="24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Principales Différences avec 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K-</a:t>
            </a:r>
            <a:r>
              <a:rPr lang="fr-FR" sz="28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4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Classique :</a:t>
            </a:r>
          </a:p>
          <a:p>
            <a:pPr lvl="2">
              <a:lnSpc>
                <a:spcPct val="100000"/>
              </a:lnSpc>
            </a:pPr>
            <a:r>
              <a:rPr lang="fr-FR" b="1" dirty="0">
                <a:effectLst/>
              </a:rPr>
              <a:t>Mini-batch</a:t>
            </a:r>
            <a:r>
              <a:rPr lang="fr-FR" sz="1800" dirty="0">
                <a:effectLst/>
              </a:rPr>
              <a:t> : Au lieu d'utiliser tous les points, on utilise un mini-batch aléatoire pour mettre à jour les centroïdes.</a:t>
            </a:r>
          </a:p>
          <a:p>
            <a:pPr lvl="2">
              <a:lnSpc>
                <a:spcPct val="100000"/>
              </a:lnSpc>
            </a:pPr>
            <a:r>
              <a:rPr lang="fr-FR" b="1" dirty="0">
                <a:effectLst/>
              </a:rPr>
              <a:t>Mise à jour des centroïdes </a:t>
            </a:r>
            <a:r>
              <a:rPr lang="fr-FR" sz="1800" dirty="0">
                <a:effectLst/>
              </a:rPr>
              <a:t>: Utilise une moyenne exponentielle au lieu d'un recalcul direct des centroïdes.</a:t>
            </a:r>
          </a:p>
          <a:p>
            <a:pPr lvl="2">
              <a:lnSpc>
                <a:spcPct val="100000"/>
              </a:lnSpc>
            </a:pPr>
            <a:r>
              <a:rPr lang="fr-FR" b="1" dirty="0">
                <a:effectLst/>
              </a:rPr>
              <a:t>Convergence plus rapide </a:t>
            </a:r>
            <a:r>
              <a:rPr lang="fr-FR" sz="1800" dirty="0">
                <a:effectLst/>
              </a:rPr>
              <a:t>: Mini-Batch K-</a:t>
            </a:r>
            <a:r>
              <a:rPr lang="fr-FR" sz="1800" dirty="0" err="1">
                <a:effectLst/>
              </a:rPr>
              <a:t>Means</a:t>
            </a:r>
            <a:r>
              <a:rPr lang="fr-FR" sz="1800" dirty="0">
                <a:effectLst/>
              </a:rPr>
              <a:t> converge plus vite, mais il est possible qu'il ne trouve pas exactement le minimum global des centroïdes en raison des approximations dues au mini-batch.</a:t>
            </a:r>
          </a:p>
          <a:p>
            <a:pPr lvl="1">
              <a:lnSpc>
                <a:spcPct val="100000"/>
              </a:lnSpc>
            </a:pPr>
            <a:endParaRPr lang="fr-FR" sz="1800" dirty="0"/>
          </a:p>
          <a:p>
            <a:pPr marL="402336" lvl="1" indent="0">
              <a:lnSpc>
                <a:spcPct val="100000"/>
              </a:lnSpc>
              <a:buNone/>
            </a:pPr>
            <a:r>
              <a:rPr lang="fr-FR" sz="1800" dirty="0">
                <a:effectLst/>
              </a:rPr>
              <a:t>Cet algorithme est donc plus rapide et plus adapté aux grands ensembles de données.</a:t>
            </a:r>
          </a:p>
        </p:txBody>
      </p:sp>
    </p:spTree>
    <p:extLst>
      <p:ext uri="{BB962C8B-B14F-4D97-AF65-F5344CB8AC3E}">
        <p14:creationId xmlns:p14="http://schemas.microsoft.com/office/powerpoint/2010/main" val="1145679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3767D-764E-F803-B76A-BE8C2B836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458CF1B-B3BA-96AA-0AAA-6F0A689B263A}"/>
              </a:ext>
            </a:extLst>
          </p:cNvPr>
          <p:cNvSpPr txBox="1"/>
          <p:nvPr/>
        </p:nvSpPr>
        <p:spPr>
          <a:xfrm>
            <a:off x="103517" y="276045"/>
            <a:ext cx="7090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4. Algorithme Mini Batch K-</a:t>
            </a:r>
            <a:r>
              <a:rPr lang="fr-FR" sz="32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</a:t>
            </a:r>
            <a:endParaRPr lang="fr-FR" sz="32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3BF0D2-377A-90CA-B01B-A02247385322}"/>
              </a:ext>
            </a:extLst>
          </p:cNvPr>
          <p:cNvSpPr txBox="1"/>
          <p:nvPr/>
        </p:nvSpPr>
        <p:spPr>
          <a:xfrm>
            <a:off x="718149" y="995267"/>
            <a:ext cx="60945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Initialize</a:t>
            </a:r>
            <a:r>
              <a:rPr lang="fr-FR" dirty="0">
                <a:solidFill>
                  <a:schemeClr val="bg1"/>
                </a:solidFill>
              </a:rPr>
              <a:t> k </a:t>
            </a:r>
            <a:r>
              <a:rPr lang="fr-FR" dirty="0" err="1">
                <a:solidFill>
                  <a:schemeClr val="bg1"/>
                </a:solidFill>
              </a:rPr>
              <a:t>centroids</a:t>
            </a:r>
            <a:r>
              <a:rPr lang="fr-FR" dirty="0">
                <a:solidFill>
                  <a:schemeClr val="bg1"/>
                </a:solidFill>
              </a:rPr>
              <a:t> µ₁, µ₂, ..., µₖ </a:t>
            </a:r>
            <a:r>
              <a:rPr lang="fr-FR" dirty="0" err="1">
                <a:solidFill>
                  <a:schemeClr val="bg1"/>
                </a:solidFill>
              </a:rPr>
              <a:t>randomly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  <a:p>
            <a:r>
              <a:rPr lang="fr-FR" dirty="0" err="1">
                <a:solidFill>
                  <a:schemeClr val="bg1"/>
                </a:solidFill>
              </a:rPr>
              <a:t>Define</a:t>
            </a:r>
            <a:r>
              <a:rPr lang="fr-FR" dirty="0">
                <a:solidFill>
                  <a:schemeClr val="bg1"/>
                </a:solidFill>
              </a:rPr>
              <a:t> the mini-batch size: b 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for t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dirty="0">
                <a:solidFill>
                  <a:schemeClr val="bg1"/>
                </a:solidFill>
              </a:rPr>
              <a:t> 1 to </a:t>
            </a:r>
            <a:r>
              <a:rPr lang="fr-FR" dirty="0" err="1">
                <a:solidFill>
                  <a:schemeClr val="bg1"/>
                </a:solidFill>
              </a:rPr>
              <a:t>t_max</a:t>
            </a:r>
            <a:r>
              <a:rPr lang="fr-FR" dirty="0">
                <a:solidFill>
                  <a:schemeClr val="bg1"/>
                </a:solidFill>
              </a:rPr>
              <a:t> do:  </a:t>
            </a:r>
          </a:p>
          <a:p>
            <a:r>
              <a:rPr lang="fr-FR" dirty="0">
                <a:solidFill>
                  <a:schemeClr val="bg1"/>
                </a:solidFill>
              </a:rPr>
              <a:t>    1. </a:t>
            </a:r>
            <a:r>
              <a:rPr lang="fr-FR" dirty="0" err="1">
                <a:solidFill>
                  <a:schemeClr val="bg1"/>
                </a:solidFill>
              </a:rPr>
              <a:t>Sample</a:t>
            </a:r>
            <a:r>
              <a:rPr lang="fr-FR" dirty="0">
                <a:solidFill>
                  <a:schemeClr val="bg1"/>
                </a:solidFill>
              </a:rPr>
              <a:t> a </a:t>
            </a:r>
            <a:r>
              <a:rPr lang="fr-FR" dirty="0" err="1">
                <a:solidFill>
                  <a:schemeClr val="bg1"/>
                </a:solidFill>
              </a:rPr>
              <a:t>random</a:t>
            </a:r>
            <a:r>
              <a:rPr lang="fr-FR" dirty="0">
                <a:solidFill>
                  <a:schemeClr val="bg1"/>
                </a:solidFill>
              </a:rPr>
              <a:t> mini-batch B ⊆ X of size b  </a:t>
            </a:r>
          </a:p>
          <a:p>
            <a:r>
              <a:rPr lang="fr-FR" dirty="0">
                <a:solidFill>
                  <a:schemeClr val="bg1"/>
                </a:solidFill>
              </a:rPr>
              <a:t>    2. for </a:t>
            </a:r>
            <a:r>
              <a:rPr lang="fr-FR" dirty="0" err="1">
                <a:solidFill>
                  <a:schemeClr val="bg1"/>
                </a:solidFill>
              </a:rPr>
              <a:t>each</a:t>
            </a:r>
            <a:r>
              <a:rPr lang="fr-FR" dirty="0">
                <a:solidFill>
                  <a:schemeClr val="bg1"/>
                </a:solidFill>
              </a:rPr>
              <a:t> point xᵢ ∈ B do:  </a:t>
            </a:r>
          </a:p>
          <a:p>
            <a:r>
              <a:rPr lang="fr-FR" dirty="0">
                <a:solidFill>
                  <a:schemeClr val="bg1"/>
                </a:solidFill>
              </a:rPr>
              <a:t>        - </a:t>
            </a:r>
            <a:r>
              <a:rPr lang="fr-FR" dirty="0" err="1">
                <a:solidFill>
                  <a:schemeClr val="bg1"/>
                </a:solidFill>
              </a:rPr>
              <a:t>Find</a:t>
            </a:r>
            <a:r>
              <a:rPr lang="fr-FR" dirty="0">
                <a:solidFill>
                  <a:schemeClr val="bg1"/>
                </a:solidFill>
              </a:rPr>
              <a:t> the </a:t>
            </a:r>
            <a:r>
              <a:rPr lang="fr-FR" dirty="0" err="1">
                <a:solidFill>
                  <a:schemeClr val="bg1"/>
                </a:solidFill>
              </a:rPr>
              <a:t>nearest</a:t>
            </a:r>
            <a:r>
              <a:rPr lang="fr-FR" dirty="0">
                <a:solidFill>
                  <a:schemeClr val="bg1"/>
                </a:solidFill>
              </a:rPr>
              <a:t> cluster:  </a:t>
            </a:r>
          </a:p>
          <a:p>
            <a:r>
              <a:rPr lang="fr-FR" dirty="0">
                <a:solidFill>
                  <a:schemeClr val="bg1"/>
                </a:solidFill>
              </a:rPr>
              <a:t>          j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dirty="0">
                <a:solidFill>
                  <a:schemeClr val="bg1"/>
                </a:solidFill>
              </a:rPr>
              <a:t> arg min (||xᵢ - µⱼ||² for j = 1 to k)  </a:t>
            </a:r>
          </a:p>
          <a:p>
            <a:r>
              <a:rPr lang="fr-FR" dirty="0">
                <a:solidFill>
                  <a:schemeClr val="bg1"/>
                </a:solidFill>
              </a:rPr>
              <a:t>        - Update the </a:t>
            </a:r>
            <a:r>
              <a:rPr lang="fr-FR" dirty="0" err="1">
                <a:solidFill>
                  <a:schemeClr val="bg1"/>
                </a:solidFill>
              </a:rPr>
              <a:t>centroid</a:t>
            </a:r>
            <a:r>
              <a:rPr lang="fr-FR" dirty="0">
                <a:solidFill>
                  <a:schemeClr val="bg1"/>
                </a:solidFill>
              </a:rPr>
              <a:t> µⱼ:  </a:t>
            </a:r>
          </a:p>
          <a:p>
            <a:r>
              <a:rPr lang="fr-FR" dirty="0">
                <a:solidFill>
                  <a:schemeClr val="bg1"/>
                </a:solidFill>
              </a:rPr>
              <a:t>          µⱼ 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fr-FR" dirty="0">
                <a:solidFill>
                  <a:schemeClr val="bg1"/>
                </a:solidFill>
              </a:rPr>
              <a:t> (1 - η) * µⱼ + η * xᵢ  </a:t>
            </a:r>
          </a:p>
          <a:p>
            <a:r>
              <a:rPr lang="fr-FR" dirty="0">
                <a:solidFill>
                  <a:schemeClr val="bg1"/>
                </a:solidFill>
              </a:rPr>
              <a:t>    end for  </a:t>
            </a:r>
          </a:p>
          <a:p>
            <a:r>
              <a:rPr lang="fr-FR" dirty="0">
                <a:solidFill>
                  <a:schemeClr val="bg1"/>
                </a:solidFill>
              </a:rPr>
              <a:t>end for 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Return final </a:t>
            </a:r>
            <a:r>
              <a:rPr lang="fr-FR" dirty="0" err="1">
                <a:solidFill>
                  <a:schemeClr val="bg1"/>
                </a:solidFill>
              </a:rPr>
              <a:t>centroids</a:t>
            </a:r>
            <a:r>
              <a:rPr lang="fr-FR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66981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BBD0-78D6-80D2-1182-9EA0321D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C8D009F-E14D-ED2B-AA9D-1B65AA055FD6}"/>
              </a:ext>
            </a:extLst>
          </p:cNvPr>
          <p:cNvSpPr txBox="1"/>
          <p:nvPr/>
        </p:nvSpPr>
        <p:spPr>
          <a:xfrm>
            <a:off x="103517" y="276045"/>
            <a:ext cx="709091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80000"/>
              </a:lnSpc>
              <a:spcBef>
                <a:spcPts val="2200"/>
              </a:spcBef>
              <a:buClrTx/>
              <a:buSzPts val="1700"/>
            </a:pP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Avantages du Mini-Batch K-</a:t>
            </a:r>
            <a:r>
              <a:rPr lang="fr-FR" sz="32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: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4949DA-E54C-94EC-6DF9-736275E43666}"/>
              </a:ext>
            </a:extLst>
          </p:cNvPr>
          <p:cNvSpPr txBox="1"/>
          <p:nvPr/>
        </p:nvSpPr>
        <p:spPr>
          <a:xfrm>
            <a:off x="601693" y="918866"/>
            <a:ext cx="6094562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Efficacité en termes de calcul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Réduit le temps de calcul en utilisant des sous-échantillons de données.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Utilisation de la mémoire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Nécessite moins de mémoire en traitant des mini-lots.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Convergence plus rapide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Atteint rapidement une solution acceptable.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Adaptabilité :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Idéal pour les flux de données en temps réel avec mises à jour continues.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dirty="0">
                <a:solidFill>
                  <a:schemeClr val="bg1"/>
                </a:solidFill>
                <a:latin typeface="__Noto_Sans_f36179"/>
              </a:rPr>
              <a:t>Robustesse : 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Aide à éviter les minima locaux grâce à la variabilité des mini-lots.</a:t>
            </a:r>
          </a:p>
          <a:p>
            <a:pPr algn="l">
              <a:spcAft>
                <a:spcPts val="1200"/>
              </a:spcAft>
            </a:pPr>
            <a:endParaRPr lang="fr-FR" b="0" i="0" dirty="0">
              <a:solidFill>
                <a:schemeClr val="bg1"/>
              </a:solidFill>
              <a:effectLst/>
              <a:latin typeface="__Noto_Sans_f36179"/>
            </a:endParaRPr>
          </a:p>
        </p:txBody>
      </p:sp>
    </p:spTree>
    <p:extLst>
      <p:ext uri="{BB962C8B-B14F-4D97-AF65-F5344CB8AC3E}">
        <p14:creationId xmlns:p14="http://schemas.microsoft.com/office/powerpoint/2010/main" val="182169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B429-3890-B876-9468-3C24806A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BA7EAA50-E0E1-BC0B-9EE4-6411186371D0}"/>
              </a:ext>
            </a:extLst>
          </p:cNvPr>
          <p:cNvSpPr txBox="1"/>
          <p:nvPr/>
        </p:nvSpPr>
        <p:spPr>
          <a:xfrm>
            <a:off x="103516" y="276045"/>
            <a:ext cx="7246189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eaLnBrk="1" latinLnBrk="0" hangingPunct="1">
              <a:lnSpc>
                <a:spcPct val="80000"/>
              </a:lnSpc>
              <a:spcBef>
                <a:spcPts val="2200"/>
              </a:spcBef>
              <a:buClrTx/>
              <a:buSzPts val="1700"/>
            </a:pP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Inconvénients du Mini-Batch K-</a:t>
            </a:r>
            <a:r>
              <a:rPr lang="fr-FR" sz="28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52AE30-DFE5-4675-0F1B-F9C52C27B7E3}"/>
              </a:ext>
            </a:extLst>
          </p:cNvPr>
          <p:cNvSpPr txBox="1"/>
          <p:nvPr/>
        </p:nvSpPr>
        <p:spPr>
          <a:xfrm>
            <a:off x="679329" y="865459"/>
            <a:ext cx="6094562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Précision réduite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Peut être moins précis que le K-</a:t>
            </a:r>
            <a:r>
              <a:rPr lang="fr-FR" b="0" i="0" dirty="0" err="1">
                <a:solidFill>
                  <a:schemeClr val="bg1"/>
                </a:solidFill>
                <a:effectLst/>
                <a:latin typeface="__Noto_Sans_f36179"/>
              </a:rPr>
              <a:t>Means</a:t>
            </a: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 classique en raison de l’utilisation de sous-échantillons.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Sensibilité aux paramètres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La taille des mini-lots et le nombre d’itérations peuvent affecter les résultats.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Convergence non garantie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Peut ne pas converger vers le même minimum global que le K-</a:t>
            </a:r>
            <a:r>
              <a:rPr lang="fr-FR" b="0" i="0" dirty="0" err="1">
                <a:solidFill>
                  <a:schemeClr val="bg1"/>
                </a:solidFill>
                <a:effectLst/>
                <a:latin typeface="__Noto_Sans_f36179"/>
              </a:rPr>
              <a:t>Means</a:t>
            </a: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 classique.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Complexité de mise en œuvre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Nécessite une gestion supplémentaire pour sélectionner et traiter les mini-lots.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fr-FR" sz="2000" b="1" i="0" dirty="0">
                <a:solidFill>
                  <a:schemeClr val="bg1"/>
                </a:solidFill>
                <a:effectLst/>
                <a:latin typeface="__Noto_Sans_f36179"/>
              </a:rPr>
              <a:t>Sensibilité aux données initiales</a:t>
            </a:r>
            <a:r>
              <a:rPr lang="fr-FR" sz="2000" b="0" i="0" dirty="0">
                <a:solidFill>
                  <a:schemeClr val="bg1"/>
                </a:solidFill>
                <a:effectLst/>
                <a:latin typeface="__Noto_Sans_f36179"/>
              </a:rPr>
              <a:t> :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Comme le K-</a:t>
            </a:r>
            <a:r>
              <a:rPr lang="fr-FR" b="0" i="0" dirty="0" err="1">
                <a:solidFill>
                  <a:schemeClr val="bg1"/>
                </a:solidFill>
                <a:effectLst/>
                <a:latin typeface="__Noto_Sans_f36179"/>
              </a:rPr>
              <a:t>Means</a:t>
            </a:r>
            <a:r>
              <a:rPr lang="fr-FR" b="0" i="0" dirty="0">
                <a:solidFill>
                  <a:schemeClr val="bg1"/>
                </a:solidFill>
                <a:effectLst/>
                <a:latin typeface="__Noto_Sans_f36179"/>
              </a:rPr>
              <a:t> classique, il est sensible au choix initial des centres de clusters.</a:t>
            </a:r>
          </a:p>
        </p:txBody>
      </p:sp>
    </p:spTree>
    <p:extLst>
      <p:ext uri="{BB962C8B-B14F-4D97-AF65-F5344CB8AC3E}">
        <p14:creationId xmlns:p14="http://schemas.microsoft.com/office/powerpoint/2010/main" val="2881579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723945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Applications et Cas d'Utilisation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8B3473-096B-74B5-C8C5-23BB3D9086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0414EC-641E-935A-6DEF-ADE25B9F3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B0884-4408-957D-C1E7-62868E22A8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2382" y="2230161"/>
            <a:ext cx="7040018" cy="46278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sz="2500" dirty="0"/>
              <a:t>Importance des méthodes de clustering en apprentissage automatique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dirty="0"/>
              <a:t>Introduction au K-</a:t>
            </a:r>
            <a:r>
              <a:rPr lang="fr-FR" dirty="0" err="1"/>
              <a:t>Means</a:t>
            </a:r>
            <a:r>
              <a:rPr lang="fr-FR" dirty="0"/>
              <a:t> et le fonctionnement du K-</a:t>
            </a:r>
            <a:r>
              <a:rPr lang="fr-FR" dirty="0" err="1"/>
              <a:t>Means</a:t>
            </a:r>
            <a:r>
              <a:rPr lang="fr-FR" dirty="0"/>
              <a:t> Traditionnel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fr-FR" dirty="0"/>
              <a:t>Introduction au Mini-Batch K-</a:t>
            </a:r>
            <a:r>
              <a:rPr lang="fr-FR" dirty="0" err="1"/>
              <a:t>Means</a:t>
            </a:r>
            <a:r>
              <a:rPr lang="fr-FR" dirty="0"/>
              <a:t> et le fonctionnement du Mini-Batch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Avantages du Mini-Batch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Inconvénients du Mini-Batch K-</a:t>
            </a:r>
            <a:r>
              <a:rPr lang="fr-FR" dirty="0" err="1"/>
              <a:t>Means</a:t>
            </a:r>
            <a:r>
              <a:rPr lang="fr-FR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Applications et Cas d'Utilisation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Comparaison des Performances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/>
              <a:t>Conclusion et Perspectives Futures </a:t>
            </a:r>
          </a:p>
        </p:txBody>
      </p:sp>
    </p:spTree>
    <p:extLst>
      <p:ext uri="{BB962C8B-B14F-4D97-AF65-F5344CB8AC3E}">
        <p14:creationId xmlns:p14="http://schemas.microsoft.com/office/powerpoint/2010/main" val="1388115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EDC108-3228-E143-A351-08C80B65B19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0074" y="146649"/>
            <a:ext cx="5564900" cy="879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Cas </a:t>
            </a:r>
            <a:r>
              <a:rPr lang="fr-FR" sz="32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d’utilisation</a:t>
            </a:r>
            <a:r>
              <a:rPr lang="fr-FR" sz="28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A24D8C-1606-46F5-0BDF-90D3129B84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469" y="1181819"/>
            <a:ext cx="6505180" cy="4641012"/>
          </a:xfrm>
        </p:spPr>
        <p:txBody>
          <a:bodyPr>
            <a:normAutofit/>
          </a:bodyPr>
          <a:lstStyle/>
          <a:p>
            <a:r>
              <a:rPr lang="fr-FR" dirty="0">
                <a:latin typeface="__Noto_Sans_f36179"/>
              </a:rPr>
              <a:t>Nous allons appliquer l’algorithme Mini Batch K-</a:t>
            </a:r>
            <a:r>
              <a:rPr lang="fr-FR" dirty="0" err="1">
                <a:latin typeface="__Noto_Sans_f36179"/>
              </a:rPr>
              <a:t>Means</a:t>
            </a:r>
            <a:r>
              <a:rPr lang="fr-FR" dirty="0">
                <a:latin typeface="__Noto_Sans_f36179"/>
              </a:rPr>
              <a:t> pour segmenter les clients d’un centre commercial en fonction de leur revenu annuel et de leur score de dépenses. </a:t>
            </a:r>
          </a:p>
          <a:p>
            <a:r>
              <a:rPr lang="fr-FR" dirty="0">
                <a:latin typeface="__Noto_Sans_f36179"/>
              </a:rPr>
              <a:t>L’objectif est d’identifier différents types de clients (grands dépensiers, clients économes, etc.) afin d’optimiser les stratégies marketing.</a:t>
            </a:r>
          </a:p>
          <a:p>
            <a:r>
              <a:rPr lang="fr-FR" dirty="0">
                <a:latin typeface="__Noto_Sans_f36179"/>
              </a:rPr>
              <a:t>Pour améliorer notre analyse, nous comparerons K-</a:t>
            </a:r>
            <a:r>
              <a:rPr lang="fr-FR" dirty="0" err="1">
                <a:latin typeface="__Noto_Sans_f36179"/>
              </a:rPr>
              <a:t>Means</a:t>
            </a:r>
            <a:r>
              <a:rPr lang="fr-FR" dirty="0">
                <a:latin typeface="__Noto_Sans_f36179"/>
              </a:rPr>
              <a:t> classique et Mini-Batch K-</a:t>
            </a:r>
            <a:r>
              <a:rPr lang="fr-FR" dirty="0" err="1">
                <a:latin typeface="__Noto_Sans_f36179"/>
              </a:rPr>
              <a:t>Means</a:t>
            </a:r>
            <a:r>
              <a:rPr lang="fr-FR" dirty="0">
                <a:latin typeface="__Noto_Sans_f36179"/>
              </a:rPr>
              <a:t>, la version optimisée. </a:t>
            </a:r>
          </a:p>
          <a:p>
            <a:r>
              <a:rPr lang="fr-FR" dirty="0">
                <a:latin typeface="__Noto_Sans_f36179"/>
              </a:rPr>
              <a:t>Cette comparaison nous permettra d’évaluer leur efficacité en termes de rapidité et de précision pour mieux adapter les actions marketing.</a:t>
            </a:r>
          </a:p>
        </p:txBody>
      </p:sp>
    </p:spTree>
    <p:extLst>
      <p:ext uri="{BB962C8B-B14F-4D97-AF65-F5344CB8AC3E}">
        <p14:creationId xmlns:p14="http://schemas.microsoft.com/office/powerpoint/2010/main" val="3617872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130D64-8DD5-95B2-893F-D387D3CC76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7455" y="103518"/>
            <a:ext cx="5198269" cy="707365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Data set : +200 lignes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42C81F-0F01-EC3A-37F7-442A3E212123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82346" y="810883"/>
            <a:ext cx="6443932" cy="1518010"/>
          </a:xfr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B661F5A-F5F1-5010-7004-3570BE47667A}"/>
              </a:ext>
            </a:extLst>
          </p:cNvPr>
          <p:cNvSpPr txBox="1">
            <a:spLocks/>
          </p:cNvSpPr>
          <p:nvPr/>
        </p:nvSpPr>
        <p:spPr>
          <a:xfrm>
            <a:off x="267454" y="2421148"/>
            <a:ext cx="5198269" cy="707365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fr-FR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/>
              <a:t>L’</a:t>
            </a:r>
            <a:r>
              <a:rPr lang="fr-FR" b="1" dirty="0" err="1"/>
              <a:t>implementation</a:t>
            </a:r>
            <a:r>
              <a:rPr lang="fr-FR" b="1" dirty="0"/>
              <a:t> du Mini Batch K-</a:t>
            </a:r>
            <a:r>
              <a:rPr lang="fr-FR" b="1" dirty="0" err="1"/>
              <a:t>Means</a:t>
            </a:r>
            <a:r>
              <a:rPr lang="fr-FR" b="1" dirty="0"/>
              <a:t>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146152-DB76-3757-00F1-DEA9EDA6BBFC}"/>
              </a:ext>
            </a:extLst>
          </p:cNvPr>
          <p:cNvSpPr txBox="1"/>
          <p:nvPr/>
        </p:nvSpPr>
        <p:spPr>
          <a:xfrm>
            <a:off x="388189" y="3269411"/>
            <a:ext cx="57078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D’après la </a:t>
            </a:r>
            <a:r>
              <a:rPr lang="fr-FR" dirty="0" err="1">
                <a:solidFill>
                  <a:schemeClr val="bg1"/>
                </a:solidFill>
              </a:rPr>
              <a:t>pretraitement</a:t>
            </a:r>
            <a:r>
              <a:rPr lang="fr-FR" dirty="0">
                <a:solidFill>
                  <a:schemeClr val="bg1"/>
                </a:solidFill>
              </a:rPr>
              <a:t> du data set, on a appliqué la méthode Mini Batch K-</a:t>
            </a:r>
            <a:r>
              <a:rPr lang="fr-FR" dirty="0" err="1">
                <a:solidFill>
                  <a:schemeClr val="bg1"/>
                </a:solidFill>
              </a:rPr>
              <a:t>Means</a:t>
            </a:r>
            <a:r>
              <a:rPr lang="fr-FR" dirty="0">
                <a:solidFill>
                  <a:schemeClr val="bg1"/>
                </a:solidFill>
              </a:rPr>
              <a:t>, sur un ensemble des exemples de K = 1 à K = 15 pour choisir la bonne K, et on évaluer les résultats par l’utilisations du Silhouette score et l’Inertie (compacité des clusters), plus la visualisation des clusters.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BB6D220-38BD-DF8E-0E84-4152B17EF2C0}"/>
              </a:ext>
            </a:extLst>
          </p:cNvPr>
          <p:cNvSpPr txBox="1"/>
          <p:nvPr/>
        </p:nvSpPr>
        <p:spPr>
          <a:xfrm>
            <a:off x="388189" y="5023737"/>
            <a:ext cx="5279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On a trouvé que la bonne K est quand il est égale à 5, c’est où quand Silhouette score est le plus proche de 1 et l’inertie est parmi des plus petite valeurs, plus d’</a:t>
            </a:r>
            <a:r>
              <a:rPr lang="fr-FR" dirty="0" err="1">
                <a:solidFill>
                  <a:schemeClr val="bg1"/>
                </a:solidFill>
              </a:rPr>
              <a:t>aprés</a:t>
            </a:r>
            <a:r>
              <a:rPr lang="fr-FR" dirty="0">
                <a:solidFill>
                  <a:schemeClr val="bg1"/>
                </a:solidFill>
              </a:rPr>
              <a:t> la visualisation, on a une claire dispersion des clusters et des points.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326FD31-1856-9EE0-11B3-83F0CF2CD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178" y="4923285"/>
            <a:ext cx="3749365" cy="61727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23AA266-D12C-0C61-505B-F3C710BB022B}"/>
              </a:ext>
            </a:extLst>
          </p:cNvPr>
          <p:cNvSpPr txBox="1"/>
          <p:nvPr/>
        </p:nvSpPr>
        <p:spPr>
          <a:xfrm>
            <a:off x="7059408" y="3648974"/>
            <a:ext cx="4413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1,…,15, max-</a:t>
            </a:r>
            <a:r>
              <a:rPr lang="fr-FR" dirty="0" err="1">
                <a:solidFill>
                  <a:schemeClr val="bg1"/>
                </a:solidFill>
              </a:rPr>
              <a:t>iteration</a:t>
            </a:r>
            <a:r>
              <a:rPr lang="fr-FR" dirty="0">
                <a:solidFill>
                  <a:schemeClr val="bg1"/>
                </a:solidFill>
              </a:rPr>
              <a:t> = 1000</a:t>
            </a:r>
          </a:p>
          <a:p>
            <a:r>
              <a:rPr lang="fr-FR" dirty="0">
                <a:solidFill>
                  <a:schemeClr val="bg1"/>
                </a:solidFill>
              </a:rPr>
              <a:t>Batch-size = 50</a:t>
            </a:r>
          </a:p>
          <a:p>
            <a:r>
              <a:rPr lang="fr-FR" dirty="0">
                <a:solidFill>
                  <a:schemeClr val="bg1"/>
                </a:solidFill>
              </a:rPr>
              <a:t>On a obtenu la résultat en 3.4 seconde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5C7FF09-F1B1-4AE2-4E13-E0746A7C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8869" y="4259485"/>
            <a:ext cx="647756" cy="304826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2541416-DC25-4A90-E131-C674D95D814B}"/>
              </a:ext>
            </a:extLst>
          </p:cNvPr>
          <p:cNvSpPr txBox="1"/>
          <p:nvPr/>
        </p:nvSpPr>
        <p:spPr>
          <a:xfrm>
            <a:off x="7059408" y="4491812"/>
            <a:ext cx="441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5</a:t>
            </a:r>
          </a:p>
        </p:txBody>
      </p:sp>
    </p:spTree>
    <p:extLst>
      <p:ext uri="{BB962C8B-B14F-4D97-AF65-F5344CB8AC3E}">
        <p14:creationId xmlns:p14="http://schemas.microsoft.com/office/powerpoint/2010/main" val="3733009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D03F4-0A8C-124A-C997-129A1502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736E2278-6108-D003-ECEE-90259D83432D}"/>
              </a:ext>
            </a:extLst>
          </p:cNvPr>
          <p:cNvSpPr txBox="1">
            <a:spLocks/>
          </p:cNvSpPr>
          <p:nvPr/>
        </p:nvSpPr>
        <p:spPr>
          <a:xfrm>
            <a:off x="267454" y="161229"/>
            <a:ext cx="5198269" cy="707365"/>
          </a:xfrm>
          <a:prstGeom prst="rect">
            <a:avLst/>
          </a:prstGeom>
        </p:spPr>
        <p:txBody>
          <a:bodyPr vert="horz" lIns="0" tIns="274320" rIns="91440" bIns="45720" rtlCol="0">
            <a:normAutofit/>
          </a:bodyPr>
          <a:lstStyle>
            <a:defPPr>
              <a:defRPr lang="fr-FR"/>
            </a:defPPr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lphaL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arenR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L’</a:t>
            </a:r>
            <a:r>
              <a:rPr lang="fr-FR" sz="2400" b="1" dirty="0" err="1"/>
              <a:t>implementation</a:t>
            </a:r>
            <a:r>
              <a:rPr lang="fr-FR" sz="2400" b="1" dirty="0"/>
              <a:t> du K-</a:t>
            </a:r>
            <a:r>
              <a:rPr lang="fr-FR" sz="2400" b="1" dirty="0" err="1"/>
              <a:t>Means</a:t>
            </a:r>
            <a:r>
              <a:rPr lang="fr-FR" sz="2400" b="1" dirty="0"/>
              <a:t>: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18CA7BA-1CAF-5654-B86D-AAA9D04A5121}"/>
              </a:ext>
            </a:extLst>
          </p:cNvPr>
          <p:cNvSpPr txBox="1"/>
          <p:nvPr/>
        </p:nvSpPr>
        <p:spPr>
          <a:xfrm>
            <a:off x="336431" y="868594"/>
            <a:ext cx="52793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D’après les même traitement, On a appliqué K-</a:t>
            </a:r>
            <a:r>
              <a:rPr lang="fr-FR" dirty="0" err="1">
                <a:solidFill>
                  <a:schemeClr val="bg1"/>
                </a:solidFill>
              </a:rPr>
              <a:t>Means,et</a:t>
            </a:r>
            <a:r>
              <a:rPr lang="fr-FR" dirty="0">
                <a:solidFill>
                  <a:schemeClr val="bg1"/>
                </a:solidFill>
              </a:rPr>
              <a:t> on a trouvé que la bonne K est quand il est égale à 5, c’est où quand Silhouette score est le plus proche de 1 et l’inertie est parmi des plus petite valeurs, plus d’après la visualisation, on a une claire dispersion des clusters et des points.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624145-2554-E280-F6B9-958701886383}"/>
              </a:ext>
            </a:extLst>
          </p:cNvPr>
          <p:cNvSpPr txBox="1"/>
          <p:nvPr/>
        </p:nvSpPr>
        <p:spPr>
          <a:xfrm>
            <a:off x="336431" y="2782669"/>
            <a:ext cx="4413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1,…,15, max-</a:t>
            </a:r>
            <a:r>
              <a:rPr lang="fr-FR" dirty="0" err="1">
                <a:solidFill>
                  <a:schemeClr val="bg1"/>
                </a:solidFill>
              </a:rPr>
              <a:t>iteration</a:t>
            </a:r>
            <a:r>
              <a:rPr lang="fr-FR" dirty="0">
                <a:solidFill>
                  <a:schemeClr val="bg1"/>
                </a:solidFill>
              </a:rPr>
              <a:t> = 1000</a:t>
            </a:r>
          </a:p>
          <a:p>
            <a:r>
              <a:rPr lang="fr-FR" dirty="0">
                <a:solidFill>
                  <a:schemeClr val="bg1"/>
                </a:solidFill>
              </a:rPr>
              <a:t>On a obtenu la résultat en 4.9 seconde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30B5D46-145B-88E9-75D3-58B17E4D900D}"/>
              </a:ext>
            </a:extLst>
          </p:cNvPr>
          <p:cNvSpPr txBox="1"/>
          <p:nvPr/>
        </p:nvSpPr>
        <p:spPr>
          <a:xfrm>
            <a:off x="336681" y="3621095"/>
            <a:ext cx="4413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K = 5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57F466B-B6A4-6CDD-C740-0B5985182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246" y="3105834"/>
            <a:ext cx="586791" cy="22862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6EA00A9-9D44-0E85-FF3E-EBF009A6F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05" y="4076308"/>
            <a:ext cx="3551228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AEBD75D-FF10-AB1D-DAD3-B2E66BBB0B7A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603250" y="705210"/>
            <a:ext cx="6366893" cy="2215380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BB955461-100A-0AA0-54DA-F81B8D68D3D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03250" y="3081190"/>
            <a:ext cx="7143271" cy="3469425"/>
          </a:xfr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17EF1CA-6322-3280-D90D-BBE1962AF87E}"/>
              </a:ext>
            </a:extLst>
          </p:cNvPr>
          <p:cNvSpPr txBox="1"/>
          <p:nvPr/>
        </p:nvSpPr>
        <p:spPr>
          <a:xfrm>
            <a:off x="163901" y="77638"/>
            <a:ext cx="463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La résultat :</a:t>
            </a:r>
          </a:p>
        </p:txBody>
      </p:sp>
    </p:spTree>
    <p:extLst>
      <p:ext uri="{BB962C8B-B14F-4D97-AF65-F5344CB8AC3E}">
        <p14:creationId xmlns:p14="http://schemas.microsoft.com/office/powerpoint/2010/main" val="2162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AFFEF-D050-6608-D68D-B55D198352C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67455" y="181156"/>
            <a:ext cx="5198269" cy="76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6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Conclusion :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F6621F7-AA50-2BA9-C0DF-A8DCA8E625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5953" y="1249214"/>
            <a:ext cx="6565564" cy="3319513"/>
          </a:xfrm>
        </p:spPr>
        <p:txBody>
          <a:bodyPr>
            <a:normAutofit/>
          </a:bodyPr>
          <a:lstStyle/>
          <a:p>
            <a:r>
              <a:rPr lang="fr-FR" dirty="0"/>
              <a:t>D’après l’implémentation de K-</a:t>
            </a:r>
            <a:r>
              <a:rPr lang="fr-FR" dirty="0" err="1"/>
              <a:t>Means</a:t>
            </a:r>
            <a:r>
              <a:rPr lang="fr-FR" dirty="0"/>
              <a:t> et Mini-Batch K-</a:t>
            </a:r>
            <a:r>
              <a:rPr lang="fr-FR" dirty="0" err="1"/>
              <a:t>Means</a:t>
            </a:r>
            <a:r>
              <a:rPr lang="fr-FR" dirty="0"/>
              <a:t>, et compte tenu de la taille de notre </a:t>
            </a:r>
            <a:r>
              <a:rPr lang="fr-FR" dirty="0" err="1"/>
              <a:t>dataset</a:t>
            </a:r>
            <a:r>
              <a:rPr lang="fr-FR" dirty="0"/>
              <a:t>, nous n’avons pas pu effectuer une comparaison approfondie entre ces deux méthodes. Cependant, nous avons pu constater que Mini-Batch K-</a:t>
            </a:r>
            <a:r>
              <a:rPr lang="fr-FR" dirty="0" err="1"/>
              <a:t>Means</a:t>
            </a:r>
            <a:r>
              <a:rPr lang="fr-FR" dirty="0"/>
              <a:t> est plus rapide et prendre juste une petite partie de la mémoire que K-</a:t>
            </a:r>
            <a:r>
              <a:rPr lang="fr-FR" dirty="0" err="1"/>
              <a:t>Means</a:t>
            </a:r>
            <a:r>
              <a:rPr lang="fr-FR" dirty="0"/>
              <a:t> lors de l’entraînement du modèle. En conclusion, malgré ses avantages et inconvénients, Mini-Batch K-</a:t>
            </a:r>
            <a:r>
              <a:rPr lang="fr-FR" dirty="0" err="1"/>
              <a:t>Means</a:t>
            </a:r>
            <a:r>
              <a:rPr lang="fr-FR" dirty="0"/>
              <a:t> se révèle être une méthode très utile dans de nombreux cas, notamment lorsque les ressources computationnelles et le temps de calcul sont limités.</a:t>
            </a:r>
          </a:p>
        </p:txBody>
      </p:sp>
    </p:spTree>
    <p:extLst>
      <p:ext uri="{BB962C8B-B14F-4D97-AF65-F5344CB8AC3E}">
        <p14:creationId xmlns:p14="http://schemas.microsoft.com/office/powerpoint/2010/main" val="250148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288855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6F1F96-E728-28EF-08B3-BCE48CBC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Importance des méthodes de clustering en apprentissage automatique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A9F790-3753-261B-0A23-86E9282146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64667"/>
            <a:ext cx="6787747" cy="2160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1"/>
                </a:solidFill>
              </a:rPr>
              <a:t>Les méthodes de clustering jouent un rôle crucial en apprentissage automatique, facilitant la découverte de structures dans les données non étiquetées et aidant à des applications comme l'analyse de marché, le traitement d'images et la </a:t>
            </a:r>
            <a:r>
              <a:rPr lang="fr-FR" sz="2000" dirty="0" err="1">
                <a:solidFill>
                  <a:schemeClr val="bg1"/>
                </a:solidFill>
              </a:rPr>
              <a:t>bioinformatique</a:t>
            </a:r>
            <a:r>
              <a:rPr lang="fr-FR" sz="2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797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B68CA-9EEB-EA07-55CA-35CF109C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au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4D4EFC-62EF-FBB0-7399-9913961C6A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0405" y="3040963"/>
            <a:ext cx="6787747" cy="15935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dirty="0">
                <a:solidFill>
                  <a:schemeClr val="bg1"/>
                </a:solidFill>
              </a:rPr>
              <a:t>L'algorithme K-</a:t>
            </a:r>
            <a:r>
              <a:rPr lang="fr-FR" sz="1800" dirty="0" err="1">
                <a:solidFill>
                  <a:schemeClr val="bg1"/>
                </a:solidFill>
              </a:rPr>
              <a:t>Means</a:t>
            </a:r>
            <a:r>
              <a:rPr lang="fr-FR" sz="1800" dirty="0">
                <a:solidFill>
                  <a:schemeClr val="bg1"/>
                </a:solidFill>
              </a:rPr>
              <a:t> est une méthode de clustering qui partitionne un ensemble de données en K clusters en minimisant la variance intra-cluster. Chaque point est attribué au cluster dont le centre est le plus proche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3B8C8D-6B0D-078C-40D7-F6687CD47ABD}"/>
              </a:ext>
            </a:extLst>
          </p:cNvPr>
          <p:cNvSpPr txBox="1"/>
          <p:nvPr/>
        </p:nvSpPr>
        <p:spPr>
          <a:xfrm>
            <a:off x="594360" y="2579298"/>
            <a:ext cx="487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Définition de l'algorithme K-</a:t>
            </a:r>
            <a:r>
              <a:rPr lang="fr-FR" sz="2400" b="1" dirty="0" err="1">
                <a:solidFill>
                  <a:schemeClr val="tx2">
                    <a:lumMod val="50000"/>
                  </a:schemeClr>
                </a:solidFill>
              </a:rPr>
              <a:t>Means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3111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sz="4000" dirty="0"/>
              <a:t>Fonctionnement </a:t>
            </a:r>
            <a:r>
              <a:rPr lang="fr-FR" sz="3600" dirty="0"/>
              <a:t>du</a:t>
            </a:r>
            <a:r>
              <a:rPr lang="fr-FR" sz="4000" dirty="0"/>
              <a:t> </a:t>
            </a:r>
            <a:r>
              <a:rPr lang="fr-FR" dirty="0"/>
              <a:t>K-</a:t>
            </a:r>
            <a:r>
              <a:rPr lang="fr-FR" dirty="0" err="1"/>
              <a:t>Means</a:t>
            </a:r>
            <a:r>
              <a:rPr lang="fr-FR" sz="4000" dirty="0"/>
              <a:t> Traditionnel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EA2ED60-D0A0-DAEF-8DBD-6C82E2A7E2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0404" y="2764382"/>
            <a:ext cx="6787747" cy="159350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1800" b="0" dirty="0">
                <a:solidFill>
                  <a:schemeClr val="bg1"/>
                </a:solidFill>
              </a:rPr>
              <a:t>L'algorithme K-</a:t>
            </a:r>
            <a:r>
              <a:rPr lang="fr-FR" sz="1800" b="0" dirty="0" err="1">
                <a:solidFill>
                  <a:schemeClr val="bg1"/>
                </a:solidFill>
              </a:rPr>
              <a:t>Means</a:t>
            </a:r>
            <a:r>
              <a:rPr lang="fr-FR" sz="1800" b="0" dirty="0">
                <a:solidFill>
                  <a:schemeClr val="bg1"/>
                </a:solidFill>
              </a:rPr>
              <a:t> suit un processus itératif comportant l'initialisation des centres des clusters, l'attribution des points de données aux clusters, et la mise à jour des centres en fonction des points attribués.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F53A50F-A82E-7A77-9664-416C97EF1533}"/>
              </a:ext>
            </a:extLst>
          </p:cNvPr>
          <p:cNvSpPr txBox="1"/>
          <p:nvPr/>
        </p:nvSpPr>
        <p:spPr>
          <a:xfrm>
            <a:off x="594358" y="2441275"/>
            <a:ext cx="6720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Étapes clés de l'algorithme K-</a:t>
            </a:r>
            <a:r>
              <a:rPr lang="fr-FR" sz="2400" b="1" dirty="0" err="1">
                <a:solidFill>
                  <a:schemeClr val="tx2">
                    <a:lumMod val="50000"/>
                  </a:schemeClr>
                </a:solidFill>
              </a:rPr>
              <a:t>Means</a:t>
            </a:r>
            <a:r>
              <a:rPr lang="fr-FR" sz="2400" b="1" dirty="0">
                <a:solidFill>
                  <a:schemeClr val="tx2">
                    <a:lumMod val="50000"/>
                  </a:schemeClr>
                </a:solidFill>
              </a:rPr>
              <a:t> traditionnel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DB2D279-839C-96C5-6549-ACD5B382BF0D}"/>
              </a:ext>
            </a:extLst>
          </p:cNvPr>
          <p:cNvSpPr txBox="1"/>
          <p:nvPr/>
        </p:nvSpPr>
        <p:spPr>
          <a:xfrm>
            <a:off x="594358" y="4444566"/>
            <a:ext cx="926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  1. Objectif :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22F3087-01C8-0619-8FF1-9F0CCF695C1A}"/>
              </a:ext>
            </a:extLst>
          </p:cNvPr>
          <p:cNvSpPr txBox="1">
            <a:spLocks/>
          </p:cNvSpPr>
          <p:nvPr/>
        </p:nvSpPr>
        <p:spPr>
          <a:xfrm>
            <a:off x="2121235" y="4314313"/>
            <a:ext cx="6787747" cy="461665"/>
          </a:xfrm>
          <a:prstGeom prst="rect">
            <a:avLst/>
          </a:prstGeom>
        </p:spPr>
        <p:txBody>
          <a:bodyPr vert="horz" lIns="0" tIns="228600" rIns="0" bIns="0" rtlCol="0">
            <a:normAutofit lnSpcReduction="10000"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600" b="0" dirty="0">
                <a:solidFill>
                  <a:schemeClr val="bg1"/>
                </a:solidFill>
              </a:rPr>
              <a:t>Partitionner n points en k clusters en minimisant la variance intra-cluster.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30793C4-EC46-D2A2-9933-C7E6EB6C5916}"/>
              </a:ext>
            </a:extLst>
          </p:cNvPr>
          <p:cNvSpPr txBox="1"/>
          <p:nvPr/>
        </p:nvSpPr>
        <p:spPr>
          <a:xfrm>
            <a:off x="594358" y="4993437"/>
            <a:ext cx="241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tx2">
                    <a:lumMod val="50000"/>
                  </a:schemeClr>
                </a:solidFill>
              </a:rPr>
              <a:t>   2. Distance Utilisée :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A12FC4E-556D-1C95-991E-285CDE9CD040}"/>
              </a:ext>
            </a:extLst>
          </p:cNvPr>
          <p:cNvSpPr txBox="1">
            <a:spLocks/>
          </p:cNvSpPr>
          <p:nvPr/>
        </p:nvSpPr>
        <p:spPr>
          <a:xfrm>
            <a:off x="996926" y="5162445"/>
            <a:ext cx="6787747" cy="461665"/>
          </a:xfrm>
          <a:prstGeom prst="rect">
            <a:avLst/>
          </a:prstGeom>
        </p:spPr>
        <p:txBody>
          <a:bodyPr vert="horz" lIns="0" tIns="228600" rIns="0" bIns="0" rtlCol="0">
            <a:normAutofit lnSpcReduction="10000"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fr-FR" sz="1600" b="0" dirty="0">
                <a:solidFill>
                  <a:schemeClr val="bg1"/>
                </a:solidFill>
              </a:rPr>
              <a:t>Distance euclidienne : 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17B0E1B-AE77-0D16-A3A4-27BDEC3C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959" y="5135700"/>
            <a:ext cx="253768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DD1075E-08D9-D96E-7492-89EE5F25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0" y="136226"/>
            <a:ext cx="3009900" cy="495300"/>
          </a:xfrm>
          <a:prstGeom prst="rect">
            <a:avLst/>
          </a:prstGeom>
        </p:spPr>
      </p:pic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FC89DF0E-9DD6-FC0C-5AC2-AF7569C22C6F}"/>
              </a:ext>
            </a:extLst>
          </p:cNvPr>
          <p:cNvSpPr txBox="1">
            <a:spLocks/>
          </p:cNvSpPr>
          <p:nvPr/>
        </p:nvSpPr>
        <p:spPr>
          <a:xfrm>
            <a:off x="677749" y="631526"/>
            <a:ext cx="9915489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Initialisation : </a:t>
            </a:r>
            <a:r>
              <a:rPr lang="fr-FR" sz="1600" b="0" dirty="0">
                <a:solidFill>
                  <a:schemeClr val="bg1"/>
                </a:solidFill>
              </a:rPr>
              <a:t>Choisir k </a:t>
            </a:r>
            <a:r>
              <a:rPr lang="fr-FR" sz="1600" b="0" dirty="0" err="1">
                <a:solidFill>
                  <a:schemeClr val="bg1"/>
                </a:solidFill>
              </a:rPr>
              <a:t>centroides</a:t>
            </a:r>
            <a:r>
              <a:rPr lang="fr-FR" sz="1600" b="0" dirty="0">
                <a:solidFill>
                  <a:schemeClr val="bg1"/>
                </a:solidFill>
              </a:rPr>
              <a:t> 𝜇1,𝜇2,…,𝜇𝑘.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Assignation des points : </a:t>
            </a:r>
          </a:p>
          <a:p>
            <a:pPr lvl="1">
              <a:lnSpc>
                <a:spcPct val="100000"/>
              </a:lnSpc>
            </a:pPr>
            <a:r>
              <a:rPr lang="fr-FR" sz="1400" dirty="0"/>
              <a:t>Chaque point 𝑥𝑖 est assigné au cluster le plus proche : </a:t>
            </a:r>
          </a:p>
          <a:p>
            <a:pPr marL="402336" lvl="1" indent="0">
              <a:lnSpc>
                <a:spcPct val="100000"/>
              </a:lnSpc>
              <a:buNone/>
            </a:pP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Mise à jour des </a:t>
            </a:r>
            <a:r>
              <a:rPr lang="fr-FR" sz="1600" dirty="0" err="1">
                <a:solidFill>
                  <a:schemeClr val="bg1"/>
                </a:solidFill>
              </a:rPr>
              <a:t>centroides</a:t>
            </a:r>
            <a:r>
              <a:rPr lang="fr-FR" sz="1600" dirty="0">
                <a:solidFill>
                  <a:schemeClr val="bg1"/>
                </a:solidFill>
              </a:rPr>
              <a:t> :</a:t>
            </a: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Répétition :  </a:t>
            </a:r>
            <a:r>
              <a:rPr lang="fr-FR" sz="1600" b="0" dirty="0">
                <a:solidFill>
                  <a:schemeClr val="bg1"/>
                </a:solidFill>
              </a:rPr>
              <a:t>Jusqu’à convergence (les </a:t>
            </a:r>
            <a:r>
              <a:rPr lang="fr-FR" sz="1600" b="0" dirty="0" err="1">
                <a:solidFill>
                  <a:schemeClr val="bg1"/>
                </a:solidFill>
              </a:rPr>
              <a:t>centroides</a:t>
            </a:r>
            <a:r>
              <a:rPr lang="fr-FR" sz="1600" b="0" dirty="0">
                <a:solidFill>
                  <a:schemeClr val="bg1"/>
                </a:solidFill>
              </a:rPr>
              <a:t> ne changent plus).</a:t>
            </a:r>
            <a:endParaRPr lang="fr-FR" sz="1200" b="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Fonction de Coût : </a:t>
            </a:r>
          </a:p>
          <a:p>
            <a:pPr lvl="1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Minimiser la somme des distances au carré :</a:t>
            </a:r>
            <a:endParaRPr lang="fr-FR" sz="1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2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200" dirty="0">
                <a:solidFill>
                  <a:schemeClr val="bg1"/>
                </a:solidFill>
              </a:rPr>
              <a:t> Où : </a:t>
            </a:r>
            <a:r>
              <a:rPr lang="fr-FR" sz="1400" dirty="0">
                <a:solidFill>
                  <a:schemeClr val="bg1"/>
                </a:solidFill>
              </a:rPr>
              <a:t>𝑥𝑖</a:t>
            </a:r>
            <a:r>
              <a:rPr lang="fr-FR" sz="1100" dirty="0"/>
              <a:t> </a:t>
            </a:r>
            <a:r>
              <a:rPr lang="fr-FR" sz="1400" dirty="0">
                <a:solidFill>
                  <a:schemeClr val="bg1"/>
                </a:solidFill>
              </a:rPr>
              <a:t>est un point de données, </a:t>
            </a:r>
            <a:r>
              <a:rPr lang="el-GR" sz="1100" dirty="0">
                <a:solidFill>
                  <a:schemeClr val="bg1"/>
                </a:solidFill>
              </a:rPr>
              <a:t>μ</a:t>
            </a:r>
            <a:r>
              <a:rPr lang="fr-FR" sz="1100" dirty="0"/>
              <a:t>​</a:t>
            </a:r>
            <a:r>
              <a:rPr lang="fr-FR" sz="1400" dirty="0">
                <a:solidFill>
                  <a:schemeClr val="bg1"/>
                </a:solidFill>
              </a:rPr>
              <a:t>j ​est le centroïde du cluster J,  </a:t>
            </a:r>
            <a:r>
              <a:rPr lang="fr-FR" sz="1400" dirty="0" err="1">
                <a:solidFill>
                  <a:schemeClr val="bg1"/>
                </a:solidFill>
              </a:rPr>
              <a:t>Cj</a:t>
            </a:r>
            <a:r>
              <a:rPr lang="fr-FR" sz="1400" dirty="0">
                <a:solidFill>
                  <a:schemeClr val="bg1"/>
                </a:solidFill>
              </a:rPr>
              <a:t>​  est l'ensemble des points assignés au cluster j, k est le nombre de clusters</a:t>
            </a:r>
            <a:r>
              <a:rPr lang="fr-FR" sz="1200" dirty="0">
                <a:solidFill>
                  <a:schemeClr val="bg1"/>
                </a:solidFill>
              </a:rPr>
              <a:t>.</a:t>
            </a:r>
            <a:endParaRPr lang="fr-FR" sz="16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bg1"/>
                </a:solidFill>
              </a:rPr>
              <a:t>Convergence :</a:t>
            </a:r>
          </a:p>
          <a:p>
            <a:pPr lvl="1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Atteint un minimum local de J.</a:t>
            </a:r>
          </a:p>
          <a:p>
            <a:pPr lvl="1">
              <a:lnSpc>
                <a:spcPct val="100000"/>
              </a:lnSpc>
            </a:pPr>
            <a:r>
              <a:rPr lang="fr-FR" sz="1400" dirty="0">
                <a:solidFill>
                  <a:schemeClr val="bg1"/>
                </a:solidFill>
              </a:rPr>
              <a:t>Sensible à l'initialisation des </a:t>
            </a:r>
            <a:r>
              <a:rPr lang="fr-FR" sz="1400" dirty="0" err="1">
                <a:solidFill>
                  <a:schemeClr val="bg1"/>
                </a:solidFill>
              </a:rPr>
              <a:t>centroides</a:t>
            </a:r>
            <a:endParaRPr lang="fr-FR" sz="14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bg1"/>
              </a:solidFill>
            </a:endParaRPr>
          </a:p>
          <a:p>
            <a:pPr marL="402336" lvl="1" indent="0">
              <a:lnSpc>
                <a:spcPct val="100000"/>
              </a:lnSpc>
              <a:buNone/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4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endParaRPr lang="fr-FR" sz="1200" dirty="0">
              <a:solidFill>
                <a:schemeClr val="bg1"/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15A7F89-31F3-21BD-73DD-16C87DD9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816" y="2007497"/>
            <a:ext cx="2796782" cy="28958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13EF345-91A5-DDFC-1258-C85800A43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11" y="2789086"/>
            <a:ext cx="1394581" cy="632515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C3CBE02D-859E-26D0-FEC7-B1E213DDE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032" y="4267621"/>
            <a:ext cx="1882303" cy="70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BFCAD-98BD-B54E-DE48-F1BDECD4D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B39C28B-FD87-E9EB-98B1-7132BBA17C45}"/>
              </a:ext>
            </a:extLst>
          </p:cNvPr>
          <p:cNvSpPr txBox="1">
            <a:spLocks/>
          </p:cNvSpPr>
          <p:nvPr/>
        </p:nvSpPr>
        <p:spPr>
          <a:xfrm>
            <a:off x="677749" y="631526"/>
            <a:ext cx="6787747" cy="6028066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>
            <a:defPPr>
              <a:defRPr lang="fr-FR"/>
            </a:defPPr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</a:pPr>
            <a:endParaRPr lang="fr-FR" sz="12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1E04ED3-0776-947F-F3A7-13623A56B7B0}"/>
              </a:ext>
            </a:extLst>
          </p:cNvPr>
          <p:cNvSpPr txBox="1"/>
          <p:nvPr/>
        </p:nvSpPr>
        <p:spPr>
          <a:xfrm>
            <a:off x="954658" y="862359"/>
            <a:ext cx="55295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Input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X = {x₁, x₂, ..., xₙ} (ensemble de données)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k (nombre de clusters)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</a:t>
            </a:r>
            <a:r>
              <a:rPr lang="fr-FR" sz="1200" dirty="0" err="1">
                <a:solidFill>
                  <a:schemeClr val="bg1"/>
                </a:solidFill>
              </a:rPr>
              <a:t>t_max</a:t>
            </a:r>
            <a:r>
              <a:rPr lang="fr-FR" sz="1200" dirty="0">
                <a:solidFill>
                  <a:schemeClr val="bg1"/>
                </a:solidFill>
              </a:rPr>
              <a:t> (nombre maximal d'itérations)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Output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C₁, C₂, ..., Cₖ (clusters)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</a:t>
            </a:r>
            <a:r>
              <a:rPr lang="el-GR" sz="1200" dirty="0">
                <a:solidFill>
                  <a:schemeClr val="bg1"/>
                </a:solidFill>
              </a:rPr>
              <a:t>μ₁, μ₂, ..., μ</a:t>
            </a:r>
            <a:r>
              <a:rPr lang="fr-FR" sz="1200" dirty="0">
                <a:solidFill>
                  <a:schemeClr val="bg1"/>
                </a:solidFill>
              </a:rPr>
              <a:t>ₖ (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r>
              <a:rPr lang="fr-FR" sz="1200" dirty="0">
                <a:solidFill>
                  <a:schemeClr val="bg1"/>
                </a:solidFill>
              </a:rPr>
              <a:t>)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 err="1">
                <a:solidFill>
                  <a:schemeClr val="bg1"/>
                </a:solidFill>
              </a:rPr>
              <a:t>Algorithm</a:t>
            </a:r>
            <a:r>
              <a:rPr lang="fr-FR" sz="1200" dirty="0">
                <a:solidFill>
                  <a:schemeClr val="bg1"/>
                </a:solidFill>
              </a:rPr>
              <a:t>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1. </a:t>
            </a:r>
            <a:r>
              <a:rPr lang="fr-FR" sz="1200" dirty="0" err="1">
                <a:solidFill>
                  <a:schemeClr val="bg1"/>
                </a:solidFill>
              </a:rPr>
              <a:t>Initialize</a:t>
            </a:r>
            <a:r>
              <a:rPr lang="fr-FR" sz="1200" dirty="0">
                <a:solidFill>
                  <a:schemeClr val="bg1"/>
                </a:solidFill>
              </a:rPr>
              <a:t> k 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el-GR" sz="1200" dirty="0">
                <a:solidFill>
                  <a:schemeClr val="bg1"/>
                </a:solidFill>
              </a:rPr>
              <a:t>μ₁, μ₂, ..., μ</a:t>
            </a:r>
            <a:r>
              <a:rPr lang="fr-FR" sz="1200" dirty="0">
                <a:solidFill>
                  <a:schemeClr val="bg1"/>
                </a:solidFill>
              </a:rPr>
              <a:t>ₖ </a:t>
            </a:r>
            <a:r>
              <a:rPr lang="fr-FR" sz="1200" dirty="0" err="1">
                <a:solidFill>
                  <a:schemeClr val="bg1"/>
                </a:solidFill>
              </a:rPr>
              <a:t>randomly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2. for i ← 1 to </a:t>
            </a:r>
            <a:r>
              <a:rPr lang="fr-FR" sz="1200" dirty="0" err="1">
                <a:solidFill>
                  <a:schemeClr val="bg1"/>
                </a:solidFill>
              </a:rPr>
              <a:t>t_max</a:t>
            </a:r>
            <a:r>
              <a:rPr lang="fr-FR" sz="1200" dirty="0">
                <a:solidFill>
                  <a:schemeClr val="bg1"/>
                </a:solidFill>
              </a:rPr>
              <a:t> do: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# Étape 1 : Assignation des points aux clusters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for </a:t>
            </a:r>
            <a:r>
              <a:rPr lang="fr-FR" sz="1200" dirty="0" err="1">
                <a:solidFill>
                  <a:schemeClr val="bg1"/>
                </a:solidFill>
              </a:rPr>
              <a:t>each</a:t>
            </a:r>
            <a:r>
              <a:rPr lang="fr-FR" sz="1200" dirty="0">
                <a:solidFill>
                  <a:schemeClr val="bg1"/>
                </a:solidFill>
              </a:rPr>
              <a:t> xᵢ ∈ X do: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j ← </a:t>
            </a:r>
            <a:r>
              <a:rPr lang="fr-FR" sz="1200" dirty="0" err="1">
                <a:solidFill>
                  <a:schemeClr val="bg1"/>
                </a:solidFill>
              </a:rPr>
              <a:t>argmin</a:t>
            </a:r>
            <a:r>
              <a:rPr lang="fr-FR" sz="1200" dirty="0">
                <a:solidFill>
                  <a:schemeClr val="bg1"/>
                </a:solidFill>
              </a:rPr>
              <a:t>(||xᵢ - </a:t>
            </a:r>
            <a:r>
              <a:rPr lang="el-GR" sz="1200" dirty="0">
                <a:solidFill>
                  <a:schemeClr val="bg1"/>
                </a:solidFill>
              </a:rPr>
              <a:t>μ</a:t>
            </a:r>
            <a:r>
              <a:rPr lang="fr-FR" sz="1200" dirty="0">
                <a:solidFill>
                  <a:schemeClr val="bg1"/>
                </a:solidFill>
              </a:rPr>
              <a:t>ⱼ||²)  # Trouver le cluster le plus proche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</a:t>
            </a:r>
            <a:r>
              <a:rPr lang="fr-FR" sz="1200" dirty="0" err="1">
                <a:solidFill>
                  <a:schemeClr val="bg1"/>
                </a:solidFill>
              </a:rPr>
              <a:t>Assign</a:t>
            </a:r>
            <a:r>
              <a:rPr lang="fr-FR" sz="1200" dirty="0">
                <a:solidFill>
                  <a:schemeClr val="bg1"/>
                </a:solidFill>
              </a:rPr>
              <a:t> xᵢ to cluster Cⱼ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end for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# Étape 2 : Mise à jour des 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for </a:t>
            </a:r>
            <a:r>
              <a:rPr lang="fr-FR" sz="1200" dirty="0" err="1">
                <a:solidFill>
                  <a:schemeClr val="bg1"/>
                </a:solidFill>
              </a:rPr>
              <a:t>each</a:t>
            </a:r>
            <a:r>
              <a:rPr lang="fr-FR" sz="1200" dirty="0">
                <a:solidFill>
                  <a:schemeClr val="bg1"/>
                </a:solidFill>
              </a:rPr>
              <a:t> cluster Cⱼ do: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</a:t>
            </a:r>
            <a:r>
              <a:rPr lang="el-GR" sz="1200" dirty="0">
                <a:solidFill>
                  <a:schemeClr val="bg1"/>
                </a:solidFill>
              </a:rPr>
              <a:t>μ</a:t>
            </a:r>
            <a:r>
              <a:rPr lang="fr-FR" sz="1200" dirty="0">
                <a:solidFill>
                  <a:schemeClr val="bg1"/>
                </a:solidFill>
              </a:rPr>
              <a:t>ⱼ ← (1 / |Cⱼ|) * </a:t>
            </a:r>
            <a:r>
              <a:rPr lang="el-GR" sz="1200" dirty="0">
                <a:solidFill>
                  <a:schemeClr val="bg1"/>
                </a:solidFill>
              </a:rPr>
              <a:t>Σ (</a:t>
            </a:r>
            <a:r>
              <a:rPr lang="fr-FR" sz="1200" dirty="0">
                <a:solidFill>
                  <a:schemeClr val="bg1"/>
                </a:solidFill>
              </a:rPr>
              <a:t>xᵢ ∈ Cⱼ) xᵢ  # Recalculer le centroïde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end for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# Vérifier convergence (optionnel) sinon le nombre d’</a:t>
            </a:r>
            <a:r>
              <a:rPr lang="fr-FR" sz="1200" dirty="0" err="1">
                <a:solidFill>
                  <a:schemeClr val="bg1"/>
                </a:solidFill>
              </a:rPr>
              <a:t>iterations</a:t>
            </a:r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      if les </a:t>
            </a:r>
            <a:r>
              <a:rPr lang="fr-FR" sz="1200" dirty="0" err="1">
                <a:solidFill>
                  <a:schemeClr val="bg1"/>
                </a:solidFill>
              </a:rPr>
              <a:t>centroides</a:t>
            </a:r>
            <a:r>
              <a:rPr lang="fr-FR" sz="1200" dirty="0">
                <a:solidFill>
                  <a:schemeClr val="bg1"/>
                </a:solidFill>
              </a:rPr>
              <a:t> ne changent pas: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      break</a:t>
            </a:r>
          </a:p>
          <a:p>
            <a:r>
              <a:rPr lang="fr-FR" sz="1200" dirty="0">
                <a:solidFill>
                  <a:schemeClr val="bg1"/>
                </a:solidFill>
              </a:rPr>
              <a:t>3. end for</a:t>
            </a:r>
          </a:p>
          <a:p>
            <a:endParaRPr lang="fr-FR" sz="1200" dirty="0">
              <a:solidFill>
                <a:schemeClr val="bg1"/>
              </a:solidFill>
            </a:endParaRPr>
          </a:p>
          <a:p>
            <a:r>
              <a:rPr lang="fr-FR" sz="1200" dirty="0">
                <a:solidFill>
                  <a:schemeClr val="bg1"/>
                </a:solidFill>
              </a:rPr>
              <a:t>Return :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C₁, C₂, ..., Cₖ</a:t>
            </a:r>
          </a:p>
          <a:p>
            <a:r>
              <a:rPr lang="fr-FR" sz="1200" dirty="0">
                <a:solidFill>
                  <a:schemeClr val="bg1"/>
                </a:solidFill>
              </a:rPr>
              <a:t>    </a:t>
            </a:r>
            <a:r>
              <a:rPr lang="el-GR" sz="1200" dirty="0">
                <a:solidFill>
                  <a:schemeClr val="bg1"/>
                </a:solidFill>
              </a:rPr>
              <a:t>μ₁, μ₂, ..., μ</a:t>
            </a:r>
            <a:r>
              <a:rPr lang="fr-FR" sz="1200" dirty="0">
                <a:solidFill>
                  <a:schemeClr val="bg1"/>
                </a:solidFill>
              </a:rPr>
              <a:t>ₖ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2DA400-16D4-F9AE-7DD1-6A968506A6A0}"/>
              </a:ext>
            </a:extLst>
          </p:cNvPr>
          <p:cNvSpPr txBox="1"/>
          <p:nvPr/>
        </p:nvSpPr>
        <p:spPr>
          <a:xfrm>
            <a:off x="266554" y="235771"/>
            <a:ext cx="5529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tx2">
                    <a:lumMod val="50000"/>
                  </a:schemeClr>
                </a:solidFill>
              </a:rPr>
              <a:t>   </a:t>
            </a:r>
            <a:r>
              <a:rPr lang="fr-FR" sz="36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4. Algorithme K-</a:t>
            </a:r>
            <a:r>
              <a:rPr lang="fr-FR" sz="3600" b="1" spc="50" dirty="0" err="1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Means</a:t>
            </a:r>
            <a:r>
              <a:rPr lang="fr-FR" sz="3600" b="1" spc="50" dirty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21011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650DE-A3BA-7176-B05F-AB4E6AEE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23484F-B822-45B7-EE13-9E881D16F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Introduction Mini-Batch K-</a:t>
            </a:r>
            <a:r>
              <a:rPr lang="fr-FR" sz="3600" dirty="0" err="1">
                <a:solidFill>
                  <a:schemeClr val="tx2">
                    <a:lumMod val="75000"/>
                  </a:schemeClr>
                </a:solidFill>
              </a:rPr>
              <a:t>Means</a:t>
            </a:r>
            <a:r>
              <a:rPr lang="fr-FR" sz="360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EC669-18ED-75B2-612F-2A8A8C5A2D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64667"/>
            <a:ext cx="6787747" cy="21606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fr-FR" sz="2000" dirty="0">
                <a:solidFill>
                  <a:schemeClr val="bg1"/>
                </a:solidFill>
              </a:rPr>
              <a:t>Le Mini-Batch K-</a:t>
            </a:r>
            <a:r>
              <a:rPr lang="fr-FR" sz="2000" dirty="0" err="1">
                <a:solidFill>
                  <a:schemeClr val="bg1"/>
                </a:solidFill>
              </a:rPr>
              <a:t>Means</a:t>
            </a:r>
            <a:r>
              <a:rPr lang="fr-FR" sz="2000" dirty="0">
                <a:solidFill>
                  <a:schemeClr val="bg1"/>
                </a:solidFill>
              </a:rPr>
              <a:t> est une variante du K-</a:t>
            </a:r>
            <a:r>
              <a:rPr lang="fr-FR" sz="2000" dirty="0" err="1">
                <a:solidFill>
                  <a:schemeClr val="bg1"/>
                </a:solidFill>
              </a:rPr>
              <a:t>Means</a:t>
            </a:r>
            <a:r>
              <a:rPr lang="fr-FR" sz="2000" dirty="0">
                <a:solidFill>
                  <a:schemeClr val="bg1"/>
                </a:solidFill>
              </a:rPr>
              <a:t> traditionnel qui utilise des sous-ensembles aléatoires des données (mini-</a:t>
            </a:r>
            <a:r>
              <a:rPr lang="fr-FR" sz="2000" dirty="0" err="1">
                <a:solidFill>
                  <a:schemeClr val="bg1"/>
                </a:solidFill>
              </a:rPr>
              <a:t>batchs</a:t>
            </a:r>
            <a:r>
              <a:rPr lang="fr-FR" sz="2000" dirty="0">
                <a:solidFill>
                  <a:schemeClr val="bg1"/>
                </a:solidFill>
              </a:rPr>
              <a:t>) pour effectuer les mises à jour des centres des clusters, permettant ainsi de traiter de grands ensembles de données de manière plus efficace</a:t>
            </a:r>
          </a:p>
        </p:txBody>
      </p:sp>
    </p:spTree>
    <p:extLst>
      <p:ext uri="{BB962C8B-B14F-4D97-AF65-F5344CB8AC3E}">
        <p14:creationId xmlns:p14="http://schemas.microsoft.com/office/powerpoint/2010/main" val="348508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sz="5400" spc="50" dirty="0">
                <a:solidFill>
                  <a:schemeClr val="tx2">
                    <a:lumMod val="75000"/>
                  </a:schemeClr>
                </a:solidFill>
              </a:rPr>
              <a:t>Fonctionnement Mini-Batch K-</a:t>
            </a:r>
            <a:r>
              <a:rPr lang="fr-FR" sz="5400" spc="50" dirty="0" err="1">
                <a:solidFill>
                  <a:schemeClr val="tx2">
                    <a:lumMod val="75000"/>
                  </a:schemeClr>
                </a:solidFill>
              </a:rPr>
              <a:t>Means</a:t>
            </a:r>
            <a:r>
              <a:rPr lang="fr-FR" sz="5400" spc="50" dirty="0">
                <a:solidFill>
                  <a:schemeClr val="tx2">
                    <a:lumMod val="75000"/>
                  </a:schemeClr>
                </a:solidFill>
              </a:rPr>
              <a:t> :</a:t>
            </a:r>
          </a:p>
        </p:txBody>
      </p:sp>
      <p:pic>
        <p:nvPicPr>
          <p:cNvPr id="12" name="Espace réservé d’image 4" descr="gros plan du grain de bois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49BC85-CAC5-8494-569B-7EF7EFF069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{309CAE57-C689-498F-8014-E64158E66F2A}tf78853419_win32</Template>
  <TotalTime>439</TotalTime>
  <Words>2287</Words>
  <Application>Microsoft Office PowerPoint</Application>
  <PresentationFormat>Grand écran</PresentationFormat>
  <Paragraphs>219</Paragraphs>
  <Slides>25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3" baseType="lpstr">
      <vt:lpstr>__Noto_Sans_f36179</vt:lpstr>
      <vt:lpstr>Arial</vt:lpstr>
      <vt:lpstr>Calibri</vt:lpstr>
      <vt:lpstr>Cambria Math</vt:lpstr>
      <vt:lpstr>Franklin Gothic Book</vt:lpstr>
      <vt:lpstr>Franklin Gothic Demi</vt:lpstr>
      <vt:lpstr>Wingdings</vt:lpstr>
      <vt:lpstr>Personnalisé</vt:lpstr>
      <vt:lpstr>Présentation de Mini Batch K-Means </vt:lpstr>
      <vt:lpstr>Plan :</vt:lpstr>
      <vt:lpstr>Importance des méthodes de clustering en apprentissage automatique</vt:lpstr>
      <vt:lpstr>Introduction au K-Means</vt:lpstr>
      <vt:lpstr>Fonctionnement du K-Means Traditionnel</vt:lpstr>
      <vt:lpstr>Présentation PowerPoint</vt:lpstr>
      <vt:lpstr>Présentation PowerPoint</vt:lpstr>
      <vt:lpstr>Introduction Mini-Batch K-Means :</vt:lpstr>
      <vt:lpstr>Fonctionnement Mini-Batch K-Means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Applications et Cas d'Utilisation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 pour votre Attention</vt:lpstr>
    </vt:vector>
  </TitlesOfParts>
  <Company>VM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LMAGHRAOUI AYMANE</dc:creator>
  <cp:lastModifiedBy>E LMAGHRAOUI AYMANE</cp:lastModifiedBy>
  <cp:revision>11</cp:revision>
  <dcterms:created xsi:type="dcterms:W3CDTF">2025-01-23T14:39:01Z</dcterms:created>
  <dcterms:modified xsi:type="dcterms:W3CDTF">2025-02-09T15:25:32Z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