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96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993" autoAdjust="0"/>
  </p:normalViewPr>
  <p:slideViewPr>
    <p:cSldViewPr snapToGrid="0">
      <p:cViewPr varScale="1">
        <p:scale>
          <a:sx n="108" d="100"/>
          <a:sy n="108" d="100"/>
        </p:scale>
        <p:origin x="662" y="8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99994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2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80578" y="828979"/>
            <a:ext cx="7443753" cy="2466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ETL (Extract – Transform -Load)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1F145-E004-29B1-E7ED-C588B0AE9E03}"/>
              </a:ext>
            </a:extLst>
          </p:cNvPr>
          <p:cNvSpPr/>
          <p:nvPr/>
        </p:nvSpPr>
        <p:spPr>
          <a:xfrm>
            <a:off x="436610" y="2631688"/>
            <a:ext cx="6492014" cy="2900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    AYMANE MAGHOUTI (Data Engineering Student (ID2))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A4B87D-969E-819C-5585-59669C12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64" y="-572429"/>
            <a:ext cx="2482540" cy="2482540"/>
          </a:xfrm>
          <a:prstGeom prst="rect">
            <a:avLst/>
          </a:prstGeom>
        </p:spPr>
      </p:pic>
      <p:pic>
        <p:nvPicPr>
          <p:cNvPr id="6146" name="Picture 2" descr="ENSAH- Ecole Nationale des Sciences Appliquées Al Hoceima">
            <a:extLst>
              <a:ext uri="{FF2B5EF4-FFF2-40B4-BE49-F238E27FC236}">
                <a16:creationId xmlns:a16="http://schemas.microsoft.com/office/drawing/2014/main" id="{1AA0332C-E53C-829D-FAD6-4A6AA58D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210" y="548"/>
            <a:ext cx="1458157" cy="118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7E56F-3D94-28FF-5CB6-FC7FBE72A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B8B50-409A-08F8-B586-1203C66EF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D96D36D-4BFD-BC6F-6B2D-B82D8E4A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58" y="120551"/>
            <a:ext cx="7571700" cy="702600"/>
          </a:xfrm>
        </p:spPr>
        <p:txBody>
          <a:bodyPr/>
          <a:lstStyle/>
          <a:p>
            <a:r>
              <a:rPr lang="fr-FR" b="1" dirty="0" err="1"/>
              <a:t>Step</a:t>
            </a:r>
            <a:r>
              <a:rPr lang="fr-FR" b="1" dirty="0"/>
              <a:t> 3 : </a:t>
            </a:r>
            <a:r>
              <a:rPr lang="fr-FR" b="1" dirty="0" err="1"/>
              <a:t>Loading</a:t>
            </a:r>
            <a:endParaRPr lang="fr-FR" b="1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062BB9B5-3391-1721-DC36-89EC55BAF4ED}"/>
              </a:ext>
            </a:extLst>
          </p:cNvPr>
          <p:cNvSpPr txBox="1">
            <a:spLocks/>
          </p:cNvSpPr>
          <p:nvPr/>
        </p:nvSpPr>
        <p:spPr>
          <a:xfrm>
            <a:off x="306754" y="1364007"/>
            <a:ext cx="846992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600" b="1" dirty="0"/>
              <a:t>Full </a:t>
            </a:r>
            <a:r>
              <a:rPr lang="fr-FR" sz="1600" b="1" dirty="0" err="1"/>
              <a:t>Load</a:t>
            </a:r>
            <a:r>
              <a:rPr lang="fr-FR" sz="1600" b="1" dirty="0"/>
              <a:t> </a:t>
            </a:r>
            <a:r>
              <a:rPr lang="fr-FR" sz="1600" dirty="0"/>
              <a:t>: L</a:t>
            </a:r>
            <a:r>
              <a:rPr lang="en-US" sz="1600" dirty="0" err="1"/>
              <a:t>oading</a:t>
            </a:r>
            <a:r>
              <a:rPr lang="en-US" sz="1600" dirty="0"/>
              <a:t> all the data from the source into the target system each time, replacing existing data entirely.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fr-CA" sz="1600" b="1" dirty="0" err="1"/>
              <a:t>Incremental</a:t>
            </a:r>
            <a:r>
              <a:rPr lang="fr-CA" sz="1600" b="1" dirty="0"/>
              <a:t> </a:t>
            </a:r>
            <a:r>
              <a:rPr lang="fr-CA" sz="1600" b="1" dirty="0" err="1"/>
              <a:t>Load</a:t>
            </a:r>
            <a:r>
              <a:rPr lang="fr-CA" sz="1600" b="1" dirty="0"/>
              <a:t> </a:t>
            </a:r>
            <a:r>
              <a:rPr lang="fr-CA" sz="1600" dirty="0"/>
              <a:t>: </a:t>
            </a:r>
            <a:r>
              <a:rPr lang="en-US" sz="1600" dirty="0"/>
              <a:t> Loading only the new or changed data since the last load, minimizing processing time and resource usage.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fr-CA" sz="1600" b="1" dirty="0"/>
              <a:t>Delta </a:t>
            </a:r>
            <a:r>
              <a:rPr lang="fr-CA" sz="1600" b="1" dirty="0" err="1"/>
              <a:t>Load</a:t>
            </a:r>
            <a:r>
              <a:rPr lang="fr-CA" sz="1600" b="1" dirty="0"/>
              <a:t> </a:t>
            </a:r>
            <a:r>
              <a:rPr lang="fr-CA" sz="1600" dirty="0"/>
              <a:t>: </a:t>
            </a:r>
            <a:r>
              <a:rPr lang="en-US" sz="1600" dirty="0"/>
              <a:t>Loading only the changes (or "delta") between the source and target systems since the last load, typically used for real-time or near-real-time data synchronization.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9374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EBE35-067E-E5FE-F190-C4732F638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3C2C-2631-D0C1-6AD2-4A5B55ECC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53724E5-A572-5ABE-C8F2-2C4B846D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45" y="576634"/>
            <a:ext cx="7093109" cy="40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6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20E23-3ADA-A5A5-B464-8AA28A08D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FD57D-EAFA-CCD9-FBB6-E39EB6289E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01F0C7C-F7BB-AFC8-CA4D-A0971A71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96" y="573843"/>
            <a:ext cx="7571700" cy="702600"/>
          </a:xfrm>
        </p:spPr>
        <p:txBody>
          <a:bodyPr/>
          <a:lstStyle/>
          <a:p>
            <a:r>
              <a:rPr lang="en-US" b="1" dirty="0"/>
              <a:t>Implement your ETL process </a:t>
            </a:r>
            <a:br>
              <a:rPr lang="en-US" b="1" dirty="0"/>
            </a:br>
            <a:br>
              <a:rPr lang="fr-FR" b="1" dirty="0"/>
            </a:br>
            <a:endParaRPr lang="fr-FR" b="1" dirty="0"/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90EE3F80-4219-8DCB-FD9B-052196AED9C0}"/>
              </a:ext>
            </a:extLst>
          </p:cNvPr>
          <p:cNvSpPr txBox="1">
            <a:spLocks/>
          </p:cNvSpPr>
          <p:nvPr/>
        </p:nvSpPr>
        <p:spPr>
          <a:xfrm>
            <a:off x="720969" y="925143"/>
            <a:ext cx="6336323" cy="378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the source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Choose the data to extract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Plan the transformation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Choose the target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2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CCDE3-B2F8-4BA8-BFE9-EDECD6F8A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6D1DB-5C8E-1F42-17BE-643361C1B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6AFAFE4-37ED-D173-883E-CF611EF5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7" y="58028"/>
            <a:ext cx="7571700" cy="702600"/>
          </a:xfrm>
        </p:spPr>
        <p:txBody>
          <a:bodyPr/>
          <a:lstStyle/>
          <a:p>
            <a:r>
              <a:rPr lang="en-US" b="1" dirty="0"/>
              <a:t>Native Method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9B92D-62E2-108C-2C0E-3B8D7B9FD27B}"/>
              </a:ext>
            </a:extLst>
          </p:cNvPr>
          <p:cNvSpPr txBox="1">
            <a:spLocks/>
          </p:cNvSpPr>
          <p:nvPr/>
        </p:nvSpPr>
        <p:spPr>
          <a:xfrm>
            <a:off x="0" y="760628"/>
            <a:ext cx="8953084" cy="381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programming languages (ex. Python)</a:t>
            </a:r>
          </a:p>
          <a:p>
            <a:pPr marL="457200" lvl="1" indent="0">
              <a:buFont typeface="Source Sans Pro"/>
              <a:buNone/>
            </a:pPr>
            <a:endParaRPr lang="en-US" dirty="0"/>
          </a:p>
          <a:p>
            <a:pPr marL="457200" lvl="1" indent="0">
              <a:buFont typeface="Source Sans Pro"/>
              <a:buNone/>
            </a:pPr>
            <a:r>
              <a:rPr lang="en-US" dirty="0"/>
              <a:t>        Example:</a:t>
            </a:r>
          </a:p>
          <a:p>
            <a:pPr marL="457200" lvl="1" indent="0">
              <a:buFont typeface="Source Sans Pro"/>
              <a:buNone/>
            </a:pPr>
            <a:endParaRPr lang="en-US" dirty="0"/>
          </a:p>
          <a:p>
            <a:pPr marL="457200" lvl="1" indent="0">
              <a:buFont typeface="Source Sans Pro"/>
              <a:buNone/>
            </a:pPr>
            <a:endParaRPr lang="en-US" dirty="0"/>
          </a:p>
          <a:p>
            <a:pPr marL="457200" lvl="1" indent="0">
              <a:buFont typeface="Source Sans Pro"/>
              <a:buNone/>
            </a:pPr>
            <a:endParaRPr lang="en-US" dirty="0"/>
          </a:p>
          <a:p>
            <a:pPr marL="457200" lvl="1" indent="0">
              <a:buFont typeface="Source Sans Pro"/>
              <a:buNone/>
            </a:pPr>
            <a:endParaRPr lang="en-US" dirty="0"/>
          </a:p>
          <a:p>
            <a:pPr marL="457200" lvl="1" indent="0">
              <a:buFont typeface="Source Sans Pro"/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6A0971-0293-592A-67A1-8E2CE8E8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6" y="1742587"/>
            <a:ext cx="7446567" cy="28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7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8FF6-F087-9645-E586-F9F399EE3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FF78-378E-C5B3-C60A-FF68DB0A8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CB82D25-16BC-CE2F-C541-877F4C2E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96" y="190890"/>
            <a:ext cx="7571700" cy="702600"/>
          </a:xfrm>
        </p:spPr>
        <p:txBody>
          <a:bodyPr/>
          <a:lstStyle/>
          <a:p>
            <a:r>
              <a:rPr lang="en-US" dirty="0"/>
              <a:t>Using ETL Tools</a:t>
            </a:r>
            <a:br>
              <a:rPr lang="en-US" dirty="0"/>
            </a:b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5465B58-2A4A-D871-0525-FBB6EE943FE0}"/>
              </a:ext>
            </a:extLst>
          </p:cNvPr>
          <p:cNvSpPr txBox="1">
            <a:spLocks/>
          </p:cNvSpPr>
          <p:nvPr/>
        </p:nvSpPr>
        <p:spPr>
          <a:xfrm>
            <a:off x="-155423" y="680674"/>
            <a:ext cx="10515600" cy="304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Informatica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Talend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SSIS</a:t>
            </a:r>
          </a:p>
          <a:p>
            <a:pPr marL="558800" lvl="1" indent="0">
              <a:buNone/>
            </a:pPr>
            <a:r>
              <a:rPr lang="fr-FR" dirty="0"/>
              <a:t>      </a:t>
            </a:r>
          </a:p>
          <a:p>
            <a:pPr marL="558800" lvl="1" indent="0">
              <a:buNone/>
            </a:pPr>
            <a:r>
              <a:rPr lang="fr-FR" dirty="0"/>
              <a:t>     Example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94215B-13E5-675E-127E-B7A9D036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27" y="2273071"/>
            <a:ext cx="6313946" cy="26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9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AD8-7A44-9F83-47AA-21E0E764A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ECD13-A100-875E-0459-68F5C6FC4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CB336D4-DD21-064D-9798-32E3DBC9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73" y="237782"/>
            <a:ext cx="7571700" cy="702600"/>
          </a:xfrm>
        </p:spPr>
        <p:txBody>
          <a:bodyPr/>
          <a:lstStyle/>
          <a:p>
            <a:r>
              <a:rPr lang="fr-FR" dirty="0"/>
              <a:t>Orchestration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08A892-812F-8CF4-E608-94C184C0CC4D}"/>
              </a:ext>
            </a:extLst>
          </p:cNvPr>
          <p:cNvSpPr txBox="1">
            <a:spLocks/>
          </p:cNvSpPr>
          <p:nvPr/>
        </p:nvSpPr>
        <p:spPr>
          <a:xfrm>
            <a:off x="543873" y="867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Example: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44B50D-7924-B472-AF01-47047F77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30" y="1783532"/>
            <a:ext cx="6799385" cy="286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6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F28DF-C4F6-7692-1967-6498CF9F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5608E-31C5-37BF-6BE5-123C5C85D3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C02FDDC-AFEE-4F7C-2530-1ECA08F0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Process Type</a:t>
            </a:r>
            <a:endParaRPr lang="fr-FR" sz="2800" dirty="0"/>
          </a:p>
        </p:txBody>
      </p:sp>
      <p:pic>
        <p:nvPicPr>
          <p:cNvPr id="4098" name="Picture 2" descr="What is the difference between batch and stream processing?">
            <a:extLst>
              <a:ext uri="{FF2B5EF4-FFF2-40B4-BE49-F238E27FC236}">
                <a16:creationId xmlns:a16="http://schemas.microsoft.com/office/drawing/2014/main" id="{70AF46DB-8D59-4D56-3DDC-34235DB3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69" y="1595805"/>
            <a:ext cx="6275754" cy="24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6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7C32E-4C07-3470-A036-E1A88EE79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8D84C-A014-A450-1AD2-E9E4BB697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9963369-2C1D-1F4F-9857-D75516BD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ETL vs ELT </a:t>
            </a:r>
            <a:endParaRPr lang="fr-FR" sz="2800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1CFF545-2E3E-BBEC-F6AE-6BEC4CE69C16}"/>
              </a:ext>
            </a:extLst>
          </p:cNvPr>
          <p:cNvGrpSpPr/>
          <p:nvPr/>
        </p:nvGrpSpPr>
        <p:grpSpPr>
          <a:xfrm>
            <a:off x="1092113" y="1271677"/>
            <a:ext cx="6230901" cy="2909554"/>
            <a:chOff x="1689652" y="1550504"/>
            <a:chExt cx="7593496" cy="4273825"/>
          </a:xfrm>
        </p:grpSpPr>
        <p:pic>
          <p:nvPicPr>
            <p:cNvPr id="3" name="Picture 4" descr="ETL or ELT? Differences and Use Cases">
              <a:extLst>
                <a:ext uri="{FF2B5EF4-FFF2-40B4-BE49-F238E27FC236}">
                  <a16:creationId xmlns:a16="http://schemas.microsoft.com/office/drawing/2014/main" id="{2B811AAF-6F01-66B4-F9F3-807ED84DD8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58"/>
            <a:stretch/>
          </p:blipFill>
          <p:spPr bwMode="auto">
            <a:xfrm>
              <a:off x="1689652" y="1550504"/>
              <a:ext cx="7593496" cy="427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63B9E-0BEF-2751-F4CD-9B79F02BC762}"/>
                </a:ext>
              </a:extLst>
            </p:cNvPr>
            <p:cNvSpPr/>
            <p:nvPr/>
          </p:nvSpPr>
          <p:spPr>
            <a:xfrm>
              <a:off x="1967948" y="5049078"/>
              <a:ext cx="940904" cy="4273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6028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1FCA4-E43A-EF07-83C8-609B66B2A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C002F-F054-25EA-EF31-3967D08601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8037E42-BC6D-E7C1-CB58-43458E0F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04" y="183074"/>
            <a:ext cx="7571700" cy="702600"/>
          </a:xfrm>
        </p:spPr>
        <p:txBody>
          <a:bodyPr/>
          <a:lstStyle/>
          <a:p>
            <a:r>
              <a:rPr lang="fr-FR" b="1" dirty="0" err="1"/>
              <a:t>Demo</a:t>
            </a:r>
            <a:r>
              <a:rPr lang="fr-FR" b="1" dirty="0"/>
              <a:t> (Mini </a:t>
            </a:r>
            <a:r>
              <a:rPr lang="fr-FR" b="1" dirty="0" err="1"/>
              <a:t>project</a:t>
            </a:r>
            <a:r>
              <a:rPr lang="fr-FR" b="1" dirty="0"/>
              <a:t>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A537C84-4A12-8129-1EAF-54541868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98" y="1603412"/>
            <a:ext cx="7141394" cy="24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BB1A0-BF99-9683-E742-6387979E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056CF-E56A-5224-8D3A-B99321AB03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5D7A52CE-D838-3215-DACE-B74A10A7D9EB}"/>
              </a:ext>
            </a:extLst>
          </p:cNvPr>
          <p:cNvSpPr txBox="1">
            <a:spLocks/>
          </p:cNvSpPr>
          <p:nvPr/>
        </p:nvSpPr>
        <p:spPr>
          <a:xfrm>
            <a:off x="335486" y="1807939"/>
            <a:ext cx="825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4000" b="1" dirty="0"/>
              <a:t>Thank you for your attention !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3978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59430" y="-119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Outline: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Google Shape;351;p32">
            <a:extLst>
              <a:ext uri="{FF2B5EF4-FFF2-40B4-BE49-F238E27FC236}">
                <a16:creationId xmlns:a16="http://schemas.microsoft.com/office/drawing/2014/main" id="{106932AB-2B97-BBC3-716B-79AE7327BC85}"/>
              </a:ext>
            </a:extLst>
          </p:cNvPr>
          <p:cNvSpPr/>
          <p:nvPr/>
        </p:nvSpPr>
        <p:spPr>
          <a:xfrm>
            <a:off x="4048332" y="851502"/>
            <a:ext cx="45719" cy="35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0F634A9E-706D-7DD7-D67C-BB2754EFB0C9}"/>
              </a:ext>
            </a:extLst>
          </p:cNvPr>
          <p:cNvSpPr txBox="1">
            <a:spLocks/>
          </p:cNvSpPr>
          <p:nvPr/>
        </p:nvSpPr>
        <p:spPr>
          <a:xfrm>
            <a:off x="525805" y="1065472"/>
            <a:ext cx="7878579" cy="407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Context</a:t>
            </a:r>
            <a:r>
              <a:rPr lang="fr-FR" dirty="0"/>
              <a:t> (</a:t>
            </a:r>
            <a:r>
              <a:rPr lang="fr-FR" dirty="0" err="1"/>
              <a:t>Problem</a:t>
            </a:r>
            <a:r>
              <a:rPr lang="fr-FR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Objectif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ETL Pipeline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ETL </a:t>
            </a:r>
            <a:r>
              <a:rPr lang="fr-FR" dirty="0" err="1"/>
              <a:t>steps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27A2050-15EE-1035-15F6-4475B98300CF}"/>
              </a:ext>
            </a:extLst>
          </p:cNvPr>
          <p:cNvSpPr txBox="1">
            <a:spLocks/>
          </p:cNvSpPr>
          <p:nvPr/>
        </p:nvSpPr>
        <p:spPr>
          <a:xfrm>
            <a:off x="4348553" y="1047443"/>
            <a:ext cx="7878579" cy="407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your ETL process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Native Method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ETL Tools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Process Type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ETL vs ELT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Demo</a:t>
            </a:r>
            <a:r>
              <a:rPr lang="fr-FR" dirty="0"/>
              <a:t> (Mini </a:t>
            </a:r>
            <a:r>
              <a:rPr lang="fr-FR" dirty="0" err="1"/>
              <a:t>project</a:t>
            </a:r>
            <a:r>
              <a:rPr lang="fr-F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C4785-2FE6-959B-306A-3CBD3581D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9C8C8-8049-9D8C-89B2-88A3D52B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3" y="322988"/>
            <a:ext cx="7571700" cy="702600"/>
          </a:xfrm>
        </p:spPr>
        <p:txBody>
          <a:bodyPr/>
          <a:lstStyle/>
          <a:p>
            <a:r>
              <a:rPr lang="fr-FR" dirty="0" err="1"/>
              <a:t>Context</a:t>
            </a:r>
            <a:r>
              <a:rPr lang="fr-FR" dirty="0"/>
              <a:t> (</a:t>
            </a:r>
            <a:r>
              <a:rPr lang="fr-FR" dirty="0" err="1"/>
              <a:t>Problem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80F97AA-7B89-3E08-E2A0-76E41E9401FA}"/>
              </a:ext>
            </a:extLst>
          </p:cNvPr>
          <p:cNvSpPr txBox="1">
            <a:spLocks/>
          </p:cNvSpPr>
          <p:nvPr/>
        </p:nvSpPr>
        <p:spPr>
          <a:xfrm>
            <a:off x="298939" y="595313"/>
            <a:ext cx="80116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br>
              <a:rPr lang="fr-FR" sz="2800" dirty="0"/>
            </a:br>
            <a:r>
              <a:rPr lang="fr-FR" dirty="0"/>
              <a:t>entreprise de vente a plusieurs source et il veut prendre des décision alors comment se faire ?</a:t>
            </a:r>
          </a:p>
          <a:p>
            <a:pPr marL="0" indent="0">
              <a:buFont typeface="Source Sans Pro"/>
              <a:buNone/>
            </a:pPr>
            <a:endParaRPr lang="fr-FR" dirty="0"/>
          </a:p>
          <a:p>
            <a:pPr marL="0" indent="0">
              <a:buFont typeface="Source Sans Pro"/>
              <a:buNone/>
            </a:pPr>
            <a:endParaRPr lang="fr-FR" sz="2800" dirty="0"/>
          </a:p>
          <a:p>
            <a:pPr marL="0" indent="0">
              <a:buFont typeface="Source Sans Pro"/>
              <a:buNone/>
            </a:pPr>
            <a:r>
              <a:rPr lang="fr-FR" dirty="0"/>
              <a:t>Data(</a:t>
            </a:r>
            <a:r>
              <a:rPr lang="fr-FR" dirty="0" err="1"/>
              <a:t>API,CSV,JSON,Data</a:t>
            </a:r>
            <a:r>
              <a:rPr lang="fr-FR" dirty="0"/>
              <a:t> Base transactionnel) -------------------- Base analytique orientée métier (Data </a:t>
            </a:r>
            <a:r>
              <a:rPr lang="fr-FR" dirty="0" err="1"/>
              <a:t>warehouse</a:t>
            </a:r>
            <a:r>
              <a:rPr lang="fr-FR" dirty="0"/>
              <a:t>) </a:t>
            </a:r>
          </a:p>
          <a:p>
            <a:pPr marL="0" indent="0">
              <a:buFont typeface="Source Sans Pro"/>
              <a:buNone/>
            </a:pPr>
            <a:endParaRPr lang="fr-FR" sz="2800" dirty="0"/>
          </a:p>
          <a:p>
            <a:pPr marL="0" indent="0">
              <a:buFont typeface="Source Sans Pro"/>
              <a:buNone/>
            </a:pPr>
            <a:r>
              <a:rPr lang="fr-FR" dirty="0"/>
              <a:t>Solution ETL …..!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2085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F3D9D-87E3-1E99-3E95-433383C7C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30F01-7BB0-EA46-1FCB-681193DD5B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54177EC-4FB8-7771-C8B5-BA4B6869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34" y="175259"/>
            <a:ext cx="7571700" cy="702600"/>
          </a:xfrm>
        </p:spPr>
        <p:txBody>
          <a:bodyPr/>
          <a:lstStyle/>
          <a:p>
            <a:r>
              <a:rPr lang="fr-FR" sz="3200" dirty="0"/>
              <a:t>Objectif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1E4792D-D37C-FC8F-AD21-0A4C60443C91}"/>
              </a:ext>
            </a:extLst>
          </p:cNvPr>
          <p:cNvSpPr txBox="1">
            <a:spLocks/>
          </p:cNvSpPr>
          <p:nvPr/>
        </p:nvSpPr>
        <p:spPr>
          <a:xfrm>
            <a:off x="273453" y="987608"/>
            <a:ext cx="7685454" cy="35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Powering data warehouses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integration</a:t>
            </a:r>
            <a:endParaRPr lang="fr-FR" dirty="0"/>
          </a:p>
        </p:txBody>
      </p:sp>
      <p:pic>
        <p:nvPicPr>
          <p:cNvPr id="3" name="Picture 2" descr="Data Warehouse Architecture: Traditional vs. Cloud Models | Panoply">
            <a:extLst>
              <a:ext uri="{FF2B5EF4-FFF2-40B4-BE49-F238E27FC236}">
                <a16:creationId xmlns:a16="http://schemas.microsoft.com/office/drawing/2014/main" id="{A7BE2159-448B-190D-7D40-469EB163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t="16412" r="1630" b="18689"/>
          <a:stretch/>
        </p:blipFill>
        <p:spPr bwMode="auto">
          <a:xfrm>
            <a:off x="1100907" y="2128310"/>
            <a:ext cx="6858000" cy="202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2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48480-2643-AAD6-EC2D-B346F8C2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EED0-9EE4-95A5-82C0-429B259B6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4D006FA-9072-FAB6-95B9-0EB2ABED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ETL Pipeline</a:t>
            </a:r>
          </a:p>
        </p:txBody>
      </p:sp>
      <p:pic>
        <p:nvPicPr>
          <p:cNvPr id="2" name="Picture 4" descr="What Is An ETL Pipeline? | Informatica Netherlands">
            <a:extLst>
              <a:ext uri="{FF2B5EF4-FFF2-40B4-BE49-F238E27FC236}">
                <a16:creationId xmlns:a16="http://schemas.microsoft.com/office/drawing/2014/main" id="{9F1724BF-2173-3BFB-7827-A912AB9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3"/>
          <a:stretch/>
        </p:blipFill>
        <p:spPr bwMode="auto">
          <a:xfrm>
            <a:off x="270734" y="1810112"/>
            <a:ext cx="8279296" cy="227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9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BABCC-BEF0-6A42-CDFD-62268F098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93AD2-30D7-053E-83DC-8A8D189F31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2264057-DF0E-419E-A43B-C944F66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326" y="2668367"/>
            <a:ext cx="7571700" cy="702600"/>
          </a:xfrm>
        </p:spPr>
        <p:txBody>
          <a:bodyPr/>
          <a:lstStyle/>
          <a:p>
            <a:r>
              <a:rPr lang="fr-FR" sz="4000" b="1" dirty="0"/>
              <a:t>ETL </a:t>
            </a:r>
            <a:r>
              <a:rPr lang="fr-FR" sz="4000" b="1" dirty="0" err="1"/>
              <a:t>steps</a:t>
            </a:r>
            <a:br>
              <a:rPr lang="fr-FR" sz="4000" b="1" dirty="0"/>
            </a:b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87210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6C13F-9CF2-9090-FEE3-E15D50531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34937-7B1B-0994-CA58-9E73E5F5B3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383E002-C596-DD4D-0292-CEE3B5FE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12" y="269043"/>
            <a:ext cx="7571700" cy="702600"/>
          </a:xfrm>
        </p:spPr>
        <p:txBody>
          <a:bodyPr/>
          <a:lstStyle/>
          <a:p>
            <a:r>
              <a:rPr lang="fr-FR" b="1" dirty="0" err="1"/>
              <a:t>Step</a:t>
            </a:r>
            <a:r>
              <a:rPr lang="fr-FR" b="1" dirty="0"/>
              <a:t> 1 : Extraction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AC33B0A6-5185-3654-26A8-4AC0E90BA117}"/>
              </a:ext>
            </a:extLst>
          </p:cNvPr>
          <p:cNvSpPr txBox="1">
            <a:spLocks/>
          </p:cNvSpPr>
          <p:nvPr/>
        </p:nvSpPr>
        <p:spPr>
          <a:xfrm>
            <a:off x="455246" y="1157511"/>
            <a:ext cx="8688754" cy="357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dirty="0"/>
              <a:t>Data Source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(MySQL, ORACLE, PostgreSQL, etc.)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Non-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(MongoDB…)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WEB API (</a:t>
            </a:r>
            <a:r>
              <a:rPr lang="fr-FR" dirty="0" err="1"/>
              <a:t>Youtube</a:t>
            </a:r>
            <a:r>
              <a:rPr lang="fr-FR" dirty="0"/>
              <a:t> API)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Web application (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scrapping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api)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JSON, CSV, XML….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Social media (FB, Instagram, ...)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70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3461C-07C4-907F-6EED-F5CC52D7A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3F554-C11B-ED63-7787-FCC617694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D65E007-21A5-9A21-55B9-52EF3337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88" y="253412"/>
            <a:ext cx="7571700" cy="702600"/>
          </a:xfrm>
        </p:spPr>
        <p:txBody>
          <a:bodyPr/>
          <a:lstStyle/>
          <a:p>
            <a:r>
              <a:rPr lang="fr-FR" dirty="0"/>
              <a:t>Extraction Type:</a:t>
            </a:r>
            <a:endParaRPr lang="fr-FR" b="1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51CAC991-1EBD-1ECE-553C-6DD32DF2E4ED}"/>
              </a:ext>
            </a:extLst>
          </p:cNvPr>
          <p:cNvSpPr txBox="1">
            <a:spLocks/>
          </p:cNvSpPr>
          <p:nvPr/>
        </p:nvSpPr>
        <p:spPr>
          <a:xfrm>
            <a:off x="218746" y="1213697"/>
            <a:ext cx="8409440" cy="35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800" b="1" dirty="0"/>
              <a:t>Full Extraction</a:t>
            </a:r>
            <a:r>
              <a:rPr lang="fr-FR" sz="1800" dirty="0"/>
              <a:t>: </a:t>
            </a:r>
            <a:r>
              <a:rPr lang="en-US" sz="1800" dirty="0"/>
              <a:t>extracting all the data from the source system each time the ETL process runs.</a:t>
            </a: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 err="1"/>
              <a:t>Incremental</a:t>
            </a:r>
            <a:r>
              <a:rPr lang="fr-FR" sz="1800" b="1" dirty="0"/>
              <a:t> Extraction</a:t>
            </a:r>
            <a:r>
              <a:rPr lang="fr-FR" sz="1800" dirty="0"/>
              <a:t>: </a:t>
            </a:r>
            <a:r>
              <a:rPr lang="en-US" sz="1800" dirty="0"/>
              <a:t>retrieving only the data that has been added or modified since the last extraction.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/>
              <a:t>Partition Extraction</a:t>
            </a:r>
            <a:r>
              <a:rPr lang="fr-FR" sz="1800" dirty="0"/>
              <a:t>:</a:t>
            </a:r>
            <a:r>
              <a:rPr lang="en-US" sz="1800" dirty="0"/>
              <a:t> dividing the dataset into smaller partitions or subsets based on certain criteria.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2859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F7896-996B-49E8-FE71-E2C3EE43A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E3505-6118-2B44-FDA2-C8255C4365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D112352-08E1-1C6F-6702-AA613BDE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11" y="0"/>
            <a:ext cx="7571700" cy="702600"/>
          </a:xfrm>
        </p:spPr>
        <p:txBody>
          <a:bodyPr/>
          <a:lstStyle/>
          <a:p>
            <a:r>
              <a:rPr lang="fr-FR" b="1" dirty="0" err="1"/>
              <a:t>Step</a:t>
            </a:r>
            <a:r>
              <a:rPr lang="fr-FR" b="1" dirty="0"/>
              <a:t> 2 : </a:t>
            </a:r>
            <a:r>
              <a:rPr lang="fr-FR" b="1" dirty="0" err="1"/>
              <a:t>Transform</a:t>
            </a:r>
            <a:endParaRPr lang="fr-FR" b="1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733D19A-C912-63F8-7704-E3490FE2A522}"/>
              </a:ext>
            </a:extLst>
          </p:cNvPr>
          <p:cNvSpPr txBox="1">
            <a:spLocks/>
          </p:cNvSpPr>
          <p:nvPr/>
        </p:nvSpPr>
        <p:spPr>
          <a:xfrm>
            <a:off x="190916" y="1001031"/>
            <a:ext cx="8544730" cy="374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800" b="1" dirty="0"/>
              <a:t>Data </a:t>
            </a:r>
            <a:r>
              <a:rPr lang="fr-FR" sz="1800" b="1" dirty="0" err="1"/>
              <a:t>cleaning</a:t>
            </a:r>
            <a:r>
              <a:rPr lang="fr-FR" sz="1800" b="1" dirty="0"/>
              <a:t> </a:t>
            </a:r>
            <a:r>
              <a:rPr lang="fr-FR" sz="1800" dirty="0"/>
              <a:t>: </a:t>
            </a:r>
            <a:r>
              <a:rPr lang="fr-CA" sz="1800" dirty="0" err="1"/>
              <a:t>removing</a:t>
            </a:r>
            <a:r>
              <a:rPr lang="fr-CA" sz="1800" dirty="0"/>
              <a:t> duplicates, </a:t>
            </a:r>
            <a:r>
              <a:rPr lang="fr-CA" sz="1800" dirty="0" err="1"/>
              <a:t>null_values</a:t>
            </a:r>
            <a:r>
              <a:rPr lang="fr-CA" sz="1800" dirty="0"/>
              <a:t>…</a:t>
            </a: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/>
              <a:t>Data </a:t>
            </a:r>
            <a:r>
              <a:rPr lang="fr-CA" sz="1800" b="1" dirty="0" err="1"/>
              <a:t>enrichment</a:t>
            </a:r>
            <a:r>
              <a:rPr lang="fr-CA" sz="1800" dirty="0"/>
              <a:t>: a</a:t>
            </a:r>
            <a:r>
              <a:rPr lang="en-US" sz="1800" dirty="0" err="1"/>
              <a:t>dding</a:t>
            </a:r>
            <a:r>
              <a:rPr lang="en-US" sz="1800" dirty="0"/>
              <a:t> additional information to the data</a:t>
            </a: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CA" sz="1800" b="1" dirty="0"/>
              <a:t>Data Transformation</a:t>
            </a:r>
            <a:r>
              <a:rPr lang="fr-CA" sz="1800" dirty="0"/>
              <a:t>: </a:t>
            </a:r>
            <a:r>
              <a:rPr lang="en-US" sz="1800" dirty="0"/>
              <a:t>converting the data into a format that is suitable for loading into the target system.</a:t>
            </a:r>
            <a:endParaRPr lang="fr-CA" sz="1800" dirty="0"/>
          </a:p>
          <a:p>
            <a:pPr>
              <a:buFont typeface="Arial" panose="020B0604020202020204" pitchFamily="34" charset="0"/>
              <a:buChar char="•"/>
            </a:pPr>
            <a:endParaRPr lang="fr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CA" sz="1800" b="1" dirty="0"/>
              <a:t>Data validation</a:t>
            </a:r>
            <a:r>
              <a:rPr lang="fr-CA" sz="1800" dirty="0"/>
              <a:t>: </a:t>
            </a:r>
            <a:r>
              <a:rPr lang="en-US" sz="1800" dirty="0"/>
              <a:t>ensure that the data being used is reliable and trustworthy. </a:t>
            </a:r>
            <a:endParaRPr lang="fr-CA" sz="1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33908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434</Words>
  <Application>Microsoft Office PowerPoint</Application>
  <PresentationFormat>Affichage à l'écran (16:9)</PresentationFormat>
  <Paragraphs>96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Roboto Slab</vt:lpstr>
      <vt:lpstr>Source Sans Pro</vt:lpstr>
      <vt:lpstr>Cordelia template</vt:lpstr>
      <vt:lpstr>ETL (Extract – Transform -Load)</vt:lpstr>
      <vt:lpstr>Outline: </vt:lpstr>
      <vt:lpstr>Context (Problem) </vt:lpstr>
      <vt:lpstr>Objectif</vt:lpstr>
      <vt:lpstr>ETL Pipeline</vt:lpstr>
      <vt:lpstr>ETL steps </vt:lpstr>
      <vt:lpstr>Step 1 : Extraction</vt:lpstr>
      <vt:lpstr>Extraction Type:</vt:lpstr>
      <vt:lpstr>Step 2 : Transform</vt:lpstr>
      <vt:lpstr>Step 3 : Loading</vt:lpstr>
      <vt:lpstr>Présentation PowerPoint</vt:lpstr>
      <vt:lpstr>Implement your ETL process   </vt:lpstr>
      <vt:lpstr>Native Method</vt:lpstr>
      <vt:lpstr>Using ETL Tools </vt:lpstr>
      <vt:lpstr>Orchestration</vt:lpstr>
      <vt:lpstr>Process Type</vt:lpstr>
      <vt:lpstr>ETL vs ELT </vt:lpstr>
      <vt:lpstr>Demo (Mini project)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ID1-FILE-SYSTEM</dc:title>
  <dc:creator>aymane-MG</dc:creator>
  <cp:lastModifiedBy>maghouti@aymane.com</cp:lastModifiedBy>
  <cp:revision>43</cp:revision>
  <dcterms:modified xsi:type="dcterms:W3CDTF">2024-02-23T08:33:16Z</dcterms:modified>
</cp:coreProperties>
</file>