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7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49" r:id="rId17"/>
    <p:sldId id="378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94993" autoAdjust="0"/>
  </p:normalViewPr>
  <p:slideViewPr>
    <p:cSldViewPr snapToGrid="0">
      <p:cViewPr varScale="1">
        <p:scale>
          <a:sx n="103" d="100"/>
          <a:sy n="103" d="100"/>
        </p:scale>
        <p:origin x="806" y="72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018427" y="1118911"/>
            <a:ext cx="7434198" cy="24666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Machine Learning</a:t>
            </a:r>
            <a:br>
              <a:rPr lang="en-US" sz="4000" dirty="0"/>
            </a:br>
            <a:r>
              <a:rPr lang="en-US" sz="4000" dirty="0"/>
              <a:t>La </a:t>
            </a:r>
            <a:r>
              <a:rPr lang="en-US" sz="4000" dirty="0" err="1"/>
              <a:t>Régression</a:t>
            </a:r>
            <a:r>
              <a:rPr lang="en-US" sz="4000" dirty="0"/>
              <a:t> </a:t>
            </a:r>
            <a:r>
              <a:rPr lang="en-US" sz="4000" dirty="0" err="1"/>
              <a:t>logistique</a:t>
            </a:r>
            <a:endParaRPr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71F145-E004-29B1-E7ED-C588B0AE9E03}"/>
              </a:ext>
            </a:extLst>
          </p:cNvPr>
          <p:cNvSpPr/>
          <p:nvPr/>
        </p:nvSpPr>
        <p:spPr>
          <a:xfrm>
            <a:off x="503517" y="2283276"/>
            <a:ext cx="7265166" cy="3561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1800" dirty="0">
                <a:solidFill>
                  <a:schemeClr val="accent6">
                    <a:lumMod val="50000"/>
                  </a:schemeClr>
                </a:solidFill>
              </a:rPr>
              <a:t>Présenté par:</a:t>
            </a:r>
          </a:p>
          <a:p>
            <a:pPr>
              <a:lnSpc>
                <a:spcPct val="150000"/>
              </a:lnSpc>
            </a:pPr>
            <a:r>
              <a:rPr lang="fr-FR" sz="1800" dirty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fr-FR" sz="1800" dirty="0">
                <a:solidFill>
                  <a:schemeClr val="tx1"/>
                </a:solidFill>
              </a:rPr>
              <a:t>AYMANE MAGHOUTI (Étudiant en Ingénierie des Données (ID2))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7D99CFD-4DEB-7682-ABA7-8631A0BD6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442" y="0"/>
            <a:ext cx="4409941" cy="14496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E3A4F-8E3B-FA64-1B27-9B16FEFE0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D4BAD-D721-377D-B110-9005EDA8EC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B99289-3F1A-E3C6-AFF3-B058CD3627BB}"/>
              </a:ext>
            </a:extLst>
          </p:cNvPr>
          <p:cNvSpPr/>
          <p:nvPr/>
        </p:nvSpPr>
        <p:spPr>
          <a:xfrm>
            <a:off x="190916" y="232647"/>
            <a:ext cx="8712968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fr-FR" sz="1600" dirty="0"/>
          </a:p>
          <a:p>
            <a:pPr algn="just">
              <a:buFont typeface="Wingdings" pitchFamily="2" charset="2"/>
              <a:buChar char="Ø"/>
            </a:pPr>
            <a:r>
              <a:rPr lang="fr-FR" sz="1600" dirty="0"/>
              <a:t>Pour prédire une valeur discrète 0 ou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600" dirty="0"/>
              <a:t>, la sortie de la fonction d'hypothèse est traduite comme suit :</a:t>
            </a:r>
          </a:p>
          <a:p>
            <a:pPr algn="just">
              <a:buFont typeface="Wingdings" pitchFamily="2" charset="2"/>
              <a:buChar char="Ø"/>
            </a:pPr>
            <a:endParaRPr lang="fr-FR" sz="1600" dirty="0"/>
          </a:p>
          <a:p>
            <a:pPr algn="just"/>
            <a:endParaRPr lang="fr-FR" sz="1600" dirty="0"/>
          </a:p>
          <a:p>
            <a:pPr algn="just">
              <a:buFont typeface="Wingdings" pitchFamily="2" charset="2"/>
              <a:buChar char="Ø"/>
            </a:pPr>
            <a:endParaRPr lang="fr-FR" sz="1600" dirty="0"/>
          </a:p>
          <a:p>
            <a:pPr algn="just">
              <a:buFont typeface="Wingdings" pitchFamily="2" charset="2"/>
              <a:buChar char="Ø"/>
            </a:pPr>
            <a:endParaRPr lang="fr-FR" sz="1600" dirty="0"/>
          </a:p>
          <a:p>
            <a:pPr algn="just">
              <a:buFont typeface="Wingdings" pitchFamily="2" charset="2"/>
              <a:buChar char="Ø"/>
            </a:pPr>
            <a:endParaRPr lang="fr-FR" sz="1600" dirty="0"/>
          </a:p>
          <a:p>
            <a:pPr algn="just">
              <a:buFont typeface="Wingdings" pitchFamily="2" charset="2"/>
              <a:buChar char="Ø"/>
            </a:pPr>
            <a:r>
              <a:rPr lang="fr-FR" sz="1600" dirty="0"/>
              <a:t> Si notre entrée à g est </a:t>
            </a:r>
            <a:r>
              <a:rPr lang="fr-FR" sz="1600" dirty="0" err="1"/>
              <a:t>θ</a:t>
            </a:r>
            <a:r>
              <a:rPr lang="fr-FR" sz="1600" baseline="30000" dirty="0" err="1"/>
              <a:t>T</a:t>
            </a:r>
            <a:r>
              <a:rPr lang="fr-FR" sz="1600" dirty="0" err="1"/>
              <a:t>x</a:t>
            </a:r>
            <a:r>
              <a:rPr lang="fr-FR" sz="1600" dirty="0"/>
              <a:t>, alors cela signifie :</a:t>
            </a:r>
          </a:p>
          <a:p>
            <a:pPr algn="just"/>
            <a:endParaRPr lang="fr-FR" sz="1600" dirty="0"/>
          </a:p>
          <a:p>
            <a:pPr algn="just"/>
            <a:endParaRPr lang="fr-FR" sz="1600" dirty="0"/>
          </a:p>
          <a:p>
            <a:pPr algn="just"/>
            <a:endParaRPr lang="fr-FR" sz="1600" dirty="0"/>
          </a:p>
          <a:p>
            <a:endParaRPr lang="en-US" sz="100" dirty="0"/>
          </a:p>
          <a:p>
            <a:br>
              <a:rPr lang="en-US" sz="1600" dirty="0"/>
            </a:br>
            <a:endParaRPr lang="en-US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6E27BA4-9FCC-0E3A-D104-00FDE138A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9547" y="1206032"/>
            <a:ext cx="169088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CF1F17-F4A3-E4DE-E98E-FC0FB5F48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0661" y="2983385"/>
            <a:ext cx="2016224" cy="589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EA2AB4-0913-80EB-9A89-8C65F1458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16893" y="2983385"/>
            <a:ext cx="167411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lèche droite 37">
            <a:extLst>
              <a:ext uri="{FF2B5EF4-FFF2-40B4-BE49-F238E27FC236}">
                <a16:creationId xmlns:a16="http://schemas.microsoft.com/office/drawing/2014/main" id="{7A190D52-74D1-1540-284D-F3CF4AED8904}"/>
              </a:ext>
            </a:extLst>
          </p:cNvPr>
          <p:cNvSpPr/>
          <p:nvPr/>
        </p:nvSpPr>
        <p:spPr>
          <a:xfrm>
            <a:off x="4228893" y="3199409"/>
            <a:ext cx="576064" cy="14401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442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57AC5-4BB9-CDFC-FFD0-4F1846FB5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D25B6-BF61-9663-5966-69F9BAE5C3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8FF526-1251-84FD-F9A4-BFE82E5E4CBF}"/>
              </a:ext>
            </a:extLst>
          </p:cNvPr>
          <p:cNvSpPr/>
          <p:nvPr/>
        </p:nvSpPr>
        <p:spPr>
          <a:xfrm>
            <a:off x="102837" y="-124191"/>
            <a:ext cx="85207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fr-FR" sz="16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La fonction de coût 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pour 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la régression logistique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algn="just"/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pPr algn="just"/>
            <a:endParaRPr lang="fr-FR" sz="16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just"/>
            <a:endParaRPr lang="fr-F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AB269B-3E7F-BDE3-9BD8-6D682B033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5235" y="2161649"/>
            <a:ext cx="435597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B3B29B30-E125-E07A-3BFE-758DB79A6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087" y="1170167"/>
            <a:ext cx="2664296" cy="537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75995A39-85AA-CD1A-DCE5-C97ACDD19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3290" y="1167687"/>
            <a:ext cx="43204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B6AFE31-8DFF-832A-531E-465ED5AD914C}"/>
              </a:ext>
            </a:extLst>
          </p:cNvPr>
          <p:cNvSpPr/>
          <p:nvPr/>
        </p:nvSpPr>
        <p:spPr>
          <a:xfrm>
            <a:off x="847494" y="1970049"/>
            <a:ext cx="773150" cy="686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Avec:</a:t>
            </a:r>
          </a:p>
        </p:txBody>
      </p:sp>
      <p:pic>
        <p:nvPicPr>
          <p:cNvPr id="11" name="Picture 9" descr="Logistic Regression cost function. | Download Scientific Diagram">
            <a:extLst>
              <a:ext uri="{FF2B5EF4-FFF2-40B4-BE49-F238E27FC236}">
                <a16:creationId xmlns:a16="http://schemas.microsoft.com/office/drawing/2014/main" id="{C4919D8F-0E0F-65B7-EFAC-6548B7490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05305" y="2808660"/>
            <a:ext cx="3482538" cy="21920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1458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11ADF-D3D7-C270-3490-EF8BB2826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7B394F-256D-6D68-8B6C-605D47E91C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AC7560B-40D6-D598-66E8-D55C4C90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76" y="0"/>
            <a:ext cx="7571700" cy="702600"/>
          </a:xfrm>
        </p:spPr>
        <p:txBody>
          <a:bodyPr/>
          <a:lstStyle/>
          <a:p>
            <a:r>
              <a:rPr lang="fr-FR" dirty="0"/>
              <a:t>Minimisation du fonction de coût :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19F89C1A-5110-079B-9157-7D357C6AB10A}"/>
              </a:ext>
            </a:extLst>
          </p:cNvPr>
          <p:cNvGrpSpPr/>
          <p:nvPr/>
        </p:nvGrpSpPr>
        <p:grpSpPr>
          <a:xfrm>
            <a:off x="979467" y="892436"/>
            <a:ext cx="4748663" cy="576064"/>
            <a:chOff x="979467" y="892436"/>
            <a:chExt cx="4748663" cy="576064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522105B2-A52E-773C-E52E-765836CCF4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9467" y="892436"/>
              <a:ext cx="2664296" cy="537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D64D6BF1-217A-8F8E-638E-79C202A70A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07651" y="892436"/>
              <a:ext cx="432047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26E79FB-E847-9757-33B9-0212555D8990}"/>
              </a:ext>
            </a:extLst>
          </p:cNvPr>
          <p:cNvGrpSpPr/>
          <p:nvPr/>
        </p:nvGrpSpPr>
        <p:grpSpPr>
          <a:xfrm>
            <a:off x="572429" y="1946966"/>
            <a:ext cx="6664354" cy="2572214"/>
            <a:chOff x="572429" y="1619864"/>
            <a:chExt cx="6664354" cy="2572214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0896A2B-343E-0943-44BD-1D51284529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1884"/>
            <a:stretch/>
          </p:blipFill>
          <p:spPr>
            <a:xfrm>
              <a:off x="572429" y="1619864"/>
              <a:ext cx="6664354" cy="2572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D00743-5471-67DB-095F-9F04E2E9CA13}"/>
                </a:ext>
              </a:extLst>
            </p:cNvPr>
            <p:cNvSpPr/>
            <p:nvPr/>
          </p:nvSpPr>
          <p:spPr>
            <a:xfrm>
              <a:off x="1092820" y="2795239"/>
              <a:ext cx="6029092" cy="13381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386987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494C4-E265-C5F3-2142-80CD7D187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7E5E1-C87E-3C6E-0738-414A2B667E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7A30D616-9D45-A4FE-AC93-2334FBC6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14" y="107398"/>
            <a:ext cx="7571700" cy="702600"/>
          </a:xfrm>
        </p:spPr>
        <p:txBody>
          <a:bodyPr/>
          <a:lstStyle/>
          <a:p>
            <a:r>
              <a:rPr lang="fr-FR" dirty="0"/>
              <a:t>Evaluation d’un modèle de classification: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E7A85B-0189-F04D-9B3C-B24A83121362}"/>
              </a:ext>
            </a:extLst>
          </p:cNvPr>
          <p:cNvSpPr/>
          <p:nvPr/>
        </p:nvSpPr>
        <p:spPr>
          <a:xfrm>
            <a:off x="146814" y="809998"/>
            <a:ext cx="8712968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600" b="1" dirty="0">
                <a:solidFill>
                  <a:schemeClr val="accent2"/>
                </a:solidFill>
                <a:latin typeface="Arial"/>
                <a:cs typeface="Arial"/>
              </a:rPr>
              <a:t>Confusion Matrix</a:t>
            </a:r>
            <a:endParaRPr lang="fr-FR" sz="1600" dirty="0">
              <a:solidFill>
                <a:schemeClr val="accent2"/>
              </a:solidFill>
            </a:endParaRPr>
          </a:p>
          <a:p>
            <a:pPr algn="just"/>
            <a:endParaRPr lang="fr-FR" sz="1600" dirty="0"/>
          </a:p>
          <a:p>
            <a:pPr algn="just"/>
            <a:r>
              <a:rPr lang="fr-FR" sz="1600" dirty="0"/>
              <a:t> </a:t>
            </a:r>
          </a:p>
          <a:p>
            <a:endParaRPr lang="fr-FR" sz="900" dirty="0"/>
          </a:p>
          <a:p>
            <a:pPr algn="just"/>
            <a:endParaRPr lang="fr-FR" sz="1600" dirty="0"/>
          </a:p>
        </p:txBody>
      </p:sp>
      <p:pic>
        <p:nvPicPr>
          <p:cNvPr id="7" name="Picture 8" descr="Matrice De Confusion Classification">
            <a:extLst>
              <a:ext uri="{FF2B5EF4-FFF2-40B4-BE49-F238E27FC236}">
                <a16:creationId xmlns:a16="http://schemas.microsoft.com/office/drawing/2014/main" id="{1AEFD0F1-751B-B449-6F94-BE538E028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765" y="1036400"/>
            <a:ext cx="5714190" cy="145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9ACA982-DAB7-C0A7-22E4-3D1A189AB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859" y="3144791"/>
            <a:ext cx="2810229" cy="8555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3BC3F1-409D-FA8F-4061-1A9609B1FC5F}"/>
              </a:ext>
            </a:extLst>
          </p:cNvPr>
          <p:cNvSpPr/>
          <p:nvPr/>
        </p:nvSpPr>
        <p:spPr>
          <a:xfrm>
            <a:off x="240116" y="2598756"/>
            <a:ext cx="8712968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600" b="1" dirty="0" err="1">
                <a:solidFill>
                  <a:schemeClr val="accent2"/>
                </a:solidFill>
              </a:rPr>
              <a:t>Accuracy</a:t>
            </a:r>
            <a:r>
              <a:rPr lang="fr-FR" sz="1600" b="1" dirty="0">
                <a:solidFill>
                  <a:schemeClr val="accent2"/>
                </a:solidFill>
              </a:rPr>
              <a:t> (exactitude)</a:t>
            </a:r>
            <a:endParaRPr lang="fr-FR" sz="1600" dirty="0">
              <a:solidFill>
                <a:schemeClr val="accent2"/>
              </a:solidFill>
            </a:endParaRPr>
          </a:p>
          <a:p>
            <a:pPr algn="just"/>
            <a:endParaRPr lang="fr-FR" sz="1600" dirty="0"/>
          </a:p>
          <a:p>
            <a:pPr algn="just"/>
            <a:r>
              <a:rPr lang="fr-FR" sz="1600" dirty="0"/>
              <a:t> </a:t>
            </a:r>
          </a:p>
          <a:p>
            <a:endParaRPr lang="fr-FR" sz="900" dirty="0"/>
          </a:p>
          <a:p>
            <a:pPr algn="just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275250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1AD36-0A67-BD42-B440-8AE5D5C1A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A45A8-197A-23BA-6155-32C375C11A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2050" name="Picture 2" descr="Accuracy and Error Rate from CONFUSION MATRIX? | by Himanshu Mehndiratta |  Analytics Vidhya | Medium">
            <a:extLst>
              <a:ext uri="{FF2B5EF4-FFF2-40B4-BE49-F238E27FC236}">
                <a16:creationId xmlns:a16="http://schemas.microsoft.com/office/drawing/2014/main" id="{04D39706-8CC8-E1C8-B293-278F2A1C9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112" y="694396"/>
            <a:ext cx="4809121" cy="265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re 3">
            <a:extLst>
              <a:ext uri="{FF2B5EF4-FFF2-40B4-BE49-F238E27FC236}">
                <a16:creationId xmlns:a16="http://schemas.microsoft.com/office/drawing/2014/main" id="{399683B8-78E5-65A0-127F-2789A913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14" y="107398"/>
            <a:ext cx="7571700" cy="702600"/>
          </a:xfrm>
        </p:spPr>
        <p:txBody>
          <a:bodyPr/>
          <a:lstStyle/>
          <a:p>
            <a:r>
              <a:rPr lang="fr-FR" dirty="0"/>
              <a:t>Exemple: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477860-1C51-3D08-357A-69B4346F31A6}"/>
              </a:ext>
            </a:extLst>
          </p:cNvPr>
          <p:cNvSpPr/>
          <p:nvPr/>
        </p:nvSpPr>
        <p:spPr>
          <a:xfrm>
            <a:off x="2780371" y="3697881"/>
            <a:ext cx="3107473" cy="921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Accuracy</a:t>
            </a:r>
            <a:r>
              <a:rPr lang="fr-FR" dirty="0">
                <a:solidFill>
                  <a:schemeClr val="tx1"/>
                </a:solidFill>
              </a:rPr>
              <a:t> = (45+30) / 100 = 0.75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2F0F8C-C9B3-288E-947D-399A9270B709}"/>
              </a:ext>
            </a:extLst>
          </p:cNvPr>
          <p:cNvSpPr/>
          <p:nvPr/>
        </p:nvSpPr>
        <p:spPr>
          <a:xfrm>
            <a:off x="1949616" y="1158448"/>
            <a:ext cx="3107473" cy="921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Total = 100</a:t>
            </a:r>
          </a:p>
        </p:txBody>
      </p:sp>
    </p:spTree>
    <p:extLst>
      <p:ext uri="{BB962C8B-B14F-4D97-AF65-F5344CB8AC3E}">
        <p14:creationId xmlns:p14="http://schemas.microsoft.com/office/powerpoint/2010/main" val="853683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96C45-7E8E-DF41-99C4-9C88CAADD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E020A-11BC-6F21-1348-DACFC51EB6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66794BF-81FF-4459-676C-3F521323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26" y="215590"/>
            <a:ext cx="7571700" cy="1642947"/>
          </a:xfrm>
        </p:spPr>
        <p:txBody>
          <a:bodyPr/>
          <a:lstStyle/>
          <a:p>
            <a:r>
              <a:rPr lang="fr-FR" dirty="0"/>
              <a:t>Project : Loan </a:t>
            </a:r>
            <a:r>
              <a:rPr lang="fr-FR" dirty="0" err="1"/>
              <a:t>Credit</a:t>
            </a:r>
            <a:r>
              <a:rPr lang="fr-FR" dirty="0"/>
              <a:t> Classification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5910E87-C8DA-FD22-294F-95C744D0A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811" y="900879"/>
            <a:ext cx="4896052" cy="402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11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AAB6A-F711-0A7F-EE7B-CD6613606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F4FFC-D7A8-2851-D7F9-643F82B8D5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EB0E34A-9531-C777-4057-D32FFACA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01" y="344367"/>
            <a:ext cx="7571700" cy="1298579"/>
          </a:xfrm>
        </p:spPr>
        <p:txBody>
          <a:bodyPr/>
          <a:lstStyle/>
          <a:p>
            <a:r>
              <a:rPr lang="fr-FR" sz="3200" b="1" dirty="0"/>
              <a:t>Architecture 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FA1BC15-20A3-9CCA-4FBA-B55AD5F37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55" y="1901015"/>
            <a:ext cx="6556657" cy="21136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9385DB-6288-9B96-02D8-E965F7BAB7C5}"/>
              </a:ext>
            </a:extLst>
          </p:cNvPr>
          <p:cNvSpPr/>
          <p:nvPr/>
        </p:nvSpPr>
        <p:spPr>
          <a:xfrm>
            <a:off x="104078" y="862361"/>
            <a:ext cx="3791415" cy="780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Web app pour l'estimation du crédit</a:t>
            </a:r>
          </a:p>
        </p:txBody>
      </p:sp>
    </p:spTree>
    <p:extLst>
      <p:ext uri="{BB962C8B-B14F-4D97-AF65-F5344CB8AC3E}">
        <p14:creationId xmlns:p14="http://schemas.microsoft.com/office/powerpoint/2010/main" val="3602011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9D670-5AFE-AB83-4FED-F54F8E665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BD0CA-C86F-DDD7-DF04-F5AD5513C8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2" name="Titre 4">
            <a:extLst>
              <a:ext uri="{FF2B5EF4-FFF2-40B4-BE49-F238E27FC236}">
                <a16:creationId xmlns:a16="http://schemas.microsoft.com/office/drawing/2014/main" id="{AC060C5A-79DE-DA25-11B2-1E4BAC24A022}"/>
              </a:ext>
            </a:extLst>
          </p:cNvPr>
          <p:cNvSpPr txBox="1">
            <a:spLocks/>
          </p:cNvSpPr>
          <p:nvPr/>
        </p:nvSpPr>
        <p:spPr>
          <a:xfrm>
            <a:off x="350600" y="1629901"/>
            <a:ext cx="8234644" cy="142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4000" b="1" dirty="0"/>
              <a:t>Merci pour </a:t>
            </a:r>
            <a:r>
              <a:rPr lang="en-US" sz="4000" b="1" dirty="0" err="1"/>
              <a:t>votre</a:t>
            </a:r>
            <a:r>
              <a:rPr lang="en-US" sz="4000" b="1" dirty="0"/>
              <a:t> attention!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58125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359430" y="-119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Outline: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151371" y="956882"/>
            <a:ext cx="4146380" cy="3229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1- Introduction à la classification</a:t>
            </a:r>
          </a:p>
          <a:p>
            <a:pPr algn="l">
              <a:lnSpc>
                <a:spcPct val="200000"/>
              </a:lnSpc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2- Regression vs Classification</a:t>
            </a:r>
            <a:endParaRPr lang="fr-CA" dirty="0">
              <a:solidFill>
                <a:schemeClr val="tx2">
                  <a:lumMod val="2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lnSpc>
                <a:spcPct val="200000"/>
              </a:lnSpc>
            </a:pPr>
            <a:r>
              <a:rPr lang="fr-CA" dirty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3- Les types de classification</a:t>
            </a:r>
          </a:p>
          <a:p>
            <a:pPr algn="l">
              <a:lnSpc>
                <a:spcPct val="200000"/>
              </a:lnSpc>
            </a:pPr>
            <a:r>
              <a:rPr lang="fr-CA" dirty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4- L'algorithme de régression logistique</a:t>
            </a:r>
          </a:p>
          <a:p>
            <a:pPr algn="l">
              <a:lnSpc>
                <a:spcPct val="200000"/>
              </a:lnSpc>
            </a:pPr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5- Evaluation d’un modèle de classification:       </a:t>
            </a:r>
          </a:p>
          <a:p>
            <a:pPr algn="l">
              <a:lnSpc>
                <a:spcPct val="200000"/>
              </a:lnSpc>
            </a:pPr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- Matrice de confusion </a:t>
            </a:r>
          </a:p>
          <a:p>
            <a:pPr algn="l">
              <a:lnSpc>
                <a:spcPct val="200000"/>
              </a:lnSpc>
            </a:pPr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- Exactitude (</a:t>
            </a:r>
            <a:r>
              <a:rPr lang="fr-FR" dirty="0" err="1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Accuracy</a:t>
            </a:r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</a:t>
            </a:r>
            <a:endParaRPr lang="fr-CA" dirty="0">
              <a:solidFill>
                <a:schemeClr val="tx2">
                  <a:lumMod val="2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lnSpc>
                <a:spcPct val="150000"/>
              </a:lnSpc>
            </a:pPr>
            <a:endParaRPr lang="fr-CA" dirty="0">
              <a:solidFill>
                <a:schemeClr val="tx2">
                  <a:lumMod val="2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fr-CA" dirty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432680" y="958612"/>
            <a:ext cx="4801932" cy="3284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200000"/>
              </a:lnSpc>
            </a:pPr>
            <a:r>
              <a:rPr lang="fr-CA" dirty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6- Mini - Project:</a:t>
            </a:r>
          </a:p>
          <a:p>
            <a:pPr algn="l">
              <a:lnSpc>
                <a:spcPct val="200000"/>
              </a:lnSpc>
            </a:pPr>
            <a:r>
              <a:rPr lang="fr-CA" dirty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- Préparation des données</a:t>
            </a:r>
            <a:br>
              <a:rPr lang="fr-CA" dirty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fr-CA" dirty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- </a:t>
            </a:r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Entraînement du modèle (Régression logistique)</a:t>
            </a:r>
          </a:p>
          <a:p>
            <a:pPr algn="l">
              <a:lnSpc>
                <a:spcPct val="200000"/>
              </a:lnSpc>
            </a:pPr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- Evaluation de modèle </a:t>
            </a:r>
          </a:p>
          <a:p>
            <a:pPr algn="l">
              <a:lnSpc>
                <a:spcPct val="200000"/>
              </a:lnSpc>
            </a:pPr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- Déploiement du modèle </a:t>
            </a:r>
          </a:p>
          <a:p>
            <a:pPr algn="l">
              <a:lnSpc>
                <a:spcPct val="200000"/>
              </a:lnSpc>
            </a:pPr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- Faire des test</a:t>
            </a:r>
            <a:endParaRPr lang="fr-CA" dirty="0">
              <a:solidFill>
                <a:schemeClr val="tx2">
                  <a:lumMod val="2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fr-CA" dirty="0">
              <a:solidFill>
                <a:schemeClr val="tx2">
                  <a:lumMod val="2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endParaRPr lang="fr-CA" dirty="0">
              <a:solidFill>
                <a:schemeClr val="tx2">
                  <a:lumMod val="2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Google Shape;351;p32">
            <a:extLst>
              <a:ext uri="{FF2B5EF4-FFF2-40B4-BE49-F238E27FC236}">
                <a16:creationId xmlns:a16="http://schemas.microsoft.com/office/drawing/2014/main" id="{106932AB-2B97-BBC3-716B-79AE7327BC85}"/>
              </a:ext>
            </a:extLst>
          </p:cNvPr>
          <p:cNvSpPr/>
          <p:nvPr/>
        </p:nvSpPr>
        <p:spPr>
          <a:xfrm>
            <a:off x="4297751" y="835460"/>
            <a:ext cx="45719" cy="35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80DCE-3043-D83A-E52F-07715D4C2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9A34F-B923-D27E-4F30-B09CCC7ACA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9E4400A-58D3-019C-8EFC-0FD844EC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233" y="144569"/>
            <a:ext cx="7571700" cy="702600"/>
          </a:xfrm>
        </p:spPr>
        <p:txBody>
          <a:bodyPr/>
          <a:lstStyle/>
          <a:p>
            <a:r>
              <a:rPr lang="fr-FR" dirty="0"/>
              <a:t>Introduction à la classification</a:t>
            </a:r>
            <a:br>
              <a:rPr lang="fr-FR" dirty="0"/>
            </a:b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63659F-30B4-5176-DC4B-386C0A0B4EB6}"/>
              </a:ext>
            </a:extLst>
          </p:cNvPr>
          <p:cNvSpPr/>
          <p:nvPr/>
        </p:nvSpPr>
        <p:spPr>
          <a:xfrm>
            <a:off x="232613" y="847169"/>
            <a:ext cx="8171771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fr-FR" sz="1600" b="1" dirty="0"/>
          </a:p>
          <a:p>
            <a:pPr algn="just">
              <a:buFont typeface="Wingdings" pitchFamily="2" charset="2"/>
              <a:buChar char="Ø"/>
            </a:pPr>
            <a:r>
              <a:rPr lang="fr-FR" sz="1600" b="1" dirty="0"/>
              <a:t>Variable discrète : </a:t>
            </a:r>
            <a:r>
              <a:rPr lang="fr-FR" sz="1600" dirty="0"/>
              <a:t>La variable à prédire peut prendre une valeur d’un ensemble fini   et non ordonné L  (qu’on appelle des classes ou catégories), tel que :</a:t>
            </a:r>
          </a:p>
          <a:p>
            <a:pPr algn="ctr">
              <a:lnSpc>
                <a:spcPct val="250000"/>
              </a:lnSpc>
            </a:pPr>
            <a:r>
              <a:rPr lang="fr-FR" sz="1600" dirty="0"/>
              <a:t>couleur des yeux∈ {marron, bleu, vert}</a:t>
            </a:r>
          </a:p>
          <a:p>
            <a:pPr algn="ctr">
              <a:lnSpc>
                <a:spcPct val="200000"/>
              </a:lnSpc>
            </a:pPr>
            <a:r>
              <a:rPr lang="fr-FR" sz="1600" dirty="0"/>
              <a:t>email∈ {spam, </a:t>
            </a:r>
            <a:r>
              <a:rPr lang="fr-FR" sz="1600" dirty="0" err="1"/>
              <a:t>ham</a:t>
            </a:r>
            <a:r>
              <a:rPr lang="fr-FR" sz="1600" dirty="0"/>
              <a:t>}</a:t>
            </a:r>
          </a:p>
          <a:p>
            <a:pPr algn="just"/>
            <a:endParaRPr lang="fr-FR" sz="1400" dirty="0"/>
          </a:p>
          <a:p>
            <a:pPr algn="just"/>
            <a:endParaRPr lang="fr-FR" sz="400" dirty="0"/>
          </a:p>
          <a:p>
            <a:pPr algn="just">
              <a:buFont typeface="Wingdings" pitchFamily="2" charset="2"/>
              <a:buChar char="Ø"/>
            </a:pPr>
            <a:r>
              <a:rPr lang="fr-FR" sz="1600" dirty="0"/>
              <a:t>Dans l’apprentissage supervisé, quand la variable à prédire prend une valeur discrète, on parle d’un problème de classification. </a:t>
            </a:r>
          </a:p>
          <a:p>
            <a:pPr algn="just"/>
            <a:endParaRPr lang="fr-FR" sz="1600" dirty="0"/>
          </a:p>
          <a:p>
            <a:pPr algn="just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24959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59318-3D61-7B8F-01F9-65EB09BC7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9F83C-B85C-8AE5-1C40-AA0BC1F071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2730696B-F489-DF31-0831-A1D13770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79" y="285818"/>
            <a:ext cx="7571700" cy="702600"/>
          </a:xfrm>
        </p:spPr>
        <p:txBody>
          <a:bodyPr/>
          <a:lstStyle/>
          <a:p>
            <a:r>
              <a:rPr lang="fr-FR" dirty="0" err="1"/>
              <a:t>Regression</a:t>
            </a:r>
            <a:r>
              <a:rPr lang="fr-FR" dirty="0"/>
              <a:t> vs Classification</a:t>
            </a:r>
            <a:br>
              <a:rPr lang="fr-FR" dirty="0"/>
            </a:br>
            <a:endParaRPr lang="fr-FR" dirty="0"/>
          </a:p>
        </p:txBody>
      </p:sp>
      <p:pic>
        <p:nvPicPr>
          <p:cNvPr id="1026" name="Picture 2" descr="Regression vs Classification in Machine Learning - Javatpoint">
            <a:extLst>
              <a:ext uri="{FF2B5EF4-FFF2-40B4-BE49-F238E27FC236}">
                <a16:creationId xmlns:a16="http://schemas.microsoft.com/office/drawing/2014/main" id="{170131A9-0F28-2C24-4D60-7D1E7F570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7" y="1412384"/>
            <a:ext cx="595312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48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5F9CC-AF1B-B50D-F994-5F5E63332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D1F51-61F7-437A-91EE-6E9AE48B8F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70F2FC2-7E27-F7EA-0BDD-DA988AA85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008" y="233779"/>
            <a:ext cx="7571700" cy="702600"/>
          </a:xfrm>
        </p:spPr>
        <p:txBody>
          <a:bodyPr/>
          <a:lstStyle/>
          <a:p>
            <a:r>
              <a:rPr lang="fr-FR" dirty="0"/>
              <a:t>Les types de classification</a:t>
            </a:r>
            <a:br>
              <a:rPr lang="fr-FR" dirty="0"/>
            </a:b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DA39D5E-CE2C-B105-B1B2-0D590004C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28" y="882164"/>
            <a:ext cx="6673166" cy="350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5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CE06A-C931-FC6A-229B-5AD0A9829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EE4A3-823E-F24E-E126-4DB5689A43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490484-F79A-21ED-1283-146D7B2F582C}"/>
              </a:ext>
            </a:extLst>
          </p:cNvPr>
          <p:cNvSpPr/>
          <p:nvPr/>
        </p:nvSpPr>
        <p:spPr>
          <a:xfrm>
            <a:off x="323528" y="269817"/>
            <a:ext cx="797297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solidFill>
                  <a:schemeClr val="accent2"/>
                </a:solidFill>
              </a:rPr>
              <a:t>Single-Label :  Binary Classification</a:t>
            </a:r>
            <a:endParaRPr lang="fr-FR" sz="2000" b="1" dirty="0"/>
          </a:p>
          <a:p>
            <a:endParaRPr lang="fr-FR" sz="1600" dirty="0"/>
          </a:p>
          <a:p>
            <a:pPr algn="just">
              <a:buFont typeface="Wingdings" pitchFamily="2" charset="2"/>
              <a:buChar char="Ø"/>
            </a:pPr>
            <a:r>
              <a:rPr lang="fr-FR" sz="1600" dirty="0"/>
              <a:t>Classification binaire fait référence aux tâches de classification qui ont deux classes.</a:t>
            </a:r>
            <a:br>
              <a:rPr lang="fr-FR" sz="1600" dirty="0"/>
            </a:br>
            <a:endParaRPr lang="fr-FR" sz="1600" dirty="0"/>
          </a:p>
          <a:p>
            <a:pPr algn="just">
              <a:buFont typeface="Wingdings" pitchFamily="2" charset="2"/>
              <a:buChar char="Ø"/>
            </a:pPr>
            <a:endParaRPr lang="fr-FR" sz="1600" dirty="0"/>
          </a:p>
          <a:p>
            <a:pPr algn="just">
              <a:buFont typeface="Wingdings" pitchFamily="2" charset="2"/>
              <a:buChar char="Ø"/>
            </a:pPr>
            <a:endParaRPr lang="fr-FR" sz="1600" dirty="0"/>
          </a:p>
          <a:p>
            <a:pPr algn="just">
              <a:buFont typeface="Wingdings" pitchFamily="2" charset="2"/>
              <a:buChar char="Ø"/>
            </a:pPr>
            <a:endParaRPr lang="fr-FR" sz="1600" dirty="0"/>
          </a:p>
          <a:p>
            <a:pPr algn="just">
              <a:buFont typeface="Wingdings" pitchFamily="2" charset="2"/>
              <a:buChar char="Ø"/>
            </a:pPr>
            <a:endParaRPr lang="fr-FR" sz="1600" dirty="0"/>
          </a:p>
          <a:p>
            <a:pPr algn="just">
              <a:buFont typeface="Wingdings" pitchFamily="2" charset="2"/>
              <a:buChar char="Ø"/>
            </a:pPr>
            <a:endParaRPr lang="fr-FR" sz="1600" dirty="0"/>
          </a:p>
          <a:p>
            <a:pPr algn="just">
              <a:buFont typeface="Wingdings" pitchFamily="2" charset="2"/>
              <a:buChar char="Ø"/>
            </a:pPr>
            <a:r>
              <a:rPr lang="fr-FR" sz="1600" dirty="0"/>
              <a:t>Exemple:</a:t>
            </a:r>
          </a:p>
          <a:p>
            <a:pPr algn="just">
              <a:buFont typeface="Wingdings" pitchFamily="2" charset="2"/>
              <a:buChar char="Ø"/>
            </a:pPr>
            <a:endParaRPr lang="fr-FR" sz="1600" dirty="0"/>
          </a:p>
          <a:p>
            <a:pPr algn="just"/>
            <a:endParaRPr lang="fr-FR" sz="1600" dirty="0"/>
          </a:p>
          <a:p>
            <a:pPr algn="just"/>
            <a:endParaRPr lang="fr-FR" sz="1600" dirty="0"/>
          </a:p>
          <a:p>
            <a:pPr algn="just"/>
            <a:endParaRPr lang="fr-FR" sz="1600" dirty="0"/>
          </a:p>
          <a:p>
            <a:pPr algn="just"/>
            <a:endParaRPr lang="fr-FR" sz="1600" dirty="0"/>
          </a:p>
          <a:p>
            <a:pPr algn="just">
              <a:buFont typeface="Wingdings" pitchFamily="2" charset="2"/>
              <a:buChar char="Ø"/>
            </a:pPr>
            <a:endParaRPr lang="fr-FR" sz="1600" dirty="0"/>
          </a:p>
          <a:p>
            <a:pPr algn="just">
              <a:buFont typeface="Wingdings" pitchFamily="2" charset="2"/>
              <a:buChar char="Ø"/>
            </a:pPr>
            <a:endParaRPr lang="fr-FR" sz="1600" dirty="0"/>
          </a:p>
          <a:p>
            <a:pPr algn="just"/>
            <a:endParaRPr lang="fr-FR" sz="1600" i="1" dirty="0"/>
          </a:p>
          <a:p>
            <a:pPr algn="just"/>
            <a:endParaRPr lang="fr-FR" sz="1600" i="1" dirty="0"/>
          </a:p>
          <a:p>
            <a:br>
              <a:rPr lang="fr-FR" sz="1600" dirty="0"/>
            </a:br>
            <a:endParaRPr lang="fr-FR" sz="1600" dirty="0"/>
          </a:p>
        </p:txBody>
      </p:sp>
      <p:pic>
        <p:nvPicPr>
          <p:cNvPr id="3" name="Picture 4" descr="Naive Bayes : Text Classifier for Spam Detection. | by Naveen Kumar K |  Medium">
            <a:extLst>
              <a:ext uri="{FF2B5EF4-FFF2-40B4-BE49-F238E27FC236}">
                <a16:creationId xmlns:a16="http://schemas.microsoft.com/office/drawing/2014/main" id="{4BAC9438-9203-12E6-77DC-4B337B61D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9220" y="3113528"/>
            <a:ext cx="2781593" cy="1833123"/>
          </a:xfrm>
          <a:prstGeom prst="rect">
            <a:avLst/>
          </a:prstGeom>
          <a:noFill/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BD52E53-D4CF-81A7-9933-CB8BEE43A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26" y="1191637"/>
            <a:ext cx="3657574" cy="17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75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7B851-5842-22E0-A02E-AFE9119B8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20336-5CA4-C534-9E49-1132440B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557D20-26D2-ADAB-8ADD-DF7B4F656189}"/>
              </a:ext>
            </a:extLst>
          </p:cNvPr>
          <p:cNvSpPr/>
          <p:nvPr/>
        </p:nvSpPr>
        <p:spPr>
          <a:xfrm>
            <a:off x="190916" y="143437"/>
            <a:ext cx="8260578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 algn="just"/>
            <a:r>
              <a:rPr lang="fr-FR" sz="2000" dirty="0">
                <a:solidFill>
                  <a:schemeClr val="accent2"/>
                </a:solidFill>
              </a:rPr>
              <a:t>Single-Label :  Multi-Class Classification</a:t>
            </a:r>
            <a:endParaRPr lang="fr-FR" sz="2000" b="1" dirty="0"/>
          </a:p>
          <a:p>
            <a:endParaRPr lang="fr-FR" sz="1600" dirty="0"/>
          </a:p>
          <a:p>
            <a:pPr algn="just">
              <a:buFont typeface="Wingdings" pitchFamily="2" charset="2"/>
              <a:buChar char="Ø"/>
            </a:pPr>
            <a:r>
              <a:rPr lang="fr-FR" sz="1600" dirty="0"/>
              <a:t>La classification multi-classes est un problème de classification des instances dans l'une des trois classes ou plus. </a:t>
            </a:r>
          </a:p>
          <a:p>
            <a:pPr algn="just">
              <a:buFont typeface="Wingdings" pitchFamily="2" charset="2"/>
              <a:buChar char="Ø"/>
            </a:pPr>
            <a:endParaRPr lang="fr-FR" sz="1600" dirty="0"/>
          </a:p>
          <a:p>
            <a:pPr algn="just">
              <a:buFont typeface="Wingdings" pitchFamily="2" charset="2"/>
              <a:buChar char="Ø"/>
            </a:pPr>
            <a:r>
              <a:rPr lang="fr-FR" sz="1600" dirty="0"/>
              <a:t>Elle suppose que le choix est entre plus de deux classes, mais l’instance d'entrée doit être affectée à une et une seule étiquette de classe.</a:t>
            </a:r>
          </a:p>
          <a:p>
            <a:pPr algn="just"/>
            <a:endParaRPr lang="fr-FR" sz="1400" dirty="0"/>
          </a:p>
          <a:p>
            <a:pPr algn="just">
              <a:buFont typeface="Wingdings" pitchFamily="2" charset="2"/>
              <a:buChar char="Ø"/>
            </a:pPr>
            <a:r>
              <a:rPr lang="fr-FR" sz="1600" dirty="0"/>
              <a:t>Exemple:</a:t>
            </a:r>
          </a:p>
          <a:p>
            <a:pPr algn="just">
              <a:buFont typeface="Wingdings" pitchFamily="2" charset="2"/>
              <a:buChar char="Ø"/>
            </a:pPr>
            <a:endParaRPr lang="fr-FR" sz="1600" dirty="0"/>
          </a:p>
          <a:p>
            <a:pPr algn="just"/>
            <a:endParaRPr lang="fr-FR" sz="1600" dirty="0"/>
          </a:p>
          <a:p>
            <a:pPr algn="just"/>
            <a:endParaRPr lang="fr-FR" sz="1600" dirty="0"/>
          </a:p>
          <a:p>
            <a:pPr algn="just"/>
            <a:endParaRPr lang="fr-FR" sz="1600" dirty="0"/>
          </a:p>
          <a:p>
            <a:pPr algn="just"/>
            <a:endParaRPr lang="fr-FR" sz="1600" dirty="0"/>
          </a:p>
          <a:p>
            <a:pPr algn="just">
              <a:buFont typeface="Wingdings" pitchFamily="2" charset="2"/>
              <a:buChar char="Ø"/>
            </a:pPr>
            <a:endParaRPr lang="fr-FR" sz="1600" dirty="0"/>
          </a:p>
          <a:p>
            <a:pPr algn="just">
              <a:buFont typeface="Wingdings" pitchFamily="2" charset="2"/>
              <a:buChar char="Ø"/>
            </a:pPr>
            <a:endParaRPr lang="fr-FR" sz="1600" dirty="0"/>
          </a:p>
          <a:p>
            <a:pPr algn="just"/>
            <a:endParaRPr lang="fr-FR" sz="1600" i="1" dirty="0"/>
          </a:p>
          <a:p>
            <a:pPr algn="just"/>
            <a:endParaRPr lang="fr-FR" sz="1600" i="1" dirty="0"/>
          </a:p>
          <a:p>
            <a:br>
              <a:rPr lang="fr-FR" sz="1600" dirty="0"/>
            </a:br>
            <a:endParaRPr lang="fr-FR" sz="1600" dirty="0"/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0AC92898-060E-61F3-4C7D-8456CC25D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>
            <a:off x="2860905" y="2571750"/>
            <a:ext cx="3145885" cy="2056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6997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86232-6A11-BA14-BB39-6BD950F9D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603B1-F69A-FEEF-4129-215DD70FA9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8485D4-9E78-080C-0962-D62000FCF417}"/>
              </a:ext>
            </a:extLst>
          </p:cNvPr>
          <p:cNvSpPr/>
          <p:nvPr/>
        </p:nvSpPr>
        <p:spPr>
          <a:xfrm>
            <a:off x="199481" y="196849"/>
            <a:ext cx="864096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 algn="just"/>
            <a:r>
              <a:rPr lang="fr-FR" sz="2000" dirty="0">
                <a:solidFill>
                  <a:schemeClr val="accent2"/>
                </a:solidFill>
              </a:rPr>
              <a:t>Multi-Label Classification</a:t>
            </a:r>
            <a:endParaRPr lang="fr-FR" sz="2000" b="1" dirty="0"/>
          </a:p>
          <a:p>
            <a:endParaRPr lang="fr-FR" sz="1600" dirty="0"/>
          </a:p>
          <a:p>
            <a:pPr algn="just">
              <a:buFont typeface="Wingdings" pitchFamily="2" charset="2"/>
              <a:buChar char="Ø"/>
            </a:pPr>
            <a:r>
              <a:rPr lang="fr-FR" sz="1600" dirty="0"/>
              <a:t>La classification multi-étiquettes consiste à prédire zéro ou plusieurs étiquettes de classes.</a:t>
            </a:r>
          </a:p>
          <a:p>
            <a:pPr algn="just"/>
            <a:endParaRPr lang="fr-FR" sz="1600" dirty="0"/>
          </a:p>
          <a:p>
            <a:pPr algn="just">
              <a:buFont typeface="Wingdings" pitchFamily="2" charset="2"/>
              <a:buChar char="Ø"/>
            </a:pPr>
            <a:r>
              <a:rPr lang="fr-FR" sz="1600" dirty="0"/>
              <a:t>Le nombre d'étiquettes par instance n'est pas fixe.</a:t>
            </a:r>
          </a:p>
          <a:p>
            <a:pPr algn="just"/>
            <a:endParaRPr lang="fr-FR" sz="1600" dirty="0"/>
          </a:p>
          <a:p>
            <a:pPr algn="just">
              <a:buFont typeface="Wingdings" pitchFamily="2" charset="2"/>
              <a:buChar char="Ø"/>
            </a:pPr>
            <a:r>
              <a:rPr lang="fr-FR" sz="1600" dirty="0"/>
              <a:t>Exemple:</a:t>
            </a:r>
            <a:endParaRPr lang="fr-FR" sz="1000" b="1" i="1" dirty="0">
              <a:solidFill>
                <a:srgbClr val="FFC000"/>
              </a:solidFill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C2F61E6E-EE0A-692C-4AB9-5F7350FD2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1263" y="2311813"/>
            <a:ext cx="3912366" cy="198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2169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DB7EA-7251-8092-AC9C-0B64C47EA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032A6-3E3F-AB91-DA1B-4784FB70E7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4A3C1C6-0069-7D42-72CE-5C0275207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42" y="330422"/>
            <a:ext cx="7571700" cy="702600"/>
          </a:xfrm>
        </p:spPr>
        <p:txBody>
          <a:bodyPr/>
          <a:lstStyle/>
          <a:p>
            <a:r>
              <a:rPr lang="fr-FR" dirty="0"/>
              <a:t>La Régression logistique</a:t>
            </a:r>
            <a:br>
              <a:rPr lang="fr-FR" dirty="0"/>
            </a:b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AD5981-379A-D2F7-95EE-CFE0F14F9FEB}"/>
              </a:ext>
            </a:extLst>
          </p:cNvPr>
          <p:cNvSpPr/>
          <p:nvPr/>
        </p:nvSpPr>
        <p:spPr>
          <a:xfrm>
            <a:off x="25239" y="180910"/>
            <a:ext cx="9118761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fr-FR" sz="1200" dirty="0">
              <a:solidFill>
                <a:schemeClr val="accent2"/>
              </a:solidFill>
            </a:endParaRPr>
          </a:p>
          <a:p>
            <a:pPr algn="just"/>
            <a:endParaRPr lang="fr-FR" sz="1200" dirty="0">
              <a:solidFill>
                <a:schemeClr val="accent2"/>
              </a:solidFill>
            </a:endParaRPr>
          </a:p>
          <a:p>
            <a:pPr algn="just"/>
            <a:endParaRPr lang="fr-FR" sz="1200" dirty="0">
              <a:solidFill>
                <a:schemeClr val="accent2"/>
              </a:solidFill>
            </a:endParaRPr>
          </a:p>
          <a:p>
            <a:pPr algn="just"/>
            <a:endParaRPr lang="fr-FR" sz="100" dirty="0"/>
          </a:p>
          <a:p>
            <a:pPr>
              <a:buFont typeface="Wingdings" pitchFamily="2" charset="2"/>
              <a:buChar char="Ø"/>
            </a:pPr>
            <a:r>
              <a:rPr lang="fr-FR" sz="1600" dirty="0"/>
              <a:t>Le Modèle de régression linéaire </a:t>
            </a:r>
            <a:br>
              <a:rPr lang="fr-FR" sz="1600" dirty="0"/>
            </a:br>
            <a:r>
              <a:rPr lang="fr-FR" sz="1600" dirty="0"/>
              <a:t>                                          h</a:t>
            </a:r>
            <a:r>
              <a:rPr lang="el-GR" sz="1600" baseline="-25000" dirty="0"/>
              <a:t>θ</a:t>
            </a:r>
            <a:r>
              <a:rPr lang="el-GR" sz="1600" dirty="0"/>
              <a:t>(</a:t>
            </a:r>
            <a:r>
              <a:rPr lang="fr-FR" sz="1600" dirty="0"/>
              <a:t>x)=</a:t>
            </a:r>
            <a:r>
              <a:rPr lang="el-GR" sz="1600" dirty="0"/>
              <a:t>θ</a:t>
            </a:r>
            <a:r>
              <a:rPr lang="fr-FR" sz="1600" baseline="30000" dirty="0" err="1"/>
              <a:t>T</a:t>
            </a:r>
            <a:r>
              <a:rPr lang="fr-FR" sz="1600" dirty="0" err="1"/>
              <a:t>x</a:t>
            </a:r>
            <a:r>
              <a:rPr lang="fr-FR" sz="1600" dirty="0"/>
              <a:t>.</a:t>
            </a:r>
          </a:p>
          <a:p>
            <a:pPr algn="just"/>
            <a:endParaRPr lang="fr-FR" sz="1600" dirty="0"/>
          </a:p>
          <a:p>
            <a:pPr>
              <a:buFont typeface="Wingdings" pitchFamily="2" charset="2"/>
              <a:buChar char="Ø"/>
            </a:pPr>
            <a:r>
              <a:rPr lang="fr-FR" sz="1600" dirty="0"/>
              <a:t>Le modèle de régression logistique :</a:t>
            </a:r>
            <a:br>
              <a:rPr lang="fr-FR" sz="1600" dirty="0"/>
            </a:br>
            <a:r>
              <a:rPr lang="fr-FR" sz="1600" dirty="0"/>
              <a:t>		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fr-FR" sz="1600" dirty="0"/>
              <a:t>≤ h</a:t>
            </a:r>
            <a:r>
              <a:rPr lang="el-GR" sz="1600" baseline="-25000" dirty="0"/>
              <a:t>θ</a:t>
            </a:r>
            <a:r>
              <a:rPr lang="el-GR" sz="1600" dirty="0"/>
              <a:t>(</a:t>
            </a:r>
            <a:r>
              <a:rPr lang="fr-FR" sz="1600" dirty="0"/>
              <a:t>x) ≤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600" dirty="0"/>
              <a:t>, où h</a:t>
            </a:r>
            <a:r>
              <a:rPr lang="el-GR" sz="1600" baseline="-25000" dirty="0"/>
              <a:t>θ</a:t>
            </a:r>
            <a:r>
              <a:rPr lang="el-GR" sz="1600" dirty="0"/>
              <a:t>(</a:t>
            </a:r>
            <a:r>
              <a:rPr lang="fr-FR" sz="1600" dirty="0"/>
              <a:t>x)=g(</a:t>
            </a:r>
            <a:r>
              <a:rPr lang="el-GR" sz="1600" dirty="0"/>
              <a:t>θ</a:t>
            </a:r>
            <a:r>
              <a:rPr lang="fr-FR" sz="1600" baseline="30000" dirty="0" err="1"/>
              <a:t>T</a:t>
            </a:r>
            <a:r>
              <a:rPr lang="fr-FR" sz="1600" dirty="0" err="1"/>
              <a:t>x</a:t>
            </a:r>
            <a:r>
              <a:rPr lang="fr-FR" sz="1600" dirty="0"/>
              <a:t>). </a:t>
            </a:r>
          </a:p>
          <a:p>
            <a:pPr>
              <a:buFont typeface="Wingdings" pitchFamily="2" charset="2"/>
              <a:buChar char="Ø"/>
            </a:pPr>
            <a:endParaRPr lang="fr-FR" sz="1600" dirty="0"/>
          </a:p>
          <a:p>
            <a:pPr>
              <a:buFont typeface="Wingdings" pitchFamily="2" charset="2"/>
              <a:buChar char="Ø"/>
            </a:pPr>
            <a:r>
              <a:rPr lang="fr-FR" sz="1600" dirty="0"/>
              <a:t>g(.) est la fonction logistique, (fonction sigmoïde)</a:t>
            </a:r>
          </a:p>
          <a:p>
            <a:r>
              <a:rPr lang="fr-FR" sz="1600" dirty="0"/>
              <a:t> </a:t>
            </a:r>
          </a:p>
          <a:p>
            <a:pPr lvl="1" algn="just"/>
            <a:r>
              <a:rPr lang="fr-FR" sz="1600" dirty="0"/>
              <a:t> </a:t>
            </a:r>
          </a:p>
          <a:p>
            <a:pPr algn="just"/>
            <a:endParaRPr lang="fr-FR" sz="1600" dirty="0"/>
          </a:p>
          <a:p>
            <a:pPr algn="just"/>
            <a:endParaRPr lang="fr-FR" sz="1600" dirty="0"/>
          </a:p>
          <a:p>
            <a:pPr algn="just"/>
            <a:endParaRPr lang="fr-FR" sz="1600" dirty="0"/>
          </a:p>
          <a:p>
            <a:pPr algn="just"/>
            <a:endParaRPr lang="fr-FR" sz="1600" dirty="0"/>
          </a:p>
          <a:p>
            <a:pPr algn="just"/>
            <a:endParaRPr lang="fr-FR" sz="1600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8948334-CD9C-B1B7-E351-951880EA0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1670" y="2235319"/>
            <a:ext cx="3414142" cy="541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5" descr="Linear Regression vs Logistic Regression - Javatpoint">
            <a:extLst>
              <a:ext uri="{FF2B5EF4-FFF2-40B4-BE49-F238E27FC236}">
                <a16:creationId xmlns:a16="http://schemas.microsoft.com/office/drawing/2014/main" id="{DD9D2936-97F3-AA76-5965-9751C892B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8760" y="2875465"/>
            <a:ext cx="4208294" cy="20337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075774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7203</TotalTime>
  <Words>462</Words>
  <Application>Microsoft Office PowerPoint</Application>
  <PresentationFormat>Affichage à l'écran (16:9)</PresentationFormat>
  <Paragraphs>141</Paragraphs>
  <Slides>17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Roboto Slab</vt:lpstr>
      <vt:lpstr>Source Sans Pro</vt:lpstr>
      <vt:lpstr>Times New Roman</vt:lpstr>
      <vt:lpstr>Wingdings</vt:lpstr>
      <vt:lpstr>Cordelia template</vt:lpstr>
      <vt:lpstr>Machine Learning La Régression logistique</vt:lpstr>
      <vt:lpstr>Outline: </vt:lpstr>
      <vt:lpstr>Introduction à la classification </vt:lpstr>
      <vt:lpstr>Regression vs Classification </vt:lpstr>
      <vt:lpstr>Les types de classification </vt:lpstr>
      <vt:lpstr>Présentation PowerPoint</vt:lpstr>
      <vt:lpstr>Présentation PowerPoint</vt:lpstr>
      <vt:lpstr>Présentation PowerPoint</vt:lpstr>
      <vt:lpstr>La Régression logistique </vt:lpstr>
      <vt:lpstr>Présentation PowerPoint</vt:lpstr>
      <vt:lpstr>Présentation PowerPoint</vt:lpstr>
      <vt:lpstr>Minimisation du fonction de coût :</vt:lpstr>
      <vt:lpstr>Evaluation d’un modèle de classification: </vt:lpstr>
      <vt:lpstr>Exemple:</vt:lpstr>
      <vt:lpstr>Project : Loan Credit Classification    </vt:lpstr>
      <vt:lpstr>Architecture   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ID1-FILE-SYSTEM</dc:title>
  <dc:creator>aymaneMG</dc:creator>
  <cp:lastModifiedBy>maghouti@aymane.com</cp:lastModifiedBy>
  <cp:revision>45</cp:revision>
  <dcterms:modified xsi:type="dcterms:W3CDTF">2024-03-07T14:36:39Z</dcterms:modified>
</cp:coreProperties>
</file>