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96" r:id="rId4"/>
    <p:sldId id="324" r:id="rId5"/>
    <p:sldId id="297" r:id="rId6"/>
    <p:sldId id="349" r:id="rId7"/>
    <p:sldId id="314" r:id="rId8"/>
    <p:sldId id="316" r:id="rId9"/>
    <p:sldId id="317" r:id="rId10"/>
    <p:sldId id="302" r:id="rId11"/>
    <p:sldId id="319" r:id="rId12"/>
    <p:sldId id="318" r:id="rId13"/>
    <p:sldId id="306" r:id="rId14"/>
    <p:sldId id="308" r:id="rId15"/>
    <p:sldId id="325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2" r:id="rId27"/>
    <p:sldId id="343" r:id="rId28"/>
    <p:sldId id="327" r:id="rId29"/>
    <p:sldId id="309" r:id="rId30"/>
    <p:sldId id="346" r:id="rId31"/>
    <p:sldId id="34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993" autoAdjust="0"/>
  </p:normalViewPr>
  <p:slideViewPr>
    <p:cSldViewPr snapToGrid="0">
      <p:cViewPr varScale="1">
        <p:scale>
          <a:sx n="103" d="100"/>
          <a:sy n="103" d="100"/>
        </p:scale>
        <p:origin x="806" y="8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o.univ-annaba.dz/wp-content/uploads/2020/01/These-Ziani-Amel.pdf" TargetMode="External"/><Relationship Id="rId2" Type="http://schemas.openxmlformats.org/officeDocument/2006/relationships/hyperlink" Target="https://medium.com/analytics-vidhya/introduction-to-svm-and-kernel-trick-part-1-theory-d990e2872ac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edium.com/towardsdev/machine-learning-algorithms-13-ensemble-techniques-boosting-xgboost-regression-c8225311ab6d" TargetMode="External"/><Relationship Id="rId4" Type="http://schemas.openxmlformats.org/officeDocument/2006/relationships/hyperlink" Target="https://dspace.ummto.dz/items/8dc52314-3120-4b13-b385-861fe876dfb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80579" y="828979"/>
            <a:ext cx="7114362" cy="2466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Sentiment Analysis for Jumia Reviews &amp; Smartphone Price Prediction System 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1F145-E004-29B1-E7ED-C588B0AE9E03}"/>
              </a:ext>
            </a:extLst>
          </p:cNvPr>
          <p:cNvSpPr/>
          <p:nvPr/>
        </p:nvSpPr>
        <p:spPr>
          <a:xfrm>
            <a:off x="503517" y="2283276"/>
            <a:ext cx="4620126" cy="3561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Achieved  by: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   AYMANE MAGHOUTI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Supervised by: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   Prof. KHAMJANE AZIZ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A957EE-8C57-E9E9-F9EF-BFAEE1ABC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10</a:t>
            </a:fld>
            <a:endParaRPr lang="fr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D3CD61-C70E-83A0-0A3F-795AE70829CB}"/>
              </a:ext>
            </a:extLst>
          </p:cNvPr>
          <p:cNvSpPr txBox="1">
            <a:spLocks/>
          </p:cNvSpPr>
          <p:nvPr/>
        </p:nvSpPr>
        <p:spPr>
          <a:xfrm>
            <a:off x="0" y="178568"/>
            <a:ext cx="7467600" cy="110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3200" b="1" dirty="0">
                <a:latin typeface="Calibri" panose="020F0502020204030204" pitchFamily="34" charset="0"/>
                <a:cs typeface="Arial" panose="020B0604020202020204" pitchFamily="34" charset="0"/>
              </a:rPr>
              <a:t>Data Transformation and </a:t>
            </a:r>
            <a:r>
              <a:rPr lang="fr-FR" sz="3200" b="1" dirty="0" err="1">
                <a:latin typeface="Calibri" panose="020F0502020204030204" pitchFamily="34" charset="0"/>
                <a:cs typeface="Arial" panose="020B0604020202020204" pitchFamily="34" charset="0"/>
              </a:rPr>
              <a:t>Cleaning</a:t>
            </a:r>
            <a:br>
              <a:rPr lang="fr-FR" sz="32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BA2BF5-1ACA-29E8-0FA7-F3855FF97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7" r="17644"/>
          <a:stretch/>
        </p:blipFill>
        <p:spPr>
          <a:xfrm>
            <a:off x="261261" y="986514"/>
            <a:ext cx="3352796" cy="1526724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31501CC1-D660-7094-E3F6-682F160B03A6}"/>
              </a:ext>
            </a:extLst>
          </p:cNvPr>
          <p:cNvSpPr txBox="1">
            <a:spLocks/>
          </p:cNvSpPr>
          <p:nvPr/>
        </p:nvSpPr>
        <p:spPr>
          <a:xfrm>
            <a:off x="4459880" y="1287553"/>
            <a:ext cx="5174330" cy="388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Text Preprocessing: </a:t>
            </a:r>
          </a:p>
          <a:p>
            <a:pPr algn="l">
              <a:lnSpc>
                <a:spcPct val="220000"/>
              </a:lnSpc>
            </a:pPr>
            <a:r>
              <a:rPr lang="en-US" dirty="0"/>
              <a:t>- Lowercasing</a:t>
            </a:r>
          </a:p>
          <a:p>
            <a:pPr algn="l">
              <a:lnSpc>
                <a:spcPct val="220000"/>
              </a:lnSpc>
            </a:pPr>
            <a:r>
              <a:rPr lang="en-US" dirty="0"/>
              <a:t>- Removing Punctuation and Numbers</a:t>
            </a:r>
          </a:p>
          <a:p>
            <a:pPr algn="l">
              <a:lnSpc>
                <a:spcPct val="220000"/>
              </a:lnSpc>
            </a:pPr>
            <a:r>
              <a:rPr lang="en-US" dirty="0"/>
              <a:t>- Removing Stop Words </a:t>
            </a:r>
          </a:p>
          <a:p>
            <a:pPr algn="l">
              <a:lnSpc>
                <a:spcPct val="220000"/>
              </a:lnSpc>
            </a:pPr>
            <a:r>
              <a:rPr lang="en-US" dirty="0"/>
              <a:t>- Lemmatization </a:t>
            </a:r>
          </a:p>
          <a:p>
            <a:pPr algn="l">
              <a:lnSpc>
                <a:spcPct val="220000"/>
              </a:lnSpc>
            </a:pPr>
            <a:r>
              <a:rPr lang="en-US" dirty="0"/>
              <a:t>- Handling Rare Words</a:t>
            </a:r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E364ACDC-DCD9-7AE5-4F9E-36118ED955D7}"/>
              </a:ext>
            </a:extLst>
          </p:cNvPr>
          <p:cNvSpPr txBox="1">
            <a:spLocks/>
          </p:cNvSpPr>
          <p:nvPr/>
        </p:nvSpPr>
        <p:spPr>
          <a:xfrm>
            <a:off x="103412" y="2086288"/>
            <a:ext cx="4105003" cy="84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2200" dirty="0"/>
              <a:t>Select comments with a rating of 1, 2, 4, and 5: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4DED7A-AFB4-5006-AB07-F4CEF8C5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3" y="3018769"/>
            <a:ext cx="3845919" cy="58110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7F66C4-FD42-D583-8C57-C42343D8DCE2}"/>
              </a:ext>
            </a:extLst>
          </p:cNvPr>
          <p:cNvCxnSpPr>
            <a:cxnSpLocks/>
          </p:cNvCxnSpPr>
          <p:nvPr/>
        </p:nvCxnSpPr>
        <p:spPr>
          <a:xfrm>
            <a:off x="4261758" y="1172799"/>
            <a:ext cx="0" cy="388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8AD2-7BB7-B7EB-C018-8B80F9AD4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F04D4-C292-6C22-D156-3B0BA90A6446}"/>
              </a:ext>
            </a:extLst>
          </p:cNvPr>
          <p:cNvSpPr/>
          <p:nvPr/>
        </p:nvSpPr>
        <p:spPr>
          <a:xfrm>
            <a:off x="347344" y="153113"/>
            <a:ext cx="2847461" cy="723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distribution of classes</a:t>
            </a:r>
            <a:endParaRPr lang="fr-CA" sz="1800" u="sng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CA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1D794E6-CB69-1A92-E260-95DACD2F91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t="935" r="3360" b="2386"/>
          <a:stretch/>
        </p:blipFill>
        <p:spPr bwMode="auto">
          <a:xfrm>
            <a:off x="3348535" y="345254"/>
            <a:ext cx="2847461" cy="1961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DE8DA3-1820-E798-3B8D-3C2D7FDB6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90" y="2692229"/>
            <a:ext cx="2966164" cy="19611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995E556-451C-9E29-C279-D4E4236B3B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0" b="3206"/>
          <a:stretch/>
        </p:blipFill>
        <p:spPr bwMode="auto">
          <a:xfrm>
            <a:off x="427136" y="2751687"/>
            <a:ext cx="3003889" cy="1998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F6ABF8-E85A-515F-0345-AD2E74F89DCC}"/>
              </a:ext>
            </a:extLst>
          </p:cNvPr>
          <p:cNvSpPr/>
          <p:nvPr/>
        </p:nvSpPr>
        <p:spPr>
          <a:xfrm>
            <a:off x="262589" y="2137843"/>
            <a:ext cx="4830818" cy="104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Top 10 Most common Words in Comments </a:t>
            </a:r>
            <a:endParaRPr lang="fr-CA" sz="1800" u="sng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CA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B86117-F83C-2D0E-2530-CF780008CF4D}"/>
              </a:ext>
            </a:extLst>
          </p:cNvPr>
          <p:cNvCxnSpPr/>
          <p:nvPr/>
        </p:nvCxnSpPr>
        <p:spPr>
          <a:xfrm>
            <a:off x="3449964" y="3718363"/>
            <a:ext cx="21600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E4ED-FD2A-E73B-AF1B-6DB04CF921A7}"/>
              </a:ext>
            </a:extLst>
          </p:cNvPr>
          <p:cNvSpPr/>
          <p:nvPr/>
        </p:nvSpPr>
        <p:spPr>
          <a:xfrm>
            <a:off x="2899956" y="3463831"/>
            <a:ext cx="3145971" cy="429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Removing Stop Words </a:t>
            </a:r>
          </a:p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31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5D14E-C7E7-6954-29DD-2A0424AEA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12</a:t>
            </a:fld>
            <a:endParaRPr lang="fr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D65DFD6-95F5-3B6B-76E4-1C6FD39921EE}"/>
              </a:ext>
            </a:extLst>
          </p:cNvPr>
          <p:cNvSpPr txBox="1">
            <a:spLocks/>
          </p:cNvSpPr>
          <p:nvPr/>
        </p:nvSpPr>
        <p:spPr>
          <a:xfrm>
            <a:off x="88173" y="91439"/>
            <a:ext cx="6282147" cy="96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Comments Classification Approach</a:t>
            </a:r>
            <a:br>
              <a:rPr lang="fr-FR" sz="6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05DD88B5-F68B-77B9-5D13-734F47AB339E}"/>
              </a:ext>
            </a:extLst>
          </p:cNvPr>
          <p:cNvSpPr txBox="1">
            <a:spLocks/>
          </p:cNvSpPr>
          <p:nvPr/>
        </p:nvSpPr>
        <p:spPr>
          <a:xfrm>
            <a:off x="251293" y="2019028"/>
            <a:ext cx="8252628" cy="44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fr-CA" sz="1800" u="sng" dirty="0"/>
              <a:t>TF-IDF </a:t>
            </a:r>
            <a:r>
              <a:rPr lang="fr-CA" sz="1800" u="sng" dirty="0" err="1"/>
              <a:t>Vectorization</a:t>
            </a:r>
            <a:r>
              <a:rPr lang="fr-CA" sz="1800" u="sng" dirty="0"/>
              <a:t>:  </a:t>
            </a:r>
          </a:p>
          <a:p>
            <a:pPr marL="76200" indent="0">
              <a:buNone/>
            </a:pPr>
            <a:r>
              <a:rPr lang="en-US" sz="1800" dirty="0"/>
              <a:t>The TF-IDF vectorizer is employed with the parameter </a:t>
            </a:r>
            <a:r>
              <a:rPr lang="en-US" sz="1800" dirty="0" err="1"/>
              <a:t>ngram_range</a:t>
            </a:r>
            <a:r>
              <a:rPr lang="en-US" sz="1800" dirty="0"/>
              <a:t>=(1,3), capturing unigrams, bigrams, and trigrams.</a:t>
            </a:r>
          </a:p>
          <a:p>
            <a:pPr marL="76200" indent="0">
              <a:buNone/>
            </a:pPr>
            <a:r>
              <a:rPr lang="en-US" sz="1800" u="sng" dirty="0"/>
              <a:t>Algorithms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Multinomial Naive Bayes</a:t>
            </a:r>
            <a:endParaRPr lang="fr-CA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Vector Machine (SVM)</a:t>
            </a:r>
            <a:endParaRPr lang="fr-CA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</a:t>
            </a:r>
            <a:endParaRPr lang="fr-CA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u="sng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C8CAB8C-E935-8993-F56B-D7A4821B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0" y="958197"/>
            <a:ext cx="4532812" cy="1233977"/>
          </a:xfrm>
          <a:prstGeom prst="rect">
            <a:avLst/>
          </a:prstGeom>
        </p:spPr>
      </p:pic>
      <p:sp>
        <p:nvSpPr>
          <p:cNvPr id="12" name="Sous-titre 7">
            <a:extLst>
              <a:ext uri="{FF2B5EF4-FFF2-40B4-BE49-F238E27FC236}">
                <a16:creationId xmlns:a16="http://schemas.microsoft.com/office/drawing/2014/main" id="{79C37825-DBDE-DA4E-C28E-9602D9222E98}"/>
              </a:ext>
            </a:extLst>
          </p:cNvPr>
          <p:cNvSpPr txBox="1">
            <a:spLocks/>
          </p:cNvSpPr>
          <p:nvPr/>
        </p:nvSpPr>
        <p:spPr>
          <a:xfrm>
            <a:off x="263350" y="771638"/>
            <a:ext cx="5573486" cy="56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2000" u="sng" dirty="0"/>
              <a:t>Split the </a:t>
            </a:r>
            <a:r>
              <a:rPr lang="fr-CA" sz="2000" u="sng" dirty="0" err="1"/>
              <a:t>dataset</a:t>
            </a:r>
            <a:r>
              <a:rPr lang="fr-CA" sz="2000" u="sng" dirty="0"/>
              <a:t>: 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289556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6F5228-5DB3-6B63-9B7B-8781C44D3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13</a:t>
            </a:fld>
            <a:endParaRPr lang="fr-CA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D0BDBC4-3A49-D95F-C56A-2DA29EFD2525}"/>
              </a:ext>
            </a:extLst>
          </p:cNvPr>
          <p:cNvSpPr txBox="1">
            <a:spLocks/>
          </p:cNvSpPr>
          <p:nvPr/>
        </p:nvSpPr>
        <p:spPr>
          <a:xfrm>
            <a:off x="137160" y="0"/>
            <a:ext cx="9144000" cy="73345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  <a:sym typeface="Roboto Slab"/>
              </a:rPr>
              <a:t>Model </a:t>
            </a:r>
            <a:r>
              <a:rPr lang="fr-FR" sz="3200" b="1" dirty="0" err="1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  <a:sym typeface="Roboto Slab"/>
              </a:rPr>
              <a:t>Selection</a:t>
            </a:r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  <a:sym typeface="Roboto Slab"/>
              </a:rPr>
              <a:t> :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6752198-795E-04D9-0BCD-851FF5946645}"/>
              </a:ext>
            </a:extLst>
          </p:cNvPr>
          <p:cNvSpPr txBox="1">
            <a:spLocks/>
          </p:cNvSpPr>
          <p:nvPr/>
        </p:nvSpPr>
        <p:spPr>
          <a:xfrm>
            <a:off x="137160" y="617543"/>
            <a:ext cx="3712029" cy="73345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u="sng" dirty="0" err="1"/>
              <a:t>Metrics</a:t>
            </a:r>
            <a:r>
              <a:rPr lang="fr-FR" sz="2000" b="1" u="sng" dirty="0"/>
              <a:t> :</a:t>
            </a:r>
          </a:p>
        </p:txBody>
      </p:sp>
      <p:pic>
        <p:nvPicPr>
          <p:cNvPr id="6" name="Picture 8" descr="Matrice De Confusion Classification">
            <a:extLst>
              <a:ext uri="{FF2B5EF4-FFF2-40B4-BE49-F238E27FC236}">
                <a16:creationId xmlns:a16="http://schemas.microsoft.com/office/drawing/2014/main" id="{1AEFD0F1-751B-B449-6F94-BE538E028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85" y="930929"/>
            <a:ext cx="571419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ACA982-DAB7-C0A7-22E4-3D1A189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1" y="2932524"/>
            <a:ext cx="2810229" cy="855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A5EA0B-C816-DC6A-1457-1E51A5E47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6" t="35457" r="35701" b="17728"/>
          <a:stretch/>
        </p:blipFill>
        <p:spPr bwMode="auto">
          <a:xfrm>
            <a:off x="4572000" y="2517619"/>
            <a:ext cx="2164080" cy="1383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484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470E26-C99A-B8EF-BC5B-E788E1CA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0" y="163420"/>
            <a:ext cx="2068059" cy="138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94AF90-DB09-31E2-B09F-BB8EBDD5F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56" y="163420"/>
            <a:ext cx="2163344" cy="16044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B50889-1EF1-D05D-C7D9-859F4C903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7" y="232000"/>
            <a:ext cx="1957603" cy="1572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85CDD8-FE0B-307A-5512-76B14B729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97380"/>
            <a:ext cx="5581597" cy="219456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C508D3A-488C-036B-A4E2-0E7574E0C5E1}"/>
              </a:ext>
            </a:extLst>
          </p:cNvPr>
          <p:cNvSpPr/>
          <p:nvPr/>
        </p:nvSpPr>
        <p:spPr>
          <a:xfrm>
            <a:off x="5326381" y="2914007"/>
            <a:ext cx="1303019" cy="4245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Génial emoji logo - Icônes Médias sociaux et logos">
            <a:extLst>
              <a:ext uri="{FF2B5EF4-FFF2-40B4-BE49-F238E27FC236}">
                <a16:creationId xmlns:a16="http://schemas.microsoft.com/office/drawing/2014/main" id="{EEFC56A4-9137-21FC-9201-AF821549D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62" y="3615024"/>
            <a:ext cx="953832" cy="9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B7DC0665-7067-25D1-AEAC-DF7D34525583}"/>
              </a:ext>
            </a:extLst>
          </p:cNvPr>
          <p:cNvSpPr txBox="1">
            <a:spLocks/>
          </p:cNvSpPr>
          <p:nvPr/>
        </p:nvSpPr>
        <p:spPr>
          <a:xfrm>
            <a:off x="6962932" y="2792087"/>
            <a:ext cx="1239693" cy="73345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30243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9854336-5405-00D5-0DBA-9E4212B98132}"/>
              </a:ext>
            </a:extLst>
          </p:cNvPr>
          <p:cNvSpPr txBox="1">
            <a:spLocks/>
          </p:cNvSpPr>
          <p:nvPr/>
        </p:nvSpPr>
        <p:spPr>
          <a:xfrm>
            <a:off x="232954" y="126321"/>
            <a:ext cx="5619206" cy="5213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b="1" dirty="0" err="1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Hyperparameter</a:t>
            </a:r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Tuning (SVM)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1A50A42-4808-5B1A-4210-B455D71DCBD1}"/>
              </a:ext>
            </a:extLst>
          </p:cNvPr>
          <p:cNvSpPr txBox="1">
            <a:spLocks/>
          </p:cNvSpPr>
          <p:nvPr/>
        </p:nvSpPr>
        <p:spPr>
          <a:xfrm>
            <a:off x="232955" y="828358"/>
            <a:ext cx="7364186" cy="1564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u="sng" dirty="0" err="1"/>
              <a:t>RandomizedSearchCV</a:t>
            </a:r>
            <a:r>
              <a:rPr lang="fr-FR" u="sng" dirty="0"/>
              <a:t> </a:t>
            </a:r>
            <a:br>
              <a:rPr lang="fr-FR" u="sng" dirty="0"/>
            </a:br>
            <a:endParaRPr lang="fr-FR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'C': This is the regularization strength, and it's the inverse of the regularization parameter.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'Kernel': The kernel function determines the type of decision boundary that the SVM will use. 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B82DB56-2223-12B6-A3AF-25E073A5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423160"/>
            <a:ext cx="3394166" cy="2071440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46B4FFB3-2FC4-9F9C-68E0-A36E13F3A047}"/>
              </a:ext>
            </a:extLst>
          </p:cNvPr>
          <p:cNvSpPr txBox="1">
            <a:spLocks/>
          </p:cNvSpPr>
          <p:nvPr/>
        </p:nvSpPr>
        <p:spPr>
          <a:xfrm>
            <a:off x="3794759" y="2357102"/>
            <a:ext cx="5182322" cy="251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/>
              <a:t>Final evaluation on the test set: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Precision = 0.93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 = 0.91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F1-score = 0.92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249C3C-CA79-08CF-E72F-E0FEA225B0ED}"/>
              </a:ext>
            </a:extLst>
          </p:cNvPr>
          <p:cNvCxnSpPr/>
          <p:nvPr/>
        </p:nvCxnSpPr>
        <p:spPr>
          <a:xfrm>
            <a:off x="3710940" y="2247356"/>
            <a:ext cx="0" cy="241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1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4A22D04-9BB2-B549-2176-F972AD9F69BC}"/>
              </a:ext>
            </a:extLst>
          </p:cNvPr>
          <p:cNvSpPr txBox="1">
            <a:spLocks/>
          </p:cNvSpPr>
          <p:nvPr/>
        </p:nvSpPr>
        <p:spPr>
          <a:xfrm>
            <a:off x="278675" y="160065"/>
            <a:ext cx="6929846" cy="137155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 Deployment in Web Environments</a:t>
            </a:r>
            <a:endParaRPr lang="fr-FR" sz="3200" b="1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3ECD9E-9A7B-FB9C-94E9-7C3A91C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56" y="2146868"/>
            <a:ext cx="5048099" cy="22367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01C992-D083-96B4-830F-C98B811F2E8A}"/>
              </a:ext>
            </a:extLst>
          </p:cNvPr>
          <p:cNvSpPr/>
          <p:nvPr/>
        </p:nvSpPr>
        <p:spPr>
          <a:xfrm>
            <a:off x="-571500" y="1531621"/>
            <a:ext cx="6116411" cy="453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 app  for product recommendation  </a:t>
            </a:r>
            <a:endParaRPr lang="fr-CA" sz="20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95D4421-FB0E-9EAB-19A5-17C71111782B}"/>
              </a:ext>
            </a:extLst>
          </p:cNvPr>
          <p:cNvSpPr txBox="1">
            <a:spLocks/>
          </p:cNvSpPr>
          <p:nvPr/>
        </p:nvSpPr>
        <p:spPr>
          <a:xfrm>
            <a:off x="1447800" y="1774372"/>
            <a:ext cx="5554980" cy="14641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System 2:   Smartphone Price Prediction System</a:t>
            </a:r>
            <a:endParaRPr lang="fr-FR" sz="3200" b="1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1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69FABB4-F657-D44D-1BA8-B76943F359BC}"/>
              </a:ext>
            </a:extLst>
          </p:cNvPr>
          <p:cNvSpPr txBox="1">
            <a:spLocks/>
          </p:cNvSpPr>
          <p:nvPr/>
        </p:nvSpPr>
        <p:spPr>
          <a:xfrm>
            <a:off x="199445" y="57825"/>
            <a:ext cx="8425070" cy="1084124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 collection </a:t>
            </a:r>
            <a:br>
              <a:rPr lang="fr-FR" sz="6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4" name="Image 3" descr="Jumia logo download in SVG or PNG - LogosArchive">
            <a:extLst>
              <a:ext uri="{FF2B5EF4-FFF2-40B4-BE49-F238E27FC236}">
                <a16:creationId xmlns:a16="http://schemas.microsoft.com/office/drawing/2014/main" id="{C4B93918-B539-CF72-8EC0-091331CEE8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58722"/>
            <a:ext cx="2402303" cy="69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BF0C4C-90BA-9F8A-E39F-6307D112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3" y="1188287"/>
            <a:ext cx="2349893" cy="26478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C182DC-99DB-D7B6-6BE2-51E25E58F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540" y="1188287"/>
            <a:ext cx="5612684" cy="24611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22BF1E-D23F-F87C-8032-0F07F0A2390B}"/>
              </a:ext>
            </a:extLst>
          </p:cNvPr>
          <p:cNvSpPr/>
          <p:nvPr/>
        </p:nvSpPr>
        <p:spPr>
          <a:xfrm>
            <a:off x="4791370" y="2177459"/>
            <a:ext cx="1792310" cy="394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34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E216EE-D49C-1802-F7D4-B65694A8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6" y="1494430"/>
            <a:ext cx="7295748" cy="1972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56CE6CC-3EEC-447B-058A-B20BFD481DBE}"/>
              </a:ext>
            </a:extLst>
          </p:cNvPr>
          <p:cNvSpPr txBox="1">
            <a:spLocks/>
          </p:cNvSpPr>
          <p:nvPr/>
        </p:nvSpPr>
        <p:spPr>
          <a:xfrm>
            <a:off x="123245" y="149265"/>
            <a:ext cx="8425070" cy="1084124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 err="1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fr-FR" sz="36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(Example) </a:t>
            </a:r>
            <a:br>
              <a:rPr lang="fr-FR" sz="6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69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59430" y="-119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Outline: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67317" y="671450"/>
            <a:ext cx="4105890" cy="32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0- Introduction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1-Tools used </a:t>
            </a:r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2- The architecture</a:t>
            </a:r>
          </a:p>
          <a:p>
            <a:pPr algn="l">
              <a:lnSpc>
                <a:spcPct val="150000"/>
              </a:lnSpc>
            </a:pPr>
            <a:r>
              <a:rPr lang="fr-CA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3- </a:t>
            </a: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 Building</a:t>
            </a:r>
          </a:p>
          <a:p>
            <a:pPr algn="l">
              <a:lnSpc>
                <a:spcPct val="15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4-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System 1: Sentiment Analysis for Jumia Reviews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Data collection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Data transformation and cleaning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Comments Classification Approach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Algorithms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Selected model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Model Deployment in Web Environments</a:t>
            </a:r>
          </a:p>
          <a:p>
            <a:pPr algn="l"/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43470" y="856140"/>
            <a:ext cx="4801932" cy="29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5-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System 2:   Smartphone Price Prediction System</a:t>
            </a:r>
          </a:p>
          <a:p>
            <a:pPr algn="l">
              <a:lnSpc>
                <a:spcPct val="15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-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collection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- Data transformation and cleaning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- Price Prediction Approach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- Algorithms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- Selected model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- Model Deployment in Web Environments</a:t>
            </a:r>
          </a:p>
          <a:p>
            <a:pPr algn="l"/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6- </a:t>
            </a:r>
            <a:r>
              <a:rPr lang="fr-CA" dirty="0" err="1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Testing</a:t>
            </a: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applications</a:t>
            </a:r>
          </a:p>
          <a:p>
            <a:pPr>
              <a:lnSpc>
                <a:spcPct val="15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7- </a:t>
            </a:r>
            <a:r>
              <a:rPr lang="fr-CA" dirty="0" err="1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</a:t>
            </a: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351;p32">
            <a:extLst>
              <a:ext uri="{FF2B5EF4-FFF2-40B4-BE49-F238E27FC236}">
                <a16:creationId xmlns:a16="http://schemas.microsoft.com/office/drawing/2014/main" id="{106932AB-2B97-BBC3-716B-79AE7327BC85}"/>
              </a:ext>
            </a:extLst>
          </p:cNvPr>
          <p:cNvSpPr/>
          <p:nvPr/>
        </p:nvSpPr>
        <p:spPr>
          <a:xfrm>
            <a:off x="4216773" y="835460"/>
            <a:ext cx="45719" cy="35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27ED000-2BD8-02FD-E7A9-75FB303C92E3}"/>
              </a:ext>
            </a:extLst>
          </p:cNvPr>
          <p:cNvSpPr txBox="1">
            <a:spLocks/>
          </p:cNvSpPr>
          <p:nvPr/>
        </p:nvSpPr>
        <p:spPr>
          <a:xfrm>
            <a:off x="68580" y="152400"/>
            <a:ext cx="10210800" cy="105156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 Transformation and </a:t>
            </a:r>
            <a:r>
              <a:rPr lang="fr-FR" sz="3600" b="1" dirty="0" err="1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Cleaning</a:t>
            </a:r>
            <a:br>
              <a:rPr lang="fr-FR" sz="6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4FC8596-1824-DCA4-3F8B-F7DAA2A32D81}"/>
              </a:ext>
            </a:extLst>
          </p:cNvPr>
          <p:cNvSpPr txBox="1">
            <a:spLocks/>
          </p:cNvSpPr>
          <p:nvPr/>
        </p:nvSpPr>
        <p:spPr>
          <a:xfrm>
            <a:off x="68580" y="958335"/>
            <a:ext cx="4455607" cy="61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Encoding Categorical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B49D67-D4EB-4FB3-8740-129F39C9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19" y="1415551"/>
            <a:ext cx="2799527" cy="31791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F6F277-AE0E-03DC-4CD8-77322D733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0"/>
          <a:stretch/>
        </p:blipFill>
        <p:spPr>
          <a:xfrm>
            <a:off x="3788002" y="1870762"/>
            <a:ext cx="4455607" cy="17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AC52B-BA51-843C-5A02-EA50E0E0F64F}"/>
              </a:ext>
            </a:extLst>
          </p:cNvPr>
          <p:cNvSpPr txBox="1">
            <a:spLocks/>
          </p:cNvSpPr>
          <p:nvPr/>
        </p:nvSpPr>
        <p:spPr>
          <a:xfrm>
            <a:off x="96520" y="258950"/>
            <a:ext cx="6464300" cy="14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Adding a Mean Price Column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CA" sz="2000" dirty="0" err="1">
                <a:solidFill>
                  <a:srgbClr val="000000"/>
                </a:solidFill>
                <a:latin typeface="Segoe WPC"/>
              </a:rPr>
              <a:t>p</a:t>
            </a:r>
            <a:r>
              <a:rPr lang="fr-CA" sz="2000" i="0" dirty="0" err="1">
                <a:solidFill>
                  <a:srgbClr val="000000"/>
                </a:solidFill>
                <a:effectLst/>
                <a:latin typeface="Segoe WPC"/>
              </a:rPr>
              <a:t>rice</a:t>
            </a:r>
            <a:r>
              <a:rPr lang="fr-CA" sz="2000" i="0" dirty="0">
                <a:solidFill>
                  <a:srgbClr val="000000"/>
                </a:solidFill>
                <a:effectLst/>
                <a:latin typeface="Segoe WPC"/>
              </a:rPr>
              <a:t>  = (</a:t>
            </a:r>
            <a:r>
              <a:rPr lang="fr-CA" sz="2000" i="0" dirty="0" err="1">
                <a:solidFill>
                  <a:srgbClr val="000000"/>
                </a:solidFill>
                <a:effectLst/>
                <a:latin typeface="Segoe WPC"/>
              </a:rPr>
              <a:t>previous_price</a:t>
            </a:r>
            <a:r>
              <a:rPr lang="fr-CA" sz="2000" i="0" dirty="0">
                <a:solidFill>
                  <a:srgbClr val="000000"/>
                </a:solidFill>
                <a:effectLst/>
                <a:latin typeface="Segoe WPC"/>
              </a:rPr>
              <a:t> + </a:t>
            </a:r>
            <a:r>
              <a:rPr lang="fr-CA" sz="2000" i="0" dirty="0" err="1">
                <a:solidFill>
                  <a:srgbClr val="000000"/>
                </a:solidFill>
                <a:effectLst/>
                <a:latin typeface="Segoe WPC"/>
              </a:rPr>
              <a:t>current_price</a:t>
            </a:r>
            <a:r>
              <a:rPr lang="fr-CA" sz="2000" i="0" dirty="0">
                <a:solidFill>
                  <a:srgbClr val="000000"/>
                </a:solidFill>
                <a:effectLst/>
                <a:latin typeface="Segoe WPC"/>
              </a:rPr>
              <a:t>) / 2</a:t>
            </a:r>
            <a:endParaRPr lang="fr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5FF807-F87E-F523-9D19-494C87BD1B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7"/>
          <a:stretch/>
        </p:blipFill>
        <p:spPr bwMode="auto">
          <a:xfrm>
            <a:off x="717194" y="2210776"/>
            <a:ext cx="7709612" cy="2223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0A9039A2-45C0-82A2-F8F4-C85A210E8B12}"/>
              </a:ext>
            </a:extLst>
          </p:cNvPr>
          <p:cNvSpPr txBox="1">
            <a:spLocks/>
          </p:cNvSpPr>
          <p:nvPr/>
        </p:nvSpPr>
        <p:spPr>
          <a:xfrm>
            <a:off x="2348285" y="1187678"/>
            <a:ext cx="4037275" cy="108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/>
              <a:t>Dataset</a:t>
            </a:r>
            <a:r>
              <a:rPr lang="fr-FR" sz="3200" b="1" dirty="0"/>
              <a:t> (Example)</a:t>
            </a:r>
          </a:p>
        </p:txBody>
      </p:sp>
    </p:spTree>
    <p:extLst>
      <p:ext uri="{BB962C8B-B14F-4D97-AF65-F5344CB8AC3E}">
        <p14:creationId xmlns:p14="http://schemas.microsoft.com/office/powerpoint/2010/main" val="201983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36FF7-DF2B-F324-165E-CE233B03D069}"/>
              </a:ext>
            </a:extLst>
          </p:cNvPr>
          <p:cNvSpPr/>
          <p:nvPr/>
        </p:nvSpPr>
        <p:spPr>
          <a:xfrm>
            <a:off x="77243" y="-310477"/>
            <a:ext cx="4113757" cy="104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Count of phones by brand</a:t>
            </a:r>
            <a:r>
              <a:rPr lang="en-US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CA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EBEAA4-50A5-DA7F-70EC-73ADB84E1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48" y="359580"/>
            <a:ext cx="4113757" cy="178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34592E-BA19-72B9-0206-2E8B7BC5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4" y="2662676"/>
            <a:ext cx="3168147" cy="2283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BC8BEA-EF53-137D-847C-0071F16B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60" y="2467517"/>
            <a:ext cx="3840003" cy="267598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A720B2B-7658-EA37-3ED6-4EAD886F32C3}"/>
              </a:ext>
            </a:extLst>
          </p:cNvPr>
          <p:cNvCxnSpPr>
            <a:cxnSpLocks/>
          </p:cNvCxnSpPr>
          <p:nvPr/>
        </p:nvCxnSpPr>
        <p:spPr>
          <a:xfrm>
            <a:off x="4010539" y="2407920"/>
            <a:ext cx="0" cy="2504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CDDB370-5019-7EEB-FDB6-41BC4F0A690B}"/>
              </a:ext>
            </a:extLst>
          </p:cNvPr>
          <p:cNvCxnSpPr>
            <a:cxnSpLocks/>
          </p:cNvCxnSpPr>
          <p:nvPr/>
        </p:nvCxnSpPr>
        <p:spPr>
          <a:xfrm flipH="1">
            <a:off x="472440" y="2222500"/>
            <a:ext cx="75742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E56691-B5DB-4ABA-4C0E-350F30046818}"/>
              </a:ext>
            </a:extLst>
          </p:cNvPr>
          <p:cNvSpPr/>
          <p:nvPr/>
        </p:nvSpPr>
        <p:spPr>
          <a:xfrm>
            <a:off x="3901440" y="1998990"/>
            <a:ext cx="1928483" cy="833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Price By Brand</a:t>
            </a:r>
            <a:endParaRPr lang="fr-CA" sz="2000" u="sng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81541-36DB-63FC-9871-2D86FE7DD40C}"/>
              </a:ext>
            </a:extLst>
          </p:cNvPr>
          <p:cNvSpPr/>
          <p:nvPr/>
        </p:nvSpPr>
        <p:spPr>
          <a:xfrm>
            <a:off x="-48204" y="2086113"/>
            <a:ext cx="2605120" cy="71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Distribution of price </a:t>
            </a:r>
            <a:endParaRPr lang="fr-CA" sz="1800" u="sng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E39C63A-5D36-3AF6-A772-33E99F70F3FC}"/>
              </a:ext>
            </a:extLst>
          </p:cNvPr>
          <p:cNvSpPr txBox="1">
            <a:spLocks/>
          </p:cNvSpPr>
          <p:nvPr/>
        </p:nvSpPr>
        <p:spPr>
          <a:xfrm>
            <a:off x="387893" y="-14874"/>
            <a:ext cx="5525227" cy="63971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Price Prediction Approach</a:t>
            </a:r>
            <a:endParaRPr lang="fr-FR" sz="3500" b="1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628587-4EA5-1DA2-11A5-E923A12B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9" y="1331326"/>
            <a:ext cx="4496042" cy="3101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65D468-B74B-500A-77FE-B7449837EC18}"/>
              </a:ext>
            </a:extLst>
          </p:cNvPr>
          <p:cNvSpPr/>
          <p:nvPr/>
        </p:nvSpPr>
        <p:spPr>
          <a:xfrm>
            <a:off x="-165736" y="467634"/>
            <a:ext cx="3960496" cy="94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Cross-Validation technique </a:t>
            </a:r>
            <a:endParaRPr lang="fr-CA" sz="1800" u="sng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2CC9A-215B-582B-B205-842F7D19F545}"/>
              </a:ext>
            </a:extLst>
          </p:cNvPr>
          <p:cNvSpPr/>
          <p:nvPr/>
        </p:nvSpPr>
        <p:spPr>
          <a:xfrm>
            <a:off x="4939664" y="518709"/>
            <a:ext cx="4397376" cy="378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u="sng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Algorithms: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Linear Regression</a:t>
            </a:r>
            <a:b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- Lasso</a:t>
            </a:r>
            <a:b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- Ridge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XGB regressor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Random forest regression</a:t>
            </a:r>
            <a:br>
              <a:rPr lang="en-US" sz="2000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CA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AB24CFD-3EBB-B140-AD66-28BCF6DE3B64}"/>
              </a:ext>
            </a:extLst>
          </p:cNvPr>
          <p:cNvCxnSpPr>
            <a:cxnSpLocks/>
          </p:cNvCxnSpPr>
          <p:nvPr/>
        </p:nvCxnSpPr>
        <p:spPr>
          <a:xfrm>
            <a:off x="4752220" y="891540"/>
            <a:ext cx="0" cy="36069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5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000A0DB-5BB3-42C0-2ACD-7EF744C7C925}"/>
              </a:ext>
            </a:extLst>
          </p:cNvPr>
          <p:cNvSpPr txBox="1">
            <a:spLocks/>
          </p:cNvSpPr>
          <p:nvPr/>
        </p:nvSpPr>
        <p:spPr>
          <a:xfrm>
            <a:off x="182880" y="184150"/>
            <a:ext cx="4008120" cy="8445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5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 </a:t>
            </a:r>
            <a:r>
              <a:rPr lang="fr-FR" sz="3500" b="1" dirty="0" err="1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Selection</a:t>
            </a:r>
            <a:r>
              <a:rPr lang="fr-FR" sz="35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640A2F6-EE99-AF69-2000-197439C82D40}"/>
              </a:ext>
            </a:extLst>
          </p:cNvPr>
          <p:cNvSpPr txBox="1">
            <a:spLocks/>
          </p:cNvSpPr>
          <p:nvPr/>
        </p:nvSpPr>
        <p:spPr>
          <a:xfrm>
            <a:off x="327660" y="838200"/>
            <a:ext cx="8750984" cy="367919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u="sng" dirty="0" err="1"/>
              <a:t>Metrics</a:t>
            </a:r>
            <a:r>
              <a:rPr lang="fr-FR" sz="2800" b="1" u="sng" dirty="0"/>
              <a:t>:</a:t>
            </a:r>
            <a:br>
              <a:rPr lang="fr-FR" sz="2800" b="1" u="sng" dirty="0"/>
            </a:br>
            <a:endParaRPr lang="fr-FR" sz="2800" b="1" u="sng" dirty="0"/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Mean Squared Error (MSE):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 Absolute Error (MAE):</a:t>
            </a:r>
          </a:p>
          <a:p>
            <a:endParaRPr lang="en-US" sz="1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R-squared (R²):</a:t>
            </a:r>
            <a:endParaRPr lang="fr-FR" sz="2800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47DE0A-ADED-310A-9D90-EECE41E02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10" y="1463099"/>
            <a:ext cx="2484379" cy="8732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662DAA-9C77-A0EF-DFDE-30FF5FA1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387302"/>
            <a:ext cx="2429274" cy="8396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DDDB45-B707-20CC-6EB2-40ADE12A0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22" y="3277813"/>
            <a:ext cx="2231154" cy="8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84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FEC6C1D-8E3F-602D-5700-3631E1554BCC}"/>
              </a:ext>
            </a:extLst>
          </p:cNvPr>
          <p:cNvSpPr/>
          <p:nvPr/>
        </p:nvSpPr>
        <p:spPr>
          <a:xfrm>
            <a:off x="4654100" y="2534115"/>
            <a:ext cx="1043306" cy="595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D46F1D23-64F7-D6A4-A5D5-A09C3E936C2E}"/>
              </a:ext>
            </a:extLst>
          </p:cNvPr>
          <p:cNvSpPr txBox="1">
            <a:spLocks/>
          </p:cNvSpPr>
          <p:nvPr/>
        </p:nvSpPr>
        <p:spPr>
          <a:xfrm>
            <a:off x="5932774" y="2465204"/>
            <a:ext cx="3712029" cy="73345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b="1" dirty="0"/>
              <a:t>XGB Reg.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1CDB7E2-590A-4D84-B5A4-01119F6AB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" r="43679"/>
          <a:stretch/>
        </p:blipFill>
        <p:spPr>
          <a:xfrm>
            <a:off x="554744" y="1240790"/>
            <a:ext cx="3863988" cy="2943425"/>
          </a:xfrm>
          <a:prstGeom prst="rect">
            <a:avLst/>
          </a:prstGeom>
        </p:spPr>
      </p:pic>
      <p:pic>
        <p:nvPicPr>
          <p:cNvPr id="11" name="Picture 2" descr="1,200+ Smirk Emoji Stock Photos, Pictures &amp; Royalty-Free Images - iStock">
            <a:extLst>
              <a:ext uri="{FF2B5EF4-FFF2-40B4-BE49-F238E27FC236}">
                <a16:creationId xmlns:a16="http://schemas.microsoft.com/office/drawing/2014/main" id="{F15E2A40-3856-CE3D-EE5D-50236F8E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13" y="3070858"/>
            <a:ext cx="1391254" cy="139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6DE38E-099A-64BD-095E-961732E44415}"/>
              </a:ext>
            </a:extLst>
          </p:cNvPr>
          <p:cNvSpPr/>
          <p:nvPr/>
        </p:nvSpPr>
        <p:spPr>
          <a:xfrm>
            <a:off x="817756" y="3694771"/>
            <a:ext cx="3593541" cy="319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214EAE0-6448-80E7-4D9D-61F31392B0A8}"/>
              </a:ext>
            </a:extLst>
          </p:cNvPr>
          <p:cNvSpPr txBox="1">
            <a:spLocks/>
          </p:cNvSpPr>
          <p:nvPr/>
        </p:nvSpPr>
        <p:spPr>
          <a:xfrm>
            <a:off x="0" y="196961"/>
            <a:ext cx="2720339" cy="50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err="1"/>
              <a:t>Results</a:t>
            </a:r>
            <a:r>
              <a:rPr lang="fr-FR" b="1" u="sng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5171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D46790-F18D-A9D1-8855-D067D6D5F41A}"/>
              </a:ext>
            </a:extLst>
          </p:cNvPr>
          <p:cNvSpPr txBox="1">
            <a:spLocks/>
          </p:cNvSpPr>
          <p:nvPr/>
        </p:nvSpPr>
        <p:spPr>
          <a:xfrm>
            <a:off x="0" y="-44401"/>
            <a:ext cx="6667500" cy="6089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500" b="1" dirty="0" err="1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Hyperparameter</a:t>
            </a:r>
            <a:r>
              <a:rPr lang="fr-FR" sz="35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Tuning (XGB Reg.)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310A7DF-BD42-FD90-9752-277E39D81CCC}"/>
              </a:ext>
            </a:extLst>
          </p:cNvPr>
          <p:cNvSpPr txBox="1">
            <a:spLocks/>
          </p:cNvSpPr>
          <p:nvPr/>
        </p:nvSpPr>
        <p:spPr>
          <a:xfrm>
            <a:off x="57102" y="565841"/>
            <a:ext cx="8012478" cy="165157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u="sng" dirty="0" err="1"/>
              <a:t>Grid</a:t>
            </a:r>
            <a:r>
              <a:rPr lang="fr-FR" u="sng" dirty="0"/>
              <a:t> </a:t>
            </a:r>
            <a:r>
              <a:rPr lang="fr-FR" u="sng" dirty="0" err="1"/>
              <a:t>search</a:t>
            </a:r>
            <a:r>
              <a:rPr lang="fr-FR" u="sng" dirty="0"/>
              <a:t> </a:t>
            </a:r>
            <a:endParaRPr lang="fr-FR" dirty="0"/>
          </a:p>
          <a:p>
            <a:pPr algn="just"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n_estimators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Represents the number of trees </a:t>
            </a:r>
          </a:p>
          <a:p>
            <a:pPr algn="just">
              <a:spcAft>
                <a:spcPts val="800"/>
              </a:spcAft>
            </a:pPr>
            <a:r>
              <a:rPr lang="fr-FR" sz="1800" dirty="0"/>
              <a:t>- </a:t>
            </a:r>
            <a:r>
              <a:rPr lang="fr-FR" sz="1800" dirty="0" err="1"/>
              <a:t>learning_rate</a:t>
            </a:r>
            <a:r>
              <a:rPr lang="fr-FR" sz="1800" dirty="0"/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/>
              <a:t>- </a:t>
            </a:r>
            <a:r>
              <a:rPr lang="en-US" sz="1800" dirty="0" err="1"/>
              <a:t>max_depth</a:t>
            </a:r>
            <a:r>
              <a:rPr lang="en-US" sz="1800" dirty="0"/>
              <a:t>: Specifies the maximum depth of each tree in the ensemble.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DD2D6A-9016-15A6-C801-09CE8ED9B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0" b="60860"/>
          <a:stretch/>
        </p:blipFill>
        <p:spPr>
          <a:xfrm>
            <a:off x="67819" y="1883549"/>
            <a:ext cx="3265931" cy="1261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729A7A-C6A8-84E6-4BFA-9ECDC3EE9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37" r="3840"/>
          <a:stretch/>
        </p:blipFill>
        <p:spPr>
          <a:xfrm>
            <a:off x="121158" y="3145099"/>
            <a:ext cx="3212592" cy="1487481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9EB6882F-ADBE-D053-70F8-840271A6694A}"/>
              </a:ext>
            </a:extLst>
          </p:cNvPr>
          <p:cNvSpPr txBox="1">
            <a:spLocks/>
          </p:cNvSpPr>
          <p:nvPr/>
        </p:nvSpPr>
        <p:spPr>
          <a:xfrm>
            <a:off x="3533864" y="2072130"/>
            <a:ext cx="5182322" cy="5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/>
              <a:t>Final evaluation on the test set: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8540929-C189-C960-AD3E-0459AD36C985}"/>
              </a:ext>
            </a:extLst>
          </p:cNvPr>
          <p:cNvCxnSpPr/>
          <p:nvPr/>
        </p:nvCxnSpPr>
        <p:spPr>
          <a:xfrm>
            <a:off x="3446417" y="1930615"/>
            <a:ext cx="0" cy="28629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23825105-0C2C-FF1A-3CCC-DAA6D4034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64" y="2743842"/>
            <a:ext cx="5000536" cy="11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934079C-4599-3B96-7F38-AA0ABCC1701C}"/>
              </a:ext>
            </a:extLst>
          </p:cNvPr>
          <p:cNvSpPr txBox="1">
            <a:spLocks/>
          </p:cNvSpPr>
          <p:nvPr/>
        </p:nvSpPr>
        <p:spPr>
          <a:xfrm>
            <a:off x="946104" y="137205"/>
            <a:ext cx="5402580" cy="83815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 Deployment in Web Environments</a:t>
            </a:r>
            <a:endParaRPr lang="fr-FR" sz="3500" b="1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5C56-1AED-4989-1FD8-A903B8708161}"/>
              </a:ext>
            </a:extLst>
          </p:cNvPr>
          <p:cNvSpPr/>
          <p:nvPr/>
        </p:nvSpPr>
        <p:spPr>
          <a:xfrm>
            <a:off x="-683351" y="1182948"/>
            <a:ext cx="6116411" cy="453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 app for price estimation</a:t>
            </a:r>
            <a:endParaRPr lang="fr-CA" sz="2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68291A-E0D1-3B1B-C7E5-7DF8F4DE7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76" y="1979021"/>
            <a:ext cx="6362564" cy="15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00806C-F9F8-4C67-30E7-351D3CB2E15A}"/>
              </a:ext>
            </a:extLst>
          </p:cNvPr>
          <p:cNvSpPr txBox="1">
            <a:spLocks/>
          </p:cNvSpPr>
          <p:nvPr/>
        </p:nvSpPr>
        <p:spPr>
          <a:xfrm>
            <a:off x="578031" y="1100547"/>
            <a:ext cx="6820989" cy="265611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volume of comments!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grammatically incorrect comments!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So 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algorithms in natural language processing (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enhance comment understanding.</a:t>
            </a:r>
          </a:p>
          <a:p>
            <a:pPr>
              <a:lnSpc>
                <a:spcPct val="250000"/>
              </a:lnSpc>
            </a:pPr>
            <a:r>
              <a:rPr lang="en-US" dirty="0"/>
              <a:t>- </a:t>
            </a:r>
            <a:r>
              <a:rPr lang="en-US" u="sng" dirty="0" err="1"/>
              <a:t>SparkML</a:t>
            </a:r>
            <a:r>
              <a:rPr lang="en-US" dirty="0"/>
              <a:t> could offer faster processing capabilities.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F3E7E87-1632-E1B5-1AF3-98D8C5C32AAA}"/>
              </a:ext>
            </a:extLst>
          </p:cNvPr>
          <p:cNvSpPr txBox="1">
            <a:spLocks/>
          </p:cNvSpPr>
          <p:nvPr/>
        </p:nvSpPr>
        <p:spPr>
          <a:xfrm>
            <a:off x="578031" y="420370"/>
            <a:ext cx="5190309" cy="8356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 &amp; Limitation</a:t>
            </a:r>
          </a:p>
        </p:txBody>
      </p:sp>
    </p:spTree>
    <p:extLst>
      <p:ext uri="{BB962C8B-B14F-4D97-AF65-F5344CB8AC3E}">
        <p14:creationId xmlns:p14="http://schemas.microsoft.com/office/powerpoint/2010/main" val="278017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9802D8-C568-CA65-4B9A-AA0C32B5058E}"/>
              </a:ext>
            </a:extLst>
          </p:cNvPr>
          <p:cNvSpPr/>
          <p:nvPr/>
        </p:nvSpPr>
        <p:spPr>
          <a:xfrm>
            <a:off x="8484781" y="4586177"/>
            <a:ext cx="418214" cy="318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29</a:t>
            </a:r>
            <a:endParaRPr lang="fr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060C5A-79DE-DA25-11B2-1E4BAC24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700" y="2455834"/>
            <a:ext cx="6391020" cy="1159800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pplications</a:t>
            </a:r>
            <a:b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67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407-FAA0-3977-CCF2-F885FB4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15" y="1656187"/>
            <a:ext cx="4019090" cy="1161354"/>
          </a:xfrm>
        </p:spPr>
        <p:txBody>
          <a:bodyPr/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4785-2FE6-959B-306A-3CBD3581D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085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B40BC-1EBD-5EB3-E067-A9E2C5F4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CAD79941-159D-472F-A42D-5086030D6D67}"/>
              </a:ext>
            </a:extLst>
          </p:cNvPr>
          <p:cNvSpPr txBox="1">
            <a:spLocks/>
          </p:cNvSpPr>
          <p:nvPr/>
        </p:nvSpPr>
        <p:spPr>
          <a:xfrm>
            <a:off x="513190" y="339491"/>
            <a:ext cx="7629939" cy="119345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  <a:sym typeface="Roboto Slab"/>
              </a:rPr>
              <a:t>References </a:t>
            </a:r>
            <a:b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  <a:sym typeface="Roboto Slab"/>
              </a:rPr>
            </a:br>
            <a:endParaRPr lang="fr-FR" sz="4400" b="1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225D6-3085-8F97-3531-96ECD221D86F}"/>
              </a:ext>
            </a:extLst>
          </p:cNvPr>
          <p:cNvSpPr/>
          <p:nvPr/>
        </p:nvSpPr>
        <p:spPr>
          <a:xfrm>
            <a:off x="451567" y="266369"/>
            <a:ext cx="9263269" cy="4313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3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[1]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Indriani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Sitorus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Analytics Vidhya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Medium, [</a:t>
            </a:r>
            <a:r>
              <a:rPr lang="en-US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], Aug 27, 2020.</a:t>
            </a:r>
            <a:endParaRPr lang="fr-CA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atinLnBrk="1">
              <a:lnSpc>
                <a:spcPct val="300000"/>
              </a:lnSpc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[2]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Ziani-Amel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[</a:t>
            </a:r>
            <a:r>
              <a:rPr lang="en-US" sz="1800" u="sng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], January 26,2020.</a:t>
            </a:r>
            <a:endParaRPr lang="fr-CA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300000"/>
              </a:lnSpc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[3]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Lazid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Lydia,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Hacid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Kahina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Université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Mouloud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Mammeri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fr-CA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800" u="sng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], 2013.</a:t>
            </a:r>
            <a:endParaRPr lang="fr-CA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300000"/>
              </a:lnSpc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[4] Kasun Dissanayake, Towards Dev, Medium , [</a:t>
            </a:r>
            <a:r>
              <a:rPr lang="en-US" sz="1800" u="sng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], Dec 14, 2023.</a:t>
            </a:r>
            <a:endParaRPr lang="fr-CA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07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9802D8-C568-CA65-4B9A-AA0C32B5058E}"/>
              </a:ext>
            </a:extLst>
          </p:cNvPr>
          <p:cNvSpPr/>
          <p:nvPr/>
        </p:nvSpPr>
        <p:spPr>
          <a:xfrm>
            <a:off x="8484781" y="4586177"/>
            <a:ext cx="418214" cy="318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31</a:t>
            </a:r>
            <a:endParaRPr lang="fr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060C5A-79DE-DA25-11B2-1E4BAC24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40" y="1815754"/>
            <a:ext cx="8250300" cy="1159800"/>
          </a:xfrm>
        </p:spPr>
        <p:txBody>
          <a:bodyPr/>
          <a:lstStyle/>
          <a:p>
            <a:pPr algn="ctr"/>
            <a:r>
              <a:rPr lang="en-US" sz="4000" b="1" dirty="0"/>
              <a:t>Thank you for your attention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9618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9D51-EC3B-2DB9-0FE1-FC44C3BB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50" y="125240"/>
            <a:ext cx="7571700" cy="702600"/>
          </a:xfrm>
        </p:spPr>
        <p:txBody>
          <a:bodyPr/>
          <a:lstStyle/>
          <a:p>
            <a:r>
              <a:rPr lang="fr-FR" sz="3600" b="1" dirty="0"/>
              <a:t>Tools</a:t>
            </a:r>
            <a:r>
              <a:rPr lang="fr-FR" dirty="0"/>
              <a:t> </a:t>
            </a:r>
            <a:r>
              <a:rPr lang="fr-FR" sz="3600" b="1" dirty="0" err="1"/>
              <a:t>Used</a:t>
            </a:r>
            <a:r>
              <a:rPr lang="fr-FR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56802C-F4B9-8613-C0A0-E537A29B5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</a:t>
            </a:fld>
            <a:endParaRPr lang="fr-CA"/>
          </a:p>
        </p:txBody>
      </p:sp>
      <p:pic>
        <p:nvPicPr>
          <p:cNvPr id="8" name="Picture 2" descr="Basic Statistics in Python with NumPy and Jupyter Notebook">
            <a:extLst>
              <a:ext uri="{FF2B5EF4-FFF2-40B4-BE49-F238E27FC236}">
                <a16:creationId xmlns:a16="http://schemas.microsoft.com/office/drawing/2014/main" id="{A21F6EA6-1225-329C-2E27-FD0763D8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1" y="955813"/>
            <a:ext cx="3517789" cy="8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67AB476-AE86-2F3C-0F8E-52534D70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15" y="886794"/>
            <a:ext cx="2471995" cy="9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9C5D3D9-A404-977A-360E-171C7604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27" y="1833853"/>
            <a:ext cx="1952915" cy="105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iscussion of seaborn logo · Issue #2243 · mwaskom/seaborn · GitHub">
            <a:extLst>
              <a:ext uri="{FF2B5EF4-FFF2-40B4-BE49-F238E27FC236}">
                <a16:creationId xmlns:a16="http://schemas.microsoft.com/office/drawing/2014/main" id="{21CF13BF-D3F0-790A-12B0-F2A6FA45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1" y="1933885"/>
            <a:ext cx="1262269" cy="12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atplotlib logo — Matplotlib 3.8.2 documentation">
            <a:extLst>
              <a:ext uri="{FF2B5EF4-FFF2-40B4-BE49-F238E27FC236}">
                <a16:creationId xmlns:a16="http://schemas.microsoft.com/office/drawing/2014/main" id="{1324EB38-10D1-93AE-6374-DB449A5B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6" y="2227213"/>
            <a:ext cx="2471996" cy="49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Beautiful Soup 4 | Funthon">
            <a:extLst>
              <a:ext uri="{FF2B5EF4-FFF2-40B4-BE49-F238E27FC236}">
                <a16:creationId xmlns:a16="http://schemas.microsoft.com/office/drawing/2014/main" id="{E763C3BA-38EB-5FB7-131F-36B904162A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92" y="2057066"/>
            <a:ext cx="2164007" cy="82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 descr="Flask Logo PNG Transparent &amp; SVG Vector - Freebie Supply">
            <a:extLst>
              <a:ext uri="{FF2B5EF4-FFF2-40B4-BE49-F238E27FC236}">
                <a16:creationId xmlns:a16="http://schemas.microsoft.com/office/drawing/2014/main" id="{014F1D77-54BA-3C3A-41FD-8664259611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1" y="3113565"/>
            <a:ext cx="1141964" cy="146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030C522-C115-50F2-CB56-19D4DFC2B3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07" y="3258624"/>
            <a:ext cx="2164007" cy="111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6" descr="Vecteur Stock HTML5 CSS3 JS icon set. Web development logo icon set of html,  css and javascript, programming symbol | Adobe Stock">
            <a:extLst>
              <a:ext uri="{FF2B5EF4-FFF2-40B4-BE49-F238E27FC236}">
                <a16:creationId xmlns:a16="http://schemas.microsoft.com/office/drawing/2014/main" id="{0547BF6D-C3A2-01EA-A53A-E5D8FD45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23" y="3234633"/>
            <a:ext cx="2612304" cy="14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407-FAA0-3977-CCF2-F885FB4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0" y="-172032"/>
            <a:ext cx="5200900" cy="915563"/>
          </a:xfrm>
        </p:spPr>
        <p:txBody>
          <a:bodyPr/>
          <a:lstStyle/>
          <a:p>
            <a:r>
              <a:rPr lang="en-US" sz="3600" b="1" dirty="0"/>
              <a:t>THE</a:t>
            </a:r>
            <a:r>
              <a:rPr lang="en-US" sz="36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3600" b="1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4785-2FE6-959B-306A-3CBD3581D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3C27F5-77A9-66AC-0895-8A67B11E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46" y="815339"/>
            <a:ext cx="6738972" cy="39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9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407-FAA0-3977-CCF2-F885FB4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0" y="-172032"/>
            <a:ext cx="5200900" cy="915563"/>
          </a:xfrm>
        </p:spPr>
        <p:txBody>
          <a:bodyPr/>
          <a:lstStyle/>
          <a:p>
            <a:r>
              <a:rPr lang="en-US" sz="3600" b="1" dirty="0"/>
              <a:t>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4785-2FE6-959B-306A-3CBD3581D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A4601D-CE9E-E51A-B487-B7FA17C7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55" y="743531"/>
            <a:ext cx="6481971" cy="38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407-FAA0-3977-CCF2-F885FB4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2113968"/>
            <a:ext cx="7559039" cy="915563"/>
          </a:xfrm>
        </p:spPr>
        <p:txBody>
          <a:bodyPr/>
          <a:lstStyle/>
          <a:p>
            <a:pPr algn="ctr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1:   Sentiment Analysis for Jumia Reviews</a:t>
            </a:r>
            <a:endParaRPr lang="en-US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4785-2FE6-959B-306A-3CBD3581D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68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01E6-C066-FC79-256D-E9E47CB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0" y="353920"/>
            <a:ext cx="7571700" cy="702600"/>
          </a:xfrm>
        </p:spPr>
        <p:txBody>
          <a:bodyPr/>
          <a:lstStyle/>
          <a:p>
            <a:r>
              <a:rPr lang="fr-FR" sz="2800" b="1" dirty="0">
                <a:latin typeface="Calibri" panose="020F0502020204030204" pitchFamily="34" charset="0"/>
                <a:cs typeface="Arial" panose="020B0604020202020204" pitchFamily="34" charset="0"/>
              </a:rPr>
              <a:t>Data collection </a:t>
            </a:r>
            <a:br>
              <a:rPr lang="fr-FR" sz="28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B5E20-E348-1A80-9594-2D311E0BF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442623-0C0F-1C16-43EB-482E41F9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" y="1116808"/>
            <a:ext cx="4839692" cy="19185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94D7DDB-D7A2-1E99-EC68-CE7C7B0E4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0" b="29742"/>
          <a:stretch/>
        </p:blipFill>
        <p:spPr>
          <a:xfrm>
            <a:off x="74582" y="3262341"/>
            <a:ext cx="3119193" cy="3317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A7C38A-05E0-87F8-4ED7-89ACE420D13F}"/>
              </a:ext>
            </a:extLst>
          </p:cNvPr>
          <p:cNvSpPr/>
          <p:nvPr/>
        </p:nvSpPr>
        <p:spPr>
          <a:xfrm>
            <a:off x="1634179" y="1866252"/>
            <a:ext cx="1036403" cy="177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3417EC-8061-7C8E-0BC7-B18EDC9045DF}"/>
              </a:ext>
            </a:extLst>
          </p:cNvPr>
          <p:cNvSpPr/>
          <p:nvPr/>
        </p:nvSpPr>
        <p:spPr>
          <a:xfrm>
            <a:off x="424343" y="2297258"/>
            <a:ext cx="1514948" cy="1163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54970-0F96-63E5-B90E-16C7817349F8}"/>
              </a:ext>
            </a:extLst>
          </p:cNvPr>
          <p:cNvSpPr/>
          <p:nvPr/>
        </p:nvSpPr>
        <p:spPr>
          <a:xfrm>
            <a:off x="424343" y="2595014"/>
            <a:ext cx="2457922" cy="1163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A9B72AE-CBB5-FA35-D02A-57F14C74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099" y="1116808"/>
            <a:ext cx="4025395" cy="22190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043EAE-374E-4764-A3C8-27D6946E7E3E}"/>
              </a:ext>
            </a:extLst>
          </p:cNvPr>
          <p:cNvSpPr/>
          <p:nvPr/>
        </p:nvSpPr>
        <p:spPr>
          <a:xfrm>
            <a:off x="5260298" y="1116808"/>
            <a:ext cx="1612941" cy="169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832D5-3D5C-377C-857E-D5506399D883}"/>
              </a:ext>
            </a:extLst>
          </p:cNvPr>
          <p:cNvSpPr/>
          <p:nvPr/>
        </p:nvSpPr>
        <p:spPr>
          <a:xfrm>
            <a:off x="5281095" y="2311989"/>
            <a:ext cx="3780893" cy="7233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D772D-5473-0B39-5DEF-055B3BFC29A1}"/>
              </a:ext>
            </a:extLst>
          </p:cNvPr>
          <p:cNvSpPr/>
          <p:nvPr/>
        </p:nvSpPr>
        <p:spPr>
          <a:xfrm>
            <a:off x="5368884" y="1451530"/>
            <a:ext cx="2197776" cy="5599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Jumia logo download in SVG or PNG - LogosArchive">
            <a:extLst>
              <a:ext uri="{FF2B5EF4-FFF2-40B4-BE49-F238E27FC236}">
                <a16:creationId xmlns:a16="http://schemas.microsoft.com/office/drawing/2014/main" id="{F704DB89-69F6-1251-F1E6-02A99C788F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99" y="3905885"/>
            <a:ext cx="2235931" cy="64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4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01CF-D196-1488-D3C0-A8F6948897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EB682C-0A4D-6D3D-3ECC-15B6D6E1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97" y="1324375"/>
            <a:ext cx="6311943" cy="265552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7BC11A8-C2EA-1062-CFA6-8A24153CED0E}"/>
              </a:ext>
            </a:extLst>
          </p:cNvPr>
          <p:cNvSpPr txBox="1">
            <a:spLocks/>
          </p:cNvSpPr>
          <p:nvPr/>
        </p:nvSpPr>
        <p:spPr>
          <a:xfrm>
            <a:off x="-166315" y="-180657"/>
            <a:ext cx="8425070" cy="108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fr-FR" sz="2800" dirty="0" err="1"/>
              <a:t>Dataset</a:t>
            </a:r>
            <a:r>
              <a:rPr lang="fr-FR" sz="2800" dirty="0"/>
              <a:t> (Example)</a:t>
            </a:r>
          </a:p>
        </p:txBody>
      </p:sp>
    </p:spTree>
    <p:extLst>
      <p:ext uri="{BB962C8B-B14F-4D97-AF65-F5344CB8AC3E}">
        <p14:creationId xmlns:p14="http://schemas.microsoft.com/office/powerpoint/2010/main" val="31179071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633</Words>
  <Application>Microsoft Office PowerPoint</Application>
  <PresentationFormat>Affichage à l'écran (16:9)</PresentationFormat>
  <Paragraphs>146</Paragraphs>
  <Slides>31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Roboto Slab</vt:lpstr>
      <vt:lpstr>Segoe WPC</vt:lpstr>
      <vt:lpstr>Source Sans Pro</vt:lpstr>
      <vt:lpstr>Times New Roman</vt:lpstr>
      <vt:lpstr>Cordelia template</vt:lpstr>
      <vt:lpstr>Sentiment Analysis for Jumia Reviews &amp; Smartphone Price Prediction System </vt:lpstr>
      <vt:lpstr>Outline: </vt:lpstr>
      <vt:lpstr>INTRODUCTION</vt:lpstr>
      <vt:lpstr>Tools Used </vt:lpstr>
      <vt:lpstr>THE ARCHITECTURE</vt:lpstr>
      <vt:lpstr>Model Building</vt:lpstr>
      <vt:lpstr>System 1:   Sentiment Analysis for Jumia Reviews</vt:lpstr>
      <vt:lpstr>Data collection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Testing The Applications </vt:lpstr>
      <vt:lpstr>Présentation PowerPoint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ID1-FILE-SYSTEM</dc:title>
  <dc:creator>dell</dc:creator>
  <cp:lastModifiedBy>maghouti@aymane.com</cp:lastModifiedBy>
  <cp:revision>38</cp:revision>
  <dcterms:modified xsi:type="dcterms:W3CDTF">2023-12-25T22:14:00Z</dcterms:modified>
</cp:coreProperties>
</file>