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Be Vietnam" panose="020B0604020202020204" charset="0"/>
      <p:regular r:id="rId12"/>
    </p:embeddedFont>
    <p:embeddedFont>
      <p:font typeface="Be Vietnam Ultra-Bold" panose="020B0604020202020204" charset="0"/>
      <p:regular r:id="rId13"/>
    </p:embeddedFont>
    <p:embeddedFont>
      <p:font typeface="IBM Plex Sans" panose="020F0502020204030204" pitchFamily="34" charset="0"/>
      <p:regular r:id="rId14"/>
    </p:embeddedFont>
    <p:embeddedFont>
      <p:font typeface="IBM Plex Sans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25" d="100"/>
          <a:sy n="25" d="100"/>
        </p:scale>
        <p:origin x="137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700000">
            <a:off x="4226452" y="2785792"/>
            <a:ext cx="16909587" cy="6118196"/>
          </a:xfrm>
          <a:custGeom>
            <a:avLst/>
            <a:gdLst/>
            <a:ahLst/>
            <a:cxnLst/>
            <a:rect l="l" t="t" r="r" b="b"/>
            <a:pathLst>
              <a:path w="16909587" h="6118196">
                <a:moveTo>
                  <a:pt x="0" y="0"/>
                </a:moveTo>
                <a:lnTo>
                  <a:pt x="16909587" y="0"/>
                </a:lnTo>
                <a:lnTo>
                  <a:pt x="16909587" y="6118196"/>
                </a:lnTo>
                <a:lnTo>
                  <a:pt x="0" y="61181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453557" y="2703977"/>
            <a:ext cx="11380885" cy="2105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83"/>
              </a:lnSpc>
            </a:pPr>
            <a:r>
              <a:rPr lang="en-US" sz="5324">
                <a:solidFill>
                  <a:srgbClr val="01003B"/>
                </a:solidFill>
                <a:latin typeface="Be Vietnam"/>
                <a:ea typeface="Be Vietnam"/>
                <a:cs typeface="Be Vietnam"/>
                <a:sym typeface="Be Vietnam"/>
              </a:rPr>
              <a:t>A FUZZY CASE-BASED REASONING APPROACH TO </a:t>
            </a:r>
          </a:p>
          <a:p>
            <a:pPr algn="ctr">
              <a:lnSpc>
                <a:spcPts val="5483"/>
              </a:lnSpc>
            </a:pPr>
            <a:r>
              <a:rPr lang="en-US" sz="5324">
                <a:solidFill>
                  <a:srgbClr val="01003B"/>
                </a:solidFill>
                <a:latin typeface="Be Vietnam"/>
                <a:ea typeface="Be Vietnam"/>
                <a:cs typeface="Be Vietnam"/>
                <a:sym typeface="Be Vietnam"/>
              </a:rPr>
              <a:t>VALUE ENGINEERING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930023" y="6140217"/>
            <a:ext cx="12249312" cy="3780154"/>
            <a:chOff x="0" y="0"/>
            <a:chExt cx="16332416" cy="5040206"/>
          </a:xfrm>
        </p:grpSpPr>
        <p:sp>
          <p:nvSpPr>
            <p:cNvPr id="5" name="TextBox 5"/>
            <p:cNvSpPr txBox="1"/>
            <p:nvPr/>
          </p:nvSpPr>
          <p:spPr>
            <a:xfrm>
              <a:off x="0" y="-28575"/>
              <a:ext cx="16332416" cy="672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4160"/>
                </a:lnSpc>
                <a:spcBef>
                  <a:spcPct val="0"/>
                </a:spcBef>
              </a:pPr>
              <a:r>
                <a:rPr lang="en-US" sz="3200" b="1" spc="278">
                  <a:solidFill>
                    <a:srgbClr val="01003B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DEVELOPED BY: 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667300"/>
              <a:ext cx="16332416" cy="20891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 algn="l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01003B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RIHANE Aymane </a:t>
              </a:r>
            </a:p>
            <a:p>
              <a:pPr marL="647700" lvl="1" indent="-323850" algn="l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01003B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Ibrahim BERRADI </a:t>
              </a:r>
            </a:p>
            <a:p>
              <a:pPr marL="647700" lvl="1" indent="-323850" algn="l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01003B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Meriem LAGHOUISSA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677581"/>
              <a:ext cx="16332416" cy="672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4160"/>
                </a:lnSpc>
                <a:spcBef>
                  <a:spcPct val="0"/>
                </a:spcBef>
              </a:pPr>
              <a:r>
                <a:rPr lang="en-US" sz="3200" b="1" spc="278">
                  <a:solidFill>
                    <a:srgbClr val="01003B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SUPERVISED BY: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373456"/>
              <a:ext cx="16332416" cy="666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 algn="just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01003B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M. Khalid JEBARI HASSANI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028700" y="677902"/>
            <a:ext cx="3669483" cy="1369807"/>
          </a:xfrm>
          <a:custGeom>
            <a:avLst/>
            <a:gdLst/>
            <a:ahLst/>
            <a:cxnLst/>
            <a:rect l="l" t="t" r="r" b="b"/>
            <a:pathLst>
              <a:path w="3669483" h="1369807">
                <a:moveTo>
                  <a:pt x="0" y="0"/>
                </a:moveTo>
                <a:lnTo>
                  <a:pt x="3669483" y="0"/>
                </a:lnTo>
                <a:lnTo>
                  <a:pt x="3669483" y="1369808"/>
                </a:lnTo>
                <a:lnTo>
                  <a:pt x="0" y="13698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579015" y="677902"/>
            <a:ext cx="2680285" cy="1166743"/>
          </a:xfrm>
          <a:custGeom>
            <a:avLst/>
            <a:gdLst/>
            <a:ahLst/>
            <a:cxnLst/>
            <a:rect l="l" t="t" r="r" b="b"/>
            <a:pathLst>
              <a:path w="2680285" h="1166743">
                <a:moveTo>
                  <a:pt x="0" y="0"/>
                </a:moveTo>
                <a:lnTo>
                  <a:pt x="2680285" y="0"/>
                </a:lnTo>
                <a:lnTo>
                  <a:pt x="2680285" y="1166744"/>
                </a:lnTo>
                <a:lnTo>
                  <a:pt x="0" y="11667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3567" b="-3567"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244266" y="-231820"/>
            <a:ext cx="4426373" cy="8365997"/>
          </a:xfrm>
          <a:custGeom>
            <a:avLst/>
            <a:gdLst/>
            <a:ahLst/>
            <a:cxnLst/>
            <a:rect l="l" t="t" r="r" b="b"/>
            <a:pathLst>
              <a:path w="4426373" h="8365997">
                <a:moveTo>
                  <a:pt x="0" y="0"/>
                </a:moveTo>
                <a:lnTo>
                  <a:pt x="4426373" y="0"/>
                </a:lnTo>
                <a:lnTo>
                  <a:pt x="4426373" y="8365997"/>
                </a:lnTo>
                <a:lnTo>
                  <a:pt x="0" y="8365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243913">
            <a:off x="-2770474" y="7366384"/>
            <a:ext cx="13558515" cy="4905717"/>
          </a:xfrm>
          <a:custGeom>
            <a:avLst/>
            <a:gdLst/>
            <a:ahLst/>
            <a:cxnLst/>
            <a:rect l="l" t="t" r="r" b="b"/>
            <a:pathLst>
              <a:path w="13558515" h="4905717">
                <a:moveTo>
                  <a:pt x="0" y="0"/>
                </a:moveTo>
                <a:lnTo>
                  <a:pt x="13558515" y="0"/>
                </a:lnTo>
                <a:lnTo>
                  <a:pt x="13558515" y="4905718"/>
                </a:lnTo>
                <a:lnTo>
                  <a:pt x="0" y="4905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659362" y="1328807"/>
            <a:ext cx="4969276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 b="1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Conclusion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171465" y="3751309"/>
            <a:ext cx="9945069" cy="1407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 b="1">
                <a:solidFill>
                  <a:srgbClr val="01003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This methodology provides a robust framework for applying fuzzy CBR to value engineering, helping experts leverage past experiences to solve new problems efficiently.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15644">
            <a:off x="-5628275" y="-672052"/>
            <a:ext cx="15465517" cy="5595705"/>
          </a:xfrm>
          <a:custGeom>
            <a:avLst/>
            <a:gdLst/>
            <a:ahLst/>
            <a:cxnLst/>
            <a:rect l="l" t="t" r="r" b="b"/>
            <a:pathLst>
              <a:path w="15465517" h="5595705">
                <a:moveTo>
                  <a:pt x="0" y="0"/>
                </a:moveTo>
                <a:lnTo>
                  <a:pt x="15465516" y="0"/>
                </a:lnTo>
                <a:lnTo>
                  <a:pt x="15465516" y="5595705"/>
                </a:lnTo>
                <a:lnTo>
                  <a:pt x="0" y="5595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800273" y="4042250"/>
            <a:ext cx="1004586" cy="1004586"/>
          </a:xfrm>
          <a:custGeom>
            <a:avLst/>
            <a:gdLst/>
            <a:ahLst/>
            <a:cxnLst/>
            <a:rect l="l" t="t" r="r" b="b"/>
            <a:pathLst>
              <a:path w="1004586" h="1004586">
                <a:moveTo>
                  <a:pt x="0" y="0"/>
                </a:moveTo>
                <a:lnTo>
                  <a:pt x="1004585" y="0"/>
                </a:lnTo>
                <a:lnTo>
                  <a:pt x="1004585" y="1004586"/>
                </a:lnTo>
                <a:lnTo>
                  <a:pt x="0" y="10045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903448" y="4145426"/>
            <a:ext cx="798234" cy="828820"/>
            <a:chOff x="0" y="0"/>
            <a:chExt cx="812800" cy="84394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43944"/>
            </a:xfrm>
            <a:custGeom>
              <a:avLst/>
              <a:gdLst/>
              <a:ahLst/>
              <a:cxnLst/>
              <a:rect l="l" t="t" r="r" b="b"/>
              <a:pathLst>
                <a:path w="812800" h="843944">
                  <a:moveTo>
                    <a:pt x="406400" y="0"/>
                  </a:moveTo>
                  <a:cubicBezTo>
                    <a:pt x="181951" y="0"/>
                    <a:pt x="0" y="188923"/>
                    <a:pt x="0" y="421972"/>
                  </a:cubicBezTo>
                  <a:cubicBezTo>
                    <a:pt x="0" y="655021"/>
                    <a:pt x="181951" y="843944"/>
                    <a:pt x="406400" y="843944"/>
                  </a:cubicBezTo>
                  <a:cubicBezTo>
                    <a:pt x="630849" y="843944"/>
                    <a:pt x="812800" y="655021"/>
                    <a:pt x="812800" y="421972"/>
                  </a:cubicBezTo>
                  <a:cubicBezTo>
                    <a:pt x="812800" y="18892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21970"/>
              <a:ext cx="660400" cy="7428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 b="1">
                  <a:solidFill>
                    <a:srgbClr val="01003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1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2800273" y="5607519"/>
            <a:ext cx="1004586" cy="1004586"/>
          </a:xfrm>
          <a:custGeom>
            <a:avLst/>
            <a:gdLst/>
            <a:ahLst/>
            <a:cxnLst/>
            <a:rect l="l" t="t" r="r" b="b"/>
            <a:pathLst>
              <a:path w="1004586" h="1004586">
                <a:moveTo>
                  <a:pt x="0" y="0"/>
                </a:moveTo>
                <a:lnTo>
                  <a:pt x="1004585" y="0"/>
                </a:lnTo>
                <a:lnTo>
                  <a:pt x="1004585" y="1004585"/>
                </a:lnTo>
                <a:lnTo>
                  <a:pt x="0" y="10045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2903448" y="5710694"/>
            <a:ext cx="798234" cy="828820"/>
            <a:chOff x="0" y="0"/>
            <a:chExt cx="812800" cy="84394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43944"/>
            </a:xfrm>
            <a:custGeom>
              <a:avLst/>
              <a:gdLst/>
              <a:ahLst/>
              <a:cxnLst/>
              <a:rect l="l" t="t" r="r" b="b"/>
              <a:pathLst>
                <a:path w="812800" h="843944">
                  <a:moveTo>
                    <a:pt x="406400" y="0"/>
                  </a:moveTo>
                  <a:cubicBezTo>
                    <a:pt x="181951" y="0"/>
                    <a:pt x="0" y="188923"/>
                    <a:pt x="0" y="421972"/>
                  </a:cubicBezTo>
                  <a:cubicBezTo>
                    <a:pt x="0" y="655021"/>
                    <a:pt x="181951" y="843944"/>
                    <a:pt x="406400" y="843944"/>
                  </a:cubicBezTo>
                  <a:cubicBezTo>
                    <a:pt x="630849" y="843944"/>
                    <a:pt x="812800" y="655021"/>
                    <a:pt x="812800" y="421972"/>
                  </a:cubicBezTo>
                  <a:cubicBezTo>
                    <a:pt x="812800" y="18892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1970"/>
              <a:ext cx="660400" cy="7428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 b="1">
                  <a:solidFill>
                    <a:srgbClr val="01003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2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2800273" y="7172788"/>
            <a:ext cx="1004586" cy="1004586"/>
          </a:xfrm>
          <a:custGeom>
            <a:avLst/>
            <a:gdLst/>
            <a:ahLst/>
            <a:cxnLst/>
            <a:rect l="l" t="t" r="r" b="b"/>
            <a:pathLst>
              <a:path w="1004586" h="1004586">
                <a:moveTo>
                  <a:pt x="0" y="0"/>
                </a:moveTo>
                <a:lnTo>
                  <a:pt x="1004585" y="0"/>
                </a:lnTo>
                <a:lnTo>
                  <a:pt x="1004585" y="1004585"/>
                </a:lnTo>
                <a:lnTo>
                  <a:pt x="0" y="10045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2903448" y="7275963"/>
            <a:ext cx="798234" cy="828820"/>
            <a:chOff x="0" y="0"/>
            <a:chExt cx="812800" cy="84394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43944"/>
            </a:xfrm>
            <a:custGeom>
              <a:avLst/>
              <a:gdLst/>
              <a:ahLst/>
              <a:cxnLst/>
              <a:rect l="l" t="t" r="r" b="b"/>
              <a:pathLst>
                <a:path w="812800" h="843944">
                  <a:moveTo>
                    <a:pt x="406400" y="0"/>
                  </a:moveTo>
                  <a:cubicBezTo>
                    <a:pt x="181951" y="0"/>
                    <a:pt x="0" y="188923"/>
                    <a:pt x="0" y="421972"/>
                  </a:cubicBezTo>
                  <a:cubicBezTo>
                    <a:pt x="0" y="655021"/>
                    <a:pt x="181951" y="843944"/>
                    <a:pt x="406400" y="843944"/>
                  </a:cubicBezTo>
                  <a:cubicBezTo>
                    <a:pt x="630849" y="843944"/>
                    <a:pt x="812800" y="655021"/>
                    <a:pt x="812800" y="421972"/>
                  </a:cubicBezTo>
                  <a:cubicBezTo>
                    <a:pt x="812800" y="18892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21970"/>
              <a:ext cx="660400" cy="7428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 b="1">
                  <a:solidFill>
                    <a:srgbClr val="01003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3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10461299" y="4042250"/>
            <a:ext cx="1004586" cy="1004586"/>
          </a:xfrm>
          <a:custGeom>
            <a:avLst/>
            <a:gdLst/>
            <a:ahLst/>
            <a:cxnLst/>
            <a:rect l="l" t="t" r="r" b="b"/>
            <a:pathLst>
              <a:path w="1004586" h="1004586">
                <a:moveTo>
                  <a:pt x="0" y="0"/>
                </a:moveTo>
                <a:lnTo>
                  <a:pt x="1004585" y="0"/>
                </a:lnTo>
                <a:lnTo>
                  <a:pt x="1004585" y="1004586"/>
                </a:lnTo>
                <a:lnTo>
                  <a:pt x="0" y="10045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10564474" y="4145426"/>
            <a:ext cx="798234" cy="828820"/>
            <a:chOff x="0" y="0"/>
            <a:chExt cx="812800" cy="84394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43944"/>
            </a:xfrm>
            <a:custGeom>
              <a:avLst/>
              <a:gdLst/>
              <a:ahLst/>
              <a:cxnLst/>
              <a:rect l="l" t="t" r="r" b="b"/>
              <a:pathLst>
                <a:path w="812800" h="843944">
                  <a:moveTo>
                    <a:pt x="406400" y="0"/>
                  </a:moveTo>
                  <a:cubicBezTo>
                    <a:pt x="181951" y="0"/>
                    <a:pt x="0" y="188923"/>
                    <a:pt x="0" y="421972"/>
                  </a:cubicBezTo>
                  <a:cubicBezTo>
                    <a:pt x="0" y="655021"/>
                    <a:pt x="181951" y="843944"/>
                    <a:pt x="406400" y="843944"/>
                  </a:cubicBezTo>
                  <a:cubicBezTo>
                    <a:pt x="630849" y="843944"/>
                    <a:pt x="812800" y="655021"/>
                    <a:pt x="812800" y="421972"/>
                  </a:cubicBezTo>
                  <a:cubicBezTo>
                    <a:pt x="812800" y="18892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21970"/>
              <a:ext cx="660400" cy="7428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 b="1">
                  <a:solidFill>
                    <a:srgbClr val="01003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4</a:t>
              </a:r>
            </a:p>
          </p:txBody>
        </p:sp>
      </p:grpSp>
      <p:sp>
        <p:nvSpPr>
          <p:cNvPr id="19" name="Freeform 19"/>
          <p:cNvSpPr/>
          <p:nvPr/>
        </p:nvSpPr>
        <p:spPr>
          <a:xfrm>
            <a:off x="10461299" y="5534929"/>
            <a:ext cx="1004586" cy="1004586"/>
          </a:xfrm>
          <a:custGeom>
            <a:avLst/>
            <a:gdLst/>
            <a:ahLst/>
            <a:cxnLst/>
            <a:rect l="l" t="t" r="r" b="b"/>
            <a:pathLst>
              <a:path w="1004586" h="1004586">
                <a:moveTo>
                  <a:pt x="0" y="0"/>
                </a:moveTo>
                <a:lnTo>
                  <a:pt x="1004585" y="0"/>
                </a:lnTo>
                <a:lnTo>
                  <a:pt x="1004585" y="1004586"/>
                </a:lnTo>
                <a:lnTo>
                  <a:pt x="0" y="10045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10564474" y="5638105"/>
            <a:ext cx="798234" cy="828820"/>
            <a:chOff x="0" y="0"/>
            <a:chExt cx="812800" cy="84394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43944"/>
            </a:xfrm>
            <a:custGeom>
              <a:avLst/>
              <a:gdLst/>
              <a:ahLst/>
              <a:cxnLst/>
              <a:rect l="l" t="t" r="r" b="b"/>
              <a:pathLst>
                <a:path w="812800" h="843944">
                  <a:moveTo>
                    <a:pt x="406400" y="0"/>
                  </a:moveTo>
                  <a:cubicBezTo>
                    <a:pt x="181951" y="0"/>
                    <a:pt x="0" y="188923"/>
                    <a:pt x="0" y="421972"/>
                  </a:cubicBezTo>
                  <a:cubicBezTo>
                    <a:pt x="0" y="655021"/>
                    <a:pt x="181951" y="843944"/>
                    <a:pt x="406400" y="843944"/>
                  </a:cubicBezTo>
                  <a:cubicBezTo>
                    <a:pt x="630849" y="843944"/>
                    <a:pt x="812800" y="655021"/>
                    <a:pt x="812800" y="421972"/>
                  </a:cubicBezTo>
                  <a:cubicBezTo>
                    <a:pt x="812800" y="18892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21970"/>
              <a:ext cx="660400" cy="7428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 b="1">
                  <a:solidFill>
                    <a:srgbClr val="01003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5</a:t>
              </a:r>
            </a:p>
          </p:txBody>
        </p:sp>
      </p:grpSp>
      <p:sp>
        <p:nvSpPr>
          <p:cNvPr id="23" name="Freeform 23"/>
          <p:cNvSpPr/>
          <p:nvPr/>
        </p:nvSpPr>
        <p:spPr>
          <a:xfrm rot="-2415644">
            <a:off x="8430781" y="7287897"/>
            <a:ext cx="15465517" cy="5595705"/>
          </a:xfrm>
          <a:custGeom>
            <a:avLst/>
            <a:gdLst/>
            <a:ahLst/>
            <a:cxnLst/>
            <a:rect l="l" t="t" r="r" b="b"/>
            <a:pathLst>
              <a:path w="15465517" h="5595705">
                <a:moveTo>
                  <a:pt x="0" y="0"/>
                </a:moveTo>
                <a:lnTo>
                  <a:pt x="15465517" y="0"/>
                </a:lnTo>
                <a:lnTo>
                  <a:pt x="15465517" y="5595705"/>
                </a:lnTo>
                <a:lnTo>
                  <a:pt x="0" y="5595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0461299" y="7100198"/>
            <a:ext cx="1004586" cy="1004586"/>
          </a:xfrm>
          <a:custGeom>
            <a:avLst/>
            <a:gdLst/>
            <a:ahLst/>
            <a:cxnLst/>
            <a:rect l="l" t="t" r="r" b="b"/>
            <a:pathLst>
              <a:path w="1004586" h="1004586">
                <a:moveTo>
                  <a:pt x="0" y="0"/>
                </a:moveTo>
                <a:lnTo>
                  <a:pt x="1004585" y="0"/>
                </a:lnTo>
                <a:lnTo>
                  <a:pt x="1004585" y="1004586"/>
                </a:lnTo>
                <a:lnTo>
                  <a:pt x="0" y="10045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5" name="Group 25"/>
          <p:cNvGrpSpPr/>
          <p:nvPr/>
        </p:nvGrpSpPr>
        <p:grpSpPr>
          <a:xfrm>
            <a:off x="10564474" y="7203374"/>
            <a:ext cx="798234" cy="828820"/>
            <a:chOff x="0" y="0"/>
            <a:chExt cx="812800" cy="84394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43944"/>
            </a:xfrm>
            <a:custGeom>
              <a:avLst/>
              <a:gdLst/>
              <a:ahLst/>
              <a:cxnLst/>
              <a:rect l="l" t="t" r="r" b="b"/>
              <a:pathLst>
                <a:path w="812800" h="843944">
                  <a:moveTo>
                    <a:pt x="406400" y="0"/>
                  </a:moveTo>
                  <a:cubicBezTo>
                    <a:pt x="181951" y="0"/>
                    <a:pt x="0" y="188923"/>
                    <a:pt x="0" y="421972"/>
                  </a:cubicBezTo>
                  <a:cubicBezTo>
                    <a:pt x="0" y="655021"/>
                    <a:pt x="181951" y="843944"/>
                    <a:pt x="406400" y="843944"/>
                  </a:cubicBezTo>
                  <a:cubicBezTo>
                    <a:pt x="630849" y="843944"/>
                    <a:pt x="812800" y="655021"/>
                    <a:pt x="812800" y="421972"/>
                  </a:cubicBezTo>
                  <a:cubicBezTo>
                    <a:pt x="812800" y="18892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21970"/>
              <a:ext cx="660400" cy="7428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 b="1">
                  <a:solidFill>
                    <a:srgbClr val="01003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6</a:t>
              </a:r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6083763" y="1995539"/>
            <a:ext cx="4817522" cy="113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16"/>
              </a:lnSpc>
            </a:pPr>
            <a:r>
              <a:rPr lang="en-US" sz="7430" b="1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Summary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4349146" y="4276573"/>
            <a:ext cx="4794854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699" b="1" u="none">
                <a:solidFill>
                  <a:srgbClr val="01003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Introduction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349146" y="5841841"/>
            <a:ext cx="3562353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699" b="1">
                <a:solidFill>
                  <a:srgbClr val="01003B"/>
                </a:solidFill>
                <a:latin typeface="IBM Plex Sans Bold"/>
                <a:ea typeface="IBM Plex Sans Bold"/>
                <a:cs typeface="IBM Plex Sans Bold"/>
                <a:sym typeface="IBM Plex Sans Bold"/>
                <a:hlinkClick r:id="rId6" action="ppaction://hlinksldjump"/>
              </a:rPr>
              <a:t> Problem Statement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4349146" y="7407110"/>
            <a:ext cx="3562353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699" b="1">
                <a:solidFill>
                  <a:srgbClr val="01003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Proposed Solution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2010172" y="4277718"/>
            <a:ext cx="5596025" cy="457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98"/>
              </a:lnSpc>
            </a:pPr>
            <a:r>
              <a:rPr lang="en-US" sz="2712" b="1">
                <a:solidFill>
                  <a:srgbClr val="01003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Objectives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010172" y="5769252"/>
            <a:ext cx="5456165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 b="1">
                <a:solidFill>
                  <a:srgbClr val="01003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Methodology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2010172" y="7334521"/>
            <a:ext cx="5936684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 b="1">
                <a:solidFill>
                  <a:srgbClr val="01003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47429" y="1019175"/>
            <a:ext cx="5393143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07"/>
              </a:lnSpc>
            </a:pPr>
            <a:r>
              <a:rPr lang="en-US" sz="7089" b="1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Introduction 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16957953" y="9124680"/>
            <a:ext cx="135384" cy="224703"/>
          </a:xfrm>
          <a:custGeom>
            <a:avLst/>
            <a:gdLst/>
            <a:ahLst/>
            <a:cxnLst/>
            <a:rect l="l" t="t" r="r" b="b"/>
            <a:pathLst>
              <a:path w="135384" h="224703">
                <a:moveTo>
                  <a:pt x="135383" y="0"/>
                </a:moveTo>
                <a:lnTo>
                  <a:pt x="0" y="0"/>
                </a:lnTo>
                <a:lnTo>
                  <a:pt x="0" y="224703"/>
                </a:lnTo>
                <a:lnTo>
                  <a:pt x="135383" y="224703"/>
                </a:lnTo>
                <a:lnTo>
                  <a:pt x="13538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2415644">
            <a:off x="8671607" y="6551530"/>
            <a:ext cx="15465517" cy="5595705"/>
          </a:xfrm>
          <a:custGeom>
            <a:avLst/>
            <a:gdLst/>
            <a:ahLst/>
            <a:cxnLst/>
            <a:rect l="l" t="t" r="r" b="b"/>
            <a:pathLst>
              <a:path w="15465517" h="5595705">
                <a:moveTo>
                  <a:pt x="0" y="0"/>
                </a:moveTo>
                <a:lnTo>
                  <a:pt x="15465516" y="0"/>
                </a:lnTo>
                <a:lnTo>
                  <a:pt x="15465516" y="5595705"/>
                </a:lnTo>
                <a:lnTo>
                  <a:pt x="0" y="55957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2415644">
            <a:off x="-6746624" y="-693321"/>
            <a:ext cx="15465517" cy="5595705"/>
          </a:xfrm>
          <a:custGeom>
            <a:avLst/>
            <a:gdLst/>
            <a:ahLst/>
            <a:cxnLst/>
            <a:rect l="l" t="t" r="r" b="b"/>
            <a:pathLst>
              <a:path w="15465517" h="5595705">
                <a:moveTo>
                  <a:pt x="0" y="0"/>
                </a:moveTo>
                <a:lnTo>
                  <a:pt x="15465516" y="0"/>
                </a:lnTo>
                <a:lnTo>
                  <a:pt x="15465516" y="5595706"/>
                </a:lnTo>
                <a:lnTo>
                  <a:pt x="0" y="55957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881628" y="2762250"/>
            <a:ext cx="10524744" cy="476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125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This presentation introduces a Fuzzy Case-Based Reasoning (CBR) system to enhance Value Engineering (VE). By leveraging past experiences and fuzzy logic, the system handles uncertainty and improves decision-making. Using fuzzy clustering, it efficiently retrieves relevant cases and provides actionable recommendations. Applied to Traffic Accident, it addresses challenges like weather and traffic conditions, making it a practical tool for real-world scenarios.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15644">
            <a:off x="6899657" y="5589487"/>
            <a:ext cx="15465517" cy="5595705"/>
          </a:xfrm>
          <a:custGeom>
            <a:avLst/>
            <a:gdLst/>
            <a:ahLst/>
            <a:cxnLst/>
            <a:rect l="l" t="t" r="r" b="b"/>
            <a:pathLst>
              <a:path w="15465517" h="5595705">
                <a:moveTo>
                  <a:pt x="0" y="0"/>
                </a:moveTo>
                <a:lnTo>
                  <a:pt x="15465517" y="0"/>
                </a:lnTo>
                <a:lnTo>
                  <a:pt x="15465517" y="5595705"/>
                </a:lnTo>
                <a:lnTo>
                  <a:pt x="0" y="5595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2691390"/>
            <a:ext cx="10524744" cy="619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4805" lvl="1" indent="-337402" algn="l">
              <a:lnSpc>
                <a:spcPts val="3750"/>
              </a:lnSpc>
              <a:buFont typeface="Arial"/>
              <a:buChar char="•"/>
            </a:pPr>
            <a:r>
              <a:rPr lang="en-US" sz="3125" b="1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Uncertainty in Data: </a:t>
            </a:r>
            <a:r>
              <a:rPr lang="en-US" sz="3125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The features involved in VE are often vague and uncertain, making it difficult to represent them using traditional approaches. </a:t>
            </a:r>
          </a:p>
          <a:p>
            <a:pPr algn="l">
              <a:lnSpc>
                <a:spcPts val="3750"/>
              </a:lnSpc>
            </a:pPr>
            <a:endParaRPr lang="en-US" sz="3125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674805" lvl="1" indent="-337402" algn="l">
              <a:lnSpc>
                <a:spcPts val="3750"/>
              </a:lnSpc>
              <a:buFont typeface="Arial"/>
              <a:buChar char="•"/>
            </a:pPr>
            <a:r>
              <a:rPr lang="en-US" sz="3125" b="1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Slow Case Retrieval:</a:t>
            </a:r>
            <a:r>
              <a:rPr lang="en-US" sz="3125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Traditional case-based reasoning (CBR) systems may struggle to retrieve relevant cases quickly and effectively, particularly when the dataset is large and noisy. </a:t>
            </a:r>
          </a:p>
          <a:p>
            <a:pPr algn="l">
              <a:lnSpc>
                <a:spcPts val="3750"/>
              </a:lnSpc>
            </a:pPr>
            <a:endParaRPr lang="en-US" sz="3125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674805" lvl="1" indent="-337402" algn="l">
              <a:lnSpc>
                <a:spcPts val="3750"/>
              </a:lnSpc>
              <a:buFont typeface="Arial"/>
              <a:buChar char="•"/>
            </a:pPr>
            <a:r>
              <a:rPr lang="en-US" sz="3125" b="1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Lack of Adaptation:</a:t>
            </a:r>
            <a:r>
              <a:rPr lang="en-US" sz="3125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Existing systems often fail to adapt solutions dynamically based on the unique circumstances of each new project, potentially leading to repetitive and less innovative solutions.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086091"/>
            <a:ext cx="10387445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 b="1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Problem Statement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16957953" y="1095616"/>
            <a:ext cx="135384" cy="224703"/>
          </a:xfrm>
          <a:custGeom>
            <a:avLst/>
            <a:gdLst/>
            <a:ahLst/>
            <a:cxnLst/>
            <a:rect l="l" t="t" r="r" b="b"/>
            <a:pathLst>
              <a:path w="135384" h="224703">
                <a:moveTo>
                  <a:pt x="135383" y="0"/>
                </a:moveTo>
                <a:lnTo>
                  <a:pt x="0" y="0"/>
                </a:lnTo>
                <a:lnTo>
                  <a:pt x="0" y="224703"/>
                </a:lnTo>
                <a:lnTo>
                  <a:pt x="135383" y="224703"/>
                </a:lnTo>
                <a:lnTo>
                  <a:pt x="13538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15644">
            <a:off x="6899657" y="5589487"/>
            <a:ext cx="15465517" cy="5595705"/>
          </a:xfrm>
          <a:custGeom>
            <a:avLst/>
            <a:gdLst/>
            <a:ahLst/>
            <a:cxnLst/>
            <a:rect l="l" t="t" r="r" b="b"/>
            <a:pathLst>
              <a:path w="15465517" h="5595705">
                <a:moveTo>
                  <a:pt x="0" y="0"/>
                </a:moveTo>
                <a:lnTo>
                  <a:pt x="15465517" y="0"/>
                </a:lnTo>
                <a:lnTo>
                  <a:pt x="15465517" y="5595705"/>
                </a:lnTo>
                <a:lnTo>
                  <a:pt x="0" y="5595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2577090"/>
            <a:ext cx="10524744" cy="6398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4805" lvl="1" indent="-337402" algn="l">
              <a:lnSpc>
                <a:spcPts val="4969"/>
              </a:lnSpc>
              <a:buFont typeface="Arial"/>
              <a:buChar char="•"/>
            </a:pPr>
            <a:r>
              <a:rPr lang="en-US" sz="3125" b="1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Fuzzy Clustering:</a:t>
            </a:r>
            <a:r>
              <a:rPr lang="en-US" sz="3125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Organizes cases into clusters for efficient retrieval.</a:t>
            </a:r>
          </a:p>
          <a:p>
            <a:pPr marL="674805" lvl="1" indent="-337402" algn="l">
              <a:lnSpc>
                <a:spcPts val="4969"/>
              </a:lnSpc>
              <a:buFont typeface="Arial"/>
              <a:buChar char="•"/>
            </a:pPr>
            <a:r>
              <a:rPr lang="en-US" sz="3125" b="1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Wasserstein Distance:</a:t>
            </a:r>
            <a:r>
              <a:rPr lang="en-US" sz="3125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Measures similarity between fuzzy cases.</a:t>
            </a:r>
          </a:p>
          <a:p>
            <a:pPr marL="674805" lvl="1" indent="-337402" algn="l">
              <a:lnSpc>
                <a:spcPts val="4969"/>
              </a:lnSpc>
              <a:buFont typeface="Arial"/>
              <a:buChar char="•"/>
            </a:pPr>
            <a:r>
              <a:rPr lang="en-US" sz="3125" b="1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Case Retrieval:</a:t>
            </a:r>
            <a:r>
              <a:rPr lang="en-US" sz="3125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Identifies relevant clusters and retrieves similar cases.</a:t>
            </a:r>
          </a:p>
          <a:p>
            <a:pPr marL="674805" lvl="1" indent="-337402" algn="l">
              <a:lnSpc>
                <a:spcPts val="4969"/>
              </a:lnSpc>
              <a:buFont typeface="Arial"/>
              <a:buChar char="•"/>
            </a:pPr>
            <a:r>
              <a:rPr lang="en-US" sz="3125" b="1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Severity Prediction: </a:t>
            </a:r>
            <a:r>
              <a:rPr lang="en-US" sz="3125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Predicts outcomes using fuzzy aggregation.</a:t>
            </a:r>
          </a:p>
          <a:p>
            <a:pPr marL="674805" lvl="1" indent="-337402" algn="l">
              <a:lnSpc>
                <a:spcPts val="4969"/>
              </a:lnSpc>
              <a:buFont typeface="Arial"/>
              <a:buChar char="•"/>
            </a:pPr>
            <a:r>
              <a:rPr lang="en-US" sz="3125" b="1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Recommendation Generation: </a:t>
            </a:r>
            <a:r>
              <a:rPr lang="en-US" sz="3125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Provides actionable advice based on predefined rules.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086091"/>
            <a:ext cx="10387445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 b="1" spc="-203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Proposed Solution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16957953" y="1095616"/>
            <a:ext cx="135384" cy="224703"/>
          </a:xfrm>
          <a:custGeom>
            <a:avLst/>
            <a:gdLst/>
            <a:ahLst/>
            <a:cxnLst/>
            <a:rect l="l" t="t" r="r" b="b"/>
            <a:pathLst>
              <a:path w="135384" h="224703">
                <a:moveTo>
                  <a:pt x="135383" y="0"/>
                </a:moveTo>
                <a:lnTo>
                  <a:pt x="0" y="0"/>
                </a:lnTo>
                <a:lnTo>
                  <a:pt x="0" y="224703"/>
                </a:lnTo>
                <a:lnTo>
                  <a:pt x="135383" y="224703"/>
                </a:lnTo>
                <a:lnTo>
                  <a:pt x="13538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Freeform 3"/>
          <p:cNvSpPr/>
          <p:nvPr/>
        </p:nvSpPr>
        <p:spPr>
          <a:xfrm rot="543904">
            <a:off x="-940728" y="8061713"/>
            <a:ext cx="10103966" cy="8156656"/>
          </a:xfrm>
          <a:custGeom>
            <a:avLst/>
            <a:gdLst/>
            <a:ahLst/>
            <a:cxnLst/>
            <a:rect l="l" t="t" r="r" b="b"/>
            <a:pathLst>
              <a:path w="10103966" h="8156656">
                <a:moveTo>
                  <a:pt x="0" y="0"/>
                </a:moveTo>
                <a:lnTo>
                  <a:pt x="10103966" y="0"/>
                </a:lnTo>
                <a:lnTo>
                  <a:pt x="10103966" y="8156656"/>
                </a:lnTo>
                <a:lnTo>
                  <a:pt x="0" y="81566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159446">
            <a:off x="13111917" y="-3539846"/>
            <a:ext cx="7814506" cy="6308438"/>
          </a:xfrm>
          <a:custGeom>
            <a:avLst/>
            <a:gdLst/>
            <a:ahLst/>
            <a:cxnLst/>
            <a:rect l="l" t="t" r="r" b="b"/>
            <a:pathLst>
              <a:path w="7814506" h="6308438">
                <a:moveTo>
                  <a:pt x="0" y="0"/>
                </a:moveTo>
                <a:lnTo>
                  <a:pt x="7814506" y="0"/>
                </a:lnTo>
                <a:lnTo>
                  <a:pt x="7814506" y="6308437"/>
                </a:lnTo>
                <a:lnTo>
                  <a:pt x="0" y="63084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167648" y="2495374"/>
            <a:ext cx="7952704" cy="196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1">
                <a:solidFill>
                  <a:srgbClr val="01003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To enhance the creativity phase of Value Engineering (VE) by leveraging past experiences</a:t>
            </a:r>
          </a:p>
          <a:p>
            <a:pPr algn="ctr">
              <a:lnSpc>
                <a:spcPts val="3919"/>
              </a:lnSpc>
            </a:pPr>
            <a:endParaRPr lang="en-US" sz="2799" b="1">
              <a:solidFill>
                <a:srgbClr val="01003B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45362" y="1028700"/>
            <a:ext cx="6197275" cy="1072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44"/>
              </a:lnSpc>
            </a:pPr>
            <a:r>
              <a:rPr lang="en-US" sz="7036" b="1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Objectives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22531" y="4780932"/>
            <a:ext cx="4545117" cy="2179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9"/>
              </a:lnSpc>
            </a:pPr>
            <a:r>
              <a:rPr lang="en-US" sz="2599" spc="15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Develop a Fuzzy Case-Based Reasoning (CBR) system to handle uncertainty in decision-making.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742883" y="6297505"/>
            <a:ext cx="4545117" cy="1741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10"/>
              </a:lnSpc>
              <a:spcBef>
                <a:spcPct val="0"/>
              </a:spcBef>
            </a:pPr>
            <a:r>
              <a:rPr lang="en-US" sz="2600" spc="15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Provide actionable recommendations to support real-world decision-making.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404924" y="6763560"/>
            <a:ext cx="4545117" cy="1804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0"/>
              </a:lnSpc>
            </a:pPr>
            <a:r>
              <a:rPr lang="en-US" sz="2600" spc="15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Use fuzzy clustering to organize and retrieve cases efficiently.</a:t>
            </a:r>
          </a:p>
          <a:p>
            <a:pPr algn="ctr">
              <a:lnSpc>
                <a:spcPts val="4049"/>
              </a:lnSpc>
            </a:pPr>
            <a:endParaRPr lang="en-US" sz="2600" spc="156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" name="AutoShape 10"/>
          <p:cNvSpPr/>
          <p:nvPr/>
        </p:nvSpPr>
        <p:spPr>
          <a:xfrm flipV="1">
            <a:off x="5046909" y="4462605"/>
            <a:ext cx="4097091" cy="79919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oval" w="lg" len="lg"/>
            <a:tailEnd type="oval" w="lg" len="lg"/>
          </a:ln>
        </p:spPr>
      </p:sp>
      <p:sp>
        <p:nvSpPr>
          <p:cNvPr id="11" name="AutoShape 11"/>
          <p:cNvSpPr/>
          <p:nvPr/>
        </p:nvSpPr>
        <p:spPr>
          <a:xfrm flipV="1">
            <a:off x="8677482" y="4462605"/>
            <a:ext cx="466518" cy="233905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oval" w="lg" len="lg"/>
            <a:tailEnd type="oval" w="lg" len="lg"/>
          </a:ln>
        </p:spPr>
      </p:sp>
      <p:sp>
        <p:nvSpPr>
          <p:cNvPr id="12" name="AutoShape 12"/>
          <p:cNvSpPr/>
          <p:nvPr/>
        </p:nvSpPr>
        <p:spPr>
          <a:xfrm flipH="1" flipV="1">
            <a:off x="9144000" y="4462605"/>
            <a:ext cx="6871441" cy="187300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oval" w="lg" len="lg"/>
            <a:tailEnd type="oval" w="lg" len="lg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15644">
            <a:off x="8646996" y="6460447"/>
            <a:ext cx="15465517" cy="5595705"/>
          </a:xfrm>
          <a:custGeom>
            <a:avLst/>
            <a:gdLst/>
            <a:ahLst/>
            <a:cxnLst/>
            <a:rect l="l" t="t" r="r" b="b"/>
            <a:pathLst>
              <a:path w="15465517" h="5595705">
                <a:moveTo>
                  <a:pt x="0" y="0"/>
                </a:moveTo>
                <a:lnTo>
                  <a:pt x="15465517" y="0"/>
                </a:lnTo>
                <a:lnTo>
                  <a:pt x="15465517" y="5595706"/>
                </a:lnTo>
                <a:lnTo>
                  <a:pt x="0" y="5595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6957953" y="1095616"/>
            <a:ext cx="135384" cy="224703"/>
          </a:xfrm>
          <a:custGeom>
            <a:avLst/>
            <a:gdLst/>
            <a:ahLst/>
            <a:cxnLst/>
            <a:rect l="l" t="t" r="r" b="b"/>
            <a:pathLst>
              <a:path w="135384" h="224703">
                <a:moveTo>
                  <a:pt x="135383" y="0"/>
                </a:moveTo>
                <a:lnTo>
                  <a:pt x="0" y="0"/>
                </a:lnTo>
                <a:lnTo>
                  <a:pt x="0" y="224703"/>
                </a:lnTo>
                <a:lnTo>
                  <a:pt x="135383" y="224703"/>
                </a:lnTo>
                <a:lnTo>
                  <a:pt x="13538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244266" y="-231820"/>
            <a:ext cx="4426373" cy="8365997"/>
          </a:xfrm>
          <a:custGeom>
            <a:avLst/>
            <a:gdLst/>
            <a:ahLst/>
            <a:cxnLst/>
            <a:rect l="l" t="t" r="r" b="b"/>
            <a:pathLst>
              <a:path w="4426373" h="8365997">
                <a:moveTo>
                  <a:pt x="0" y="0"/>
                </a:moveTo>
                <a:lnTo>
                  <a:pt x="4426373" y="0"/>
                </a:lnTo>
                <a:lnTo>
                  <a:pt x="4426373" y="8365997"/>
                </a:lnTo>
                <a:lnTo>
                  <a:pt x="0" y="8365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301964" y="732602"/>
            <a:ext cx="7684071" cy="118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Methodology</a:t>
            </a:r>
          </a:p>
        </p:txBody>
      </p:sp>
      <p:sp>
        <p:nvSpPr>
          <p:cNvPr id="6" name="Freeform 6"/>
          <p:cNvSpPr/>
          <p:nvPr/>
        </p:nvSpPr>
        <p:spPr>
          <a:xfrm rot="-2415644">
            <a:off x="-6139125" y="-1411200"/>
            <a:ext cx="15465517" cy="5595705"/>
          </a:xfrm>
          <a:custGeom>
            <a:avLst/>
            <a:gdLst/>
            <a:ahLst/>
            <a:cxnLst/>
            <a:rect l="l" t="t" r="r" b="b"/>
            <a:pathLst>
              <a:path w="15465517" h="5595705">
                <a:moveTo>
                  <a:pt x="0" y="0"/>
                </a:moveTo>
                <a:lnTo>
                  <a:pt x="15465516" y="0"/>
                </a:lnTo>
                <a:lnTo>
                  <a:pt x="15465516" y="5595705"/>
                </a:lnTo>
                <a:lnTo>
                  <a:pt x="0" y="5595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522763" y="4547718"/>
            <a:ext cx="6283765" cy="4204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208" lvl="1" indent="-205104" algn="just">
              <a:lnSpc>
                <a:spcPts val="2564"/>
              </a:lnSpc>
              <a:spcBef>
                <a:spcPct val="0"/>
              </a:spcBef>
              <a:buFont typeface="Arial"/>
              <a:buChar char="•"/>
            </a:pPr>
            <a:r>
              <a:rPr lang="en-US" sz="1899" b="1" spc="113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Numerical Features: </a:t>
            </a:r>
            <a:r>
              <a:rPr lang="en-US" sz="1899" spc="113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</a:t>
            </a:r>
            <a:r>
              <a:rPr lang="en-US" sz="1899" u="none" spc="113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onverted into Triangular Fuzzy Numbers (TFNs) to handle uncertainty. A TFN is represented as (c,l,r), where c is the center, l is the left spread, and r is the right spread.</a:t>
            </a:r>
          </a:p>
          <a:p>
            <a:pPr marL="410208" lvl="1" indent="-205104" algn="just">
              <a:lnSpc>
                <a:spcPts val="2564"/>
              </a:lnSpc>
              <a:spcBef>
                <a:spcPct val="0"/>
              </a:spcBef>
              <a:buFont typeface="Arial"/>
              <a:buChar char="•"/>
            </a:pPr>
            <a:r>
              <a:rPr lang="en-US" sz="1899" b="1" u="none" spc="113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Categorical Features: </a:t>
            </a:r>
            <a:r>
              <a:rPr lang="en-US" sz="1899" u="none" spc="113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Mapped to predefined linguistic terms (e.g., weather: Clear, Rainy, Foggy, Snowy).</a:t>
            </a:r>
          </a:p>
          <a:p>
            <a:pPr marL="410208" lvl="1" indent="-205104" algn="just">
              <a:lnSpc>
                <a:spcPts val="2564"/>
              </a:lnSpc>
              <a:spcBef>
                <a:spcPct val="0"/>
              </a:spcBef>
              <a:buFont typeface="Arial"/>
              <a:buChar char="•"/>
            </a:pPr>
            <a:r>
              <a:rPr lang="en-US" sz="1899" b="1" u="none" spc="113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Missing Values: </a:t>
            </a:r>
            <a:r>
              <a:rPr lang="en-US" sz="1899" u="none" spc="113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Numerical missing values are imputed using the mean, and categorical missing values are replaced with the most frequent category.</a:t>
            </a:r>
          </a:p>
          <a:p>
            <a:pPr marL="0" lvl="0" indent="0" algn="just">
              <a:lnSpc>
                <a:spcPts val="2564"/>
              </a:lnSpc>
              <a:spcBef>
                <a:spcPct val="0"/>
              </a:spcBef>
            </a:pPr>
            <a:endParaRPr lang="en-US" sz="1899" u="none" spc="113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497493" y="3465403"/>
            <a:ext cx="4545117" cy="485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49"/>
              </a:lnSpc>
              <a:spcBef>
                <a:spcPct val="0"/>
              </a:spcBef>
            </a:pPr>
            <a:r>
              <a:rPr lang="en-US" sz="2999" b="1" spc="17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Fuzzy Clustering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483282" y="4547718"/>
            <a:ext cx="5993990" cy="1605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208" lvl="1" indent="-205104" algn="l">
              <a:lnSpc>
                <a:spcPts val="2564"/>
              </a:lnSpc>
              <a:buFont typeface="Arial"/>
              <a:buChar char="•"/>
            </a:pPr>
            <a:r>
              <a:rPr lang="en-US" sz="1899" b="1" spc="113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Fuzzy C-Means (FCM): </a:t>
            </a:r>
            <a:r>
              <a:rPr lang="en-US" sz="1899" spc="113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Used to group cases into clusters, allowing each case to belong to multiple clusters with varying degrees of membership.</a:t>
            </a:r>
          </a:p>
          <a:p>
            <a:pPr algn="l">
              <a:lnSpc>
                <a:spcPts val="2564"/>
              </a:lnSpc>
              <a:spcBef>
                <a:spcPct val="0"/>
              </a:spcBef>
            </a:pPr>
            <a:endParaRPr lang="en-US" sz="1899" spc="113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664717" y="3465403"/>
            <a:ext cx="4545117" cy="485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49"/>
              </a:lnSpc>
              <a:spcBef>
                <a:spcPct val="0"/>
              </a:spcBef>
            </a:pPr>
            <a:r>
              <a:rPr lang="en-US" sz="2999" b="1" spc="17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Data Preprocessing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15644">
            <a:off x="8646996" y="6460447"/>
            <a:ext cx="15465517" cy="5595705"/>
          </a:xfrm>
          <a:custGeom>
            <a:avLst/>
            <a:gdLst/>
            <a:ahLst/>
            <a:cxnLst/>
            <a:rect l="l" t="t" r="r" b="b"/>
            <a:pathLst>
              <a:path w="15465517" h="5595705">
                <a:moveTo>
                  <a:pt x="0" y="0"/>
                </a:moveTo>
                <a:lnTo>
                  <a:pt x="15465517" y="0"/>
                </a:lnTo>
                <a:lnTo>
                  <a:pt x="15465517" y="5595706"/>
                </a:lnTo>
                <a:lnTo>
                  <a:pt x="0" y="5595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6957953" y="1095616"/>
            <a:ext cx="135384" cy="224703"/>
          </a:xfrm>
          <a:custGeom>
            <a:avLst/>
            <a:gdLst/>
            <a:ahLst/>
            <a:cxnLst/>
            <a:rect l="l" t="t" r="r" b="b"/>
            <a:pathLst>
              <a:path w="135384" h="224703">
                <a:moveTo>
                  <a:pt x="135383" y="0"/>
                </a:moveTo>
                <a:lnTo>
                  <a:pt x="0" y="0"/>
                </a:lnTo>
                <a:lnTo>
                  <a:pt x="0" y="224703"/>
                </a:lnTo>
                <a:lnTo>
                  <a:pt x="135383" y="224703"/>
                </a:lnTo>
                <a:lnTo>
                  <a:pt x="13538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244266" y="-231820"/>
            <a:ext cx="4426373" cy="8365997"/>
          </a:xfrm>
          <a:custGeom>
            <a:avLst/>
            <a:gdLst/>
            <a:ahLst/>
            <a:cxnLst/>
            <a:rect l="l" t="t" r="r" b="b"/>
            <a:pathLst>
              <a:path w="4426373" h="8365997">
                <a:moveTo>
                  <a:pt x="0" y="0"/>
                </a:moveTo>
                <a:lnTo>
                  <a:pt x="4426373" y="0"/>
                </a:lnTo>
                <a:lnTo>
                  <a:pt x="4426373" y="8365997"/>
                </a:lnTo>
                <a:lnTo>
                  <a:pt x="0" y="8365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301964" y="732602"/>
            <a:ext cx="7684071" cy="118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Methodology</a:t>
            </a:r>
          </a:p>
        </p:txBody>
      </p:sp>
      <p:sp>
        <p:nvSpPr>
          <p:cNvPr id="6" name="Freeform 6"/>
          <p:cNvSpPr/>
          <p:nvPr/>
        </p:nvSpPr>
        <p:spPr>
          <a:xfrm rot="-2415644">
            <a:off x="-6139125" y="-1411200"/>
            <a:ext cx="15465517" cy="5595705"/>
          </a:xfrm>
          <a:custGeom>
            <a:avLst/>
            <a:gdLst/>
            <a:ahLst/>
            <a:cxnLst/>
            <a:rect l="l" t="t" r="r" b="b"/>
            <a:pathLst>
              <a:path w="15465517" h="5595705">
                <a:moveTo>
                  <a:pt x="0" y="0"/>
                </a:moveTo>
                <a:lnTo>
                  <a:pt x="15465516" y="0"/>
                </a:lnTo>
                <a:lnTo>
                  <a:pt x="15465516" y="5595705"/>
                </a:lnTo>
                <a:lnTo>
                  <a:pt x="0" y="5595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522763" y="4547718"/>
            <a:ext cx="6283765" cy="4539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208" lvl="1" indent="-205104" algn="just">
              <a:lnSpc>
                <a:spcPts val="2564"/>
              </a:lnSpc>
              <a:buFont typeface="Arial"/>
              <a:buChar char="•"/>
            </a:pPr>
            <a:r>
              <a:rPr lang="en-US" sz="1899" b="1" spc="113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Identify Relevant Cluster(s):</a:t>
            </a:r>
          </a:p>
          <a:p>
            <a:pPr marL="820416" lvl="2" indent="-273472" algn="just">
              <a:lnSpc>
                <a:spcPts val="2564"/>
              </a:lnSpc>
              <a:buFont typeface="Arial"/>
              <a:buChar char="⚬"/>
            </a:pPr>
            <a:r>
              <a:rPr lang="en-US" sz="1899" spc="113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Calculate the query case's membership degree to each cluster using fuzzy clustering.</a:t>
            </a:r>
          </a:p>
          <a:p>
            <a:pPr marL="820416" lvl="2" indent="-273472" algn="just">
              <a:lnSpc>
                <a:spcPts val="2564"/>
              </a:lnSpc>
              <a:buFont typeface="Arial"/>
              <a:buChar char="⚬"/>
            </a:pPr>
            <a:r>
              <a:rPr lang="en-US" sz="1899" spc="113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the cluster(s) with the highest membership degree(s).</a:t>
            </a:r>
          </a:p>
          <a:p>
            <a:pPr marL="410208" lvl="1" indent="-205104" algn="just">
              <a:lnSpc>
                <a:spcPts val="2564"/>
              </a:lnSpc>
              <a:buFont typeface="Arial"/>
              <a:buChar char="•"/>
            </a:pPr>
            <a:r>
              <a:rPr lang="en-US" sz="1899" b="1" spc="113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Compare Cases Within the Cluster(s):</a:t>
            </a:r>
          </a:p>
          <a:p>
            <a:pPr marL="820416" lvl="2" indent="-273472" algn="just">
              <a:lnSpc>
                <a:spcPts val="2564"/>
              </a:lnSpc>
              <a:buFont typeface="Arial"/>
              <a:buChar char="⚬"/>
            </a:pPr>
            <a:r>
              <a:rPr lang="en-US" sz="1899" spc="113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Retrieve cases from the selected cluster(s).</a:t>
            </a:r>
          </a:p>
          <a:p>
            <a:pPr marL="820416" lvl="2" indent="-273472" algn="just">
              <a:lnSpc>
                <a:spcPts val="2564"/>
              </a:lnSpc>
              <a:buFont typeface="Arial"/>
              <a:buChar char="⚬"/>
            </a:pPr>
            <a:r>
              <a:rPr lang="en-US" sz="1899" spc="113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Calculate similarity to the query case using the Wasserstein distance:</a:t>
            </a:r>
          </a:p>
          <a:p>
            <a:pPr algn="just">
              <a:lnSpc>
                <a:spcPts val="2564"/>
              </a:lnSpc>
            </a:pPr>
            <a:endParaRPr lang="en-US" sz="1899" spc="113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just">
              <a:lnSpc>
                <a:spcPts val="2564"/>
              </a:lnSpc>
            </a:pPr>
            <a:endParaRPr lang="en-US" sz="1899" spc="113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just">
              <a:lnSpc>
                <a:spcPts val="2564"/>
              </a:lnSpc>
            </a:pPr>
            <a:endParaRPr lang="en-US" sz="1899" spc="113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>
              <a:lnSpc>
                <a:spcPts val="2564"/>
              </a:lnSpc>
              <a:spcBef>
                <a:spcPct val="0"/>
              </a:spcBef>
            </a:pPr>
            <a:endParaRPr lang="en-US" sz="1899" spc="113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497493" y="3465403"/>
            <a:ext cx="4545117" cy="485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49"/>
              </a:lnSpc>
              <a:spcBef>
                <a:spcPct val="0"/>
              </a:spcBef>
            </a:pPr>
            <a:r>
              <a:rPr lang="en-US" sz="2999" b="1" spc="17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Severity Prediction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483282" y="4592522"/>
            <a:ext cx="5993990" cy="1979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208" lvl="1" indent="-205104" algn="l">
              <a:lnSpc>
                <a:spcPts val="2564"/>
              </a:lnSpc>
              <a:buFont typeface="Arial"/>
              <a:buChar char="•"/>
            </a:pPr>
            <a:r>
              <a:rPr lang="en-US" sz="1899" b="1" spc="113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Fuzzy Aggregation: </a:t>
            </a:r>
            <a:r>
              <a:rPr lang="en-US" sz="1899" spc="113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Predicts the severity of the query case by aggregating the severities of the retrieved cases, weighted by their similarity.</a:t>
            </a:r>
          </a:p>
          <a:p>
            <a:pPr marL="410208" lvl="1" indent="-205104" algn="l">
              <a:lnSpc>
                <a:spcPts val="2564"/>
              </a:lnSpc>
              <a:buFont typeface="Arial"/>
              <a:buChar char="•"/>
            </a:pPr>
            <a:r>
              <a:rPr lang="en-US" sz="1899" b="1" spc="113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Formula:</a:t>
            </a:r>
          </a:p>
          <a:p>
            <a:pPr algn="l">
              <a:lnSpc>
                <a:spcPts val="2564"/>
              </a:lnSpc>
            </a:pPr>
            <a:endParaRPr lang="en-US" sz="1899" b="1" spc="113" dirty="0">
              <a:solidFill>
                <a:srgbClr val="000000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  <a:p>
            <a:pPr marL="0" lvl="0" indent="0" algn="l">
              <a:lnSpc>
                <a:spcPts val="2564"/>
              </a:lnSpc>
              <a:spcBef>
                <a:spcPct val="0"/>
              </a:spcBef>
            </a:pPr>
            <a:endParaRPr lang="en-US" sz="1899" b="1" spc="113" dirty="0">
              <a:solidFill>
                <a:srgbClr val="000000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664717" y="3465403"/>
            <a:ext cx="4545117" cy="485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49"/>
              </a:lnSpc>
              <a:spcBef>
                <a:spcPct val="0"/>
              </a:spcBef>
            </a:pPr>
            <a:r>
              <a:rPr lang="en-US" sz="2999" b="1" spc="17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Case Retrieval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15644">
            <a:off x="8646996" y="6460447"/>
            <a:ext cx="15465517" cy="5595705"/>
          </a:xfrm>
          <a:custGeom>
            <a:avLst/>
            <a:gdLst/>
            <a:ahLst/>
            <a:cxnLst/>
            <a:rect l="l" t="t" r="r" b="b"/>
            <a:pathLst>
              <a:path w="15465517" h="5595705">
                <a:moveTo>
                  <a:pt x="0" y="0"/>
                </a:moveTo>
                <a:lnTo>
                  <a:pt x="15465517" y="0"/>
                </a:lnTo>
                <a:lnTo>
                  <a:pt x="15465517" y="5595706"/>
                </a:lnTo>
                <a:lnTo>
                  <a:pt x="0" y="5595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6957953" y="1095616"/>
            <a:ext cx="135384" cy="224703"/>
          </a:xfrm>
          <a:custGeom>
            <a:avLst/>
            <a:gdLst/>
            <a:ahLst/>
            <a:cxnLst/>
            <a:rect l="l" t="t" r="r" b="b"/>
            <a:pathLst>
              <a:path w="135384" h="224703">
                <a:moveTo>
                  <a:pt x="135383" y="0"/>
                </a:moveTo>
                <a:lnTo>
                  <a:pt x="0" y="0"/>
                </a:lnTo>
                <a:lnTo>
                  <a:pt x="0" y="224703"/>
                </a:lnTo>
                <a:lnTo>
                  <a:pt x="135383" y="224703"/>
                </a:lnTo>
                <a:lnTo>
                  <a:pt x="13538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244266" y="-231820"/>
            <a:ext cx="4426373" cy="8365997"/>
          </a:xfrm>
          <a:custGeom>
            <a:avLst/>
            <a:gdLst/>
            <a:ahLst/>
            <a:cxnLst/>
            <a:rect l="l" t="t" r="r" b="b"/>
            <a:pathLst>
              <a:path w="4426373" h="8365997">
                <a:moveTo>
                  <a:pt x="0" y="0"/>
                </a:moveTo>
                <a:lnTo>
                  <a:pt x="4426373" y="0"/>
                </a:lnTo>
                <a:lnTo>
                  <a:pt x="4426373" y="8365997"/>
                </a:lnTo>
                <a:lnTo>
                  <a:pt x="0" y="8365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301964" y="732602"/>
            <a:ext cx="7684071" cy="118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Methodology</a:t>
            </a:r>
          </a:p>
        </p:txBody>
      </p:sp>
      <p:sp>
        <p:nvSpPr>
          <p:cNvPr id="6" name="Freeform 6"/>
          <p:cNvSpPr/>
          <p:nvPr/>
        </p:nvSpPr>
        <p:spPr>
          <a:xfrm rot="-2415644">
            <a:off x="-6139125" y="-1411200"/>
            <a:ext cx="15465517" cy="5595705"/>
          </a:xfrm>
          <a:custGeom>
            <a:avLst/>
            <a:gdLst/>
            <a:ahLst/>
            <a:cxnLst/>
            <a:rect l="l" t="t" r="r" b="b"/>
            <a:pathLst>
              <a:path w="15465517" h="5595705">
                <a:moveTo>
                  <a:pt x="0" y="0"/>
                </a:moveTo>
                <a:lnTo>
                  <a:pt x="15465516" y="0"/>
                </a:lnTo>
                <a:lnTo>
                  <a:pt x="15465516" y="5595705"/>
                </a:lnTo>
                <a:lnTo>
                  <a:pt x="0" y="5595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622950" y="4919193"/>
            <a:ext cx="6283765" cy="2581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208" lvl="1" indent="-205104" algn="just">
              <a:lnSpc>
                <a:spcPts val="2564"/>
              </a:lnSpc>
              <a:buFont typeface="Arial"/>
              <a:buChar char="•"/>
            </a:pPr>
            <a:r>
              <a:rPr lang="en-US" sz="1899" b="1" spc="113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Safety Rules: </a:t>
            </a:r>
            <a:r>
              <a:rPr lang="en-US" sz="1899" spc="113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Predefined rules evaluate the query case's features and generate context-specific recommendations (e.g., "Reduce speed by 30% in adverse weather conditions").</a:t>
            </a:r>
          </a:p>
          <a:p>
            <a:pPr marL="410208" lvl="1" indent="-205104" algn="just">
              <a:lnSpc>
                <a:spcPts val="2564"/>
              </a:lnSpc>
              <a:buFont typeface="Arial"/>
              <a:buChar char="•"/>
            </a:pPr>
            <a:r>
              <a:rPr lang="en-US" sz="1899" b="1" spc="113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Actionable Advice:</a:t>
            </a:r>
            <a:r>
              <a:rPr lang="en-US" sz="1899" spc="113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Ensures that the recommendations are practical and relevant to the query case.</a:t>
            </a:r>
          </a:p>
          <a:p>
            <a:pPr marL="0" lvl="0" indent="0" algn="just">
              <a:lnSpc>
                <a:spcPts val="2564"/>
              </a:lnSpc>
              <a:spcBef>
                <a:spcPct val="0"/>
              </a:spcBef>
            </a:pPr>
            <a:endParaRPr lang="en-US" sz="1899" spc="113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602979" y="3465403"/>
            <a:ext cx="4545117" cy="99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49"/>
              </a:lnSpc>
              <a:spcBef>
                <a:spcPct val="0"/>
              </a:spcBef>
            </a:pPr>
            <a:r>
              <a:rPr lang="en-US" sz="2999" b="1" spc="17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Recommendation Generation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</Words>
  <Application>Microsoft Office PowerPoint</Application>
  <PresentationFormat>Custom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Be Vietnam Ultra-Bold</vt:lpstr>
      <vt:lpstr>IBM Plex Sans</vt:lpstr>
      <vt:lpstr>Arial</vt:lpstr>
      <vt:lpstr>Be Vietnam</vt:lpstr>
      <vt:lpstr>Calibri</vt:lpstr>
      <vt:lpstr>IBM Plex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Proposition de Projet d'Entreprise Tech Abstrait en Bleu Foncé et Rose</dc:title>
  <cp:lastModifiedBy>aymane rihane</cp:lastModifiedBy>
  <cp:revision>2</cp:revision>
  <dcterms:created xsi:type="dcterms:W3CDTF">2006-08-16T00:00:00Z</dcterms:created>
  <dcterms:modified xsi:type="dcterms:W3CDTF">2025-02-24T18:03:47Z</dcterms:modified>
  <dc:identifier>DAGfpCc0S50</dc:identifier>
</cp:coreProperties>
</file>