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  <p:sldMasterId id="2147483674" r:id="rId5"/>
  </p:sldMasterIdLst>
  <p:notesMasterIdLst>
    <p:notesMasterId r:id="rId30"/>
  </p:notesMasterIdLst>
  <p:sldIdLst>
    <p:sldId id="257" r:id="rId6"/>
    <p:sldId id="286" r:id="rId7"/>
    <p:sldId id="261" r:id="rId8"/>
    <p:sldId id="262" r:id="rId9"/>
    <p:sldId id="277" r:id="rId10"/>
    <p:sldId id="278" r:id="rId11"/>
    <p:sldId id="279" r:id="rId12"/>
    <p:sldId id="280" r:id="rId13"/>
    <p:sldId id="282" r:id="rId14"/>
    <p:sldId id="258" r:id="rId15"/>
    <p:sldId id="283" r:id="rId16"/>
    <p:sldId id="284" r:id="rId17"/>
    <p:sldId id="273" r:id="rId18"/>
    <p:sldId id="274" r:id="rId19"/>
    <p:sldId id="264" r:id="rId20"/>
    <p:sldId id="275" r:id="rId21"/>
    <p:sldId id="265" r:id="rId22"/>
    <p:sldId id="266" r:id="rId23"/>
    <p:sldId id="267" r:id="rId24"/>
    <p:sldId id="269" r:id="rId25"/>
    <p:sldId id="270" r:id="rId26"/>
    <p:sldId id="271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1B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/>
            <a:t>قابلية التنفيذ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/>
            <a:t>الإستمرارية و النمو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ar-SA" dirty="0"/>
            <a:t>الرغبة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3700" kern="1200" dirty="0"/>
            <a:t>قابلية التنفيذ</a:t>
          </a:r>
          <a:endParaRPr lang="en-US" sz="37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3700" kern="1200" dirty="0"/>
            <a:t>الإستمرارية و النمو</a:t>
          </a:r>
          <a:endParaRPr lang="en-US" sz="37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ar-SA" sz="3700" kern="1200" dirty="0"/>
            <a:t>الرغبة</a:t>
          </a:r>
          <a:endParaRPr lang="en-US" sz="37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4FAD-2183-42DD-8493-6C3996C63BD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4D9A0-9CD1-4B63-9D8C-1C6AB7C87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A Customer </a:t>
            </a:r>
            <a:r>
              <a:rPr lang="en-US" sz="1200" dirty="0"/>
              <a:t>– who makes a decision and</a:t>
            </a:r>
            <a:r>
              <a:rPr lang="ar-SA" sz="1200" dirty="0"/>
              <a:t> </a:t>
            </a:r>
            <a:r>
              <a:rPr lang="en-US" sz="1200" dirty="0"/>
              <a:t>pays us money.</a:t>
            </a:r>
          </a:p>
          <a:p>
            <a:r>
              <a:rPr lang="en-US" sz="1400" b="1" dirty="0"/>
              <a:t>An End User </a:t>
            </a:r>
            <a:r>
              <a:rPr lang="en-US" sz="1200" dirty="0"/>
              <a:t>– who ends up experiencing our product/service</a:t>
            </a:r>
          </a:p>
          <a:p>
            <a:r>
              <a:rPr lang="en-US" sz="1400" b="1" dirty="0"/>
              <a:t>A Beneficiary </a:t>
            </a:r>
            <a:r>
              <a:rPr lang="en-US" sz="1200" dirty="0"/>
              <a:t>– the person or group who are better off thanks to our product/service.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4D9A0-9CD1-4B63-9D8C-1C6AB7C875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5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7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hyperlink" Target="mailto:sayyadi@outlook.com" TargetMode="External"/><Relationship Id="rId7" Type="http://schemas.openxmlformats.org/officeDocument/2006/relationships/image" Target="../media/image29.jpeg"/><Relationship Id="rId2" Type="http://schemas.openxmlformats.org/officeDocument/2006/relationships/hyperlink" Target="mailto:erwi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mailto:xnot2x@gmail.com" TargetMode="External"/><Relationship Id="rId4" Type="http://schemas.openxmlformats.org/officeDocument/2006/relationships/hyperlink" Target="mailto:ahmedoooona@gmail.co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ar-SA" sz="96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معك</a:t>
            </a:r>
            <a:endParaRPr lang="en-US" sz="44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ar-SA" dirty="0">
                <a:solidFill>
                  <a:schemeClr val="tx1"/>
                </a:solidFill>
              </a:rPr>
              <a:t>خدمة ربط الممارسين الصحيين مع ذوي الأمراض المزمنة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582D1-E5BE-4C5D-B8BF-AF0FEDA6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04" y="2367892"/>
            <a:ext cx="1382665" cy="14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884" y="174828"/>
            <a:ext cx="2275057" cy="4713695"/>
            <a:chOff x="0" y="0"/>
            <a:chExt cx="2721283" cy="5983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21283" cy="5983870"/>
            </a:xfrm>
            <a:custGeom>
              <a:avLst/>
              <a:gdLst/>
              <a:ahLst/>
              <a:cxnLst/>
              <a:rect l="l" t="t" r="r" b="b"/>
              <a:pathLst>
                <a:path w="2721283" h="5983870">
                  <a:moveTo>
                    <a:pt x="2596823" y="5983869"/>
                  </a:moveTo>
                  <a:lnTo>
                    <a:pt x="124460" y="5983869"/>
                  </a:lnTo>
                  <a:cubicBezTo>
                    <a:pt x="55880" y="5983869"/>
                    <a:pt x="0" y="5927989"/>
                    <a:pt x="0" y="58594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5859409"/>
                  </a:lnTo>
                  <a:cubicBezTo>
                    <a:pt x="2721283" y="5927989"/>
                    <a:pt x="2665403" y="5983870"/>
                    <a:pt x="2596823" y="59838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96311" y="434389"/>
            <a:ext cx="1968689" cy="741916"/>
            <a:chOff x="0" y="-28575"/>
            <a:chExt cx="3937379" cy="1483832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3937379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الشراكات الرئيسية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70939"/>
              <a:ext cx="3937379" cy="78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مركز المعلومات الوطني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وزارة الصحة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0005" y="4984585"/>
            <a:ext cx="5884239" cy="1739795"/>
            <a:chOff x="0" y="0"/>
            <a:chExt cx="7038363" cy="16543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8363" cy="1654302"/>
            </a:xfrm>
            <a:custGeom>
              <a:avLst/>
              <a:gdLst/>
              <a:ahLst/>
              <a:cxnLst/>
              <a:rect l="l" t="t" r="r" b="b"/>
              <a:pathLst>
                <a:path w="7038363" h="1654302">
                  <a:moveTo>
                    <a:pt x="6913903" y="1654302"/>
                  </a:moveTo>
                  <a:lnTo>
                    <a:pt x="124460" y="1654302"/>
                  </a:lnTo>
                  <a:cubicBezTo>
                    <a:pt x="55880" y="1654302"/>
                    <a:pt x="0" y="1598422"/>
                    <a:pt x="0" y="15298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13903" y="0"/>
                  </a:lnTo>
                  <a:cubicBezTo>
                    <a:pt x="6982483" y="0"/>
                    <a:pt x="7038363" y="55880"/>
                    <a:pt x="7038363" y="124460"/>
                  </a:cubicBezTo>
                  <a:lnTo>
                    <a:pt x="7038363" y="1529842"/>
                  </a:lnTo>
                  <a:cubicBezTo>
                    <a:pt x="7038363" y="1598422"/>
                    <a:pt x="6982483" y="1654302"/>
                    <a:pt x="6913903" y="16543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96311" y="5028466"/>
            <a:ext cx="5547700" cy="1694246"/>
            <a:chOff x="0" y="-28575"/>
            <a:chExt cx="11095400" cy="234819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11095400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هيكلة التكاليف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04197"/>
              <a:ext cx="11095400" cy="201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تكاليف تطوير التطبيق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تكاليف الإستضافة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تكاليف الربط مع الجهات ذات العلاقة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تكاليف التشغيل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تكاليف الرخص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155327" y="4967187"/>
            <a:ext cx="5886669" cy="1739795"/>
            <a:chOff x="0" y="0"/>
            <a:chExt cx="7041269" cy="16543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041269" cy="1654302"/>
            </a:xfrm>
            <a:custGeom>
              <a:avLst/>
              <a:gdLst/>
              <a:ahLst/>
              <a:cxnLst/>
              <a:rect l="l" t="t" r="r" b="b"/>
              <a:pathLst>
                <a:path w="7041269" h="1654302">
                  <a:moveTo>
                    <a:pt x="6916809" y="1654302"/>
                  </a:moveTo>
                  <a:lnTo>
                    <a:pt x="124460" y="1654302"/>
                  </a:lnTo>
                  <a:cubicBezTo>
                    <a:pt x="55880" y="1654302"/>
                    <a:pt x="0" y="1598422"/>
                    <a:pt x="0" y="15298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16809" y="0"/>
                  </a:lnTo>
                  <a:cubicBezTo>
                    <a:pt x="6985388" y="0"/>
                    <a:pt x="7041269" y="55880"/>
                    <a:pt x="7041269" y="124460"/>
                  </a:cubicBezTo>
                  <a:lnTo>
                    <a:pt x="7041269" y="1529842"/>
                  </a:lnTo>
                  <a:cubicBezTo>
                    <a:pt x="7041269" y="1598422"/>
                    <a:pt x="6985388" y="1654302"/>
                    <a:pt x="6916809" y="16543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329090" y="5548614"/>
            <a:ext cx="5547700" cy="741917"/>
            <a:chOff x="0" y="-28575"/>
            <a:chExt cx="11095400" cy="148383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28575"/>
              <a:ext cx="11095400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مصادر الإيرادات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70941"/>
              <a:ext cx="11095400" cy="78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تأجير الخدمة للجهات المستفيدة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بيع الخدمة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550530" y="174829"/>
            <a:ext cx="2275057" cy="3009975"/>
            <a:chOff x="0" y="0"/>
            <a:chExt cx="2721283" cy="290287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21283" cy="2902876"/>
            </a:xfrm>
            <a:custGeom>
              <a:avLst/>
              <a:gdLst/>
              <a:ahLst/>
              <a:cxnLst/>
              <a:rect l="l" t="t" r="r" b="b"/>
              <a:pathLst>
                <a:path w="2721283" h="2902876">
                  <a:moveTo>
                    <a:pt x="2596823" y="2902876"/>
                  </a:moveTo>
                  <a:lnTo>
                    <a:pt x="124460" y="2902876"/>
                  </a:lnTo>
                  <a:cubicBezTo>
                    <a:pt x="55880" y="2902876"/>
                    <a:pt x="0" y="2846996"/>
                    <a:pt x="0" y="27784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2778416"/>
                  </a:lnTo>
                  <a:cubicBezTo>
                    <a:pt x="2721283" y="2846996"/>
                    <a:pt x="2665403" y="2902876"/>
                    <a:pt x="2596823" y="29028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703714" y="434389"/>
            <a:ext cx="1968689" cy="2750414"/>
            <a:chOff x="0" y="-28575"/>
            <a:chExt cx="3937379" cy="550082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28575"/>
              <a:ext cx="3937379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الأنشطة الرئيسية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70939"/>
              <a:ext cx="3937379" cy="4801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إدخال بيانات العلامات الحيوية الخاصة بالمريض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التواصل مع المريض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عرض لوحة المعلومات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مؤشرات الحالات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عرض العلاجات و الأدوية و الجرعات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طلب العلاج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طلب إستشارة طبية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تحديث الموقع الجغرافي للمريض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تنبيه الجهات المسؤولة عن الموقع الجغرافي للمريض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تحديث الحالة الحيوية من خلال الأدوات الذكية المرتبطة مع المريض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956910" y="174828"/>
            <a:ext cx="2275057" cy="4713696"/>
            <a:chOff x="0" y="0"/>
            <a:chExt cx="2721283" cy="598386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721283" cy="5983870"/>
            </a:xfrm>
            <a:custGeom>
              <a:avLst/>
              <a:gdLst/>
              <a:ahLst/>
              <a:cxnLst/>
              <a:rect l="l" t="t" r="r" b="b"/>
              <a:pathLst>
                <a:path w="2721283" h="5983870">
                  <a:moveTo>
                    <a:pt x="2596823" y="5983869"/>
                  </a:moveTo>
                  <a:lnTo>
                    <a:pt x="124460" y="5983869"/>
                  </a:lnTo>
                  <a:cubicBezTo>
                    <a:pt x="55880" y="5983869"/>
                    <a:pt x="0" y="5927989"/>
                    <a:pt x="0" y="58594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5859409"/>
                  </a:lnTo>
                  <a:cubicBezTo>
                    <a:pt x="2721283" y="5927989"/>
                    <a:pt x="2665403" y="5983870"/>
                    <a:pt x="2596823" y="59838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5111656" y="434389"/>
            <a:ext cx="1968689" cy="2461545"/>
            <a:chOff x="0" y="-28575"/>
            <a:chExt cx="3937379" cy="492309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28575"/>
              <a:ext cx="3937379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القيمة المضافة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01197"/>
              <a:ext cx="3937379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ربط المريض مع الجهات المسؤولة لمتابعة الحالة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تحسين الخدمة المقدمة للمريض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متابعةحالة المريض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تغذية مركز التحكم و القيادة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توفير الجهد و المال</a:t>
              </a:r>
            </a:p>
            <a:p>
              <a:pPr marL="304815" lvl="1"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تسهيل حصر المرضى المزمنين</a:t>
              </a:r>
            </a:p>
            <a:p>
              <a:pPr marL="304815" lvl="1" algn="r" defTabSz="609630" rtl="1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تسهيل المراقبة و وضع مؤشرات الأداء</a:t>
              </a:r>
            </a:p>
            <a:p>
              <a:pPr algn="r" defTabSz="609630" rtl="1"/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550530" y="3269531"/>
            <a:ext cx="2275057" cy="1618993"/>
            <a:chOff x="0" y="0"/>
            <a:chExt cx="2721283" cy="290287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21283" cy="2902876"/>
            </a:xfrm>
            <a:custGeom>
              <a:avLst/>
              <a:gdLst/>
              <a:ahLst/>
              <a:cxnLst/>
              <a:rect l="l" t="t" r="r" b="b"/>
              <a:pathLst>
                <a:path w="2721283" h="2902876">
                  <a:moveTo>
                    <a:pt x="2596823" y="2902876"/>
                  </a:moveTo>
                  <a:lnTo>
                    <a:pt x="124460" y="2902876"/>
                  </a:lnTo>
                  <a:cubicBezTo>
                    <a:pt x="55880" y="2902876"/>
                    <a:pt x="0" y="2846996"/>
                    <a:pt x="0" y="27784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2778416"/>
                  </a:lnTo>
                  <a:cubicBezTo>
                    <a:pt x="2721283" y="2846996"/>
                    <a:pt x="2665403" y="2902876"/>
                    <a:pt x="2596823" y="29028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2692400" y="3409473"/>
            <a:ext cx="1989934" cy="471462"/>
            <a:chOff x="-42487" y="1036904"/>
            <a:chExt cx="3979868" cy="485380"/>
          </a:xfrm>
        </p:grpSpPr>
        <p:sp>
          <p:nvSpPr>
            <p:cNvPr id="30" name="TextBox 30"/>
            <p:cNvSpPr txBox="1"/>
            <p:nvPr/>
          </p:nvSpPr>
          <p:spPr>
            <a:xfrm>
              <a:off x="1" y="1036904"/>
              <a:ext cx="3937380" cy="255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الموارد الرئيسية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-42487" y="1329790"/>
              <a:ext cx="3937380" cy="192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الملف الإلكتروني للمريض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361555" y="174828"/>
            <a:ext cx="2275057" cy="2426874"/>
            <a:chOff x="0" y="0"/>
            <a:chExt cx="2721283" cy="2902876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21283" cy="2902876"/>
            </a:xfrm>
            <a:custGeom>
              <a:avLst/>
              <a:gdLst/>
              <a:ahLst/>
              <a:cxnLst/>
              <a:rect l="l" t="t" r="r" b="b"/>
              <a:pathLst>
                <a:path w="2721283" h="2902876">
                  <a:moveTo>
                    <a:pt x="2596823" y="2902876"/>
                  </a:moveTo>
                  <a:lnTo>
                    <a:pt x="124460" y="2902876"/>
                  </a:lnTo>
                  <a:cubicBezTo>
                    <a:pt x="55880" y="2902876"/>
                    <a:pt x="0" y="2846996"/>
                    <a:pt x="0" y="27784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2778416"/>
                  </a:lnTo>
                  <a:cubicBezTo>
                    <a:pt x="2721283" y="2846996"/>
                    <a:pt x="2665403" y="2902876"/>
                    <a:pt x="2596823" y="29028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7361555" y="2750612"/>
            <a:ext cx="2275057" cy="2156883"/>
            <a:chOff x="0" y="0"/>
            <a:chExt cx="2721283" cy="2902876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721283" cy="2902876"/>
            </a:xfrm>
            <a:custGeom>
              <a:avLst/>
              <a:gdLst/>
              <a:ahLst/>
              <a:cxnLst/>
              <a:rect l="l" t="t" r="r" b="b"/>
              <a:pathLst>
                <a:path w="2721283" h="2902876">
                  <a:moveTo>
                    <a:pt x="2596823" y="2902876"/>
                  </a:moveTo>
                  <a:lnTo>
                    <a:pt x="124460" y="2902876"/>
                  </a:lnTo>
                  <a:cubicBezTo>
                    <a:pt x="55880" y="2902876"/>
                    <a:pt x="0" y="2846996"/>
                    <a:pt x="0" y="277841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2778416"/>
                  </a:lnTo>
                  <a:cubicBezTo>
                    <a:pt x="2721283" y="2846996"/>
                    <a:pt x="2665403" y="2902876"/>
                    <a:pt x="2596823" y="29028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7518519" y="434389"/>
            <a:ext cx="1968689" cy="1158561"/>
            <a:chOff x="0" y="-28575"/>
            <a:chExt cx="3937379" cy="2317120"/>
          </a:xfrm>
        </p:grpSpPr>
        <p:sp>
          <p:nvSpPr>
            <p:cNvPr id="43" name="TextBox 43"/>
            <p:cNvSpPr txBox="1"/>
            <p:nvPr/>
          </p:nvSpPr>
          <p:spPr>
            <a:xfrm>
              <a:off x="0" y="-28575"/>
              <a:ext cx="3937379" cy="497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علاقات العملاء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1201196"/>
              <a:ext cx="3937379" cy="1087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/>
              <a:r>
                <a:rPr lang="ar-SA" sz="1200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rPr>
                <a:t>جهاز التواصل بالجهة المستفيدة</a:t>
              </a:r>
              <a:endParaRPr lang="en-US" sz="1200" dirty="0">
                <a:solidFill>
                  <a:prstClr val="black"/>
                </a:solidFill>
                <a:latin typeface="Calibri"/>
              </a:endParaRPr>
            </a:p>
            <a:p>
              <a:pPr defTabSz="60963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937</a:t>
              </a:r>
              <a:endParaRPr lang="ar-SA" sz="12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endParaRPr>
            </a:p>
            <a:p>
              <a:pPr defTabSz="609630"/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التطبيق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518519" y="2966023"/>
            <a:ext cx="1968689" cy="743909"/>
            <a:chOff x="0" y="-28575"/>
            <a:chExt cx="3937379" cy="1487818"/>
          </a:xfrm>
        </p:grpSpPr>
        <p:sp>
          <p:nvSpPr>
            <p:cNvPr id="46" name="TextBox 46"/>
            <p:cNvSpPr txBox="1"/>
            <p:nvPr/>
          </p:nvSpPr>
          <p:spPr>
            <a:xfrm>
              <a:off x="0" y="-28575"/>
              <a:ext cx="3937379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القنوات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626065"/>
              <a:ext cx="3937379" cy="833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680"/>
                </a:lnSpc>
                <a:spcBef>
                  <a:spcPct val="0"/>
                </a:spcBef>
              </a:pPr>
              <a:r>
                <a:rPr lang="ar-SA" sz="1200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التطبيق</a:t>
              </a:r>
            </a:p>
            <a:p>
              <a:pPr defTabSz="609630">
                <a:lnSpc>
                  <a:spcPts val="1680"/>
                </a:lnSpc>
                <a:spcBef>
                  <a:spcPct val="0"/>
                </a:spcBef>
              </a:pPr>
              <a:r>
                <a:rPr lang="ar-SA" sz="1200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لوحة المعلومات</a:t>
              </a:r>
              <a:endParaRPr lang="en-US" sz="12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9749812" y="174828"/>
            <a:ext cx="2275057" cy="4732667"/>
            <a:chOff x="0" y="0"/>
            <a:chExt cx="2721283" cy="5983869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2721283" cy="5983870"/>
            </a:xfrm>
            <a:custGeom>
              <a:avLst/>
              <a:gdLst/>
              <a:ahLst/>
              <a:cxnLst/>
              <a:rect l="l" t="t" r="r" b="b"/>
              <a:pathLst>
                <a:path w="2721283" h="5983870">
                  <a:moveTo>
                    <a:pt x="2596823" y="5983869"/>
                  </a:moveTo>
                  <a:lnTo>
                    <a:pt x="124460" y="5983869"/>
                  </a:lnTo>
                  <a:cubicBezTo>
                    <a:pt x="55880" y="5983869"/>
                    <a:pt x="0" y="5927989"/>
                    <a:pt x="0" y="58594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6823" y="0"/>
                  </a:lnTo>
                  <a:cubicBezTo>
                    <a:pt x="2665403" y="0"/>
                    <a:pt x="2721283" y="55880"/>
                    <a:pt x="2721283" y="124460"/>
                  </a:cubicBezTo>
                  <a:lnTo>
                    <a:pt x="2721283" y="5859409"/>
                  </a:lnTo>
                  <a:cubicBezTo>
                    <a:pt x="2721283" y="5927989"/>
                    <a:pt x="2665403" y="5983870"/>
                    <a:pt x="2596823" y="59838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9925922" y="434389"/>
            <a:ext cx="1968689" cy="1417413"/>
            <a:chOff x="0" y="-28575"/>
            <a:chExt cx="3937379" cy="2834826"/>
          </a:xfrm>
        </p:grpSpPr>
        <p:sp>
          <p:nvSpPr>
            <p:cNvPr id="51" name="TextBox 51"/>
            <p:cNvSpPr txBox="1"/>
            <p:nvPr/>
          </p:nvSpPr>
          <p:spPr>
            <a:xfrm>
              <a:off x="0" y="-28575"/>
              <a:ext cx="3937379" cy="49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080"/>
                </a:lnSpc>
                <a:spcBef>
                  <a:spcPct val="0"/>
                </a:spcBef>
              </a:pPr>
              <a:r>
                <a:rPr lang="ar-SA" sz="1600" spc="-16" dirty="0">
                  <a:solidFill>
                    <a:srgbClr val="0048CD"/>
                  </a:solidFill>
                  <a:latin typeface="Inknut Antiqua Medium Bold"/>
                  <a:cs typeface="Arial" panose="020B0604020202020204" pitchFamily="34" charset="0"/>
                </a:rPr>
                <a:t>شريحة العملاء</a:t>
              </a:r>
              <a:endParaRPr lang="en-US" sz="1600" spc="-16" dirty="0">
                <a:solidFill>
                  <a:srgbClr val="0048CD"/>
                </a:solidFill>
                <a:latin typeface="Inknut Antiqua Medium Bold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1201197"/>
              <a:ext cx="3937379" cy="1605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الممارس الصحي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المريض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المعيل (ولي الأمر)</a:t>
              </a:r>
            </a:p>
            <a:p>
              <a:pPr defTabSz="609630">
                <a:lnSpc>
                  <a:spcPts val="1586"/>
                </a:lnSpc>
                <a:spcBef>
                  <a:spcPct val="0"/>
                </a:spcBef>
              </a:pPr>
              <a:r>
                <a:rPr lang="ar-SA" sz="1133" dirty="0">
                  <a:solidFill>
                    <a:srgbClr val="000000"/>
                  </a:solidFill>
                  <a:latin typeface="Muli Regular"/>
                  <a:cs typeface="Arial" panose="020B0604020202020204" pitchFamily="34" charset="0"/>
                </a:rPr>
                <a:t>الموظف</a:t>
              </a:r>
              <a:endParaRPr lang="en-US" sz="1133" dirty="0">
                <a:solidFill>
                  <a:srgbClr val="000000"/>
                </a:solidFill>
                <a:latin typeface="Muli Regular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B651-CCDE-4FBD-90D6-53219704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مصادر الإيرادات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48F8-CD87-4F54-9CDE-A1BFEDE6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تأجير الخدمة للجهات المستفيدة بحيث يتم الإستفادة من البيانات المتوفرة و يكون نقطة لقاء بين المريض و المستفيد النهائي</a:t>
            </a:r>
          </a:p>
          <a:p>
            <a:pPr algn="r" rtl="1"/>
            <a:r>
              <a:rPr lang="ar-SA" dirty="0"/>
              <a:t>بيع الخدمة بالكامل</a:t>
            </a:r>
          </a:p>
        </p:txBody>
      </p:sp>
    </p:spTree>
    <p:extLst>
      <p:ext uri="{BB962C8B-B14F-4D97-AF65-F5344CB8AC3E}">
        <p14:creationId xmlns:p14="http://schemas.microsoft.com/office/powerpoint/2010/main" val="111454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A0F0-F93E-400B-850F-726BC000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خطة الذهاب إلى السوق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50ED-047A-4E17-B73A-636BB6D6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ar-SA" dirty="0"/>
          </a:p>
          <a:p>
            <a:pPr algn="r" rtl="1"/>
            <a:r>
              <a:rPr lang="ar-SA" dirty="0"/>
              <a:t>ملائمة المنتج</a:t>
            </a:r>
          </a:p>
          <a:p>
            <a:pPr lvl="1" algn="r" rtl="1"/>
            <a:r>
              <a:rPr lang="ar-SA" dirty="0"/>
              <a:t>تم عمل إستبيان لمعرفة مدى أهمية التطبيق للمريض و الممارس الصحي ومدى قابلية إستمرار التطبيق </a:t>
            </a:r>
          </a:p>
          <a:p>
            <a:pPr lvl="1" algn="r" rtl="1"/>
            <a:r>
              <a:rPr lang="ar-SA" dirty="0"/>
              <a:t>تم التواصل مع بعض فئات العملاء والمستفيدين (مريض-ممارس صحي-موظف وزارة الصحة)</a:t>
            </a:r>
          </a:p>
          <a:p>
            <a:pPr algn="r" rtl="1"/>
            <a:r>
              <a:rPr lang="ar-SA" dirty="0"/>
              <a:t>المستفيد</a:t>
            </a:r>
          </a:p>
          <a:p>
            <a:pPr lvl="1" algn="r" rtl="1"/>
            <a:r>
              <a:rPr lang="ar-SA" dirty="0"/>
              <a:t>يهدف التطبيق لملئ الفجوة بين الممارس الصحي والمريض بتغطية فعالة للتواصل المستمر و كسب الثقة المتبادلة </a:t>
            </a:r>
          </a:p>
          <a:p>
            <a:pPr algn="r" rtl="1"/>
            <a:r>
              <a:rPr lang="ar-SA" dirty="0"/>
              <a:t>المنافسين</a:t>
            </a:r>
          </a:p>
          <a:p>
            <a:pPr lvl="1" algn="r" rtl="1"/>
            <a:r>
              <a:rPr lang="ar-SA" dirty="0"/>
              <a:t>تطبيق صحتي – تطبيق صحة</a:t>
            </a:r>
          </a:p>
          <a:p>
            <a:pPr algn="r" rtl="1"/>
            <a:r>
              <a:rPr lang="ar-SA" dirty="0"/>
              <a:t>خطة التوزيع</a:t>
            </a:r>
          </a:p>
          <a:p>
            <a:pPr lvl="1" algn="r" rtl="1"/>
            <a:r>
              <a:rPr lang="ar-SA" dirty="0"/>
              <a:t>سيتم نشر التطبيق من خلال الوزارة أو من خلال وسائل التواصل الاجتماعي و عمل حملات إعلانية تستهدف ذوي الأمراض المزمنة و الممارسين الصحيين</a:t>
            </a:r>
          </a:p>
          <a:p>
            <a:pPr algn="r" rt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4876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1885-12FE-4E10-8F96-5C77A096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749" y="931638"/>
            <a:ext cx="2762435" cy="1371600"/>
          </a:xfrm>
        </p:spPr>
        <p:txBody>
          <a:bodyPr/>
          <a:lstStyle/>
          <a:p>
            <a:r>
              <a:rPr lang="ar-SA" dirty="0"/>
              <a:t>نتائج </a:t>
            </a:r>
            <a:r>
              <a:rPr lang="ar-SA" dirty="0" err="1"/>
              <a:t>الإستبيان</a:t>
            </a:r>
            <a:br>
              <a:rPr lang="ar-SA" dirty="0"/>
            </a:br>
            <a:r>
              <a:rPr lang="ar-SA" dirty="0"/>
              <a:t>العينات 102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0D634-5E1D-4FCD-A1F0-70D25631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4" y="704739"/>
            <a:ext cx="4788824" cy="18253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9CD12-D6DF-4C82-A7C5-BD3CA868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65" y="2680393"/>
            <a:ext cx="5386218" cy="20377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CE1E4-1542-4D96-B4A3-95689306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6" y="2680393"/>
            <a:ext cx="5301711" cy="20377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99A467-6A72-42B9-8436-E55C9283D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365" y="4780336"/>
            <a:ext cx="5386218" cy="1603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4DD55-6872-42D6-AAD6-61EC2D91B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25" y="4780336"/>
            <a:ext cx="5301711" cy="1603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98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1885-12FE-4E10-8F96-5C77A096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920" y="629797"/>
            <a:ext cx="2762435" cy="1371600"/>
          </a:xfrm>
        </p:spPr>
        <p:txBody>
          <a:bodyPr/>
          <a:lstStyle/>
          <a:p>
            <a:r>
              <a:rPr lang="ar-SA" dirty="0"/>
              <a:t>نتائج </a:t>
            </a:r>
            <a:r>
              <a:rPr lang="ar-SA" dirty="0" err="1"/>
              <a:t>الإستبيان</a:t>
            </a:r>
            <a:br>
              <a:rPr lang="ar-SA" dirty="0"/>
            </a:br>
            <a:r>
              <a:rPr lang="ar-SA" dirty="0"/>
              <a:t>العينات 102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8C9B0-FCA3-4266-B270-7A1393E0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24" y="491001"/>
            <a:ext cx="3977196" cy="1812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50912-0F87-4106-A264-B4EC7BBA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10" y="2431322"/>
            <a:ext cx="5121658" cy="19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BF2BF1-E112-4CC5-B6C9-BFD7ABB7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33" y="2431322"/>
            <a:ext cx="5979834" cy="1972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F3835F-1BCE-45D3-AD40-F8A16CD4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10" y="4474896"/>
            <a:ext cx="5121658" cy="189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8A289F-0EBF-4949-91AC-EE096266E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32" y="4474896"/>
            <a:ext cx="5979835" cy="189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7B4D6-F910-41AF-9332-7817ACA98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32" y="491001"/>
            <a:ext cx="4709683" cy="181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2739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5056-318E-4718-843C-483CB0C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شريحة العملاء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B065-CC3A-4116-837B-2150407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/>
              <a:t>العميل</a:t>
            </a:r>
          </a:p>
          <a:p>
            <a:pPr lvl="1" algn="r" rtl="1"/>
            <a:r>
              <a:rPr lang="ar-SA" dirty="0"/>
              <a:t>الممارس الصحي : الطبيب أو الممرض الذي سوف يتعامل مع التطبيق مباشرة</a:t>
            </a:r>
          </a:p>
          <a:p>
            <a:pPr lvl="1" algn="r" rtl="1"/>
            <a:r>
              <a:rPr lang="ar-SA" dirty="0"/>
              <a:t>، المريض : ذو الحالة المزمنة والذي سوف يتابع حالته مع الممارس الصحي</a:t>
            </a:r>
            <a:endParaRPr lang="en-US" dirty="0"/>
          </a:p>
          <a:p>
            <a:pPr algn="r" rtl="1"/>
            <a:r>
              <a:rPr lang="ar-SA" dirty="0"/>
              <a:t>المستخدم النهائي</a:t>
            </a:r>
          </a:p>
          <a:p>
            <a:pPr lvl="1" algn="r" rtl="1"/>
            <a:r>
              <a:rPr lang="ar-SA" dirty="0"/>
              <a:t>الممارس الصحي</a:t>
            </a:r>
          </a:p>
          <a:p>
            <a:pPr lvl="1" algn="r" rtl="1"/>
            <a:r>
              <a:rPr lang="ar-SA" dirty="0"/>
              <a:t> المريض</a:t>
            </a:r>
          </a:p>
          <a:p>
            <a:pPr lvl="1" algn="r" rtl="1"/>
            <a:r>
              <a:rPr lang="ar-SA" dirty="0"/>
              <a:t> المعيل (ولي الأمر) : سوف يتسخدم التطبيق لمتابعة من يعولهم مثل الأطفال و كبار السن </a:t>
            </a:r>
          </a:p>
          <a:p>
            <a:pPr lvl="1" algn="r" rtl="1"/>
            <a:r>
              <a:rPr lang="ar-SA" dirty="0"/>
              <a:t>، موظف الوزارة : لمتابعة جميع الحالات و مراقبة أداء الممارسين الصحيين</a:t>
            </a:r>
            <a:endParaRPr lang="en-US" dirty="0"/>
          </a:p>
          <a:p>
            <a:pPr algn="r" rtl="1"/>
            <a:r>
              <a:rPr lang="ar-SA" dirty="0"/>
              <a:t>المستفيد</a:t>
            </a:r>
          </a:p>
          <a:p>
            <a:pPr lvl="1" algn="r" rtl="1"/>
            <a:r>
              <a:rPr lang="ar-SA" dirty="0"/>
              <a:t>الإدارة العليا في الوزارة ، شركات التأمين ، المجتمع، الصيدليات ، المنشاءات التعليمية</a:t>
            </a:r>
          </a:p>
          <a:p>
            <a:pPr lvl="1" algn="r" rt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6571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6A28-C13E-4B77-9F6D-EF5BEB3D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577" y="333796"/>
            <a:ext cx="2691322" cy="1371600"/>
          </a:xfrm>
        </p:spPr>
        <p:txBody>
          <a:bodyPr/>
          <a:lstStyle/>
          <a:p>
            <a:pPr algn="r" rtl="1"/>
            <a:r>
              <a:rPr lang="ar-SA" dirty="0"/>
              <a:t>قصة العملاء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34F93-A8ED-4E88-BB84-2A598B93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2281561"/>
            <a:ext cx="4446233" cy="3916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4B16A-FDBD-4CE8-9171-4046DA1A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28" y="2281561"/>
            <a:ext cx="3181350" cy="3916471"/>
          </a:xfrm>
          <a:prstGeom prst="rect">
            <a:avLst/>
          </a:prstGeom>
        </p:spPr>
      </p:pic>
      <p:sp>
        <p:nvSpPr>
          <p:cNvPr id="9" name="Teardrop 8">
            <a:extLst>
              <a:ext uri="{FF2B5EF4-FFF2-40B4-BE49-F238E27FC236}">
                <a16:creationId xmlns:a16="http://schemas.microsoft.com/office/drawing/2014/main" id="{EBD32DC7-FC2A-4533-920E-FC80ED56450C}"/>
              </a:ext>
            </a:extLst>
          </p:cNvPr>
          <p:cNvSpPr/>
          <p:nvPr/>
        </p:nvSpPr>
        <p:spPr>
          <a:xfrm rot="13290964">
            <a:off x="8544725" y="1523177"/>
            <a:ext cx="2751780" cy="2645083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9AA8E1DC-A7B2-4603-9ABB-7C3C60A77BF1}"/>
              </a:ext>
            </a:extLst>
          </p:cNvPr>
          <p:cNvSpPr/>
          <p:nvPr/>
        </p:nvSpPr>
        <p:spPr>
          <a:xfrm rot="9745614">
            <a:off x="4092454" y="279761"/>
            <a:ext cx="2643233" cy="2017362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C077163C-6610-4EA3-99B8-BFAA0D90874E}"/>
              </a:ext>
            </a:extLst>
          </p:cNvPr>
          <p:cNvSpPr/>
          <p:nvPr/>
        </p:nvSpPr>
        <p:spPr>
          <a:xfrm rot="7350806">
            <a:off x="952437" y="353977"/>
            <a:ext cx="1798458" cy="2194402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10427-D8FD-48DD-ABB4-9E1DFEF9C9E3}"/>
              </a:ext>
            </a:extLst>
          </p:cNvPr>
          <p:cNvSpPr txBox="1"/>
          <p:nvPr/>
        </p:nvSpPr>
        <p:spPr>
          <a:xfrm>
            <a:off x="8752700" y="1851025"/>
            <a:ext cx="2039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أتمنى لو أن هناك طريقة تجمع بيني وبين المرضى المزمنين عن بعد بحيث تتوفر لي القراءات اللازمة لكي أتمكن من اتخاذ القرار الأمثل           للعناية بصحتهم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31FCB-0235-4965-B841-D4874835452F}"/>
              </a:ext>
            </a:extLst>
          </p:cNvPr>
          <p:cNvSpPr txBox="1"/>
          <p:nvPr/>
        </p:nvSpPr>
        <p:spPr>
          <a:xfrm>
            <a:off x="4672578" y="488223"/>
            <a:ext cx="1763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400" dirty="0"/>
              <a:t>أتمنى أن تكون هناك لوحة معلومات تمكنني من مراقبة عمل الممارسين الصحيين لتساعدني في بناء القرار الأمثل بخصوص المرضى المزمنين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5F587-E44B-4C78-8D21-3F15E5E80694}"/>
              </a:ext>
            </a:extLst>
          </p:cNvPr>
          <p:cNvSpPr txBox="1"/>
          <p:nvPr/>
        </p:nvSpPr>
        <p:spPr>
          <a:xfrm>
            <a:off x="933003" y="809133"/>
            <a:ext cx="15802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600" dirty="0"/>
              <a:t>نحن فريق </a:t>
            </a:r>
            <a:r>
              <a:rPr lang="en-US" sz="1600" dirty="0"/>
              <a:t>Sera </a:t>
            </a:r>
            <a:r>
              <a:rPr lang="ar-SA" sz="1600" dirty="0"/>
              <a:t> لدينا الحل المناسب ألا وهو تطبيق </a:t>
            </a:r>
            <a:r>
              <a:rPr lang="ar-SA" sz="2400" dirty="0">
                <a:highlight>
                  <a:srgbClr val="FFFF00"/>
                </a:highlight>
              </a:rPr>
              <a:t>معك</a:t>
            </a:r>
            <a:r>
              <a:rPr lang="ar-SA" sz="1600" dirty="0"/>
              <a:t> والذي سيرفع من معدلات الجودة الصحية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935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811C-111E-429F-B8ED-65F1FAE4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2000" b="1" dirty="0"/>
              <a:t>القيمة المضافة (الوظائف الأساسية ، الاجتماعية، العاطفية)</a:t>
            </a:r>
            <a:br>
              <a:rPr lang="ar-SA" sz="2000" b="1" dirty="0"/>
            </a:b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6F35-1618-4918-918E-7107628CA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ar-SA" dirty="0"/>
              <a:t>المعيل (ولي الأمر)</a:t>
            </a:r>
          </a:p>
          <a:p>
            <a:pPr lvl="1" algn="r" rtl="1"/>
            <a:r>
              <a:rPr lang="ar-SA" dirty="0"/>
              <a:t>متابعة حالة التابع</a:t>
            </a:r>
          </a:p>
          <a:p>
            <a:pPr lvl="1" algn="r" rtl="1"/>
            <a:r>
              <a:rPr lang="ar-SA" dirty="0"/>
              <a:t>تقييم الخدمة</a:t>
            </a:r>
          </a:p>
          <a:p>
            <a:pPr lvl="1" algn="r" rtl="1"/>
            <a:r>
              <a:rPr lang="ar-SA" dirty="0"/>
              <a:t>إستلام الإشعارت </a:t>
            </a:r>
          </a:p>
          <a:p>
            <a:pPr algn="r" rtl="1"/>
            <a:r>
              <a:rPr lang="ar-SA" dirty="0"/>
              <a:t>الوزارة </a:t>
            </a:r>
          </a:p>
          <a:p>
            <a:pPr lvl="1" algn="r" rtl="1"/>
            <a:r>
              <a:rPr lang="ar-SA" dirty="0"/>
              <a:t>لوحة معلومات متابعة المرضى</a:t>
            </a:r>
          </a:p>
          <a:p>
            <a:pPr lvl="1" algn="r" rtl="1"/>
            <a:r>
              <a:rPr lang="ar-SA" dirty="0"/>
              <a:t>تسهيل حصر المرضى المزمنين</a:t>
            </a:r>
          </a:p>
          <a:p>
            <a:pPr lvl="1" algn="r" rtl="1"/>
            <a:r>
              <a:rPr lang="ar-SA" dirty="0"/>
              <a:t>تسهيل المراقبة و وضع مؤشرات الأداء</a:t>
            </a:r>
          </a:p>
          <a:p>
            <a:pPr algn="r" rtl="1"/>
            <a:r>
              <a:rPr lang="ar-SA" dirty="0"/>
              <a:t>موظف الوزارة</a:t>
            </a:r>
          </a:p>
          <a:p>
            <a:pPr lvl="1" algn="r" rtl="1"/>
            <a:r>
              <a:rPr lang="ar-SA" dirty="0"/>
              <a:t>متابعة أداء عمل الممارس الصحي</a:t>
            </a:r>
          </a:p>
          <a:p>
            <a:pPr lvl="1" algn="r" rtl="1"/>
            <a:r>
              <a:rPr lang="ar-SA" dirty="0"/>
              <a:t>متابعة المرضى في النظاق الجغرافي</a:t>
            </a:r>
          </a:p>
          <a:p>
            <a:pPr algn="r" rtl="1"/>
            <a:r>
              <a:rPr lang="ar-SA" dirty="0"/>
              <a:t>الأطراف الأخرى (المنشءات التعليمية - التأمين – الصيدليات-المجتمع)</a:t>
            </a:r>
          </a:p>
          <a:p>
            <a:pPr lvl="1" algn="r" rtl="1"/>
            <a:r>
              <a:rPr lang="ar-SA" dirty="0"/>
              <a:t>الإستفادة من بيانات المرضى</a:t>
            </a:r>
          </a:p>
          <a:p>
            <a:pPr algn="r" rtl="1"/>
            <a:r>
              <a:rPr lang="ar-SA" dirty="0"/>
              <a:t>المنشاءات الطبية</a:t>
            </a:r>
          </a:p>
          <a:p>
            <a:pPr lvl="1" algn="r" rtl="1"/>
            <a:r>
              <a:rPr lang="ar-SA" dirty="0"/>
              <a:t>توفير منصة خاصة بهم لمعرفة المرضى حسب الموقع الجغرافي المباشر</a:t>
            </a:r>
          </a:p>
          <a:p>
            <a:pPr lvl="1" algn="r" rtl="1"/>
            <a:r>
              <a:rPr lang="ar-SA" dirty="0"/>
              <a:t>توفير بيانات المرضى المزمنين المحدثة</a:t>
            </a:r>
          </a:p>
          <a:p>
            <a:pPr algn="r" rtl="1"/>
            <a:endParaRPr lang="ar-SA" dirty="0"/>
          </a:p>
          <a:p>
            <a:pPr lvl="1" algn="r" rtl="1"/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EB6CD-EEF6-4C83-92C4-8CE1BCB4E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ar-SA" dirty="0"/>
              <a:t>الممارس الصحي</a:t>
            </a:r>
          </a:p>
          <a:p>
            <a:pPr lvl="1" algn="r" rtl="1"/>
            <a:r>
              <a:rPr lang="ar-SA" dirty="0"/>
              <a:t>تسهيل متابعة المريض</a:t>
            </a:r>
          </a:p>
          <a:p>
            <a:pPr lvl="1" algn="r" rtl="1"/>
            <a:r>
              <a:rPr lang="ar-SA" dirty="0"/>
              <a:t>التواصل مع المريض</a:t>
            </a:r>
          </a:p>
          <a:p>
            <a:pPr lvl="1" algn="r" rtl="1"/>
            <a:r>
              <a:rPr lang="ar-SA" dirty="0"/>
              <a:t>الوصول للمريض</a:t>
            </a:r>
          </a:p>
          <a:p>
            <a:pPr lvl="1" algn="r" rtl="1"/>
            <a:r>
              <a:rPr lang="ar-SA" dirty="0"/>
              <a:t>جدولة المواعيد مع المرضى</a:t>
            </a:r>
          </a:p>
          <a:p>
            <a:pPr lvl="1" algn="r" rtl="1"/>
            <a:r>
              <a:rPr lang="ar-SA" dirty="0"/>
              <a:t>تقييم تعاون المريض</a:t>
            </a:r>
          </a:p>
          <a:p>
            <a:pPr lvl="1" algn="r" rtl="1"/>
            <a:r>
              <a:rPr lang="ar-SA" dirty="0"/>
              <a:t>إستلام الإشعارات</a:t>
            </a:r>
          </a:p>
          <a:p>
            <a:pPr lvl="1" algn="r" rtl="1"/>
            <a:r>
              <a:rPr lang="ar-SA" dirty="0"/>
              <a:t>تنظيم العمل و التميز في الخدمة</a:t>
            </a:r>
          </a:p>
          <a:p>
            <a:pPr lvl="1" algn="r" rtl="1"/>
            <a:r>
              <a:rPr lang="ar-SA" dirty="0"/>
              <a:t>المشاركة الاجتماعية مع المرضى</a:t>
            </a:r>
          </a:p>
          <a:p>
            <a:pPr algn="r" rtl="1"/>
            <a:r>
              <a:rPr lang="ar-SA" dirty="0"/>
              <a:t>المريض</a:t>
            </a:r>
          </a:p>
          <a:p>
            <a:pPr lvl="1" algn="r" rtl="1"/>
            <a:r>
              <a:rPr lang="ar-SA" dirty="0"/>
              <a:t>التواصل مع الممارس الصحي</a:t>
            </a:r>
          </a:p>
          <a:p>
            <a:pPr lvl="1" algn="r" rtl="1"/>
            <a:r>
              <a:rPr lang="ar-SA" dirty="0"/>
              <a:t>متابعة المواعيد لزيارة الممارس الصحي</a:t>
            </a:r>
          </a:p>
          <a:p>
            <a:pPr lvl="1" algn="r" rtl="1"/>
            <a:r>
              <a:rPr lang="ar-SA" dirty="0"/>
              <a:t>مشاركة البيانات مع الجهات المسؤولة</a:t>
            </a:r>
          </a:p>
          <a:p>
            <a:pPr lvl="1" algn="r" rtl="1"/>
            <a:r>
              <a:rPr lang="ar-SA" dirty="0"/>
              <a:t>تقييم الخدمة</a:t>
            </a:r>
          </a:p>
          <a:p>
            <a:pPr lvl="1" algn="r" rtl="1"/>
            <a:r>
              <a:rPr lang="ar-SA" dirty="0"/>
              <a:t>إستلام الإشعارات</a:t>
            </a:r>
            <a:endParaRPr lang="en-US" dirty="0"/>
          </a:p>
          <a:p>
            <a:pPr lvl="1" algn="r" rtl="1"/>
            <a:r>
              <a:rPr lang="ar-SA" dirty="0"/>
              <a:t>الشعور بالإطمئانان</a:t>
            </a:r>
            <a:endParaRPr lang="en-US" dirty="0"/>
          </a:p>
          <a:p>
            <a:pPr lvl="1" algn="r" rtl="1"/>
            <a:r>
              <a:rPr lang="ar-SA" dirty="0"/>
              <a:t>تمكين المريض من الوصول للبيانات الحيوية بشكل سهل و مفهوم</a:t>
            </a:r>
          </a:p>
          <a:p>
            <a:pPr lvl="1" algn="r" rtl="1"/>
            <a:r>
              <a:rPr lang="ar-SA" dirty="0"/>
              <a:t>تقليص خروج المريض للمنشاءت الطبية</a:t>
            </a:r>
            <a:endParaRPr lang="en-US" dirty="0"/>
          </a:p>
          <a:p>
            <a:pPr lvl="1" algn="r" rtl="1"/>
            <a:endParaRPr lang="ar-SA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40BF-5BCF-4EB0-B067-254C8B28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200" b="1" dirty="0"/>
              <a:t>علاقات العملاء</a:t>
            </a:r>
            <a:br>
              <a:rPr lang="en-US" b="1" dirty="0"/>
            </a:b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5EDA-5741-4664-AE2A-EC2C3160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/>
              <a:t>علاقة طويلة الأمد</a:t>
            </a:r>
            <a:endParaRPr lang="en-US" dirty="0"/>
          </a:p>
          <a:p>
            <a:pPr lvl="1" algn="r" rtl="1"/>
            <a:r>
              <a:rPr lang="ar-SA" dirty="0"/>
              <a:t>ممارس صحي مستمر على المدى الطويل مع المريض</a:t>
            </a:r>
          </a:p>
          <a:p>
            <a:pPr lvl="1" algn="r" rtl="1"/>
            <a:r>
              <a:rPr lang="ar-SA" dirty="0"/>
              <a:t>مركز طبي مستمر مع المريض</a:t>
            </a:r>
          </a:p>
          <a:p>
            <a:pPr lvl="1" algn="r" rtl="1"/>
            <a:r>
              <a:rPr lang="ar-SA" dirty="0"/>
              <a:t>علاقة أنا معك باستمرار</a:t>
            </a:r>
            <a:endParaRPr lang="en-US" dirty="0"/>
          </a:p>
          <a:p>
            <a:pPr algn="r" rtl="1"/>
            <a:r>
              <a:rPr lang="ar-SA" dirty="0"/>
              <a:t>علاقة شخصية</a:t>
            </a:r>
            <a:endParaRPr lang="en-US" dirty="0"/>
          </a:p>
          <a:p>
            <a:pPr lvl="1" algn="r" rtl="1"/>
            <a:r>
              <a:rPr lang="ar-SA" dirty="0"/>
              <a:t>زيارة المريض</a:t>
            </a:r>
          </a:p>
          <a:p>
            <a:pPr algn="r" rtl="1"/>
            <a:r>
              <a:rPr lang="ar-SA" dirty="0"/>
              <a:t>الوصول</a:t>
            </a:r>
          </a:p>
          <a:p>
            <a:pPr lvl="1" algn="r" rtl="1"/>
            <a:r>
              <a:rPr lang="ar-SA" dirty="0"/>
              <a:t>الوصول لأكبر شريحة ممكنة من المرضى</a:t>
            </a:r>
          </a:p>
          <a:p>
            <a:pPr algn="r" rtl="1"/>
            <a:r>
              <a:rPr lang="ar-SA" dirty="0"/>
              <a:t>المحافظة</a:t>
            </a:r>
          </a:p>
          <a:p>
            <a:pPr lvl="1" algn="r" rtl="1"/>
            <a:r>
              <a:rPr lang="ar-SA" dirty="0"/>
              <a:t>المحافظة على بقاء المريض على إتصال وعدم اللجوؤ إلى جهات أخرى تستغل وضع المريض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6944E-C672-4E37-8369-D45AF3E5A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/>
              <a:t>الثقة و الإهتمام</a:t>
            </a:r>
          </a:p>
          <a:p>
            <a:pPr algn="r" rtl="1"/>
            <a:r>
              <a:rPr lang="ar-SA" dirty="0"/>
              <a:t>رحلة عميل ممتعة</a:t>
            </a:r>
            <a:endParaRPr lang="en-US" dirty="0"/>
          </a:p>
          <a:p>
            <a:pPr algn="r" rtl="1"/>
            <a:r>
              <a:rPr lang="ar-SA" dirty="0"/>
              <a:t>التواصل بأدب و إحترام</a:t>
            </a:r>
            <a:endParaRPr lang="en-US" dirty="0"/>
          </a:p>
          <a:p>
            <a:pPr algn="r" rtl="1"/>
            <a:r>
              <a:rPr lang="ar-SA" dirty="0"/>
              <a:t>التغذية الراجعة من قبل العميل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0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D522-6C0D-4183-BE04-3A034BC0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b="1" dirty="0"/>
              <a:t>القنوات</a:t>
            </a:r>
            <a:br>
              <a:rPr lang="en-US" b="1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7190-895F-432D-B69D-D918EA419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ar-SA" dirty="0"/>
              <a:t>قنوات الإستحواذ</a:t>
            </a:r>
            <a:endParaRPr lang="en-US" dirty="0"/>
          </a:p>
          <a:p>
            <a:pPr lvl="1" algn="r" rtl="1"/>
            <a:r>
              <a:rPr lang="ar-SA" dirty="0"/>
              <a:t>الملف الطبي للمريض</a:t>
            </a:r>
          </a:p>
          <a:p>
            <a:pPr lvl="1" algn="r" rtl="1"/>
            <a:r>
              <a:rPr lang="ar-SA" dirty="0"/>
              <a:t>الرسائل النصية</a:t>
            </a:r>
          </a:p>
          <a:p>
            <a:pPr lvl="1" algn="r" rtl="1"/>
            <a:r>
              <a:rPr lang="ar-SA" dirty="0"/>
              <a:t>التواصل الاجتماعي</a:t>
            </a:r>
          </a:p>
          <a:p>
            <a:pPr lvl="1" algn="r" rtl="1"/>
            <a:r>
              <a:rPr lang="ar-SA" dirty="0"/>
              <a:t>المنشئات الطبية</a:t>
            </a:r>
          </a:p>
          <a:p>
            <a:pPr lvl="1" algn="r" rtl="1"/>
            <a:r>
              <a:rPr lang="ar-SA" dirty="0"/>
              <a:t>شركات التأمين الطبي</a:t>
            </a:r>
            <a:endParaRPr lang="en-US" dirty="0"/>
          </a:p>
          <a:p>
            <a:pPr lvl="1" algn="r" rtl="1"/>
            <a:r>
              <a:rPr lang="ar-SA" dirty="0"/>
              <a:t>المنشئات التعليمية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A947-DBBE-4E38-A133-003BCCE458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ar-SA" dirty="0"/>
              <a:t>قنوات التوصيل</a:t>
            </a:r>
          </a:p>
          <a:p>
            <a:pPr lvl="1" algn="r" rtl="1"/>
            <a:r>
              <a:rPr lang="ar-SA" dirty="0"/>
              <a:t>تطبيق الجوال</a:t>
            </a:r>
            <a:r>
              <a:rPr lang="en-US" dirty="0"/>
              <a:t> </a:t>
            </a:r>
          </a:p>
          <a:p>
            <a:pPr lvl="1" algn="r" rtl="1"/>
            <a:r>
              <a:rPr lang="ar-SA" dirty="0"/>
              <a:t>937</a:t>
            </a:r>
            <a:endParaRPr lang="en-US" dirty="0"/>
          </a:p>
          <a:p>
            <a:pPr lvl="1" algn="r" rtl="1"/>
            <a:r>
              <a:rPr lang="ar-SA" dirty="0"/>
              <a:t>لوحة المعلومات</a:t>
            </a:r>
            <a:endParaRPr lang="en-US" dirty="0"/>
          </a:p>
          <a:p>
            <a:pPr lvl="1" algn="r" rtl="1"/>
            <a:r>
              <a:rPr lang="ar-SA" dirty="0"/>
              <a:t>البيانات المفتوحة</a:t>
            </a:r>
            <a:endParaRPr lang="en-US" dirty="0"/>
          </a:p>
          <a:p>
            <a:pPr lvl="1" algn="r" rtl="1"/>
            <a:r>
              <a:rPr lang="ar-SA" dirty="0"/>
              <a:t>الرسائل النصية</a:t>
            </a:r>
          </a:p>
          <a:p>
            <a:pPr lvl="1" algn="r" rtl="1"/>
            <a:r>
              <a:rPr lang="ar-SA" dirty="0"/>
              <a:t>وسائل التواصل الإجتماعي</a:t>
            </a:r>
            <a:endParaRPr lang="en-US" dirty="0"/>
          </a:p>
          <a:p>
            <a:pPr lvl="1" algn="r" rt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9571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9F4E1C-6263-4B31-A530-677CBB0FB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686" b="38617"/>
          <a:stretch/>
        </p:blipFill>
        <p:spPr>
          <a:xfrm>
            <a:off x="1332541" y="2546369"/>
            <a:ext cx="9376491" cy="2034423"/>
          </a:xfrm>
        </p:spPr>
      </p:pic>
    </p:spTree>
    <p:extLst>
      <p:ext uri="{BB962C8B-B14F-4D97-AF65-F5344CB8AC3E}">
        <p14:creationId xmlns:p14="http://schemas.microsoft.com/office/powerpoint/2010/main" val="2461987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20D5-9FC0-48C0-81AC-B118FF9B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/>
              <a:t>الأنشطة الرئيسية</a:t>
            </a:r>
            <a:br>
              <a:rPr lang="en-US" dirty="0"/>
            </a:b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E740-6AE5-47A6-A283-74297E9E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متابعة المريض</a:t>
            </a:r>
          </a:p>
          <a:p>
            <a:pPr algn="r" rtl="1"/>
            <a:r>
              <a:rPr lang="ar-SA" dirty="0"/>
              <a:t>إدخال البيانات الحيوية للمريض</a:t>
            </a:r>
          </a:p>
          <a:p>
            <a:pPr algn="r" rtl="1"/>
            <a:r>
              <a:rPr lang="ar-SA" dirty="0"/>
              <a:t>التواصل الفعال مع المريض</a:t>
            </a:r>
          </a:p>
          <a:p>
            <a:pPr algn="r" rtl="1"/>
            <a:r>
              <a:rPr lang="ar-SA" dirty="0"/>
              <a:t>جدولة الزيارت و المواعيد</a:t>
            </a:r>
          </a:p>
          <a:p>
            <a:pPr algn="r" rtl="1"/>
            <a:r>
              <a:rPr lang="ar-SA" dirty="0"/>
              <a:t>تذكير المريض بإدخال العلامات الحيوية</a:t>
            </a:r>
          </a:p>
          <a:p>
            <a:pPr algn="r" rtl="1"/>
            <a:r>
              <a:rPr lang="ar-SA" dirty="0"/>
              <a:t>تأكيد المواعيد للزيارة </a:t>
            </a:r>
          </a:p>
          <a:p>
            <a:pPr algn="r" rtl="1"/>
            <a:endParaRPr lang="ar-SA" dirty="0"/>
          </a:p>
          <a:p>
            <a:pPr algn="r" rtl="1"/>
            <a:endParaRPr lang="ar-SA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2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0BA6-312C-4C4D-8DD9-DACF5234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b="1" dirty="0"/>
              <a:t>الشركاء الرئيسين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7B78-2615-446B-938A-230623A3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وزارة الصحة</a:t>
            </a:r>
          </a:p>
          <a:p>
            <a:pPr algn="r" rtl="1"/>
            <a:r>
              <a:rPr lang="ar-SA" dirty="0"/>
              <a:t>المنشئات الطبية</a:t>
            </a:r>
          </a:p>
          <a:p>
            <a:pPr algn="r" rtl="1"/>
            <a:r>
              <a:rPr lang="ar-SA" dirty="0"/>
              <a:t>مراكز الرعاية</a:t>
            </a:r>
          </a:p>
          <a:p>
            <a:pPr algn="r" rtl="1"/>
            <a:r>
              <a:rPr lang="ar-SA" dirty="0">
                <a:solidFill>
                  <a:schemeClr val="bg1">
                    <a:lumMod val="50000"/>
                  </a:schemeClr>
                </a:solidFill>
              </a:rPr>
              <a:t>شركات التأمين</a:t>
            </a:r>
          </a:p>
          <a:p>
            <a:pPr algn="r" rtl="1"/>
            <a:r>
              <a:rPr lang="ar-SA" dirty="0">
                <a:solidFill>
                  <a:schemeClr val="bg1">
                    <a:lumMod val="50000"/>
                  </a:schemeClr>
                </a:solidFill>
              </a:rPr>
              <a:t>الصيدليات</a:t>
            </a:r>
          </a:p>
          <a:p>
            <a:pPr algn="r" rtl="1"/>
            <a:r>
              <a:rPr lang="ar-SA" dirty="0">
                <a:solidFill>
                  <a:schemeClr val="bg1">
                    <a:lumMod val="50000"/>
                  </a:schemeClr>
                </a:solidFill>
              </a:rPr>
              <a:t>المختبرات الطبية</a:t>
            </a:r>
          </a:p>
          <a:p>
            <a:pPr algn="r" rtl="1"/>
            <a:r>
              <a:rPr lang="ar-SA" dirty="0">
                <a:solidFill>
                  <a:schemeClr val="bg1">
                    <a:lumMod val="50000"/>
                  </a:schemeClr>
                </a:solidFill>
              </a:rPr>
              <a:t>وزارة التعليم</a:t>
            </a:r>
          </a:p>
        </p:txBody>
      </p:sp>
    </p:spTree>
    <p:extLst>
      <p:ext uri="{BB962C8B-B14F-4D97-AF65-F5344CB8AC3E}">
        <p14:creationId xmlns:p14="http://schemas.microsoft.com/office/powerpoint/2010/main" val="224560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806E-8A63-4252-94B0-187C9F0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هيكلة التكاليف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474E-7C49-490B-BAD8-76481200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بناء التطبيق و الخدمة</a:t>
            </a:r>
          </a:p>
          <a:p>
            <a:pPr algn="r" rtl="1"/>
            <a:r>
              <a:rPr lang="ar-SA" dirty="0"/>
              <a:t>تصميم الهوية للخدمة</a:t>
            </a:r>
          </a:p>
          <a:p>
            <a:pPr algn="r" rtl="1"/>
            <a:r>
              <a:rPr lang="ar-SA" dirty="0"/>
              <a:t>الأجهزة للمارس و المريض</a:t>
            </a:r>
            <a:endParaRPr lang="en-US" dirty="0"/>
          </a:p>
          <a:p>
            <a:pPr algn="r" rtl="1"/>
            <a:r>
              <a:rPr lang="ar-SA" dirty="0"/>
              <a:t>الإستضافة</a:t>
            </a:r>
            <a:endParaRPr lang="en-US" dirty="0"/>
          </a:p>
          <a:p>
            <a:pPr algn="r" rtl="1"/>
            <a:r>
              <a:rPr lang="ar-SA" dirty="0"/>
              <a:t>الرخص</a:t>
            </a:r>
            <a:r>
              <a:rPr lang="en-US" dirty="0"/>
              <a:t> </a:t>
            </a:r>
          </a:p>
          <a:p>
            <a:pPr algn="r" rtl="1"/>
            <a:r>
              <a:rPr lang="ar-SA" dirty="0"/>
              <a:t>الدعم و الصيانة</a:t>
            </a:r>
            <a:endParaRPr lang="en-US" dirty="0"/>
          </a:p>
          <a:p>
            <a:pPr algn="r" rtl="1"/>
            <a:r>
              <a:rPr lang="ar-SA" dirty="0"/>
              <a:t>التشغيل</a:t>
            </a:r>
            <a:endParaRPr lang="en-US" dirty="0"/>
          </a:p>
          <a:p>
            <a:pPr algn="r" rtl="1"/>
            <a:r>
              <a:rPr lang="ar-SA" dirty="0"/>
              <a:t>الدعاية و التسويق</a:t>
            </a:r>
            <a:r>
              <a:rPr lang="en-US" dirty="0"/>
              <a:t>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6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EB03-A789-40A8-ABD5-A270D324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فريق العمل</a:t>
            </a:r>
            <a:endParaRPr lang="en-US" dirty="0"/>
          </a:p>
        </p:txBody>
      </p:sp>
      <p:sp>
        <p:nvSpPr>
          <p:cNvPr id="7" name="Google Shape;107;p20">
            <a:extLst>
              <a:ext uri="{FF2B5EF4-FFF2-40B4-BE49-F238E27FC236}">
                <a16:creationId xmlns:a16="http://schemas.microsoft.com/office/drawing/2014/main" id="{683D89B0-71F9-4B4E-88E6-302E295CB0B7}"/>
              </a:ext>
            </a:extLst>
          </p:cNvPr>
          <p:cNvSpPr txBox="1"/>
          <p:nvPr/>
        </p:nvSpPr>
        <p:spPr>
          <a:xfrm>
            <a:off x="8415715" y="3466254"/>
            <a:ext cx="1165653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ar-SA" sz="16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أيمن العروي</a:t>
            </a:r>
            <a:r>
              <a:rPr lang="en-US" sz="1600" b="1" i="0" u="none" strike="noStrike" cap="none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600" b="1" i="0" u="none" strike="noStrike" cap="none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" name="Google Shape;108;p20">
            <a:extLst>
              <a:ext uri="{FF2B5EF4-FFF2-40B4-BE49-F238E27FC236}">
                <a16:creationId xmlns:a16="http://schemas.microsoft.com/office/drawing/2014/main" id="{9CD4D9DA-D437-4622-BD26-B03C891D7A24}"/>
              </a:ext>
            </a:extLst>
          </p:cNvPr>
          <p:cNvSpPr txBox="1"/>
          <p:nvPr/>
        </p:nvSpPr>
        <p:spPr>
          <a:xfrm>
            <a:off x="8309216" y="4446396"/>
            <a:ext cx="1378649" cy="74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قائد الفريق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342900" marR="0" lvl="0" indent="-3048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JO" sz="900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مطور أعمال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" name="Google Shape;107;p20">
            <a:extLst>
              <a:ext uri="{FF2B5EF4-FFF2-40B4-BE49-F238E27FC236}">
                <a16:creationId xmlns:a16="http://schemas.microsoft.com/office/drawing/2014/main" id="{48330490-41C5-4E1A-B678-648B57D5EF5C}"/>
              </a:ext>
            </a:extLst>
          </p:cNvPr>
          <p:cNvSpPr txBox="1"/>
          <p:nvPr/>
        </p:nvSpPr>
        <p:spPr>
          <a:xfrm>
            <a:off x="6761458" y="3604846"/>
            <a:ext cx="1385782" cy="3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ar-SA" sz="16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محمد الصيادي</a:t>
            </a:r>
            <a:endParaRPr sz="1600" b="1" i="0" u="none" strike="noStrike" cap="none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" name="Google Shape;108;p20">
            <a:extLst>
              <a:ext uri="{FF2B5EF4-FFF2-40B4-BE49-F238E27FC236}">
                <a16:creationId xmlns:a16="http://schemas.microsoft.com/office/drawing/2014/main" id="{FBD4F887-C7FD-47E5-89B6-C39C5CF413A9}"/>
              </a:ext>
            </a:extLst>
          </p:cNvPr>
          <p:cNvSpPr txBox="1"/>
          <p:nvPr/>
        </p:nvSpPr>
        <p:spPr>
          <a:xfrm>
            <a:off x="7023173" y="4585082"/>
            <a:ext cx="1476260" cy="60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b="0" i="0" u="none" strike="noStrike" cap="none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مبرمج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342900" marR="0" lvl="0" indent="-3048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مبرمج تطبيقات ويب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7" name="Google Shape;107;p20">
            <a:extLst>
              <a:ext uri="{FF2B5EF4-FFF2-40B4-BE49-F238E27FC236}">
                <a16:creationId xmlns:a16="http://schemas.microsoft.com/office/drawing/2014/main" id="{706DF303-D4B9-46BB-B170-D63B30ED2459}"/>
              </a:ext>
            </a:extLst>
          </p:cNvPr>
          <p:cNvSpPr txBox="1"/>
          <p:nvPr/>
        </p:nvSpPr>
        <p:spPr>
          <a:xfrm>
            <a:off x="3631280" y="3478168"/>
            <a:ext cx="1247056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ar-SA" sz="16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عبدالله العوفي</a:t>
            </a:r>
            <a:endParaRPr sz="1600" b="1" i="0" u="none" strike="noStrike" cap="none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" name="Google Shape;108;p20">
            <a:extLst>
              <a:ext uri="{FF2B5EF4-FFF2-40B4-BE49-F238E27FC236}">
                <a16:creationId xmlns:a16="http://schemas.microsoft.com/office/drawing/2014/main" id="{BE62C98D-CBD0-4028-AD6A-442C2084CDBE}"/>
              </a:ext>
            </a:extLst>
          </p:cNvPr>
          <p:cNvSpPr txBox="1"/>
          <p:nvPr/>
        </p:nvSpPr>
        <p:spPr>
          <a:xfrm>
            <a:off x="3631280" y="4571787"/>
            <a:ext cx="1378649" cy="16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مبرمج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342900" marR="0" lvl="0" indent="-3048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b="0" i="0" u="none" strike="noStrike" cap="none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برمجة تطبيقات الويب و الجوال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9" name="Google Shape;107;p20">
            <a:extLst>
              <a:ext uri="{FF2B5EF4-FFF2-40B4-BE49-F238E27FC236}">
                <a16:creationId xmlns:a16="http://schemas.microsoft.com/office/drawing/2014/main" id="{D08D4B53-DF3F-4D57-BAF3-C1A3AE8E680B}"/>
              </a:ext>
            </a:extLst>
          </p:cNvPr>
          <p:cNvSpPr txBox="1"/>
          <p:nvPr/>
        </p:nvSpPr>
        <p:spPr>
          <a:xfrm>
            <a:off x="5275256" y="3429000"/>
            <a:ext cx="1243575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ar-SA" sz="16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أحمد الرفاعي</a:t>
            </a:r>
            <a:endParaRPr sz="1600" b="1" i="0" u="none" strike="noStrike" cap="none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" name="Google Shape;108;p20">
            <a:extLst>
              <a:ext uri="{FF2B5EF4-FFF2-40B4-BE49-F238E27FC236}">
                <a16:creationId xmlns:a16="http://schemas.microsoft.com/office/drawing/2014/main" id="{6CF3F285-E7D9-4164-9F31-B8E73662E182}"/>
              </a:ext>
            </a:extLst>
          </p:cNvPr>
          <p:cNvSpPr txBox="1"/>
          <p:nvPr/>
        </p:nvSpPr>
        <p:spPr>
          <a:xfrm>
            <a:off x="5108207" y="4586122"/>
            <a:ext cx="1654090" cy="73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مطور أعمال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342900" marR="0" lvl="0" indent="-3048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iro SemiBold"/>
              <a:buChar char="•"/>
            </a:pPr>
            <a:r>
              <a:rPr lang="ar-SA" sz="1100" dirty="0">
                <a:solidFill>
                  <a:srgbClr val="666666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خبرة في تحليل الأعمال</a:t>
            </a:r>
            <a:endParaRPr sz="1100" b="0" i="0" u="none" strike="noStrike" cap="none" dirty="0">
              <a:solidFill>
                <a:srgbClr val="666666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21" name="Google Shape;107;p20">
            <a:extLst>
              <a:ext uri="{FF2B5EF4-FFF2-40B4-BE49-F238E27FC236}">
                <a16:creationId xmlns:a16="http://schemas.microsoft.com/office/drawing/2014/main" id="{8984D57A-C62C-4883-BC33-21BCFD00A57F}"/>
              </a:ext>
            </a:extLst>
          </p:cNvPr>
          <p:cNvSpPr txBox="1"/>
          <p:nvPr/>
        </p:nvSpPr>
        <p:spPr>
          <a:xfrm>
            <a:off x="8184700" y="3909652"/>
            <a:ext cx="1476261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 rtl="1">
              <a:buClr>
                <a:schemeClr val="dk1"/>
              </a:buClr>
              <a:buSzPts val="2400"/>
            </a:pP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  <a:hlinkClick r:id="rId2"/>
              </a:rPr>
              <a:t>erwi@outlook.com</a:t>
            </a:r>
            <a:endParaRPr lang="en-US" sz="1100" b="1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r" rtl="1">
              <a:buClr>
                <a:schemeClr val="dk1"/>
              </a:buClr>
              <a:buSzPts val="2400"/>
            </a:pP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0548866904</a:t>
            </a:r>
          </a:p>
        </p:txBody>
      </p:sp>
      <p:sp>
        <p:nvSpPr>
          <p:cNvPr id="22" name="Google Shape;107;p20">
            <a:extLst>
              <a:ext uri="{FF2B5EF4-FFF2-40B4-BE49-F238E27FC236}">
                <a16:creationId xmlns:a16="http://schemas.microsoft.com/office/drawing/2014/main" id="{04175360-75A7-4958-8081-A656E64F6103}"/>
              </a:ext>
            </a:extLst>
          </p:cNvPr>
          <p:cNvSpPr txBox="1"/>
          <p:nvPr/>
        </p:nvSpPr>
        <p:spPr>
          <a:xfrm>
            <a:off x="6708439" y="3945955"/>
            <a:ext cx="1600777" cy="44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  <a:hlinkClick r:id="rId3"/>
              </a:rPr>
              <a:t>sayyadi@outlook.com</a:t>
            </a:r>
            <a:endParaRPr lang="en-US" sz="1100" b="1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0555363010</a:t>
            </a:r>
            <a:endParaRPr sz="1100" b="1" i="0" u="none" strike="noStrike" cap="none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" name="Google Shape;107;p20">
            <a:extLst>
              <a:ext uri="{FF2B5EF4-FFF2-40B4-BE49-F238E27FC236}">
                <a16:creationId xmlns:a16="http://schemas.microsoft.com/office/drawing/2014/main" id="{389A1028-C8D8-49A4-9B52-7520C1ED71EB}"/>
              </a:ext>
            </a:extLst>
          </p:cNvPr>
          <p:cNvSpPr txBox="1"/>
          <p:nvPr/>
        </p:nvSpPr>
        <p:spPr>
          <a:xfrm>
            <a:off x="5014943" y="3922962"/>
            <a:ext cx="1786094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 rtl="1">
              <a:buClr>
                <a:schemeClr val="dk1"/>
              </a:buClr>
              <a:buSzPts val="2400"/>
            </a:pP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  <a:hlinkClick r:id="rId4"/>
              </a:rPr>
              <a:t>ahmedoooona@gmail.com</a:t>
            </a:r>
            <a:endParaRPr lang="en-US" sz="1100" b="1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ctr" rtl="1">
              <a:buClr>
                <a:schemeClr val="dk1"/>
              </a:buClr>
              <a:buSzPts val="2400"/>
            </a:pPr>
            <a:r>
              <a:rPr lang="ar-JO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  </a:t>
            </a: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0560003991</a:t>
            </a:r>
            <a:endParaRPr lang="ar-JO" sz="1100" b="1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" name="Google Shape;107;p20">
            <a:extLst>
              <a:ext uri="{FF2B5EF4-FFF2-40B4-BE49-F238E27FC236}">
                <a16:creationId xmlns:a16="http://schemas.microsoft.com/office/drawing/2014/main" id="{D94EF155-DEDB-4FDC-A377-CF4B699FA98E}"/>
              </a:ext>
            </a:extLst>
          </p:cNvPr>
          <p:cNvSpPr txBox="1"/>
          <p:nvPr/>
        </p:nvSpPr>
        <p:spPr>
          <a:xfrm>
            <a:off x="3538682" y="3945954"/>
            <a:ext cx="1402005" cy="44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 rtl="1">
              <a:buClr>
                <a:schemeClr val="dk1"/>
              </a:buClr>
              <a:buSzPts val="2400"/>
            </a:pP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  <a:hlinkClick r:id="rId5"/>
              </a:rPr>
              <a:t>xnot2x@gmail.com</a:t>
            </a:r>
            <a:endParaRPr lang="en-US" sz="1100" b="1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ctr" rtl="1">
              <a:buClr>
                <a:schemeClr val="dk1"/>
              </a:buClr>
              <a:buSzPts val="2400"/>
            </a:pPr>
            <a:r>
              <a:rPr lang="en-US" sz="1100" b="1" dirty="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0540802700</a:t>
            </a:r>
            <a:endParaRPr lang="ar-JO" sz="1100" b="1" dirty="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9FCF90-2739-4295-B880-9150D4F99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388" y="2158114"/>
            <a:ext cx="1179548" cy="116927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019DE8-8AEA-4C5A-8DD8-BBA60BF1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981" y="2164856"/>
            <a:ext cx="1041118" cy="13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85999C-9115-48F6-921B-E51BFFD57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6660" y="2142477"/>
            <a:ext cx="961184" cy="12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5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532AA-CF69-429E-8BFE-BC554986A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شكرا لكم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276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3AD7-5D24-49BC-9060-6538F8A8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97977"/>
            <a:ext cx="10058400" cy="4554767"/>
          </a:xfrm>
        </p:spPr>
        <p:txBody>
          <a:bodyPr>
            <a:normAutofit/>
          </a:bodyPr>
          <a:lstStyle/>
          <a:p>
            <a:pPr algn="r" rtl="1"/>
            <a:r>
              <a:rPr lang="ar-SA" sz="2000" dirty="0"/>
              <a:t>الرغبة</a:t>
            </a:r>
          </a:p>
          <a:p>
            <a:pPr lvl="1" algn="r" rtl="1"/>
            <a:r>
              <a:rPr lang="ar-SA" sz="1800" dirty="0"/>
              <a:t>الممارس الصحي : تسهيل الوصول للمريض و تمكين عملية إدخال البيانات الحيوية عن بعد</a:t>
            </a:r>
          </a:p>
          <a:p>
            <a:pPr lvl="1" algn="r" rtl="1"/>
            <a:r>
              <a:rPr lang="ar-SA" sz="1800" dirty="0"/>
              <a:t>المريض : معرفة الحالة الصحية من خلال التقارير و التواصل المباشر مع مسؤولي المتابعة الصحية </a:t>
            </a:r>
          </a:p>
          <a:p>
            <a:pPr lvl="1" algn="r" rtl="1"/>
            <a:r>
              <a:rPr lang="ar-SA" sz="1800" dirty="0"/>
              <a:t>الوزارة : حصر و متابعة تقارير و مؤشرات الأداء للمرضى المزمنين</a:t>
            </a:r>
          </a:p>
          <a:p>
            <a:pPr algn="r" rtl="1"/>
            <a:r>
              <a:rPr lang="ar-SA" sz="2000" dirty="0"/>
              <a:t>الأستمرارية</a:t>
            </a:r>
            <a:endParaRPr lang="en-US" sz="2000" dirty="0"/>
          </a:p>
          <a:p>
            <a:pPr lvl="1" algn="r" rtl="1"/>
            <a:r>
              <a:rPr lang="ar-SA" sz="1800" dirty="0"/>
              <a:t>حصر المرضى المزمنين عن طريق الخدمة</a:t>
            </a:r>
          </a:p>
          <a:p>
            <a:pPr lvl="1" algn="r" rtl="1"/>
            <a:r>
              <a:rPr lang="ar-SA" sz="1800" dirty="0"/>
              <a:t>التواصل من خلال الخدمة فقط </a:t>
            </a:r>
          </a:p>
          <a:p>
            <a:pPr lvl="1" algn="r" rtl="1"/>
            <a:r>
              <a:rPr lang="ar-SA" sz="1800" dirty="0"/>
              <a:t>معرفة حركة المريض و حالته بإستمرار</a:t>
            </a:r>
          </a:p>
          <a:p>
            <a:pPr lvl="1" algn="r" rtl="1"/>
            <a:r>
              <a:rPr lang="ar-SA" sz="1800" dirty="0"/>
              <a:t>تحصيل المنافع من خلال مشاركة البيانات مع إخفاء الهوية</a:t>
            </a:r>
          </a:p>
          <a:p>
            <a:pPr algn="r" rtl="1"/>
            <a:r>
              <a:rPr lang="ar-SA" sz="2000" dirty="0"/>
              <a:t>قابلية التنفيذ</a:t>
            </a:r>
          </a:p>
          <a:p>
            <a:pPr lvl="1" algn="r" rtl="1"/>
            <a:r>
              <a:rPr lang="ar-SA" sz="1800" dirty="0"/>
              <a:t>يمكن من خلال مشاركة الوزارة على إستخدام الخدمة من قبل المستشفيات و الممارسين الصحيين</a:t>
            </a:r>
          </a:p>
          <a:p>
            <a:pPr lvl="1" algn="r" rtl="1"/>
            <a:r>
              <a:rPr lang="ar-SA" sz="1800" dirty="0"/>
              <a:t>تمكين الوصول لملف الصحي للمريض</a:t>
            </a:r>
          </a:p>
          <a:p>
            <a:pPr lvl="1" algn="r" rtl="1"/>
            <a:endParaRPr lang="ar-SA" sz="1800" dirty="0"/>
          </a:p>
          <a:p>
            <a:pPr lvl="1" algn="r" rtl="1"/>
            <a:endParaRPr lang="ar-SA" sz="1800" dirty="0"/>
          </a:p>
          <a:p>
            <a:pPr lvl="1" algn="r" rtl="1"/>
            <a:endParaRPr lang="ar-SA" sz="1800" dirty="0"/>
          </a:p>
          <a:p>
            <a:pPr lvl="1"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27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518-7D7E-405F-92D1-EDAF2158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المشكلة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0D3C-A3C4-4016-B231-D93F2F0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بسبب الوضع الحالي لتفشي جائحة كورونا و كونها تؤثر بشكل كبير ومباشر على ذوي الأمراض المزمنة وما يترتب على ذلك من تخصيص الموارد و الإمكانيات لخدمتهم مثل غرف العناية المركزة و العلاجات المتخصصة لهم ، و مع تواصلنا مع الجهات ذات العلاقة وفهم الإحتياج الخاص بهم نحو هذه الشريحة لحصرهم و إمكانية الوصول إليهم و متابعة حالتهم بشكل فعال و عملي عن بعد</a:t>
            </a:r>
          </a:p>
          <a:p>
            <a:pPr algn="r" rtl="1"/>
            <a:r>
              <a:rPr lang="ar-SA" dirty="0"/>
              <a:t>بناءً على معلومات مسح صحة الأسرة من الهيئة العامة للإحصاء بالمملكة العربية السعودية لعام(2017)</a:t>
            </a:r>
            <a:endParaRPr lang="en-US" dirty="0"/>
          </a:p>
          <a:p>
            <a:pPr algn="r" rtl="1"/>
            <a:r>
              <a:rPr lang="ar-SA" dirty="0"/>
              <a:t>مجموع</a:t>
            </a:r>
            <a:r>
              <a:rPr lang="en-US" dirty="0"/>
              <a:t> </a:t>
            </a:r>
            <a:r>
              <a:rPr lang="ar-SA" dirty="0"/>
              <a:t> المصابين السعوديين:  2,771,742 شخص 16.1%</a:t>
            </a:r>
            <a:endParaRPr lang="en-US" dirty="0"/>
          </a:p>
          <a:p>
            <a:pPr algn="r" rtl="1"/>
            <a:r>
              <a:rPr lang="ar-SA" dirty="0"/>
              <a:t>مرضى السكري: 1444880 شخص</a:t>
            </a:r>
            <a:r>
              <a:rPr lang="en-US" dirty="0"/>
              <a:t> </a:t>
            </a:r>
            <a:r>
              <a:rPr lang="ar-SA" dirty="0"/>
              <a:t>ما يشكلون نسبة </a:t>
            </a:r>
            <a:r>
              <a:rPr lang="en-US" dirty="0"/>
              <a:t>   8.7%</a:t>
            </a:r>
          </a:p>
          <a:p>
            <a:pPr algn="r" rtl="1"/>
            <a:r>
              <a:rPr lang="ar-SA" dirty="0"/>
              <a:t>مرضى الضغط: 1326862 شخص ما يشكلون نسبة 7.4%.</a:t>
            </a:r>
          </a:p>
          <a:p>
            <a:pPr algn="r" rtl="1"/>
            <a:r>
              <a:rPr lang="ar-SA" dirty="0"/>
              <a:t>حسب رأي المنظمات الصحية العالمية فإنهم هم الحلقة الأضعف </a:t>
            </a:r>
          </a:p>
          <a:p>
            <a:pPr marL="0" indent="0" algn="r" rtl="1">
              <a:buNone/>
            </a:pPr>
            <a:r>
              <a:rPr lang="ar-SA" dirty="0"/>
              <a:t>بالمجتمع في مواجهة أي أمراض أو أوبئة معدية لضعف مناعتهم.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18523-C4E7-4442-88B0-62A8882B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2" y="3504150"/>
            <a:ext cx="2862355" cy="253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C7151-5CBA-47EA-B4FF-58A907CC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44" y="3504150"/>
            <a:ext cx="2862355" cy="2537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49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CF73-4401-4BDF-B762-E7ED0B67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الحل - </a:t>
            </a:r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أحب الناس إلى الله أنفعهم للناس </a:t>
            </a:r>
            <a:r>
              <a:rPr lang="ar-SA" sz="1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(صحيح الجامع، 176)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CBAE-FAA9-4C02-A818-9D089984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منصة إلكترونية لمتابعة ذوي الأمراض المزمنة و تمكين الممارسين الصحين من القيام بعملهم من خلال التواصل الفعال مع ذوي الأمراض المزمنة التابعين لهم من خلال تطبيق معك</a:t>
            </a:r>
          </a:p>
          <a:p>
            <a:pPr algn="r" rtl="1"/>
            <a:r>
              <a:rPr lang="ar-SA" dirty="0"/>
              <a:t>حصر ذوي الأمراض المزمنة في قاعدة بيانات و تمكين الوصول إليهم عن طريق الموقع الجغرافي و تقليل زياراتهم للمستشفى و عمل لوحة معلومات لمتابعة حالاتهم بما يلحقها من معلومات تفصيلية عن الملف الطبي للمريض المزمن.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F476-081D-4D35-A66F-9FBF1932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القيمة المضافة</a:t>
            </a:r>
            <a:endParaRPr lang="en-US" dirty="0"/>
          </a:p>
        </p:txBody>
      </p:sp>
      <p:pic>
        <p:nvPicPr>
          <p:cNvPr id="2087" name="Picture 1">
            <a:extLst>
              <a:ext uri="{FF2B5EF4-FFF2-40B4-BE49-F238E27FC236}">
                <a16:creationId xmlns:a16="http://schemas.microsoft.com/office/drawing/2014/main" id="{4B0683DE-0A0F-4AF3-A2A8-CAE7409E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83" y="1675157"/>
            <a:ext cx="4764087" cy="47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F7D207C-6174-42F3-8203-8766AAAADCA6}"/>
              </a:ext>
            </a:extLst>
          </p:cNvPr>
          <p:cNvGrpSpPr/>
          <p:nvPr/>
        </p:nvGrpSpPr>
        <p:grpSpPr>
          <a:xfrm>
            <a:off x="1175293" y="2136387"/>
            <a:ext cx="5082383" cy="4079019"/>
            <a:chOff x="1240393" y="2508567"/>
            <a:chExt cx="4084637" cy="3627438"/>
          </a:xfrm>
        </p:grpSpPr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0E51E96D-C48D-4A70-AB34-0B18AA25A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393" y="2508567"/>
              <a:ext cx="4084637" cy="1806575"/>
            </a:xfrm>
            <a:custGeom>
              <a:avLst/>
              <a:gdLst>
                <a:gd name="T0" fmla="*/ 0 w 6432"/>
                <a:gd name="T1" fmla="*/ 0 h 2844"/>
                <a:gd name="T2" fmla="*/ 2532 w 6432"/>
                <a:gd name="T3" fmla="*/ 2844 h 2844"/>
                <a:gd name="T4" fmla="*/ 6432 w 6432"/>
                <a:gd name="T5" fmla="*/ 2844 h 2844"/>
                <a:gd name="T6" fmla="*/ 6432 w 6432"/>
                <a:gd name="T7" fmla="*/ 0 h 2844"/>
                <a:gd name="T8" fmla="*/ 0 w 6432"/>
                <a:gd name="T9" fmla="*/ 0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2" h="2844">
                  <a:moveTo>
                    <a:pt x="0" y="0"/>
                  </a:moveTo>
                  <a:lnTo>
                    <a:pt x="2532" y="2844"/>
                  </a:lnTo>
                  <a:lnTo>
                    <a:pt x="6432" y="2844"/>
                  </a:lnTo>
                  <a:lnTo>
                    <a:pt x="6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EA0C18-27B6-4786-8C00-0B94A0CF51CB}"/>
                </a:ext>
              </a:extLst>
            </p:cNvPr>
            <p:cNvGrpSpPr/>
            <p:nvPr/>
          </p:nvGrpSpPr>
          <p:grpSpPr>
            <a:xfrm>
              <a:off x="1240393" y="2508568"/>
              <a:ext cx="4084637" cy="3627437"/>
              <a:chOff x="1240393" y="2508568"/>
              <a:chExt cx="4084637" cy="3627437"/>
            </a:xfrm>
          </p:grpSpPr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D59990A1-77E9-4FAA-A8EF-2A387F27F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0393" y="2508568"/>
                <a:ext cx="1608137" cy="3627437"/>
              </a:xfrm>
              <a:custGeom>
                <a:avLst/>
                <a:gdLst>
                  <a:gd name="T0" fmla="*/ 0 w 2532"/>
                  <a:gd name="T1" fmla="*/ 5712 h 5712"/>
                  <a:gd name="T2" fmla="*/ 0 w 2532"/>
                  <a:gd name="T3" fmla="*/ 0 h 5712"/>
                  <a:gd name="T4" fmla="*/ 2532 w 2532"/>
                  <a:gd name="T5" fmla="*/ 2844 h 5712"/>
                  <a:gd name="T6" fmla="*/ 0 w 2532"/>
                  <a:gd name="T7" fmla="*/ 5712 h 5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2" h="5712">
                    <a:moveTo>
                      <a:pt x="0" y="5712"/>
                    </a:moveTo>
                    <a:lnTo>
                      <a:pt x="0" y="0"/>
                    </a:lnTo>
                    <a:lnTo>
                      <a:pt x="2532" y="2844"/>
                    </a:lnTo>
                    <a:lnTo>
                      <a:pt x="0" y="5712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38">
                <a:extLst>
                  <a:ext uri="{FF2B5EF4-FFF2-40B4-BE49-F238E27FC236}">
                    <a16:creationId xmlns:a16="http://schemas.microsoft.com/office/drawing/2014/main" id="{D3DC4A9B-1A3C-470F-9637-C76A6D8AB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393" y="2508568"/>
                <a:ext cx="4084637" cy="362743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09B496-6059-4550-9F9D-B0F2923646F1}"/>
                  </a:ext>
                </a:extLst>
              </p:cNvPr>
              <p:cNvGrpSpPr/>
              <p:nvPr/>
            </p:nvGrpSpPr>
            <p:grpSpPr>
              <a:xfrm>
                <a:off x="1240393" y="2508568"/>
                <a:ext cx="4084637" cy="3627437"/>
                <a:chOff x="1240393" y="2508568"/>
                <a:chExt cx="4084637" cy="3627437"/>
              </a:xfrm>
            </p:grpSpPr>
            <p:sp>
              <p:nvSpPr>
                <p:cNvPr id="22" name="Freeform 32">
                  <a:extLst>
                    <a:ext uri="{FF2B5EF4-FFF2-40B4-BE49-F238E27FC236}">
                      <a16:creationId xmlns:a16="http://schemas.microsoft.com/office/drawing/2014/main" id="{AA62EC83-BBB4-4366-A3F7-0B2FC7998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240393" y="4329430"/>
                  <a:ext cx="4084637" cy="1806575"/>
                </a:xfrm>
                <a:custGeom>
                  <a:avLst/>
                  <a:gdLst>
                    <a:gd name="T0" fmla="*/ 0 w 6432"/>
                    <a:gd name="T1" fmla="*/ 0 h 2844"/>
                    <a:gd name="T2" fmla="*/ 2532 w 6432"/>
                    <a:gd name="T3" fmla="*/ 2844 h 2844"/>
                    <a:gd name="T4" fmla="*/ 6432 w 6432"/>
                    <a:gd name="T5" fmla="*/ 2844 h 2844"/>
                    <a:gd name="T6" fmla="*/ 6432 w 6432"/>
                    <a:gd name="T7" fmla="*/ 0 h 2844"/>
                    <a:gd name="T8" fmla="*/ 0 w 6432"/>
                    <a:gd name="T9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32" h="2844">
                      <a:moveTo>
                        <a:pt x="0" y="0"/>
                      </a:moveTo>
                      <a:lnTo>
                        <a:pt x="2532" y="2844"/>
                      </a:lnTo>
                      <a:lnTo>
                        <a:pt x="6432" y="2844"/>
                      </a:lnTo>
                      <a:lnTo>
                        <a:pt x="6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B9B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5" name="Group 34">
                  <a:extLst>
                    <a:ext uri="{FF2B5EF4-FFF2-40B4-BE49-F238E27FC236}">
                      <a16:creationId xmlns:a16="http://schemas.microsoft.com/office/drawing/2014/main" id="{5D02CA74-9281-43E8-A348-8565CA9EEF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0393" y="2508568"/>
                  <a:ext cx="4076700" cy="3611562"/>
                  <a:chOff x="732" y="3372"/>
                  <a:chExt cx="6420" cy="5688"/>
                </a:xfrm>
              </p:grpSpPr>
              <p:sp>
                <p:nvSpPr>
                  <p:cNvPr id="26" name="AutoShape 37">
                    <a:extLst>
                      <a:ext uri="{FF2B5EF4-FFF2-40B4-BE49-F238E27FC236}">
                        <a16:creationId xmlns:a16="http://schemas.microsoft.com/office/drawing/2014/main" id="{7BF83F64-D0C0-4699-8CB6-07DC3E38F8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" y="3372"/>
                    <a:ext cx="2532" cy="284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36">
                    <a:extLst>
                      <a:ext uri="{FF2B5EF4-FFF2-40B4-BE49-F238E27FC236}">
                        <a16:creationId xmlns:a16="http://schemas.microsoft.com/office/drawing/2014/main" id="{A7E30A0A-B3A5-4C61-9166-97057B921B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32" y="6216"/>
                    <a:ext cx="2532" cy="284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35">
                    <a:extLst>
                      <a:ext uri="{FF2B5EF4-FFF2-40B4-BE49-F238E27FC236}">
                        <a16:creationId xmlns:a16="http://schemas.microsoft.com/office/drawing/2014/main" id="{F88D68D8-F379-4749-AA98-3D425AC803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6216"/>
                    <a:ext cx="3888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9" name="Text Box 2">
            <a:extLst>
              <a:ext uri="{FF2B5EF4-FFF2-40B4-BE49-F238E27FC236}">
                <a16:creationId xmlns:a16="http://schemas.microsoft.com/office/drawing/2014/main" id="{0A03DAA2-94A1-49F6-AFD2-6A819891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899" y="3213170"/>
            <a:ext cx="1393825" cy="207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الخدمات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تطبيق معك و لوحة المعلومات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التواصل و المتابعة و المراقبة المستمرة للمرضى المزمنيين وتقييم آداؤهم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E552CA58-A40F-49DA-AE46-27E96B6C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85" y="2342363"/>
            <a:ext cx="24765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صناعة المكاسب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تسجيل قراءات المريض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عرض بيانات الحالة للمريض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تقييم الخدمة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إرسال الملاحظات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التواصل مع الممارس الصحي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إدخال المواعيد 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680080B2-B4D1-4004-BEDC-28E3AFAB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388" y="4613069"/>
            <a:ext cx="24765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إزالة المتاعب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شاشة لمتابعة المواعيد و الزيارات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شاشة لتفاصيل المريض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شاشة للتواصل مع المريض و الممارس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شاشة لتقييم الزيارة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شاشة إرسال الملاحظات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6C1F6A4A-A267-4C9E-883C-D466888E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174" y="4281622"/>
            <a:ext cx="267163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المتاعب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لايوجد وسيلة فعالة لمتابعة المرضى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ضياع وفوات المواعيد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إضطرار المريض لحضور المركز لمتابعة حالته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قنوات تواصل متشعبة و غير واضحة مع المريض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عدم مقدرة المريض من سماع صوته تجاه الخدمة أو الممارس الصحي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563F1BA3-9D1F-4220-B9D8-085E7D16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8455" y="2072482"/>
            <a:ext cx="216217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المكاسب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ترتيب المهام و الزيارات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معرفة الحالة الصحية بشكل مستمر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تواصل مستمر بين الطرفين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قياس الأداء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شعور المريض بالإهتمام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سماع صوت المريض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معرفة أعداد الحالات المزمنة و مواقعهم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890CB8F3-92D5-48E6-B7A7-18883A40E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823" y="3075782"/>
            <a:ext cx="1934111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أعمال المستخدم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متابعة المرضى المزمنين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التواصل مع المرضى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تواصل المرضى مع الممارس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تسجيل القراءات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خارطة المرضى المزمنيين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جدولة مواعيد الزيارات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التذكير بمواعيد الزيارات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متابعة الوصفات الطبية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زيارة المريض في موقعه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AC5216E1-F7DB-4F76-B19D-F48E340A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55" y="10972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48">
            <a:extLst>
              <a:ext uri="{FF2B5EF4-FFF2-40B4-BE49-F238E27FC236}">
                <a16:creationId xmlns:a16="http://schemas.microsoft.com/office/drawing/2014/main" id="{EDF541DB-F3A6-4A37-83D4-26D15D68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55" y="20116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0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E37E-1CFB-4B61-80B5-D947655F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القيمة المضافة - شدة و حدوث المتاعب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815C38-0B99-47D3-B341-095692670BC7}"/>
              </a:ext>
            </a:extLst>
          </p:cNvPr>
          <p:cNvCxnSpPr/>
          <p:nvPr/>
        </p:nvCxnSpPr>
        <p:spPr>
          <a:xfrm>
            <a:off x="3972008" y="5778608"/>
            <a:ext cx="4953000" cy="0"/>
          </a:xfrm>
          <a:prstGeom prst="straightConnector1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C70BB5-E05A-4341-AFAF-400399343738}"/>
              </a:ext>
            </a:extLst>
          </p:cNvPr>
          <p:cNvCxnSpPr/>
          <p:nvPr/>
        </p:nvCxnSpPr>
        <p:spPr>
          <a:xfrm flipV="1">
            <a:off x="3972008" y="1587608"/>
            <a:ext cx="0" cy="4191000"/>
          </a:xfrm>
          <a:prstGeom prst="straightConnector1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B3F312-B746-4D17-A0BC-F52D0A0F3DD7}"/>
              </a:ext>
            </a:extLst>
          </p:cNvPr>
          <p:cNvCxnSpPr/>
          <p:nvPr/>
        </p:nvCxnSpPr>
        <p:spPr>
          <a:xfrm>
            <a:off x="3972008" y="3683108"/>
            <a:ext cx="4838700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4E3A9-C6E9-4BDD-A9FC-6520C3CFD9D3}"/>
              </a:ext>
            </a:extLst>
          </p:cNvPr>
          <p:cNvCxnSpPr/>
          <p:nvPr/>
        </p:nvCxnSpPr>
        <p:spPr>
          <a:xfrm>
            <a:off x="6391358" y="1726360"/>
            <a:ext cx="0" cy="4052248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1B3206-2E5E-4AC7-9C94-E2E16E6CA78C}"/>
              </a:ext>
            </a:extLst>
          </p:cNvPr>
          <p:cNvSpPr/>
          <p:nvPr/>
        </p:nvSpPr>
        <p:spPr>
          <a:xfrm>
            <a:off x="4833580" y="6107222"/>
            <a:ext cx="311555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الشدة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F6248-7C4E-42F9-9256-F667AF6FAD50}"/>
              </a:ext>
            </a:extLst>
          </p:cNvPr>
          <p:cNvSpPr/>
          <p:nvPr/>
        </p:nvSpPr>
        <p:spPr>
          <a:xfrm>
            <a:off x="7818373" y="5800068"/>
            <a:ext cx="58622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عالي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CA2D8-0959-41B1-B672-68402CDB9C15}"/>
              </a:ext>
            </a:extLst>
          </p:cNvPr>
          <p:cNvSpPr/>
          <p:nvPr/>
        </p:nvSpPr>
        <p:spPr>
          <a:xfrm>
            <a:off x="4769144" y="5799445"/>
            <a:ext cx="58622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ضعيف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B381C-02DA-4E73-B229-D0ED445B05B3}"/>
              </a:ext>
            </a:extLst>
          </p:cNvPr>
          <p:cNvSpPr/>
          <p:nvPr/>
        </p:nvSpPr>
        <p:spPr>
          <a:xfrm>
            <a:off x="3319201" y="4698547"/>
            <a:ext cx="58622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ضعيف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A07EE-9AD2-4A30-A19E-55C004049772}"/>
              </a:ext>
            </a:extLst>
          </p:cNvPr>
          <p:cNvSpPr/>
          <p:nvPr/>
        </p:nvSpPr>
        <p:spPr>
          <a:xfrm>
            <a:off x="3357286" y="2214595"/>
            <a:ext cx="58622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عالي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62A4B4-E6FF-457B-AC52-C002BB3BB9DB}"/>
              </a:ext>
            </a:extLst>
          </p:cNvPr>
          <p:cNvSpPr/>
          <p:nvPr/>
        </p:nvSpPr>
        <p:spPr>
          <a:xfrm rot="16200000">
            <a:off x="2749471" y="3513831"/>
            <a:ext cx="87707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الحدوث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13B6D-9B3A-42E9-B6C6-956090923659}"/>
              </a:ext>
            </a:extLst>
          </p:cNvPr>
          <p:cNvSpPr/>
          <p:nvPr/>
        </p:nvSpPr>
        <p:spPr>
          <a:xfrm>
            <a:off x="6705600" y="2077802"/>
            <a:ext cx="2219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ar-SA" dirty="0">
                <a:latin typeface="Times New Roman" panose="02020603050405020304" pitchFamily="18" charset="0"/>
                <a:ea typeface="Calibri" panose="020F0502020204030204" pitchFamily="34" charset="0"/>
              </a:rPr>
              <a:t>لايوجد وسيلة فعالة لمتابعة المرضى</a:t>
            </a: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ar-SA" dirty="0">
                <a:ea typeface="Calibri" panose="020F0502020204030204" pitchFamily="34" charset="0"/>
                <a:cs typeface="Times New Roman" panose="02020603050405020304" pitchFamily="18" charset="0"/>
              </a:rPr>
              <a:t>قنوات تواصل متشعبة و غير واضحة مع المريض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4D310-41DA-4F39-ACE1-76E09F8DA731}"/>
              </a:ext>
            </a:extLst>
          </p:cNvPr>
          <p:cNvSpPr/>
          <p:nvPr/>
        </p:nvSpPr>
        <p:spPr>
          <a:xfrm>
            <a:off x="4227274" y="1870358"/>
            <a:ext cx="2099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إضطرار المريض للحضور إلى المركز لمتابعة حالته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3D706-421C-4E7B-B549-77E4F81ACC24}"/>
              </a:ext>
            </a:extLst>
          </p:cNvPr>
          <p:cNvSpPr/>
          <p:nvPr/>
        </p:nvSpPr>
        <p:spPr>
          <a:xfrm>
            <a:off x="6648533" y="4033189"/>
            <a:ext cx="21621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ar-SA" dirty="0">
                <a:latin typeface="Times New Roman" panose="02020603050405020304" pitchFamily="18" charset="0"/>
                <a:ea typeface="Calibri" panose="020F0502020204030204" pitchFamily="34" charset="0"/>
              </a:rPr>
              <a:t>ضياع وفوات المواعيد</a:t>
            </a: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ar-SA" dirty="0">
                <a:ea typeface="Calibri" panose="020F0502020204030204" pitchFamily="34" charset="0"/>
                <a:cs typeface="Times New Roman" panose="02020603050405020304" pitchFamily="18" charset="0"/>
              </a:rPr>
              <a:t>عدم مقدرة المريض من سماع صوته تجاه الخدمة أو الممارس الصح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3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DB6-5758-407A-806F-37756E3D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نموذج العمل التجاري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19D5-F773-4FED-87BC-E89252CE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مصادر الإيرادات</a:t>
            </a:r>
          </a:p>
          <a:p>
            <a:pPr lvl="1" algn="r" rtl="1"/>
            <a:r>
              <a:rPr lang="ar-SA" dirty="0"/>
              <a:t>تأجير الخدمة للجهات المستفيدة</a:t>
            </a:r>
          </a:p>
          <a:p>
            <a:pPr lvl="1" algn="r" rtl="1"/>
            <a:r>
              <a:rPr lang="ar-SA" dirty="0"/>
              <a:t>بيع الخدمة</a:t>
            </a:r>
          </a:p>
          <a:p>
            <a:pPr algn="r" rtl="1"/>
            <a:r>
              <a:rPr lang="ar-SA" dirty="0"/>
              <a:t>العملاء المستهدفون </a:t>
            </a:r>
          </a:p>
          <a:p>
            <a:pPr lvl="1" algn="r" rtl="1"/>
            <a:r>
              <a:rPr lang="ar-SA" dirty="0"/>
              <a:t>الممارس الصحي</a:t>
            </a:r>
          </a:p>
          <a:p>
            <a:pPr lvl="1" algn="r" rtl="1"/>
            <a:r>
              <a:rPr lang="ar-SA" dirty="0"/>
              <a:t>المريض</a:t>
            </a:r>
          </a:p>
          <a:p>
            <a:pPr lvl="1" algn="r" rtl="1"/>
            <a:r>
              <a:rPr lang="ar-SA" dirty="0"/>
              <a:t>المعيل (ولي الأمر)</a:t>
            </a:r>
          </a:p>
          <a:p>
            <a:pPr lvl="1" algn="r" rtl="1"/>
            <a:r>
              <a:rPr lang="ar-SA" dirty="0"/>
              <a:t>الموظف</a:t>
            </a:r>
          </a:p>
          <a:p>
            <a:pPr algn="r" rtl="1"/>
            <a:r>
              <a:rPr lang="ar-SA" dirty="0"/>
              <a:t>الشركاء الرئيسيون</a:t>
            </a:r>
          </a:p>
          <a:p>
            <a:pPr lvl="1" algn="r" rtl="1"/>
            <a:r>
              <a:rPr lang="ar-SA" dirty="0"/>
              <a:t>مركز المعلومات الوطني</a:t>
            </a:r>
          </a:p>
          <a:p>
            <a:pPr lvl="1" algn="r" rtl="1"/>
            <a:r>
              <a:rPr lang="ar-SA" dirty="0"/>
              <a:t>وزارة الصحة</a:t>
            </a:r>
          </a:p>
          <a:p>
            <a:pPr marL="27432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4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{C7481A48-23C3-4656-B67B-15C4E99C4970}tf78438558</Template>
  <TotalTime>0</TotalTime>
  <Words>1342</Words>
  <Application>Microsoft Office PowerPoint</Application>
  <PresentationFormat>Widescreen</PresentationFormat>
  <Paragraphs>289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Arabic Typesetting</vt:lpstr>
      <vt:lpstr>Arial</vt:lpstr>
      <vt:lpstr>Cairo</vt:lpstr>
      <vt:lpstr>Cairo SemiBold</vt:lpstr>
      <vt:lpstr>Calibri</vt:lpstr>
      <vt:lpstr>Century Gothic</vt:lpstr>
      <vt:lpstr>Garamond</vt:lpstr>
      <vt:lpstr>Inknut Antiqua Medium Bold</vt:lpstr>
      <vt:lpstr>Muli Regular</vt:lpstr>
      <vt:lpstr>Symbol</vt:lpstr>
      <vt:lpstr>Times New Roman</vt:lpstr>
      <vt:lpstr>SavonVTI</vt:lpstr>
      <vt:lpstr>Office Theme</vt:lpstr>
      <vt:lpstr>معك</vt:lpstr>
      <vt:lpstr>PowerPoint Presentation</vt:lpstr>
      <vt:lpstr>PowerPoint Presentation</vt:lpstr>
      <vt:lpstr>PowerPoint Presentation</vt:lpstr>
      <vt:lpstr>المشكلة</vt:lpstr>
      <vt:lpstr>الحل - أحب الناس إلى الله أنفعهم للناس (صحيح الجامع، 176)</vt:lpstr>
      <vt:lpstr>القيمة المضافة</vt:lpstr>
      <vt:lpstr>القيمة المضافة - شدة و حدوث المتاعب</vt:lpstr>
      <vt:lpstr>نموذج العمل التجاري</vt:lpstr>
      <vt:lpstr>PowerPoint Presentation</vt:lpstr>
      <vt:lpstr>مصادر الإيرادات</vt:lpstr>
      <vt:lpstr>خطة الذهاب إلى السوق</vt:lpstr>
      <vt:lpstr>نتائج الإستبيان العينات 102</vt:lpstr>
      <vt:lpstr>نتائج الإستبيان العينات 102</vt:lpstr>
      <vt:lpstr>شريحة العملاء</vt:lpstr>
      <vt:lpstr>قصة العملاء</vt:lpstr>
      <vt:lpstr>القيمة المضافة (الوظائف الأساسية ، الاجتماعية، العاطفية) </vt:lpstr>
      <vt:lpstr>علاقات العملاء </vt:lpstr>
      <vt:lpstr>القنوات </vt:lpstr>
      <vt:lpstr>الأنشطة الرئيسية </vt:lpstr>
      <vt:lpstr>الشركاء الرئيسين</vt:lpstr>
      <vt:lpstr>هيكلة التكاليف</vt:lpstr>
      <vt:lpstr>فريق العمل</vt:lpstr>
      <vt:lpstr>شكرا لكم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2020-04-21T13:46:17Z</dcterms:created>
  <dcterms:modified xsi:type="dcterms:W3CDTF">2020-04-27T02:38:59Z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