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Tomorrow" charset="1" panose="00000000000000000000"/>
      <p:regular r:id="rId14"/>
    </p:embeddedFont>
    <p:embeddedFont>
      <p:font typeface="Gagalin" charset="1" panose="00000500000000000000"/>
      <p:regular r:id="rId15"/>
    </p:embeddedFont>
    <p:embeddedFont>
      <p:font typeface="Architype Van Der Leck" charset="1" panose="02000600030000020004"/>
      <p:regular r:id="rId16"/>
    </p:embeddedFont>
    <p:embeddedFont>
      <p:font typeface="League Spartan" charset="1" panose="000008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45893" y="2815290"/>
            <a:ext cx="13796213" cy="4656421"/>
            <a:chOff x="0" y="0"/>
            <a:chExt cx="3633571" cy="12263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33570" cy="1226382"/>
            </a:xfrm>
            <a:custGeom>
              <a:avLst/>
              <a:gdLst/>
              <a:ahLst/>
              <a:cxnLst/>
              <a:rect r="r" b="b" t="t" l="l"/>
              <a:pathLst>
                <a:path h="1226382" w="3633570">
                  <a:moveTo>
                    <a:pt x="0" y="0"/>
                  </a:moveTo>
                  <a:lnTo>
                    <a:pt x="3633570" y="0"/>
                  </a:lnTo>
                  <a:lnTo>
                    <a:pt x="3633570" y="1226382"/>
                  </a:lnTo>
                  <a:lnTo>
                    <a:pt x="0" y="122638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633571" cy="12740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1304065">
            <a:off x="1156142" y="1120447"/>
            <a:ext cx="2686742" cy="3001440"/>
          </a:xfrm>
          <a:custGeom>
            <a:avLst/>
            <a:gdLst/>
            <a:ahLst/>
            <a:cxnLst/>
            <a:rect r="r" b="b" t="t" l="l"/>
            <a:pathLst>
              <a:path h="3001440" w="2686742">
                <a:moveTo>
                  <a:pt x="0" y="0"/>
                </a:moveTo>
                <a:lnTo>
                  <a:pt x="2686741" y="0"/>
                </a:lnTo>
                <a:lnTo>
                  <a:pt x="2686741" y="3001441"/>
                </a:lnTo>
                <a:lnTo>
                  <a:pt x="0" y="30014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1450">
            <a:off x="14149825" y="6104506"/>
            <a:ext cx="2615300" cy="2761785"/>
          </a:xfrm>
          <a:custGeom>
            <a:avLst/>
            <a:gdLst/>
            <a:ahLst/>
            <a:cxnLst/>
            <a:rect r="r" b="b" t="t" l="l"/>
            <a:pathLst>
              <a:path h="2761785" w="2615300">
                <a:moveTo>
                  <a:pt x="0" y="0"/>
                </a:moveTo>
                <a:lnTo>
                  <a:pt x="2615300" y="0"/>
                </a:lnTo>
                <a:lnTo>
                  <a:pt x="2615300" y="2761785"/>
                </a:lnTo>
                <a:lnTo>
                  <a:pt x="0" y="27617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943935" y="5256497"/>
            <a:ext cx="12400129" cy="1111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AI and Machine 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17946" y="3404995"/>
            <a:ext cx="12611069" cy="1418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16"/>
              </a:lnSpc>
              <a:spcBef>
                <a:spcPct val="0"/>
              </a:spcBef>
            </a:pPr>
            <a:r>
              <a:rPr lang="en-US" sz="8297" u="sng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Students prformance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496166" y="7993829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0800000">
            <a:off x="14192633" y="-235771"/>
            <a:ext cx="4526072" cy="2528943"/>
          </a:xfrm>
          <a:custGeom>
            <a:avLst/>
            <a:gdLst/>
            <a:ahLst/>
            <a:cxnLst/>
            <a:rect r="r" b="b" t="t" l="l"/>
            <a:pathLst>
              <a:path h="2528943" w="4526072">
                <a:moveTo>
                  <a:pt x="0" y="0"/>
                </a:moveTo>
                <a:lnTo>
                  <a:pt x="4526072" y="0"/>
                </a:lnTo>
                <a:lnTo>
                  <a:pt x="4526072" y="2528942"/>
                </a:lnTo>
                <a:lnTo>
                  <a:pt x="0" y="25289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5729015" y="4202312"/>
            <a:ext cx="626183" cy="620693"/>
            <a:chOff x="0" y="0"/>
            <a:chExt cx="164921" cy="1634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63475"/>
            </a:xfrm>
            <a:custGeom>
              <a:avLst/>
              <a:gdLst/>
              <a:ahLst/>
              <a:cxnLst/>
              <a:rect r="r" b="b" t="t" l="l"/>
              <a:pathLst>
                <a:path h="163475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63475"/>
                  </a:lnTo>
                  <a:lnTo>
                    <a:pt x="0" y="163475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211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87048" y="5143500"/>
            <a:ext cx="418486" cy="397926"/>
            <a:chOff x="0" y="0"/>
            <a:chExt cx="110219" cy="10480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936712" y="5668780"/>
            <a:ext cx="291131" cy="270571"/>
            <a:chOff x="0" y="0"/>
            <a:chExt cx="76677" cy="7126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036650" y="6169297"/>
            <a:ext cx="418486" cy="397926"/>
            <a:chOff x="0" y="0"/>
            <a:chExt cx="110219" cy="10480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10219" cy="104803"/>
            </a:xfrm>
            <a:custGeom>
              <a:avLst/>
              <a:gdLst/>
              <a:ahLst/>
              <a:cxnLst/>
              <a:rect r="r" b="b" t="t" l="l"/>
              <a:pathLst>
                <a:path h="104803" w="110219">
                  <a:moveTo>
                    <a:pt x="0" y="0"/>
                  </a:moveTo>
                  <a:lnTo>
                    <a:pt x="110219" y="0"/>
                  </a:lnTo>
                  <a:lnTo>
                    <a:pt x="110219" y="104803"/>
                  </a:lnTo>
                  <a:lnTo>
                    <a:pt x="0" y="104803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110219" cy="15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652804" y="6886583"/>
            <a:ext cx="291131" cy="270571"/>
            <a:chOff x="0" y="0"/>
            <a:chExt cx="76677" cy="7126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2036650" y="7350113"/>
            <a:ext cx="291131" cy="270571"/>
            <a:chOff x="0" y="0"/>
            <a:chExt cx="76677" cy="7126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76677" cy="71261"/>
            </a:xfrm>
            <a:custGeom>
              <a:avLst/>
              <a:gdLst/>
              <a:ahLst/>
              <a:cxnLst/>
              <a:rect r="r" b="b" t="t" l="l"/>
              <a:pathLst>
                <a:path h="71261" w="76677">
                  <a:moveTo>
                    <a:pt x="0" y="0"/>
                  </a:moveTo>
                  <a:lnTo>
                    <a:pt x="76677" y="0"/>
                  </a:lnTo>
                  <a:lnTo>
                    <a:pt x="76677" y="71261"/>
                  </a:lnTo>
                  <a:lnTo>
                    <a:pt x="0" y="7126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76677" cy="1188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7731" y="211312"/>
            <a:ext cx="17060269" cy="10488682"/>
            <a:chOff x="0" y="0"/>
            <a:chExt cx="4493240" cy="27624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93240" cy="2762451"/>
            </a:xfrm>
            <a:custGeom>
              <a:avLst/>
              <a:gdLst/>
              <a:ahLst/>
              <a:cxnLst/>
              <a:rect r="r" b="b" t="t" l="l"/>
              <a:pathLst>
                <a:path h="2762451" w="4493240">
                  <a:moveTo>
                    <a:pt x="0" y="0"/>
                  </a:moveTo>
                  <a:lnTo>
                    <a:pt x="4493240" y="0"/>
                  </a:lnTo>
                  <a:lnTo>
                    <a:pt x="4493240" y="2762451"/>
                  </a:lnTo>
                  <a:lnTo>
                    <a:pt x="0" y="2762451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493240" cy="28100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979588" y="7516926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192266" y="1344691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792137" y="97012"/>
            <a:ext cx="12400129" cy="1092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71"/>
              </a:lnSpc>
            </a:pPr>
            <a:r>
              <a:rPr lang="en-US" sz="647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Introduction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43604" y="1287541"/>
            <a:ext cx="11654248" cy="84507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0"/>
              </a:lnSpc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Student Performance Dataset (Portugal – Math &amp; Portuguese)</a:t>
            </a:r>
          </a:p>
          <a:p>
            <a:pPr algn="just" marL="573715" indent="-286858" lvl="1">
              <a:lnSpc>
                <a:spcPts val="3720"/>
              </a:lnSpc>
              <a:buFont typeface="Arial"/>
              <a:buChar char="•"/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Source: Data collected from two Portuguese secondary schools.</a:t>
            </a:r>
          </a:p>
          <a:p>
            <a:pPr algn="just" marL="573715" indent="-286858" lvl="1">
              <a:lnSpc>
                <a:spcPts val="3720"/>
              </a:lnSpc>
              <a:buFont typeface="Arial"/>
              <a:buChar char="•"/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Subjects: Mathematics and Portuguese language.</a:t>
            </a:r>
          </a:p>
          <a:p>
            <a:pPr algn="just" marL="573715" indent="-286858" lvl="1">
              <a:lnSpc>
                <a:spcPts val="3720"/>
              </a:lnSpc>
              <a:buFont typeface="Arial"/>
              <a:buChar char="•"/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Goal: Predict students’ final grade (G3) based on personal, social, and academic features.</a:t>
            </a:r>
          </a:p>
          <a:p>
            <a:pPr algn="just">
              <a:lnSpc>
                <a:spcPts val="3720"/>
              </a:lnSpc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Features (Inputs)</a:t>
            </a:r>
          </a:p>
          <a:p>
            <a:pPr algn="just" marL="573715" indent="-286858" lvl="1">
              <a:lnSpc>
                <a:spcPts val="3720"/>
              </a:lnSpc>
              <a:buAutoNum type="arabicPeriod" startAt="1"/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Demographics:</a:t>
            </a:r>
          </a:p>
          <a:p>
            <a:pPr algn="just" marL="1147430" indent="-382477" lvl="2">
              <a:lnSpc>
                <a:spcPts val="3720"/>
              </a:lnSpc>
              <a:buFont typeface="Arial"/>
              <a:buChar char="⚬"/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Age, Gender, Address (urban/rural), Family size, Parents’ education &amp; jobs.</a:t>
            </a:r>
          </a:p>
          <a:p>
            <a:pPr algn="just" marL="573715" indent="-286858" lvl="1">
              <a:lnSpc>
                <a:spcPts val="3720"/>
              </a:lnSpc>
              <a:buAutoNum type="arabicPeriod" startAt="1"/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Social factors:</a:t>
            </a:r>
          </a:p>
          <a:p>
            <a:pPr algn="just" marL="1147430" indent="-382477" lvl="2">
              <a:lnSpc>
                <a:spcPts val="3720"/>
              </a:lnSpc>
              <a:buFont typeface="Arial"/>
              <a:buChar char="⚬"/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Family relationships, Free time, Going out, Romantic relationship, Alcohol consumption.</a:t>
            </a:r>
          </a:p>
          <a:p>
            <a:pPr algn="just" marL="573715" indent="-286858" lvl="1">
              <a:lnSpc>
                <a:spcPts val="3720"/>
              </a:lnSpc>
              <a:buAutoNum type="arabicPeriod" startAt="1"/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Academic factors:</a:t>
            </a:r>
          </a:p>
          <a:p>
            <a:pPr algn="just" marL="1147430" indent="-382477" lvl="2">
              <a:lnSpc>
                <a:spcPts val="3720"/>
              </a:lnSpc>
              <a:buFont typeface="Arial"/>
              <a:buChar char="⚬"/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Past grades (G1, G2), Study time, School support, Extra classes, Absences.</a:t>
            </a:r>
          </a:p>
          <a:p>
            <a:pPr algn="just" marL="573715" indent="-286858" lvl="1">
              <a:lnSpc>
                <a:spcPts val="3720"/>
              </a:lnSpc>
              <a:buAutoNum type="arabicPeriod" startAt="1"/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Target:</a:t>
            </a:r>
          </a:p>
          <a:p>
            <a:pPr algn="just" marL="1147430" indent="-382477" lvl="2">
              <a:lnSpc>
                <a:spcPts val="3720"/>
              </a:lnSpc>
              <a:buFont typeface="Arial"/>
              <a:buChar char="⚬"/>
            </a:pPr>
            <a:r>
              <a:rPr lang="en-US" sz="2657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Final grade (G3) in Math or Portuguese.</a:t>
            </a:r>
          </a:p>
          <a:p>
            <a:pPr algn="just">
              <a:lnSpc>
                <a:spcPts val="3720"/>
              </a:lnSpc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16250742" y="2393082"/>
            <a:ext cx="626183" cy="566519"/>
            <a:chOff x="0" y="0"/>
            <a:chExt cx="164921" cy="1492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721829" y="1579328"/>
            <a:ext cx="310192" cy="299142"/>
            <a:chOff x="0" y="0"/>
            <a:chExt cx="81697" cy="7878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569070" y="6854327"/>
            <a:ext cx="310192" cy="299142"/>
            <a:chOff x="0" y="0"/>
            <a:chExt cx="81697" cy="7878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2333412" y="7516926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1201241"/>
            <a:ext cx="15761355" cy="9085759"/>
            <a:chOff x="0" y="0"/>
            <a:chExt cx="4151139" cy="23929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51139" cy="2392957"/>
            </a:xfrm>
            <a:custGeom>
              <a:avLst/>
              <a:gdLst/>
              <a:ahLst/>
              <a:cxnLst/>
              <a:rect r="r" b="b" t="t" l="l"/>
              <a:pathLst>
                <a:path h="2392957" w="4151139">
                  <a:moveTo>
                    <a:pt x="0" y="0"/>
                  </a:moveTo>
                  <a:lnTo>
                    <a:pt x="4151139" y="0"/>
                  </a:lnTo>
                  <a:lnTo>
                    <a:pt x="4151139" y="2392957"/>
                  </a:lnTo>
                  <a:lnTo>
                    <a:pt x="0" y="2392957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151139" cy="2440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41087" y="74707"/>
            <a:ext cx="8866694" cy="870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steps i do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314226" y="3176179"/>
            <a:ext cx="5973130" cy="4911097"/>
          </a:xfrm>
          <a:custGeom>
            <a:avLst/>
            <a:gdLst/>
            <a:ahLst/>
            <a:cxnLst/>
            <a:rect r="r" b="b" t="t" l="l"/>
            <a:pathLst>
              <a:path h="4911097" w="5973130">
                <a:moveTo>
                  <a:pt x="0" y="0"/>
                </a:moveTo>
                <a:lnTo>
                  <a:pt x="5973130" y="0"/>
                </a:lnTo>
                <a:lnTo>
                  <a:pt x="5973130" y="4911097"/>
                </a:lnTo>
                <a:lnTo>
                  <a:pt x="0" y="49110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1983496" y="-868048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1"/>
                </a:lnTo>
                <a:lnTo>
                  <a:pt x="0" y="3522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9052685" y="7188490"/>
            <a:ext cx="310192" cy="299142"/>
            <a:chOff x="0" y="0"/>
            <a:chExt cx="81697" cy="7878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817027" y="7851090"/>
            <a:ext cx="310192" cy="299142"/>
            <a:chOff x="0" y="0"/>
            <a:chExt cx="81697" cy="7878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350506" y="2256306"/>
            <a:ext cx="747321" cy="768415"/>
            <a:chOff x="0" y="0"/>
            <a:chExt cx="196825" cy="20238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15608" y="3528171"/>
            <a:ext cx="626183" cy="566519"/>
            <a:chOff x="0" y="0"/>
            <a:chExt cx="164921" cy="14920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69038" y="1916294"/>
            <a:ext cx="310192" cy="299142"/>
            <a:chOff x="0" y="0"/>
            <a:chExt cx="81697" cy="787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369038" y="971550"/>
            <a:ext cx="12563373" cy="13580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42"/>
              </a:lnSpc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Define the Problem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Predict student performance (risk level or grade category)</a:t>
            </a:r>
          </a:p>
          <a:p>
            <a:pPr algn="just">
              <a:lnSpc>
                <a:spcPts val="3842"/>
              </a:lnSpc>
            </a:pPr>
          </a:p>
          <a:p>
            <a:pPr algn="just">
              <a:lnSpc>
                <a:spcPts val="3842"/>
              </a:lnSpc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Preprocessing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Handle missing values.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Encode categorical variables (gender, address, reason).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Create engineered features ( average of G1, G2, G3).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Perform feature selection to keep the most important ones.</a:t>
            </a:r>
          </a:p>
          <a:p>
            <a:pPr algn="just">
              <a:lnSpc>
                <a:spcPts val="3842"/>
              </a:lnSpc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Training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Train multiple ML models (Logistic Regression, SVM, Random Forest, etc.).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Evaluate performance using accuracy, precision, recall, and F1-score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Hyperparameter Tuning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Optimize the best-performing model (Logistic Regression in your case).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Select the final model for deployment.</a:t>
            </a:r>
          </a:p>
          <a:p>
            <a:pPr algn="just">
              <a:lnSpc>
                <a:spcPts val="3842"/>
              </a:lnSpc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Optional Advanced Experiments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Try Deep Learning (Neural Networks).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Use NLP ( BERT sentiment analysis on “reason” feature).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Model Evaluation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Generate classification reports and confusion matrix.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  <a:r>
              <a:rPr lang="en-US" sz="2744">
                <a:solidFill>
                  <a:srgbClr val="FFFFFF"/>
                </a:solidFill>
                <a:latin typeface="Tomorrow"/>
                <a:ea typeface="Tomorrow"/>
                <a:cs typeface="Tomorrow"/>
                <a:sym typeface="Tomorrow"/>
              </a:rPr>
              <a:t>Compare traditional ML vs Deep Learning results.</a:t>
            </a:r>
          </a:p>
          <a:p>
            <a:pPr algn="just" marL="592504" indent="-296252" lvl="1">
              <a:lnSpc>
                <a:spcPts val="3842"/>
              </a:lnSpc>
              <a:buFont typeface="Arial"/>
              <a:buChar char="•"/>
            </a:pPr>
          </a:p>
          <a:p>
            <a:pPr algn="just">
              <a:lnSpc>
                <a:spcPts val="3842"/>
              </a:lnSpc>
            </a:pPr>
          </a:p>
          <a:p>
            <a:pPr algn="just">
              <a:lnSpc>
                <a:spcPts val="3842"/>
              </a:lnSpc>
            </a:pPr>
          </a:p>
          <a:p>
            <a:pPr algn="just">
              <a:lnSpc>
                <a:spcPts val="3842"/>
              </a:lnSpc>
            </a:pPr>
          </a:p>
          <a:p>
            <a:pPr algn="just">
              <a:lnSpc>
                <a:spcPts val="3842"/>
              </a:lnSpc>
            </a:pPr>
          </a:p>
          <a:p>
            <a:pPr algn="just">
              <a:lnSpc>
                <a:spcPts val="3842"/>
              </a:lnSpc>
            </a:pPr>
          </a:p>
          <a:p>
            <a:pPr algn="just">
              <a:lnSpc>
                <a:spcPts val="384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94347" y="1490163"/>
            <a:ext cx="13699307" cy="7306675"/>
            <a:chOff x="0" y="0"/>
            <a:chExt cx="3608048" cy="19243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08048" cy="1924392"/>
            </a:xfrm>
            <a:custGeom>
              <a:avLst/>
              <a:gdLst/>
              <a:ahLst/>
              <a:cxnLst/>
              <a:rect r="r" b="b" t="t" l="l"/>
              <a:pathLst>
                <a:path h="1924392" w="3608048">
                  <a:moveTo>
                    <a:pt x="0" y="0"/>
                  </a:moveTo>
                  <a:lnTo>
                    <a:pt x="3608048" y="0"/>
                  </a:lnTo>
                  <a:lnTo>
                    <a:pt x="3608048" y="1924392"/>
                  </a:lnTo>
                  <a:lnTo>
                    <a:pt x="0" y="1924392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3608048" cy="19720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3205" y="5143500"/>
            <a:ext cx="3313774" cy="3701917"/>
          </a:xfrm>
          <a:custGeom>
            <a:avLst/>
            <a:gdLst/>
            <a:ahLst/>
            <a:cxnLst/>
            <a:rect r="r" b="b" t="t" l="l"/>
            <a:pathLst>
              <a:path h="3701917" w="3313774">
                <a:moveTo>
                  <a:pt x="0" y="0"/>
                </a:moveTo>
                <a:lnTo>
                  <a:pt x="3313774" y="0"/>
                </a:lnTo>
                <a:lnTo>
                  <a:pt x="3313774" y="3701917"/>
                </a:lnTo>
                <a:lnTo>
                  <a:pt x="0" y="37019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5619993" y="2805531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633117" y="3873847"/>
            <a:ext cx="626183" cy="566519"/>
            <a:chOff x="0" y="0"/>
            <a:chExt cx="164921" cy="1492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5386233" y="4128597"/>
            <a:ext cx="310192" cy="299142"/>
            <a:chOff x="0" y="0"/>
            <a:chExt cx="81697" cy="787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89900" y="2264816"/>
            <a:ext cx="310192" cy="299142"/>
            <a:chOff x="0" y="0"/>
            <a:chExt cx="81697" cy="7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39251" y="3040167"/>
            <a:ext cx="310192" cy="299142"/>
            <a:chOff x="0" y="0"/>
            <a:chExt cx="81697" cy="787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183796" y="2890596"/>
            <a:ext cx="310192" cy="299142"/>
            <a:chOff x="0" y="0"/>
            <a:chExt cx="81697" cy="78786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true" flipV="false" rot="0">
            <a:off x="12233981" y="7084097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6304504" y="0"/>
                </a:moveTo>
                <a:lnTo>
                  <a:pt x="0" y="0"/>
                </a:lnTo>
                <a:lnTo>
                  <a:pt x="0" y="3522641"/>
                </a:lnTo>
                <a:lnTo>
                  <a:pt x="6304504" y="3522641"/>
                </a:lnTo>
                <a:lnTo>
                  <a:pt x="6304504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818274" y="3189738"/>
            <a:ext cx="11301259" cy="4740887"/>
          </a:xfrm>
          <a:custGeom>
            <a:avLst/>
            <a:gdLst/>
            <a:ahLst/>
            <a:cxnLst/>
            <a:rect r="r" b="b" t="t" l="l"/>
            <a:pathLst>
              <a:path h="4740887" w="11301259">
                <a:moveTo>
                  <a:pt x="0" y="0"/>
                </a:moveTo>
                <a:lnTo>
                  <a:pt x="11301259" y="0"/>
                </a:lnTo>
                <a:lnTo>
                  <a:pt x="11301259" y="4740887"/>
                </a:lnTo>
                <a:lnTo>
                  <a:pt x="0" y="47408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74" t="0" r="-2274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4296979" y="2319137"/>
            <a:ext cx="9694043" cy="870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139"/>
              </a:lnSpc>
              <a:spcBef>
                <a:spcPct val="0"/>
              </a:spcBef>
            </a:pPr>
            <a:r>
              <a:rPr lang="en-US" sz="5099">
                <a:solidFill>
                  <a:srgbClr val="FFFFFF"/>
                </a:solidFill>
                <a:latin typeface="Architype Van Der Leck"/>
                <a:ea typeface="Architype Van Der Leck"/>
                <a:cs typeface="Architype Van Der Leck"/>
                <a:sym typeface="Architype Van Der Leck"/>
              </a:rPr>
              <a:t>Best Model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3796" y="2669282"/>
            <a:ext cx="14202437" cy="6589018"/>
            <a:chOff x="0" y="0"/>
            <a:chExt cx="3740560" cy="17353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40560" cy="1735379"/>
            </a:xfrm>
            <a:custGeom>
              <a:avLst/>
              <a:gdLst/>
              <a:ahLst/>
              <a:cxnLst/>
              <a:rect r="r" b="b" t="t" l="l"/>
              <a:pathLst>
                <a:path h="1735379" w="3740560">
                  <a:moveTo>
                    <a:pt x="0" y="0"/>
                  </a:moveTo>
                  <a:lnTo>
                    <a:pt x="3740560" y="0"/>
                  </a:lnTo>
                  <a:lnTo>
                    <a:pt x="3740560" y="1735379"/>
                  </a:lnTo>
                  <a:lnTo>
                    <a:pt x="0" y="1735379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40560" cy="1783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579665" y="4583021"/>
            <a:ext cx="4928490" cy="5204539"/>
          </a:xfrm>
          <a:custGeom>
            <a:avLst/>
            <a:gdLst/>
            <a:ahLst/>
            <a:cxnLst/>
            <a:rect r="r" b="b" t="t" l="l"/>
            <a:pathLst>
              <a:path h="5204539" w="4928490">
                <a:moveTo>
                  <a:pt x="0" y="0"/>
                </a:moveTo>
                <a:lnTo>
                  <a:pt x="4928490" y="0"/>
                </a:lnTo>
                <a:lnTo>
                  <a:pt x="4928490" y="5204539"/>
                </a:lnTo>
                <a:lnTo>
                  <a:pt x="0" y="5204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2233981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70704" y="7189743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26739" y="9010736"/>
            <a:ext cx="626183" cy="566519"/>
            <a:chOff x="0" y="0"/>
            <a:chExt cx="164921" cy="1492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4133" y="8600077"/>
            <a:ext cx="310192" cy="299142"/>
            <a:chOff x="0" y="0"/>
            <a:chExt cx="81697" cy="787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579665" y="2006683"/>
            <a:ext cx="310192" cy="299142"/>
            <a:chOff x="0" y="0"/>
            <a:chExt cx="81697" cy="7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344007" y="2669282"/>
            <a:ext cx="310192" cy="299142"/>
            <a:chOff x="0" y="0"/>
            <a:chExt cx="81697" cy="787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524133" y="4793325"/>
            <a:ext cx="12778174" cy="4783930"/>
          </a:xfrm>
          <a:custGeom>
            <a:avLst/>
            <a:gdLst/>
            <a:ahLst/>
            <a:cxnLst/>
            <a:rect r="r" b="b" t="t" l="l"/>
            <a:pathLst>
              <a:path h="4783930" w="12778174">
                <a:moveTo>
                  <a:pt x="0" y="0"/>
                </a:moveTo>
                <a:lnTo>
                  <a:pt x="12778175" y="0"/>
                </a:lnTo>
                <a:lnTo>
                  <a:pt x="12778175" y="4783930"/>
                </a:lnTo>
                <a:lnTo>
                  <a:pt x="0" y="47839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25" t="0" r="-512" b="-2523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7589739" y="0"/>
            <a:ext cx="10948746" cy="4530909"/>
          </a:xfrm>
          <a:custGeom>
            <a:avLst/>
            <a:gdLst/>
            <a:ahLst/>
            <a:cxnLst/>
            <a:rect r="r" b="b" t="t" l="l"/>
            <a:pathLst>
              <a:path h="4530909" w="10948746">
                <a:moveTo>
                  <a:pt x="0" y="0"/>
                </a:moveTo>
                <a:lnTo>
                  <a:pt x="10948746" y="0"/>
                </a:lnTo>
                <a:lnTo>
                  <a:pt x="10948746" y="4530909"/>
                </a:lnTo>
                <a:lnTo>
                  <a:pt x="0" y="45309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351" r="-17760" b="-6697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63184" y="-95250"/>
            <a:ext cx="8619867" cy="1650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72"/>
              </a:lnSpc>
              <a:spcBef>
                <a:spcPct val="0"/>
              </a:spcBef>
            </a:pPr>
            <a:r>
              <a:rPr lang="en-US" sz="476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relation between sentiement and score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83796" y="2669282"/>
            <a:ext cx="10648341" cy="6589018"/>
            <a:chOff x="0" y="0"/>
            <a:chExt cx="2804501" cy="17353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04501" cy="1735379"/>
            </a:xfrm>
            <a:custGeom>
              <a:avLst/>
              <a:gdLst/>
              <a:ahLst/>
              <a:cxnLst/>
              <a:rect r="r" b="b" t="t" l="l"/>
              <a:pathLst>
                <a:path h="1735379" w="2804501">
                  <a:moveTo>
                    <a:pt x="0" y="0"/>
                  </a:moveTo>
                  <a:lnTo>
                    <a:pt x="2804501" y="0"/>
                  </a:lnTo>
                  <a:lnTo>
                    <a:pt x="2804501" y="1735379"/>
                  </a:lnTo>
                  <a:lnTo>
                    <a:pt x="0" y="1735379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804501" cy="1783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889857" y="4719309"/>
            <a:ext cx="4298242" cy="4538991"/>
          </a:xfrm>
          <a:custGeom>
            <a:avLst/>
            <a:gdLst/>
            <a:ahLst/>
            <a:cxnLst/>
            <a:rect r="r" b="b" t="t" l="l"/>
            <a:pathLst>
              <a:path h="4538991" w="4298242">
                <a:moveTo>
                  <a:pt x="0" y="0"/>
                </a:moveTo>
                <a:lnTo>
                  <a:pt x="4298242" y="0"/>
                </a:lnTo>
                <a:lnTo>
                  <a:pt x="4298242" y="4538991"/>
                </a:lnTo>
                <a:lnTo>
                  <a:pt x="0" y="45389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233981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870704" y="7189743"/>
            <a:ext cx="747321" cy="768415"/>
            <a:chOff x="0" y="0"/>
            <a:chExt cx="196825" cy="20238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26739" y="9010736"/>
            <a:ext cx="626183" cy="566519"/>
            <a:chOff x="0" y="0"/>
            <a:chExt cx="164921" cy="14920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24133" y="8600077"/>
            <a:ext cx="310192" cy="299142"/>
            <a:chOff x="0" y="0"/>
            <a:chExt cx="81697" cy="7878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579665" y="2006683"/>
            <a:ext cx="310192" cy="299142"/>
            <a:chOff x="0" y="0"/>
            <a:chExt cx="81697" cy="7878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344007" y="2669282"/>
            <a:ext cx="310192" cy="299142"/>
            <a:chOff x="0" y="0"/>
            <a:chExt cx="81697" cy="7878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524133" y="2669282"/>
            <a:ext cx="13160211" cy="7254566"/>
          </a:xfrm>
          <a:custGeom>
            <a:avLst/>
            <a:gdLst/>
            <a:ahLst/>
            <a:cxnLst/>
            <a:rect r="r" b="b" t="t" l="l"/>
            <a:pathLst>
              <a:path h="7254566" w="13160211">
                <a:moveTo>
                  <a:pt x="0" y="0"/>
                </a:moveTo>
                <a:lnTo>
                  <a:pt x="13160212" y="0"/>
                </a:lnTo>
                <a:lnTo>
                  <a:pt x="13160212" y="7254567"/>
                </a:lnTo>
                <a:lnTo>
                  <a:pt x="0" y="72545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140825" y="-732621"/>
            <a:ext cx="9087039" cy="5463769"/>
          </a:xfrm>
          <a:custGeom>
            <a:avLst/>
            <a:gdLst/>
            <a:ahLst/>
            <a:cxnLst/>
            <a:rect r="r" b="b" t="t" l="l"/>
            <a:pathLst>
              <a:path h="5463769" w="9087039">
                <a:moveTo>
                  <a:pt x="0" y="0"/>
                </a:moveTo>
                <a:lnTo>
                  <a:pt x="9087039" y="0"/>
                </a:lnTo>
                <a:lnTo>
                  <a:pt x="9087039" y="5463770"/>
                </a:lnTo>
                <a:lnTo>
                  <a:pt x="0" y="546377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366" t="0" r="0" b="-15571"/>
            </a:stretch>
          </a:blipFill>
        </p:spPr>
      </p:sp>
      <p:sp>
        <p:nvSpPr>
          <p:cNvPr name="TextBox 25" id="25"/>
          <p:cNvSpPr txBox="true"/>
          <p:nvPr/>
        </p:nvSpPr>
        <p:spPr>
          <a:xfrm rot="0">
            <a:off x="524133" y="43479"/>
            <a:ext cx="9172189" cy="248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72"/>
              </a:lnSpc>
              <a:spcBef>
                <a:spcPct val="0"/>
              </a:spcBef>
            </a:pPr>
            <a:r>
              <a:rPr lang="en-US" sz="4766" strike="noStrike" u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Applications of</a:t>
            </a:r>
          </a:p>
          <a:p>
            <a:pPr algn="l" marL="0" indent="0" lvl="0">
              <a:lnSpc>
                <a:spcPts val="6672"/>
              </a:lnSpc>
              <a:spcBef>
                <a:spcPct val="0"/>
              </a:spcBef>
            </a:pPr>
            <a:r>
              <a:rPr lang="en-US" sz="4766" strike="noStrike" u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and Machine</a:t>
            </a:r>
          </a:p>
          <a:p>
            <a:pPr algn="l" marL="0" indent="0" lvl="0">
              <a:lnSpc>
                <a:spcPts val="6672"/>
              </a:lnSpc>
              <a:spcBef>
                <a:spcPct val="0"/>
              </a:spcBef>
            </a:pPr>
            <a:r>
              <a:rPr lang="en-US" sz="4766" strike="noStrike" u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Learning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3796" y="2669282"/>
            <a:ext cx="14202437" cy="6589018"/>
            <a:chOff x="0" y="0"/>
            <a:chExt cx="3740560" cy="17353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40560" cy="1735379"/>
            </a:xfrm>
            <a:custGeom>
              <a:avLst/>
              <a:gdLst/>
              <a:ahLst/>
              <a:cxnLst/>
              <a:rect r="r" b="b" t="t" l="l"/>
              <a:pathLst>
                <a:path h="1735379" w="3740560">
                  <a:moveTo>
                    <a:pt x="0" y="0"/>
                  </a:moveTo>
                  <a:lnTo>
                    <a:pt x="3740560" y="0"/>
                  </a:lnTo>
                  <a:lnTo>
                    <a:pt x="3740560" y="1735379"/>
                  </a:lnTo>
                  <a:lnTo>
                    <a:pt x="0" y="1735379"/>
                  </a:lnTo>
                  <a:close/>
                </a:path>
              </a:pathLst>
            </a:custGeom>
            <a:solidFill>
              <a:srgbClr val="FFFFFF">
                <a:alpha val="1098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40560" cy="17830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580409" y="4053761"/>
            <a:ext cx="4928490" cy="5204539"/>
          </a:xfrm>
          <a:custGeom>
            <a:avLst/>
            <a:gdLst/>
            <a:ahLst/>
            <a:cxnLst/>
            <a:rect r="r" b="b" t="t" l="l"/>
            <a:pathLst>
              <a:path h="5204539" w="4928490">
                <a:moveTo>
                  <a:pt x="0" y="0"/>
                </a:moveTo>
                <a:lnTo>
                  <a:pt x="4928490" y="0"/>
                </a:lnTo>
                <a:lnTo>
                  <a:pt x="4928490" y="5204539"/>
                </a:lnTo>
                <a:lnTo>
                  <a:pt x="0" y="52045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2233981" y="-732621"/>
            <a:ext cx="6304504" cy="3522642"/>
          </a:xfrm>
          <a:custGeom>
            <a:avLst/>
            <a:gdLst/>
            <a:ahLst/>
            <a:cxnLst/>
            <a:rect r="r" b="b" t="t" l="l"/>
            <a:pathLst>
              <a:path h="3522642" w="6304504">
                <a:moveTo>
                  <a:pt x="0" y="0"/>
                </a:moveTo>
                <a:lnTo>
                  <a:pt x="6304504" y="0"/>
                </a:lnTo>
                <a:lnTo>
                  <a:pt x="6304504" y="3522642"/>
                </a:lnTo>
                <a:lnTo>
                  <a:pt x="0" y="35226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870704" y="7189743"/>
            <a:ext cx="747321" cy="768415"/>
            <a:chOff x="0" y="0"/>
            <a:chExt cx="196825" cy="2023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6825" cy="202381"/>
            </a:xfrm>
            <a:custGeom>
              <a:avLst/>
              <a:gdLst/>
              <a:ahLst/>
              <a:cxnLst/>
              <a:rect r="r" b="b" t="t" l="l"/>
              <a:pathLst>
                <a:path h="202381" w="196825">
                  <a:moveTo>
                    <a:pt x="0" y="0"/>
                  </a:moveTo>
                  <a:lnTo>
                    <a:pt x="196825" y="0"/>
                  </a:lnTo>
                  <a:lnTo>
                    <a:pt x="196825" y="202381"/>
                  </a:lnTo>
                  <a:lnTo>
                    <a:pt x="0" y="202381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196825" cy="250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626739" y="9010736"/>
            <a:ext cx="626183" cy="566519"/>
            <a:chOff x="0" y="0"/>
            <a:chExt cx="164921" cy="14920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64921" cy="149207"/>
            </a:xfrm>
            <a:custGeom>
              <a:avLst/>
              <a:gdLst/>
              <a:ahLst/>
              <a:cxnLst/>
              <a:rect r="r" b="b" t="t" l="l"/>
              <a:pathLst>
                <a:path h="149207" w="164921">
                  <a:moveTo>
                    <a:pt x="0" y="0"/>
                  </a:moveTo>
                  <a:lnTo>
                    <a:pt x="164921" y="0"/>
                  </a:lnTo>
                  <a:lnTo>
                    <a:pt x="164921" y="149207"/>
                  </a:lnTo>
                  <a:lnTo>
                    <a:pt x="0" y="149207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64921" cy="196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524133" y="8600077"/>
            <a:ext cx="310192" cy="299142"/>
            <a:chOff x="0" y="0"/>
            <a:chExt cx="81697" cy="787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3579665" y="2006683"/>
            <a:ext cx="310192" cy="299142"/>
            <a:chOff x="0" y="0"/>
            <a:chExt cx="81697" cy="787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344007" y="2669282"/>
            <a:ext cx="310192" cy="299142"/>
            <a:chOff x="0" y="0"/>
            <a:chExt cx="81697" cy="78786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697" cy="78786"/>
            </a:xfrm>
            <a:custGeom>
              <a:avLst/>
              <a:gdLst/>
              <a:ahLst/>
              <a:cxnLst/>
              <a:rect r="r" b="b" t="t" l="l"/>
              <a:pathLst>
                <a:path h="78786" w="81697">
                  <a:moveTo>
                    <a:pt x="0" y="0"/>
                  </a:moveTo>
                  <a:lnTo>
                    <a:pt x="81697" y="0"/>
                  </a:lnTo>
                  <a:lnTo>
                    <a:pt x="81697" y="78786"/>
                  </a:lnTo>
                  <a:lnTo>
                    <a:pt x="0" y="78786"/>
                  </a:lnTo>
                  <a:close/>
                </a:path>
              </a:pathLst>
            </a:custGeom>
            <a:solidFill>
              <a:srgbClr val="0054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697" cy="1264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0" y="2669282"/>
            <a:ext cx="12580409" cy="6907973"/>
          </a:xfrm>
          <a:custGeom>
            <a:avLst/>
            <a:gdLst/>
            <a:ahLst/>
            <a:cxnLst/>
            <a:rect r="r" b="b" t="t" l="l"/>
            <a:pathLst>
              <a:path h="6907973" w="12580409">
                <a:moveTo>
                  <a:pt x="0" y="0"/>
                </a:moveTo>
                <a:lnTo>
                  <a:pt x="12580409" y="0"/>
                </a:lnTo>
                <a:lnTo>
                  <a:pt x="12580409" y="6907973"/>
                </a:lnTo>
                <a:lnTo>
                  <a:pt x="0" y="69079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190" t="-247" r="-179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524133" y="43479"/>
            <a:ext cx="9172189" cy="248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672"/>
              </a:lnSpc>
              <a:spcBef>
                <a:spcPct val="0"/>
              </a:spcBef>
            </a:pPr>
            <a:r>
              <a:rPr lang="en-US" sz="4766" strike="noStrike" u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Applications of</a:t>
            </a:r>
          </a:p>
          <a:p>
            <a:pPr algn="l" marL="0" indent="0" lvl="0">
              <a:lnSpc>
                <a:spcPts val="6672"/>
              </a:lnSpc>
              <a:spcBef>
                <a:spcPct val="0"/>
              </a:spcBef>
            </a:pPr>
            <a:r>
              <a:rPr lang="en-US" sz="4766" strike="noStrike" u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AI and Machine</a:t>
            </a:r>
          </a:p>
          <a:p>
            <a:pPr algn="l" marL="0" indent="0" lvl="0">
              <a:lnSpc>
                <a:spcPts val="6672"/>
              </a:lnSpc>
              <a:spcBef>
                <a:spcPct val="0"/>
              </a:spcBef>
            </a:pPr>
            <a:r>
              <a:rPr lang="en-US" sz="4766" strike="noStrike" u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Learning (Flask)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DAGx75xSbqU</dc:identifier>
  <dcterms:modified xsi:type="dcterms:W3CDTF">2011-08-01T06:04:30Z</dcterms:modified>
  <cp:revision>1</cp:revision>
  <dc:title>Students eprformance</dc:title>
</cp:coreProperties>
</file>