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67" r:id="rId5"/>
    <p:sldId id="271" r:id="rId6"/>
    <p:sldId id="356" r:id="rId7"/>
    <p:sldId id="357" r:id="rId8"/>
    <p:sldId id="358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14" r:id="rId19"/>
    <p:sldId id="415" r:id="rId20"/>
    <p:sldId id="416" r:id="rId21"/>
    <p:sldId id="417" r:id="rId22"/>
    <p:sldId id="418" r:id="rId23"/>
    <p:sldId id="403" r:id="rId24"/>
    <p:sldId id="404" r:id="rId25"/>
    <p:sldId id="405" r:id="rId26"/>
    <p:sldId id="406" r:id="rId27"/>
    <p:sldId id="407" r:id="rId28"/>
    <p:sldId id="408" r:id="rId29"/>
    <p:sldId id="410" r:id="rId30"/>
    <p:sldId id="409" r:id="rId31"/>
    <p:sldId id="323" r:id="rId32"/>
    <p:sldId id="297" r:id="rId33"/>
  </p:sldIdLst>
  <p:sldSz cx="7235825" cy="4498975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2B2B2"/>
    <a:srgbClr val="F8F8F8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2" d="100"/>
          <a:sy n="122" d="100"/>
        </p:scale>
        <p:origin x="1056" y="82"/>
      </p:cViewPr>
      <p:guideLst>
        <p:guide orient="horz" pos="1449"/>
        <p:guide pos="20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947738" y="1143000"/>
            <a:ext cx="4962525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04478" y="736291"/>
            <a:ext cx="5426869" cy="1566310"/>
          </a:xfrm>
        </p:spPr>
        <p:txBody>
          <a:bodyPr anchor="b"/>
          <a:lstStyle>
            <a:lvl1pPr algn="ctr">
              <a:defRPr sz="3560"/>
            </a:lvl1pPr>
          </a:lstStyle>
          <a:p>
            <a:pPr fontAlgn="base"/>
            <a:r>
              <a:rPr lang="zh-CN" altLang="en-US" sz="3555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04478" y="2363004"/>
            <a:ext cx="5426869" cy="1086211"/>
          </a:xfrm>
        </p:spPr>
        <p:txBody>
          <a:bodyPr/>
          <a:lstStyle>
            <a:lvl1pPr marL="0" indent="0" algn="ctr">
              <a:buNone/>
              <a:defRPr sz="1425"/>
            </a:lvl1pPr>
            <a:lvl2pPr marL="271145" indent="0" algn="ctr">
              <a:buNone/>
              <a:defRPr sz="1185"/>
            </a:lvl2pPr>
            <a:lvl3pPr marL="542925" indent="0" algn="ctr">
              <a:buNone/>
              <a:defRPr sz="1070"/>
            </a:lvl3pPr>
            <a:lvl4pPr marL="814070" indent="0" algn="ctr">
              <a:buNone/>
              <a:defRPr sz="950"/>
            </a:lvl4pPr>
            <a:lvl5pPr marL="1085215" indent="0" algn="ctr">
              <a:buNone/>
              <a:defRPr sz="950"/>
            </a:lvl5pPr>
            <a:lvl6pPr marL="1356995" indent="0" algn="ctr">
              <a:buNone/>
              <a:defRPr sz="950"/>
            </a:lvl6pPr>
            <a:lvl7pPr marL="1628140" indent="0" algn="ctr">
              <a:buNone/>
              <a:defRPr sz="950"/>
            </a:lvl7pPr>
            <a:lvl8pPr marL="1899285" indent="0" algn="ctr">
              <a:buNone/>
              <a:defRPr sz="950"/>
            </a:lvl8pPr>
            <a:lvl9pPr marL="2171065" indent="0" algn="ctr">
              <a:buNone/>
              <a:defRPr sz="950"/>
            </a:lvl9pPr>
          </a:lstStyle>
          <a:p>
            <a:pPr lvl="0"/>
            <a:r>
              <a:rPr lang="zh-CN" altLang="en-US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361950" y="180975"/>
            <a:ext cx="6511925" cy="749300"/>
          </a:xfrm>
          <a:prstGeom prst="rect">
            <a:avLst/>
          </a:prstGeom>
          <a:noFill/>
          <a:ln w="9525">
            <a:noFill/>
          </a:ln>
        </p:spPr>
        <p:txBody>
          <a:bodyPr lIns="66207" tIns="33103" rIns="66207" bIns="33103" anchor="ctr"/>
          <a:lstStyle/>
          <a:p>
            <a:pPr lvl="0"/>
            <a:r>
              <a:rPr lang="zh-CN" altLang="en-US">
                <a:sym typeface="+mn-ea"/>
              </a:rPr>
              <a:t>Click here to edit the master title style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361950" y="1049338"/>
            <a:ext cx="6511925" cy="2970212"/>
          </a:xfrm>
          <a:prstGeom prst="rect">
            <a:avLst/>
          </a:prstGeom>
          <a:noFill/>
          <a:ln w="9525">
            <a:noFill/>
          </a:ln>
        </p:spPr>
        <p:txBody>
          <a:bodyPr lIns="66207" tIns="33103" rIns="66207" bIns="33103" anchor="t"/>
          <a:lstStyle/>
          <a:p>
            <a:pPr lvl="1"/>
            <a:r>
              <a:rPr lang="zh-CN" altLang="en-US" sz="2200" dirty="0">
                <a:sym typeface="+mn-ea"/>
              </a:rPr>
              <a:t>Click here to edit the master text style</a:t>
            </a:r>
            <a:endParaRPr lang="zh-CN" altLang="en-US" sz="2200" dirty="0"/>
          </a:p>
          <a:p>
            <a:pPr lvl="1"/>
            <a:r>
              <a:rPr lang="zh-CN" altLang="en-US" sz="2200" dirty="0">
                <a:sym typeface="+mn-ea"/>
              </a:rPr>
              <a:t>The second level</a:t>
            </a:r>
            <a:endParaRPr lang="zh-CN" altLang="en-US" sz="2200" dirty="0"/>
          </a:p>
          <a:p>
            <a:pPr lvl="2"/>
            <a:r>
              <a:rPr lang="zh-CN" altLang="en-US" sz="2200" dirty="0">
                <a:sym typeface="+mn-ea"/>
              </a:rPr>
              <a:t>The third level</a:t>
            </a:r>
            <a:endParaRPr lang="zh-CN" altLang="en-US" sz="2200" dirty="0"/>
          </a:p>
          <a:p>
            <a:pPr lvl="3"/>
            <a:r>
              <a:rPr lang="zh-CN" altLang="en-US" sz="2200" dirty="0">
                <a:sym typeface="+mn-ea"/>
              </a:rPr>
              <a:t>The fourth level</a:t>
            </a:r>
            <a:endParaRPr lang="zh-CN" altLang="en-US" sz="2200" dirty="0"/>
          </a:p>
          <a:p>
            <a:pPr lvl="4"/>
            <a:r>
              <a:rPr lang="zh-CN" altLang="en-US" sz="2200" dirty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61950" y="4098925"/>
            <a:ext cx="1689100" cy="3111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66207" tIns="33103" rIns="66207" bIns="33103"/>
          <a:lstStyle>
            <a:lvl1pPr>
              <a:defRPr sz="9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2473325" y="4098925"/>
            <a:ext cx="2292350" cy="3111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66207" tIns="33103" rIns="66207" bIns="33103"/>
          <a:lstStyle>
            <a:lvl1pPr algn="ctr">
              <a:defRPr sz="9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5184775" y="4098925"/>
            <a:ext cx="1689100" cy="3111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66207" tIns="33103" rIns="66207" bIns="33103"/>
          <a:lstStyle>
            <a:lvl1pPr algn="r">
              <a:defRPr sz="9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ctr" defTabSz="662305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0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7650" lvl="0" indent="-247650" algn="l" defTabSz="662305" eaLnBrk="1" fontAlgn="base" latinLnBrk="0" hangingPunct="1">
        <a:spcBef>
          <a:spcPct val="20000"/>
        </a:spcBef>
        <a:spcAft>
          <a:spcPct val="0"/>
        </a:spcAft>
        <a:buChar char="•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38480" lvl="1" indent="-206375" algn="l" defTabSz="662305" eaLnBrk="1" fontAlgn="base" latinLnBrk="0" hangingPunct="1"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28675" lvl="2" indent="-166370" algn="l" defTabSz="662305" eaLnBrk="1" fontAlgn="base" latinLnBrk="0" hangingPunct="1">
        <a:spcBef>
          <a:spcPct val="20000"/>
        </a:spcBef>
        <a:spcAft>
          <a:spcPct val="0"/>
        </a:spcAft>
        <a:buChar char="•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8875" lvl="3" indent="-165100" algn="l" defTabSz="662305" eaLnBrk="1" fontAlgn="base" latinLnBrk="0" hangingPunct="1">
        <a:spcBef>
          <a:spcPct val="20000"/>
        </a:spcBef>
        <a:spcAft>
          <a:spcPct val="0"/>
        </a:spcAft>
        <a:buChar char="–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90980" lvl="4" indent="-165100" algn="l" defTabSz="662305" eaLnBrk="1" fontAlgn="base" latinLnBrk="0" hangingPunct="1">
        <a:spcBef>
          <a:spcPct val="20000"/>
        </a:spcBef>
        <a:spcAft>
          <a:spcPct val="0"/>
        </a:spcAft>
        <a:buChar char="»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662305" eaLnBrk="1" fontAlgn="base" latinLnBrk="0" hangingPunct="1">
        <a:spcBef>
          <a:spcPct val="20000"/>
        </a:spcBef>
        <a:spcAft>
          <a:spcPct val="0"/>
        </a:spcAft>
        <a:buChar char="»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62305" eaLnBrk="1" fontAlgn="base" latinLnBrk="0" hangingPunct="1">
        <a:spcBef>
          <a:spcPct val="20000"/>
        </a:spcBef>
        <a:spcAft>
          <a:spcPct val="0"/>
        </a:spcAft>
        <a:buChar char="»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62305" eaLnBrk="1" fontAlgn="base" latinLnBrk="0" hangingPunct="1">
        <a:spcBef>
          <a:spcPct val="20000"/>
        </a:spcBef>
        <a:spcAft>
          <a:spcPct val="0"/>
        </a:spcAft>
        <a:buChar char="»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62305" eaLnBrk="1" fontAlgn="base" latinLnBrk="0" hangingPunct="1">
        <a:spcBef>
          <a:spcPct val="20000"/>
        </a:spcBef>
        <a:spcAft>
          <a:spcPct val="0"/>
        </a:spcAft>
        <a:buChar char="»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3073"/>
          <p:cNvSpPr txBox="1"/>
          <p:nvPr/>
        </p:nvSpPr>
        <p:spPr>
          <a:xfrm>
            <a:off x="655507" y="1483479"/>
            <a:ext cx="59248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GB" altLang="en-US" sz="20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Bar-code Scanning Price Comparison App</a:t>
            </a:r>
            <a:endParaRPr lang="en-GB" altLang="en-US" sz="20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075" name="直接连接符 3074"/>
          <p:cNvSpPr/>
          <p:nvPr/>
        </p:nvSpPr>
        <p:spPr>
          <a:xfrm>
            <a:off x="1487805" y="1948498"/>
            <a:ext cx="426085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76" name="文本框 3075"/>
          <p:cNvSpPr txBox="1"/>
          <p:nvPr/>
        </p:nvSpPr>
        <p:spPr>
          <a:xfrm>
            <a:off x="2001381" y="2509885"/>
            <a:ext cx="323215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Microsoft YaHei" panose="020B0503020204020204" charset="-122"/>
              </a:rPr>
              <a:t>Ayman   M00649153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Software Design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9570" y="541020"/>
            <a:ext cx="649541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541337"/>
            <a:ext cx="5268595" cy="3911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Software Design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9570" y="653415"/>
            <a:ext cx="649541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Scan bar-code add product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622300" y="1226820"/>
            <a:ext cx="1758950" cy="3023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2901315" y="1226820"/>
            <a:ext cx="1885950" cy="3023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730" y="1226185"/>
            <a:ext cx="1632998" cy="30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Software Design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9570" y="541020"/>
            <a:ext cx="649541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Scan bar-code get product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1018540"/>
            <a:ext cx="1760400" cy="321681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Software Design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9570" y="541020"/>
            <a:ext cx="649541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 nutritional facts of product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5" y="1065847"/>
            <a:ext cx="1760400" cy="318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Software Design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9570" y="541020"/>
            <a:ext cx="649541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Database Design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282700"/>
            <a:ext cx="3546475" cy="25520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pic>
        <p:nvPicPr>
          <p:cNvPr id="4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85" y="1471295"/>
            <a:ext cx="3445510" cy="15557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0" name="直接连接符 5"/>
          <p:cNvCxnSpPr/>
          <p:nvPr/>
        </p:nvCxnSpPr>
        <p:spPr>
          <a:xfrm>
            <a:off x="1979613" y="1649413"/>
            <a:ext cx="3260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9221" name="直接连接符 6"/>
          <p:cNvCxnSpPr/>
          <p:nvPr/>
        </p:nvCxnSpPr>
        <p:spPr>
          <a:xfrm>
            <a:off x="1979613" y="2803525"/>
            <a:ext cx="3260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9222" name="文本框 7"/>
          <p:cNvSpPr txBox="1"/>
          <p:nvPr/>
        </p:nvSpPr>
        <p:spPr>
          <a:xfrm>
            <a:off x="1979613" y="1790700"/>
            <a:ext cx="1084262" cy="873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US" altLang="x-none" sz="7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</a:t>
            </a:r>
            <a:r>
              <a:rPr lang="en-GB" altLang="en-US" sz="7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endParaRPr lang="en-GB" altLang="en-US" sz="71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223" name="文本框 8"/>
          <p:cNvSpPr txBox="1"/>
          <p:nvPr/>
        </p:nvSpPr>
        <p:spPr>
          <a:xfrm>
            <a:off x="3186113" y="1649413"/>
            <a:ext cx="2054225" cy="11541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  <a:sym typeface="+mn-ea"/>
              </a:rPr>
              <a:t>Implementation</a:t>
            </a:r>
            <a:endParaRPr lang="en-GB" altLang="en-US" sz="20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5" y="529590"/>
            <a:ext cx="4488180" cy="39122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56690" y="121285"/>
            <a:ext cx="388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System Screen-shots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456690" y="121285"/>
            <a:ext cx="388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System Screen-shots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568325"/>
            <a:ext cx="5229225" cy="3886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456690" y="121285"/>
            <a:ext cx="388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System Screen-shots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" y="489585"/>
            <a:ext cx="5090795" cy="39992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456690" y="121285"/>
            <a:ext cx="388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System Screen-shots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85" y="600075"/>
            <a:ext cx="1684020" cy="37395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0" name="直接连接符 5"/>
          <p:cNvCxnSpPr/>
          <p:nvPr/>
        </p:nvCxnSpPr>
        <p:spPr>
          <a:xfrm>
            <a:off x="1979613" y="1649413"/>
            <a:ext cx="3260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9221" name="直接连接符 6"/>
          <p:cNvCxnSpPr/>
          <p:nvPr/>
        </p:nvCxnSpPr>
        <p:spPr>
          <a:xfrm>
            <a:off x="1979613" y="2803525"/>
            <a:ext cx="3260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9222" name="文本框 7"/>
          <p:cNvSpPr txBox="1"/>
          <p:nvPr/>
        </p:nvSpPr>
        <p:spPr>
          <a:xfrm>
            <a:off x="1979613" y="1790700"/>
            <a:ext cx="1084262" cy="873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US" altLang="x-none" sz="7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01</a:t>
            </a:r>
            <a:endParaRPr lang="en-US" altLang="x-none" sz="71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223" name="文本框 8"/>
          <p:cNvSpPr txBox="1"/>
          <p:nvPr/>
        </p:nvSpPr>
        <p:spPr>
          <a:xfrm>
            <a:off x="3186113" y="1649413"/>
            <a:ext cx="2054225" cy="11541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GB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Introduction</a:t>
            </a:r>
            <a:endParaRPr lang="en-GB" altLang="en-US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456690" y="19050"/>
            <a:ext cx="388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Database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05" y="387350"/>
            <a:ext cx="3719195" cy="1978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770" y="2421890"/>
            <a:ext cx="3718800" cy="20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Implemetation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4940" y="936625"/>
            <a:ext cx="692658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Testing: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Software testing is the process by, which the functionality of a software application is evaluated to identify defects and to check whether the software application has met its specified requirements. (Rajkumar, 2020)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Three types of testing methods are used in this project: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1. White Box Testing: Revolves around </a:t>
            </a:r>
            <a:r>
              <a:rPr lang="en-GB" altLang="en-US" sz="1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INTERNAL </a:t>
            </a: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testing.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  Black Box Testing: Revolves around </a:t>
            </a:r>
            <a:r>
              <a:rPr lang="en-GB" altLang="en-US" sz="1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EXTERNAL </a:t>
            </a: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testing.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3. User evaluation:  External users test the app.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29210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Implemetation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4305" y="362585"/>
            <a:ext cx="6926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White Box Testing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90" y="362585"/>
            <a:ext cx="3268980" cy="41078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Implemetation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4305" y="541020"/>
            <a:ext cx="6926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Black Box Testing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15" y="847725"/>
            <a:ext cx="3895725" cy="35572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Implemetation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4305" y="541020"/>
            <a:ext cx="6926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User Evaluation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180" y="1053465"/>
            <a:ext cx="2788285" cy="128714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pic>
        <p:nvPicPr>
          <p:cNvPr id="5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" y="1053465"/>
            <a:ext cx="3031200" cy="128212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pic>
        <p:nvPicPr>
          <p:cNvPr id="57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55" y="2693670"/>
            <a:ext cx="3032125" cy="12814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pic>
        <p:nvPicPr>
          <p:cNvPr id="58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15" y="2693670"/>
            <a:ext cx="2787650" cy="127190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Implemetation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4305" y="541020"/>
            <a:ext cx="6926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User Evaluation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81405"/>
            <a:ext cx="2852420" cy="127190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pic>
        <p:nvPicPr>
          <p:cNvPr id="6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40" y="1081405"/>
            <a:ext cx="2852420" cy="12725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pic>
        <p:nvPicPr>
          <p:cNvPr id="61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597150"/>
            <a:ext cx="2851785" cy="13017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pic>
        <p:nvPicPr>
          <p:cNvPr id="62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040" y="2626995"/>
            <a:ext cx="2851785" cy="127190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Implemetation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4305" y="541020"/>
            <a:ext cx="6926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User Evaluation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3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1521460"/>
            <a:ext cx="2852420" cy="127190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pic>
        <p:nvPicPr>
          <p:cNvPr id="64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1522095"/>
            <a:ext cx="2852420" cy="12712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0" name="直接连接符 5"/>
          <p:cNvCxnSpPr/>
          <p:nvPr/>
        </p:nvCxnSpPr>
        <p:spPr>
          <a:xfrm>
            <a:off x="1979613" y="1649413"/>
            <a:ext cx="3260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9221" name="直接连接符 6"/>
          <p:cNvCxnSpPr/>
          <p:nvPr/>
        </p:nvCxnSpPr>
        <p:spPr>
          <a:xfrm>
            <a:off x="1979613" y="2803525"/>
            <a:ext cx="3260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9222" name="文本框 7"/>
          <p:cNvSpPr txBox="1"/>
          <p:nvPr/>
        </p:nvSpPr>
        <p:spPr>
          <a:xfrm>
            <a:off x="1979613" y="1790700"/>
            <a:ext cx="1084262" cy="873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US" altLang="x-none" sz="7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</a:t>
            </a:r>
            <a:r>
              <a:rPr lang="en-GB" altLang="en-US" sz="7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endParaRPr lang="en-GB" altLang="en-US" sz="71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223" name="文本框 8"/>
          <p:cNvSpPr txBox="1"/>
          <p:nvPr/>
        </p:nvSpPr>
        <p:spPr>
          <a:xfrm>
            <a:off x="3186113" y="1649413"/>
            <a:ext cx="2054225" cy="11541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en-GB" altLang="en-US" sz="20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Conclusion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4305" y="767715"/>
            <a:ext cx="692658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Limitations: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Bar-code scanner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Database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Layout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Map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Search Function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Future Works: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Search bar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Google maps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Price alert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User review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67019" y="96011"/>
            <a:ext cx="15367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GB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References</a:t>
            </a:r>
            <a:endParaRPr lang="en-GB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4830" y="819097"/>
            <a:ext cx="61455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Trujillo, P. (2020). The Difference Beween a Barcode Scanner and a Mobile Computer. [online] Wasp Buzz. Available at: http://www.waspbarcode.com/buzz/barcode-scanner-or-mobile-computer/ [Accessed 10 Jan. 2020].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Ferreira, N. (2020). 25+ Best Price Comparison Websites and Apps to Compare Prices Online. [online] Oberlo. Available at: https://www.oberlo.com/blog/25-best-price-comparison-websites [Accessed 10 Jan. 2020].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Daurer, S. (2019). AIS Electronic Library (AISeL) - Wirtschaftsinformatik 2017 Proceedings: Consumer Preferences for Product Information and Price Comparison Apps. [online] Aisel.aisnet.org. Available at: https://aisel.aisnet.org/wi2017/track10/paper/5/ 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Firebase. 2020. Cloud Firestore  |  Firebase. [online] Available at: &lt;https://firebase.google.com/docs/firestore&gt; [Accessed 30 April 2020].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Usability.gov. 2020. Usability Evaluation Basics | Usability.Gov. [online] Available at: &lt;https://www.usability.gov/what-and-why/usability-evaluation.html&gt; [Accessed 30 April 2020].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文本框 9224"/>
          <p:cNvSpPr txBox="1"/>
          <p:nvPr/>
        </p:nvSpPr>
        <p:spPr>
          <a:xfrm>
            <a:off x="296545" y="932180"/>
            <a:ext cx="6746875" cy="3199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What is product comparion?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When the price of the same product is compared with different outlets and among different brands.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What is a bar-code?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Machine-readable code in the form of numbers and a pattern of parallel lines of varying widths.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Aim: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Help users save money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Incorporate Google maps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Simple GUI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94790" y="280670"/>
            <a:ext cx="4246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GB" altLang="en-US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39937"/>
          <p:cNvSpPr txBox="1"/>
          <p:nvPr/>
        </p:nvSpPr>
        <p:spPr>
          <a:xfrm>
            <a:off x="1641158" y="1277938"/>
            <a:ext cx="399478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THANK </a:t>
            </a:r>
            <a:r>
              <a:rPr lang="en-GB" altLang="zh-CN" sz="48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YOU</a:t>
            </a:r>
            <a:endParaRPr lang="en-GB" altLang="zh-CN" sz="48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0963" name="直接连接符 39938"/>
          <p:cNvSpPr/>
          <p:nvPr/>
        </p:nvSpPr>
        <p:spPr>
          <a:xfrm>
            <a:off x="1508125" y="2192338"/>
            <a:ext cx="426085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64" name="文本框 39939"/>
          <p:cNvSpPr txBox="1"/>
          <p:nvPr/>
        </p:nvSpPr>
        <p:spPr>
          <a:xfrm>
            <a:off x="2670017" y="2381250"/>
            <a:ext cx="19354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GB" altLang="zh-CN" sz="18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</a:rPr>
              <a:t>Any Questions?</a:t>
            </a:r>
            <a:endParaRPr lang="en-GB" altLang="zh-CN" sz="18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0" name="直接连接符 5"/>
          <p:cNvCxnSpPr/>
          <p:nvPr/>
        </p:nvCxnSpPr>
        <p:spPr>
          <a:xfrm>
            <a:off x="1979613" y="1649413"/>
            <a:ext cx="3260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9221" name="直接连接符 6"/>
          <p:cNvCxnSpPr/>
          <p:nvPr/>
        </p:nvCxnSpPr>
        <p:spPr>
          <a:xfrm>
            <a:off x="1979613" y="2803525"/>
            <a:ext cx="3260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9222" name="文本框 7"/>
          <p:cNvSpPr txBox="1"/>
          <p:nvPr/>
        </p:nvSpPr>
        <p:spPr>
          <a:xfrm>
            <a:off x="1979613" y="1790700"/>
            <a:ext cx="1084262" cy="873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US" altLang="x-none" sz="7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</a:t>
            </a:r>
            <a:r>
              <a:rPr lang="en-GB" altLang="en-US" sz="7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endParaRPr lang="en-GB" altLang="en-US" sz="71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223" name="文本框 8"/>
          <p:cNvSpPr txBox="1"/>
          <p:nvPr/>
        </p:nvSpPr>
        <p:spPr>
          <a:xfrm>
            <a:off x="3186113" y="1649413"/>
            <a:ext cx="2054225" cy="11541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  <a:sym typeface="+mn-ea"/>
              </a:rPr>
              <a:t>Literature Review</a:t>
            </a:r>
            <a:endParaRPr lang="en-GB" altLang="en-US" sz="20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文本框 9224"/>
          <p:cNvSpPr txBox="1"/>
          <p:nvPr/>
        </p:nvSpPr>
        <p:spPr>
          <a:xfrm>
            <a:off x="244475" y="1072515"/>
            <a:ext cx="67468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Why literature review?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In order to better understand, evaluate and create a bar-code price comparison app, a literature review was conducted.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To better compare the apps, a few questions need to be answered: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Who are the competitors?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What functionalities do their apps have?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What are their weaknesses?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94790" y="280670"/>
            <a:ext cx="4246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  <a:endParaRPr lang="en-GB" altLang="en-US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103"/>
          <p:cNvSpPr txBox="1"/>
          <p:nvPr/>
        </p:nvSpPr>
        <p:spPr>
          <a:xfrm>
            <a:off x="891223" y="487616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>
                <a:latin typeface="Times New Roman" panose="02020603050405020304" charset="0"/>
              </a:rPr>
              <a:t> 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485775" y="682625"/>
          <a:ext cx="6311265" cy="3209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905"/>
                <a:gridCol w="989965"/>
                <a:gridCol w="970280"/>
                <a:gridCol w="969645"/>
                <a:gridCol w="916305"/>
                <a:gridCol w="1193165"/>
              </a:tblGrid>
              <a:tr h="991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endParaRPr lang="en-US" sz="12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Supports local groceries</a:t>
                      </a:r>
                      <a:endParaRPr lang="en-US" sz="12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Supports bar-code scanning</a:t>
                      </a:r>
                      <a:endParaRPr lang="en-US" sz="12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 in U.A.E</a:t>
                      </a:r>
                      <a:endParaRPr lang="en-US" sz="12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 location</a:t>
                      </a:r>
                      <a:endParaRPr lang="en-US" sz="12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user to add new products to DB</a:t>
                      </a:r>
                      <a:endParaRPr lang="en-US" sz="1200" b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ShopSavvy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Idealo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BuyVia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Pricena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 Shopping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0" name="直接连接符 5"/>
          <p:cNvCxnSpPr/>
          <p:nvPr/>
        </p:nvCxnSpPr>
        <p:spPr>
          <a:xfrm>
            <a:off x="1979613" y="1649413"/>
            <a:ext cx="3260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cxnSp>
        <p:nvCxnSpPr>
          <p:cNvPr id="9221" name="直接连接符 6"/>
          <p:cNvCxnSpPr/>
          <p:nvPr/>
        </p:nvCxnSpPr>
        <p:spPr>
          <a:xfrm>
            <a:off x="1979613" y="2803525"/>
            <a:ext cx="3260725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9222" name="文本框 7"/>
          <p:cNvSpPr txBox="1"/>
          <p:nvPr/>
        </p:nvSpPr>
        <p:spPr>
          <a:xfrm>
            <a:off x="1979613" y="1790700"/>
            <a:ext cx="1084262" cy="873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US" altLang="x-none" sz="7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</a:t>
            </a:r>
            <a:r>
              <a:rPr lang="en-GB" altLang="en-US" sz="71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endParaRPr lang="en-GB" altLang="en-US" sz="71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223" name="文本框 8"/>
          <p:cNvSpPr txBox="1"/>
          <p:nvPr/>
        </p:nvSpPr>
        <p:spPr>
          <a:xfrm>
            <a:off x="3186113" y="1649413"/>
            <a:ext cx="2054225" cy="11541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GB" altLang="en-US" sz="20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  <a:sym typeface="+mn-ea"/>
              </a:rPr>
              <a:t>Software design</a:t>
            </a:r>
            <a:endParaRPr lang="en-GB" altLang="en-US" sz="20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Software Design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9570" y="541020"/>
            <a:ext cx="64954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1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Target Audience</a:t>
            </a:r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Who are these groups of individuals?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What are their problems?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How does this app help them solve their problem?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Elderly and Disabled 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Students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GB" altLang="en-US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Unemployed person</a:t>
            </a: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 b="-52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7"/>
          <p:cNvSpPr txBox="1"/>
          <p:nvPr/>
        </p:nvSpPr>
        <p:spPr>
          <a:xfrm>
            <a:off x="1493520" y="141605"/>
            <a:ext cx="4248000" cy="3996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Software Design</a:t>
            </a:r>
            <a:endParaRPr lang="en-GB" sz="20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9570" y="541020"/>
            <a:ext cx="649541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 sz="1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 altLang="en-US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726122"/>
            <a:ext cx="5019675" cy="304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3198</Words>
  <Application>WPS Presentation</Application>
  <PresentationFormat>Custom</PresentationFormat>
  <Paragraphs>258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SimSun</vt:lpstr>
      <vt:lpstr>Wingdings</vt:lpstr>
      <vt:lpstr>Microsoft YaHei</vt:lpstr>
      <vt:lpstr>Times New Roman</vt:lpstr>
      <vt:lpstr>Arial Unicode MS</vt:lpstr>
      <vt:lpstr>Calibri</vt:lpstr>
      <vt:lpstr>Segoe Script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Ayman</cp:lastModifiedBy>
  <cp:revision>49</cp:revision>
  <dcterms:created xsi:type="dcterms:W3CDTF">2015-08-27T04:43:00Z</dcterms:created>
  <dcterms:modified xsi:type="dcterms:W3CDTF">2020-05-08T19:24:20Z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