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F1C4-900C-4C8A-B0A7-C1E4F9466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25E03-B7FE-4741-999A-4CB016072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B72D1-50D4-44EA-B6D6-18F5E137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4DD8-EF2A-483D-83AD-BE9030C1B3A3}" type="datetimeFigureOut">
              <a:rPr lang="en-CA" smtClean="0"/>
              <a:t>2019-02-08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F52E7-D627-4101-8786-FB3AD925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9D74-31C1-47D1-AC24-E125D6B0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DBCC-7367-4639-8D9E-2DCD48B16D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90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FC7D-3BA5-43D5-B6F9-9BCEA116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5E080-8F30-497D-9F79-B5C1D752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3D0FD-0483-46CE-84BB-311B1B7E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4DD8-EF2A-483D-83AD-BE9030C1B3A3}" type="datetimeFigureOut">
              <a:rPr lang="en-CA" smtClean="0"/>
              <a:t>2019-02-08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23146-49D1-461D-8625-8682BAA6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E8813-F037-4170-A113-24896ECE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DBCC-7367-4639-8D9E-2DCD48B16D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7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DA449-0D18-4B0D-A3BF-61D96068D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114EE-562A-48A6-B362-EAD58B4DD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C4B21-9A32-410B-A78C-E7D0334C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4DD8-EF2A-483D-83AD-BE9030C1B3A3}" type="datetimeFigureOut">
              <a:rPr lang="en-CA" smtClean="0"/>
              <a:t>2019-02-08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0B979-E703-4DF7-B24C-8DB6B1E0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D5AC4-E93C-4F95-BD69-C434265B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DBCC-7367-4639-8D9E-2DCD48B16D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31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BC97-2284-425B-BC1A-7CBE3207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63DD-93F8-4F26-9B9C-7A7331CF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E35C-2455-48AF-A6B7-622F2E9A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4DD8-EF2A-483D-83AD-BE9030C1B3A3}" type="datetimeFigureOut">
              <a:rPr lang="en-CA" smtClean="0"/>
              <a:t>2019-02-08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1395D-22C9-4738-9306-02FAF2C0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4949-D6FB-4135-BE5B-10234B8D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DBCC-7367-4639-8D9E-2DCD48B16D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78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773D-AF14-40D1-A6F1-ECBE7F0F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0762E-CA03-413A-A512-BD5C6D8E5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3F55-0576-4A9C-A65A-84189397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4DD8-EF2A-483D-83AD-BE9030C1B3A3}" type="datetimeFigureOut">
              <a:rPr lang="en-CA" smtClean="0"/>
              <a:t>2019-02-08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3AB7-6EF2-4B2F-A2DC-60541754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6A8C-0A2C-414B-9559-36821300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DBCC-7367-4639-8D9E-2DCD48B16D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92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7DAC-CC31-4434-AA31-E99D17C2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F3A0-8AC4-4D10-B01A-4A67A3AF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F1051-D939-4EAA-87C0-0DE0477B7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8D279-DD6D-4401-838A-9B78946A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4DD8-EF2A-483D-83AD-BE9030C1B3A3}" type="datetimeFigureOut">
              <a:rPr lang="en-CA" smtClean="0"/>
              <a:t>2019-02-08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45FDD-6F8E-4613-ABE1-766C4821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3F20C-6723-445C-BC8D-6A96B4FA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DBCC-7367-4639-8D9E-2DCD48B16D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29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64F7-C9D5-4EBC-AC33-23659205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701D7-4D9C-4B7F-B41A-4F3C57084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6048E-D49C-4312-A330-EF04154CB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8B831-4E98-45B6-A478-ACDFD1459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09302-E679-4333-A3FC-51F475E75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A9768-29C0-484B-BD71-BCBD722A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4DD8-EF2A-483D-83AD-BE9030C1B3A3}" type="datetimeFigureOut">
              <a:rPr lang="en-CA" smtClean="0"/>
              <a:t>2019-02-08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0224F-04A7-4867-8FD6-F1FA1ECF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5D535-7338-4560-ABBA-4B718AE6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DBCC-7367-4639-8D9E-2DCD48B16D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86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C1F8-06C3-48CA-A3F6-9B094810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0D067-99A0-4F2E-874E-DF460FCE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4DD8-EF2A-483D-83AD-BE9030C1B3A3}" type="datetimeFigureOut">
              <a:rPr lang="en-CA" smtClean="0"/>
              <a:t>2019-02-08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8E4FC-C5C1-41F9-9C6A-3A198391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A3F7B-2628-42AE-B325-FC068436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DBCC-7367-4639-8D9E-2DCD48B16D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76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88BA4-DB55-46EF-8F6B-94DF483F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4DD8-EF2A-483D-83AD-BE9030C1B3A3}" type="datetimeFigureOut">
              <a:rPr lang="en-CA" smtClean="0"/>
              <a:t>2019-02-08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AE165-6579-46F3-BDB9-369363C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A197-33F7-4F03-B1A3-1ABD5E95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DBCC-7367-4639-8D9E-2DCD48B16D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31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74D2-4578-486E-8B02-C258CA95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99AA2-8EA7-4239-95D6-266F3962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9F9A2-3481-40B8-9696-7F2F2F5B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0B795-B3F1-4685-BABB-1DF41C68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4DD8-EF2A-483D-83AD-BE9030C1B3A3}" type="datetimeFigureOut">
              <a:rPr lang="en-CA" smtClean="0"/>
              <a:t>2019-02-08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A655A-FDAA-451D-A10D-9F74B533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B8780-4E53-4D8C-BBC5-492C60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DBCC-7367-4639-8D9E-2DCD48B16D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16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D5BF-A2DC-4334-9898-17F67E4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D5DCC-BCD2-4ED2-B96A-919E17708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9F3E4-466B-47EA-9749-FC651ECC5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6E8C4-A9FC-40D9-A93A-41D376B8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4DD8-EF2A-483D-83AD-BE9030C1B3A3}" type="datetimeFigureOut">
              <a:rPr lang="en-CA" smtClean="0"/>
              <a:t>2019-02-08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BCD71-3085-44A3-A4A0-53C5ED0A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50D85-D1A3-4428-91AF-FC2039A8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DBCC-7367-4639-8D9E-2DCD48B16D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60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FB7F3-AD7E-4C6C-86B7-5C2E7E08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47069-8A12-429C-8AEA-A868AF493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C439-01E0-43C3-8016-BE2F8188F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4DD8-EF2A-483D-83AD-BE9030C1B3A3}" type="datetimeFigureOut">
              <a:rPr lang="en-CA" smtClean="0"/>
              <a:t>2019-02-08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76335-9BF5-45C1-9A3B-F7119D806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3C82-1671-4944-8ABF-D5C5F1ED2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DBCC-7367-4639-8D9E-2DCD48B16D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3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A16D-B8FB-42AF-9F63-752787CA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 assignment 3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2D80-831C-43B3-A077-BD2373605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6883" cy="1009854"/>
          </a:xfrm>
        </p:spPr>
        <p:txBody>
          <a:bodyPr/>
          <a:lstStyle/>
          <a:p>
            <a:r>
              <a:rPr lang="en-CA" dirty="0"/>
              <a:t>By: Ayman, </a:t>
            </a:r>
            <a:r>
              <a:rPr lang="en-CA" dirty="0" err="1"/>
              <a:t>Sunraj</a:t>
            </a:r>
            <a:r>
              <a:rPr lang="en-CA" dirty="0"/>
              <a:t>, </a:t>
            </a:r>
            <a:r>
              <a:rPr lang="en-CA" dirty="0" err="1"/>
              <a:t>Ejaaz</a:t>
            </a:r>
            <a:r>
              <a:rPr lang="en-CA" dirty="0"/>
              <a:t>, and Tyler</a:t>
            </a:r>
          </a:p>
        </p:txBody>
      </p:sp>
    </p:spTree>
    <p:extLst>
      <p:ext uri="{BB962C8B-B14F-4D97-AF65-F5344CB8AC3E}">
        <p14:creationId xmlns:p14="http://schemas.microsoft.com/office/powerpoint/2010/main" val="22673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06C0F0-18A8-4F21-BF4D-7372FA85AF84}"/>
              </a:ext>
            </a:extLst>
          </p:cNvPr>
          <p:cNvSpPr/>
          <p:nvPr/>
        </p:nvSpPr>
        <p:spPr>
          <a:xfrm>
            <a:off x="4935688" y="166688"/>
            <a:ext cx="3384061" cy="651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A6203-7229-4E90-8513-74D27F9F1388}"/>
              </a:ext>
            </a:extLst>
          </p:cNvPr>
          <p:cNvSpPr/>
          <p:nvPr/>
        </p:nvSpPr>
        <p:spPr>
          <a:xfrm>
            <a:off x="234461" y="4900038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62C39-2A9A-46B0-A856-FDA4A0C1C15A}"/>
              </a:ext>
            </a:extLst>
          </p:cNvPr>
          <p:cNvSpPr/>
          <p:nvPr/>
        </p:nvSpPr>
        <p:spPr>
          <a:xfrm>
            <a:off x="234461" y="46141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01E0A-2E45-4D69-8B79-4F5D1D1CF4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99736" y="3818748"/>
            <a:ext cx="3435952" cy="14534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9FDEA-B517-4C33-80BC-573E92384E7E}"/>
              </a:ext>
            </a:extLst>
          </p:cNvPr>
          <p:cNvCxnSpPr>
            <a:cxnSpLocks/>
          </p:cNvCxnSpPr>
          <p:nvPr/>
        </p:nvCxnSpPr>
        <p:spPr>
          <a:xfrm flipV="1">
            <a:off x="1499735" y="828630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3">
            <a:extLst>
              <a:ext uri="{FF2B5EF4-FFF2-40B4-BE49-F238E27FC236}">
                <a16:creationId xmlns:a16="http://schemas.microsoft.com/office/drawing/2014/main" id="{70B9C519-1E05-4DE0-82C4-80FD23F51C23}"/>
              </a:ext>
            </a:extLst>
          </p:cNvPr>
          <p:cNvSpPr/>
          <p:nvPr/>
        </p:nvSpPr>
        <p:spPr>
          <a:xfrm>
            <a:off x="5134569" y="3312436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= {c1, c2, c3}</a:t>
            </a:r>
          </a:p>
          <a:p>
            <a:pPr algn="ctr"/>
            <a:endParaRPr lang="en-US" dirty="0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719FB1DE-F40E-48AC-A409-ED1B145B876B}"/>
              </a:ext>
            </a:extLst>
          </p:cNvPr>
          <p:cNvSpPr/>
          <p:nvPr/>
        </p:nvSpPr>
        <p:spPr>
          <a:xfrm>
            <a:off x="5220675" y="478779"/>
            <a:ext cx="2814086" cy="726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“Charles Green”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123</a:t>
            </a:r>
          </a:p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4A749D-F8FD-4BAC-9F50-00FBB3407D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99736" y="4610271"/>
            <a:ext cx="3403873" cy="66190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C42E9C54-AB15-4939-A7C8-542247D99DA7}"/>
              </a:ext>
            </a:extLst>
          </p:cNvPr>
          <p:cNvSpPr/>
          <p:nvPr/>
        </p:nvSpPr>
        <p:spPr>
          <a:xfrm>
            <a:off x="5134569" y="4158423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{b1, b2}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F8882-BB8F-41F8-A9EB-1CC38ADB0454}"/>
              </a:ext>
            </a:extLst>
          </p:cNvPr>
          <p:cNvSpPr/>
          <p:nvPr/>
        </p:nvSpPr>
        <p:spPr>
          <a:xfrm>
            <a:off x="234461" y="1477628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322545-556B-4405-8B17-1BA7B91E0CED}"/>
              </a:ext>
            </a:extLst>
          </p:cNvPr>
          <p:cNvCxnSpPr>
            <a:cxnSpLocks/>
          </p:cNvCxnSpPr>
          <p:nvPr/>
        </p:nvCxnSpPr>
        <p:spPr>
          <a:xfrm flipV="1">
            <a:off x="1519548" y="1841176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AFD3D48-522A-433C-8D4F-898411D10EEA}"/>
              </a:ext>
            </a:extLst>
          </p:cNvPr>
          <p:cNvSpPr/>
          <p:nvPr/>
        </p:nvSpPr>
        <p:spPr>
          <a:xfrm>
            <a:off x="5167864" y="1461910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accountHolder</a:t>
            </a:r>
            <a:r>
              <a:rPr lang="en-US" dirty="0"/>
              <a:t> = c1</a:t>
            </a:r>
          </a:p>
          <a:p>
            <a:pPr algn="ctr"/>
            <a:r>
              <a:rPr lang="en-US" dirty="0"/>
              <a:t>balance = 100.00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643EA-5B2A-460A-9103-9B8E2D2DB057}"/>
              </a:ext>
            </a:extLst>
          </p:cNvPr>
          <p:cNvSpPr/>
          <p:nvPr/>
        </p:nvSpPr>
        <p:spPr>
          <a:xfrm>
            <a:off x="254273" y="2312697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D5A8CF-3BBD-41BE-858C-B5069710B8E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519548" y="895563"/>
            <a:ext cx="3384061" cy="178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612B33F-2D54-41BC-BB63-6F8757AAEFCD}"/>
              </a:ext>
            </a:extLst>
          </p:cNvPr>
          <p:cNvSpPr/>
          <p:nvPr/>
        </p:nvSpPr>
        <p:spPr>
          <a:xfrm>
            <a:off x="8604736" y="166688"/>
            <a:ext cx="2900797" cy="651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r>
              <a:rPr lang="en-CA" sz="1600" dirty="0"/>
              <a:t>(Charles Green 123) null: 100.00</a:t>
            </a:r>
          </a:p>
          <a:p>
            <a:endParaRPr lang="en-CA" sz="1600" dirty="0"/>
          </a:p>
          <a:p>
            <a:r>
              <a:rPr lang="en-CA" sz="1600" dirty="0"/>
              <a:t>Charles Green 123</a:t>
            </a:r>
          </a:p>
          <a:p>
            <a:r>
              <a:rPr lang="en-CA" sz="1600" dirty="0"/>
              <a:t>Charles Green 123</a:t>
            </a:r>
          </a:p>
          <a:p>
            <a:endParaRPr lang="en-CA" dirty="0"/>
          </a:p>
          <a:p>
            <a:endParaRPr lang="en-CA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6C23AF-079F-46D2-8856-25EAC53F9A23}"/>
              </a:ext>
            </a:extLst>
          </p:cNvPr>
          <p:cNvSpPr/>
          <p:nvPr/>
        </p:nvSpPr>
        <p:spPr>
          <a:xfrm>
            <a:off x="234461" y="320049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6A7D9EBB-4D99-43B4-BB44-CDD1DF9EFA96}"/>
              </a:ext>
            </a:extLst>
          </p:cNvPr>
          <p:cNvSpPr/>
          <p:nvPr/>
        </p:nvSpPr>
        <p:spPr>
          <a:xfrm>
            <a:off x="5167864" y="2343839"/>
            <a:ext cx="2814086" cy="726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“Alan Turing”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1945</a:t>
            </a:r>
          </a:p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41B5B6-500D-42FF-9463-E8BFEE67D279}"/>
              </a:ext>
            </a:extLst>
          </p:cNvPr>
          <p:cNvCxnSpPr>
            <a:cxnSpLocks/>
          </p:cNvCxnSpPr>
          <p:nvPr/>
        </p:nvCxnSpPr>
        <p:spPr>
          <a:xfrm flipV="1">
            <a:off x="1519548" y="2751769"/>
            <a:ext cx="3310517" cy="85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C33D08A-1C98-4957-AE9F-9C4B813A5B1A}"/>
              </a:ext>
            </a:extLst>
          </p:cNvPr>
          <p:cNvSpPr/>
          <p:nvPr/>
        </p:nvSpPr>
        <p:spPr>
          <a:xfrm>
            <a:off x="266518" y="4052073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34" name="Rounded Rectangle 23">
            <a:extLst>
              <a:ext uri="{FF2B5EF4-FFF2-40B4-BE49-F238E27FC236}">
                <a16:creationId xmlns:a16="http://schemas.microsoft.com/office/drawing/2014/main" id="{4FE5582B-CCEF-4444-9EE9-B2170E2D366D}"/>
              </a:ext>
            </a:extLst>
          </p:cNvPr>
          <p:cNvSpPr/>
          <p:nvPr/>
        </p:nvSpPr>
        <p:spPr>
          <a:xfrm>
            <a:off x="5220675" y="5887140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accountHolder</a:t>
            </a:r>
            <a:r>
              <a:rPr lang="en-US" dirty="0"/>
              <a:t> = c3</a:t>
            </a:r>
          </a:p>
          <a:p>
            <a:pPr algn="ctr"/>
            <a:r>
              <a:rPr lang="en-US" dirty="0"/>
              <a:t>balance = 50.00</a:t>
            </a:r>
          </a:p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BFBA1A-897B-4EB8-B2CA-CA731B87AB2B}"/>
              </a:ext>
            </a:extLst>
          </p:cNvPr>
          <p:cNvCxnSpPr>
            <a:cxnSpLocks/>
          </p:cNvCxnSpPr>
          <p:nvPr/>
        </p:nvCxnSpPr>
        <p:spPr>
          <a:xfrm>
            <a:off x="1609131" y="4331172"/>
            <a:ext cx="3253013" cy="191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97ECCF-8CAA-4CB0-B98C-6413295F530C}"/>
              </a:ext>
            </a:extLst>
          </p:cNvPr>
          <p:cNvCxnSpPr>
            <a:cxnSpLocks/>
          </p:cNvCxnSpPr>
          <p:nvPr/>
        </p:nvCxnSpPr>
        <p:spPr>
          <a:xfrm flipV="1">
            <a:off x="8001881" y="4870804"/>
            <a:ext cx="1662236" cy="14578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930289-C496-47C4-96AD-95A1C8DE1DFD}"/>
              </a:ext>
            </a:extLst>
          </p:cNvPr>
          <p:cNvCxnSpPr>
            <a:cxnSpLocks/>
          </p:cNvCxnSpPr>
          <p:nvPr/>
        </p:nvCxnSpPr>
        <p:spPr>
          <a:xfrm flipH="1" flipV="1">
            <a:off x="8034761" y="4331173"/>
            <a:ext cx="1629356" cy="48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4F0DE4B-4C15-4C2F-B048-5E485AB0B223}"/>
              </a:ext>
            </a:extLst>
          </p:cNvPr>
          <p:cNvSpPr txBox="1"/>
          <p:nvPr/>
        </p:nvSpPr>
        <p:spPr>
          <a:xfrm rot="1199343">
            <a:off x="8389796" y="4359140"/>
            <a:ext cx="1337032" cy="21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err="1"/>
              <a:t>myBank.addAccount</a:t>
            </a:r>
            <a:r>
              <a:rPr lang="en-CA" sz="800" dirty="0"/>
              <a:t>(b2);</a:t>
            </a:r>
          </a:p>
        </p:txBody>
      </p:sp>
    </p:spTree>
    <p:extLst>
      <p:ext uri="{BB962C8B-B14F-4D97-AF65-F5344CB8AC3E}">
        <p14:creationId xmlns:p14="http://schemas.microsoft.com/office/powerpoint/2010/main" val="355731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06C0F0-18A8-4F21-BF4D-7372FA85AF84}"/>
              </a:ext>
            </a:extLst>
          </p:cNvPr>
          <p:cNvSpPr/>
          <p:nvPr/>
        </p:nvSpPr>
        <p:spPr>
          <a:xfrm>
            <a:off x="4935688" y="166688"/>
            <a:ext cx="3384061" cy="651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A6203-7229-4E90-8513-74D27F9F1388}"/>
              </a:ext>
            </a:extLst>
          </p:cNvPr>
          <p:cNvSpPr/>
          <p:nvPr/>
        </p:nvSpPr>
        <p:spPr>
          <a:xfrm>
            <a:off x="234461" y="4900038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62C39-2A9A-46B0-A856-FDA4A0C1C15A}"/>
              </a:ext>
            </a:extLst>
          </p:cNvPr>
          <p:cNvSpPr/>
          <p:nvPr/>
        </p:nvSpPr>
        <p:spPr>
          <a:xfrm>
            <a:off x="234461" y="46141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01E0A-2E45-4D69-8B79-4F5D1D1CF4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99736" y="3818748"/>
            <a:ext cx="3435952" cy="14534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9FDEA-B517-4C33-80BC-573E92384E7E}"/>
              </a:ext>
            </a:extLst>
          </p:cNvPr>
          <p:cNvCxnSpPr>
            <a:cxnSpLocks/>
          </p:cNvCxnSpPr>
          <p:nvPr/>
        </p:nvCxnSpPr>
        <p:spPr>
          <a:xfrm flipV="1">
            <a:off x="1499735" y="828630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3">
            <a:extLst>
              <a:ext uri="{FF2B5EF4-FFF2-40B4-BE49-F238E27FC236}">
                <a16:creationId xmlns:a16="http://schemas.microsoft.com/office/drawing/2014/main" id="{70B9C519-1E05-4DE0-82C4-80FD23F51C23}"/>
              </a:ext>
            </a:extLst>
          </p:cNvPr>
          <p:cNvSpPr/>
          <p:nvPr/>
        </p:nvSpPr>
        <p:spPr>
          <a:xfrm>
            <a:off x="5134569" y="3312436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= {c1, c2, c3}</a:t>
            </a:r>
          </a:p>
          <a:p>
            <a:pPr algn="ctr"/>
            <a:endParaRPr lang="en-US" dirty="0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719FB1DE-F40E-48AC-A409-ED1B145B876B}"/>
              </a:ext>
            </a:extLst>
          </p:cNvPr>
          <p:cNvSpPr/>
          <p:nvPr/>
        </p:nvSpPr>
        <p:spPr>
          <a:xfrm>
            <a:off x="5220675" y="478779"/>
            <a:ext cx="2814086" cy="726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“Charles Green”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123</a:t>
            </a:r>
          </a:p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4A749D-F8FD-4BAC-9F50-00FBB3407D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99736" y="4610271"/>
            <a:ext cx="3403873" cy="66190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C42E9C54-AB15-4939-A7C8-542247D99DA7}"/>
              </a:ext>
            </a:extLst>
          </p:cNvPr>
          <p:cNvSpPr/>
          <p:nvPr/>
        </p:nvSpPr>
        <p:spPr>
          <a:xfrm>
            <a:off x="5134569" y="4158423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{b1, b2}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F8882-BB8F-41F8-A9EB-1CC38ADB0454}"/>
              </a:ext>
            </a:extLst>
          </p:cNvPr>
          <p:cNvSpPr/>
          <p:nvPr/>
        </p:nvSpPr>
        <p:spPr>
          <a:xfrm>
            <a:off x="234461" y="1477628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322545-556B-4405-8B17-1BA7B91E0CED}"/>
              </a:ext>
            </a:extLst>
          </p:cNvPr>
          <p:cNvCxnSpPr>
            <a:cxnSpLocks/>
          </p:cNvCxnSpPr>
          <p:nvPr/>
        </p:nvCxnSpPr>
        <p:spPr>
          <a:xfrm flipV="1">
            <a:off x="1519548" y="1841176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AFD3D48-522A-433C-8D4F-898411D10EEA}"/>
              </a:ext>
            </a:extLst>
          </p:cNvPr>
          <p:cNvSpPr/>
          <p:nvPr/>
        </p:nvSpPr>
        <p:spPr>
          <a:xfrm>
            <a:off x="5167864" y="1461910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accountHolder</a:t>
            </a:r>
            <a:r>
              <a:rPr lang="en-US" dirty="0"/>
              <a:t> = c1</a:t>
            </a:r>
          </a:p>
          <a:p>
            <a:pPr algn="ctr"/>
            <a:r>
              <a:rPr lang="en-US" dirty="0"/>
              <a:t>balance = 100.00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643EA-5B2A-460A-9103-9B8E2D2DB057}"/>
              </a:ext>
            </a:extLst>
          </p:cNvPr>
          <p:cNvSpPr/>
          <p:nvPr/>
        </p:nvSpPr>
        <p:spPr>
          <a:xfrm>
            <a:off x="254273" y="2312697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D5A8CF-3BBD-41BE-858C-B5069710B8E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519548" y="895563"/>
            <a:ext cx="3384061" cy="178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70506079-9CA9-4650-AF56-3C8238B7B6D8}"/>
              </a:ext>
            </a:extLst>
          </p:cNvPr>
          <p:cNvSpPr/>
          <p:nvPr/>
        </p:nvSpPr>
        <p:spPr>
          <a:xfrm>
            <a:off x="5160184" y="5004410"/>
            <a:ext cx="281408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StringBuilder</a:t>
            </a:r>
            <a:r>
              <a:rPr lang="en-US" dirty="0"/>
              <a:t> Object)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67D283-2B20-4EAD-A98A-42F62B197E5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499736" y="5272178"/>
            <a:ext cx="3330329" cy="15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612B33F-2D54-41BC-BB63-6F8757AAEFCD}"/>
              </a:ext>
            </a:extLst>
          </p:cNvPr>
          <p:cNvSpPr/>
          <p:nvPr/>
        </p:nvSpPr>
        <p:spPr>
          <a:xfrm>
            <a:off x="8604736" y="166688"/>
            <a:ext cx="2900797" cy="651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r>
              <a:rPr lang="en-CA" sz="1600" dirty="0"/>
              <a:t>(Charles Green 123) null: 100.00</a:t>
            </a:r>
          </a:p>
          <a:p>
            <a:endParaRPr lang="en-CA" sz="1600" dirty="0"/>
          </a:p>
          <a:p>
            <a:r>
              <a:rPr lang="en-CA" sz="1600" dirty="0"/>
              <a:t>Charles Green 123</a:t>
            </a:r>
          </a:p>
          <a:p>
            <a:r>
              <a:rPr lang="en-CA" sz="1600" dirty="0"/>
              <a:t>Charles Green 123</a:t>
            </a:r>
          </a:p>
          <a:p>
            <a:endParaRPr lang="en-CA" dirty="0"/>
          </a:p>
          <a:p>
            <a:r>
              <a:rPr lang="en-CA" dirty="0"/>
              <a:t>(Charles Green 123) null: 100.0</a:t>
            </a:r>
          </a:p>
          <a:p>
            <a:r>
              <a:rPr lang="en-CA" dirty="0"/>
              <a:t>(Alan Turing 1945) null: 50.0</a:t>
            </a:r>
          </a:p>
          <a:p>
            <a:endParaRPr lang="en-CA" dirty="0"/>
          </a:p>
          <a:p>
            <a:r>
              <a:rPr lang="en-CA" dirty="0"/>
              <a:t>Charles Green 123</a:t>
            </a:r>
          </a:p>
          <a:p>
            <a:r>
              <a:rPr lang="en-CA" dirty="0"/>
              <a:t>Charles Green 123</a:t>
            </a:r>
          </a:p>
          <a:p>
            <a:r>
              <a:rPr lang="en-CA" dirty="0"/>
              <a:t>Alan Turing 1945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6C23AF-079F-46D2-8856-25EAC53F9A23}"/>
              </a:ext>
            </a:extLst>
          </p:cNvPr>
          <p:cNvSpPr/>
          <p:nvPr/>
        </p:nvSpPr>
        <p:spPr>
          <a:xfrm>
            <a:off x="234461" y="320049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6A7D9EBB-4D99-43B4-BB44-CDD1DF9EFA96}"/>
              </a:ext>
            </a:extLst>
          </p:cNvPr>
          <p:cNvSpPr/>
          <p:nvPr/>
        </p:nvSpPr>
        <p:spPr>
          <a:xfrm>
            <a:off x="5167864" y="2343839"/>
            <a:ext cx="2814086" cy="726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“Alan Turing”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1945</a:t>
            </a:r>
          </a:p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41B5B6-500D-42FF-9463-E8BFEE67D279}"/>
              </a:ext>
            </a:extLst>
          </p:cNvPr>
          <p:cNvCxnSpPr>
            <a:cxnSpLocks/>
          </p:cNvCxnSpPr>
          <p:nvPr/>
        </p:nvCxnSpPr>
        <p:spPr>
          <a:xfrm flipV="1">
            <a:off x="1519548" y="2751769"/>
            <a:ext cx="3310517" cy="85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C33D08A-1C98-4957-AE9F-9C4B813A5B1A}"/>
              </a:ext>
            </a:extLst>
          </p:cNvPr>
          <p:cNvSpPr/>
          <p:nvPr/>
        </p:nvSpPr>
        <p:spPr>
          <a:xfrm>
            <a:off x="266518" y="4052073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34" name="Rounded Rectangle 23">
            <a:extLst>
              <a:ext uri="{FF2B5EF4-FFF2-40B4-BE49-F238E27FC236}">
                <a16:creationId xmlns:a16="http://schemas.microsoft.com/office/drawing/2014/main" id="{4FE5582B-CCEF-4444-9EE9-B2170E2D366D}"/>
              </a:ext>
            </a:extLst>
          </p:cNvPr>
          <p:cNvSpPr/>
          <p:nvPr/>
        </p:nvSpPr>
        <p:spPr>
          <a:xfrm>
            <a:off x="5220675" y="5887140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accountHolder</a:t>
            </a:r>
            <a:r>
              <a:rPr lang="en-US" dirty="0"/>
              <a:t> = c3</a:t>
            </a:r>
          </a:p>
          <a:p>
            <a:pPr algn="ctr"/>
            <a:r>
              <a:rPr lang="en-US" dirty="0"/>
              <a:t>balance = 50.00</a:t>
            </a:r>
          </a:p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BFBA1A-897B-4EB8-B2CA-CA731B87AB2B}"/>
              </a:ext>
            </a:extLst>
          </p:cNvPr>
          <p:cNvCxnSpPr>
            <a:cxnSpLocks/>
          </p:cNvCxnSpPr>
          <p:nvPr/>
        </p:nvCxnSpPr>
        <p:spPr>
          <a:xfrm>
            <a:off x="1609131" y="4331172"/>
            <a:ext cx="3253013" cy="191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08D50C-8562-443D-B7BE-69D9AB10E2D2}"/>
              </a:ext>
            </a:extLst>
          </p:cNvPr>
          <p:cNvSpPr txBox="1"/>
          <p:nvPr/>
        </p:nvSpPr>
        <p:spPr>
          <a:xfrm rot="186631">
            <a:off x="2570459" y="5037729"/>
            <a:ext cx="187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myBank.toString</a:t>
            </a:r>
            <a:r>
              <a:rPr lang="en-US" sz="1600" dirty="0"/>
              <a:t>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2E5CC3-58D6-491E-9A1C-06B6160FE6AC}"/>
              </a:ext>
            </a:extLst>
          </p:cNvPr>
          <p:cNvSpPr txBox="1"/>
          <p:nvPr/>
        </p:nvSpPr>
        <p:spPr>
          <a:xfrm>
            <a:off x="7974270" y="5268510"/>
            <a:ext cx="1983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System.out.println</a:t>
            </a:r>
            <a:r>
              <a:rPr lang="en-US" sz="800" dirty="0"/>
              <a:t>(</a:t>
            </a:r>
            <a:r>
              <a:rPr lang="en-US" sz="800" dirty="0" err="1"/>
              <a:t>myBank.toString</a:t>
            </a:r>
            <a:r>
              <a:rPr lang="en-US" sz="800" dirty="0"/>
              <a:t>());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5F08BC-9917-40D0-B217-EB46F1103548}"/>
              </a:ext>
            </a:extLst>
          </p:cNvPr>
          <p:cNvCxnSpPr/>
          <p:nvPr/>
        </p:nvCxnSpPr>
        <p:spPr>
          <a:xfrm>
            <a:off x="7983925" y="5525269"/>
            <a:ext cx="1156677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8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06C0F0-18A8-4F21-BF4D-7372FA85AF84}"/>
              </a:ext>
            </a:extLst>
          </p:cNvPr>
          <p:cNvSpPr/>
          <p:nvPr/>
        </p:nvSpPr>
        <p:spPr>
          <a:xfrm>
            <a:off x="4935688" y="166688"/>
            <a:ext cx="3384061" cy="651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A6203-7229-4E90-8513-74D27F9F1388}"/>
              </a:ext>
            </a:extLst>
          </p:cNvPr>
          <p:cNvSpPr/>
          <p:nvPr/>
        </p:nvSpPr>
        <p:spPr>
          <a:xfrm>
            <a:off x="234461" y="4900038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62C39-2A9A-46B0-A856-FDA4A0C1C15A}"/>
              </a:ext>
            </a:extLst>
          </p:cNvPr>
          <p:cNvSpPr/>
          <p:nvPr/>
        </p:nvSpPr>
        <p:spPr>
          <a:xfrm>
            <a:off x="234461" y="46141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01E0A-2E45-4D69-8B79-4F5D1D1CF4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99736" y="3818748"/>
            <a:ext cx="3435952" cy="14534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9FDEA-B517-4C33-80BC-573E92384E7E}"/>
              </a:ext>
            </a:extLst>
          </p:cNvPr>
          <p:cNvCxnSpPr>
            <a:cxnSpLocks/>
          </p:cNvCxnSpPr>
          <p:nvPr/>
        </p:nvCxnSpPr>
        <p:spPr>
          <a:xfrm flipV="1">
            <a:off x="1499735" y="828630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3">
            <a:extLst>
              <a:ext uri="{FF2B5EF4-FFF2-40B4-BE49-F238E27FC236}">
                <a16:creationId xmlns:a16="http://schemas.microsoft.com/office/drawing/2014/main" id="{70B9C519-1E05-4DE0-82C4-80FD23F51C23}"/>
              </a:ext>
            </a:extLst>
          </p:cNvPr>
          <p:cNvSpPr/>
          <p:nvPr/>
        </p:nvSpPr>
        <p:spPr>
          <a:xfrm>
            <a:off x="5134569" y="3312436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= {c1, c2, c3}</a:t>
            </a:r>
          </a:p>
          <a:p>
            <a:pPr algn="ctr"/>
            <a:endParaRPr lang="en-US" dirty="0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719FB1DE-F40E-48AC-A409-ED1B145B876B}"/>
              </a:ext>
            </a:extLst>
          </p:cNvPr>
          <p:cNvSpPr/>
          <p:nvPr/>
        </p:nvSpPr>
        <p:spPr>
          <a:xfrm>
            <a:off x="5220675" y="478779"/>
            <a:ext cx="2814086" cy="726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“Charles Green”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123</a:t>
            </a:r>
          </a:p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4A749D-F8FD-4BAC-9F50-00FBB3407D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99736" y="4610271"/>
            <a:ext cx="3403873" cy="66190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C42E9C54-AB15-4939-A7C8-542247D99DA7}"/>
              </a:ext>
            </a:extLst>
          </p:cNvPr>
          <p:cNvSpPr/>
          <p:nvPr/>
        </p:nvSpPr>
        <p:spPr>
          <a:xfrm>
            <a:off x="5134569" y="4158423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{b1, b2}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F8882-BB8F-41F8-A9EB-1CC38ADB0454}"/>
              </a:ext>
            </a:extLst>
          </p:cNvPr>
          <p:cNvSpPr/>
          <p:nvPr/>
        </p:nvSpPr>
        <p:spPr>
          <a:xfrm>
            <a:off x="234461" y="1477628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322545-556B-4405-8B17-1BA7B91E0CED}"/>
              </a:ext>
            </a:extLst>
          </p:cNvPr>
          <p:cNvCxnSpPr>
            <a:cxnSpLocks/>
          </p:cNvCxnSpPr>
          <p:nvPr/>
        </p:nvCxnSpPr>
        <p:spPr>
          <a:xfrm flipV="1">
            <a:off x="1519548" y="1841176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AFD3D48-522A-433C-8D4F-898411D10EEA}"/>
              </a:ext>
            </a:extLst>
          </p:cNvPr>
          <p:cNvSpPr/>
          <p:nvPr/>
        </p:nvSpPr>
        <p:spPr>
          <a:xfrm>
            <a:off x="5167864" y="1461910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accountHolder</a:t>
            </a:r>
            <a:r>
              <a:rPr lang="en-US" dirty="0"/>
              <a:t> = c1</a:t>
            </a:r>
          </a:p>
          <a:p>
            <a:pPr algn="ctr"/>
            <a:r>
              <a:rPr lang="en-US" dirty="0"/>
              <a:t>balance = 100.00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643EA-5B2A-460A-9103-9B8E2D2DB057}"/>
              </a:ext>
            </a:extLst>
          </p:cNvPr>
          <p:cNvSpPr/>
          <p:nvPr/>
        </p:nvSpPr>
        <p:spPr>
          <a:xfrm>
            <a:off x="254273" y="2312697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D5A8CF-3BBD-41BE-858C-B5069710B8E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519548" y="895563"/>
            <a:ext cx="3384061" cy="178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612B33F-2D54-41BC-BB63-6F8757AAEFCD}"/>
              </a:ext>
            </a:extLst>
          </p:cNvPr>
          <p:cNvSpPr/>
          <p:nvPr/>
        </p:nvSpPr>
        <p:spPr>
          <a:xfrm>
            <a:off x="8604736" y="166688"/>
            <a:ext cx="2900797" cy="651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r>
              <a:rPr lang="en-CA" sz="1600" dirty="0"/>
              <a:t>(Charles Green 123) null: 100.00</a:t>
            </a:r>
          </a:p>
          <a:p>
            <a:endParaRPr lang="en-CA" sz="1600" dirty="0"/>
          </a:p>
          <a:p>
            <a:r>
              <a:rPr lang="en-CA" sz="1600" dirty="0"/>
              <a:t>Charles Green 123</a:t>
            </a:r>
          </a:p>
          <a:p>
            <a:r>
              <a:rPr lang="en-CA" sz="1600" dirty="0"/>
              <a:t>Charles Green 123</a:t>
            </a:r>
          </a:p>
          <a:p>
            <a:endParaRPr lang="en-CA" dirty="0"/>
          </a:p>
          <a:p>
            <a:r>
              <a:rPr lang="en-CA" dirty="0"/>
              <a:t>(Charles Green 123) null: 100.0</a:t>
            </a:r>
          </a:p>
          <a:p>
            <a:r>
              <a:rPr lang="en-CA" dirty="0"/>
              <a:t>(Alan Turing 1945) null: 50.0</a:t>
            </a:r>
          </a:p>
          <a:p>
            <a:endParaRPr lang="en-CA" dirty="0"/>
          </a:p>
          <a:p>
            <a:r>
              <a:rPr lang="en-CA" dirty="0"/>
              <a:t>Charles Green 123</a:t>
            </a:r>
          </a:p>
          <a:p>
            <a:r>
              <a:rPr lang="en-CA" dirty="0"/>
              <a:t>Charles Green 123</a:t>
            </a:r>
          </a:p>
          <a:p>
            <a:r>
              <a:rPr lang="en-CA" dirty="0"/>
              <a:t>Alan Turing 1945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6C23AF-079F-46D2-8856-25EAC53F9A23}"/>
              </a:ext>
            </a:extLst>
          </p:cNvPr>
          <p:cNvSpPr/>
          <p:nvPr/>
        </p:nvSpPr>
        <p:spPr>
          <a:xfrm>
            <a:off x="234461" y="320049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6A7D9EBB-4D99-43B4-BB44-CDD1DF9EFA96}"/>
              </a:ext>
            </a:extLst>
          </p:cNvPr>
          <p:cNvSpPr/>
          <p:nvPr/>
        </p:nvSpPr>
        <p:spPr>
          <a:xfrm>
            <a:off x="5167864" y="2343839"/>
            <a:ext cx="2814086" cy="726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“Grace Hopper”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1945</a:t>
            </a:r>
          </a:p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41B5B6-500D-42FF-9463-E8BFEE67D279}"/>
              </a:ext>
            </a:extLst>
          </p:cNvPr>
          <p:cNvCxnSpPr>
            <a:cxnSpLocks/>
          </p:cNvCxnSpPr>
          <p:nvPr/>
        </p:nvCxnSpPr>
        <p:spPr>
          <a:xfrm flipV="1">
            <a:off x="1519548" y="2751769"/>
            <a:ext cx="3310517" cy="85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C33D08A-1C98-4957-AE9F-9C4B813A5B1A}"/>
              </a:ext>
            </a:extLst>
          </p:cNvPr>
          <p:cNvSpPr/>
          <p:nvPr/>
        </p:nvSpPr>
        <p:spPr>
          <a:xfrm>
            <a:off x="266518" y="4052073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34" name="Rounded Rectangle 23">
            <a:extLst>
              <a:ext uri="{FF2B5EF4-FFF2-40B4-BE49-F238E27FC236}">
                <a16:creationId xmlns:a16="http://schemas.microsoft.com/office/drawing/2014/main" id="{4FE5582B-CCEF-4444-9EE9-B2170E2D366D}"/>
              </a:ext>
            </a:extLst>
          </p:cNvPr>
          <p:cNvSpPr/>
          <p:nvPr/>
        </p:nvSpPr>
        <p:spPr>
          <a:xfrm>
            <a:off x="5220675" y="5887140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accountHolder</a:t>
            </a:r>
            <a:r>
              <a:rPr lang="en-US" dirty="0"/>
              <a:t> = c3</a:t>
            </a:r>
          </a:p>
          <a:p>
            <a:pPr algn="ctr"/>
            <a:r>
              <a:rPr lang="en-US" dirty="0"/>
              <a:t>balance = 50.00</a:t>
            </a:r>
          </a:p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BFBA1A-897B-4EB8-B2CA-CA731B87AB2B}"/>
              </a:ext>
            </a:extLst>
          </p:cNvPr>
          <p:cNvCxnSpPr>
            <a:cxnSpLocks/>
          </p:cNvCxnSpPr>
          <p:nvPr/>
        </p:nvCxnSpPr>
        <p:spPr>
          <a:xfrm>
            <a:off x="1609131" y="4331172"/>
            <a:ext cx="3253013" cy="191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EB0536-ED85-4B26-BD4E-6BC443728576}"/>
              </a:ext>
            </a:extLst>
          </p:cNvPr>
          <p:cNvSpPr txBox="1"/>
          <p:nvPr/>
        </p:nvSpPr>
        <p:spPr>
          <a:xfrm rot="20655732">
            <a:off x="1984119" y="2745960"/>
            <a:ext cx="300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c3.setName(“Grace Hopper”);</a:t>
            </a:r>
          </a:p>
        </p:txBody>
      </p:sp>
    </p:spTree>
    <p:extLst>
      <p:ext uri="{BB962C8B-B14F-4D97-AF65-F5344CB8AC3E}">
        <p14:creationId xmlns:p14="http://schemas.microsoft.com/office/powerpoint/2010/main" val="225152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06C0F0-18A8-4F21-BF4D-7372FA85AF84}"/>
              </a:ext>
            </a:extLst>
          </p:cNvPr>
          <p:cNvSpPr/>
          <p:nvPr/>
        </p:nvSpPr>
        <p:spPr>
          <a:xfrm>
            <a:off x="4935688" y="166688"/>
            <a:ext cx="3384061" cy="651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A6203-7229-4E90-8513-74D27F9F1388}"/>
              </a:ext>
            </a:extLst>
          </p:cNvPr>
          <p:cNvSpPr/>
          <p:nvPr/>
        </p:nvSpPr>
        <p:spPr>
          <a:xfrm>
            <a:off x="234461" y="4900038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62C39-2A9A-46B0-A856-FDA4A0C1C15A}"/>
              </a:ext>
            </a:extLst>
          </p:cNvPr>
          <p:cNvSpPr/>
          <p:nvPr/>
        </p:nvSpPr>
        <p:spPr>
          <a:xfrm>
            <a:off x="234461" y="46141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01E0A-2E45-4D69-8B79-4F5D1D1CF4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99736" y="3818748"/>
            <a:ext cx="3435952" cy="14534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9FDEA-B517-4C33-80BC-573E92384E7E}"/>
              </a:ext>
            </a:extLst>
          </p:cNvPr>
          <p:cNvCxnSpPr>
            <a:cxnSpLocks/>
          </p:cNvCxnSpPr>
          <p:nvPr/>
        </p:nvCxnSpPr>
        <p:spPr>
          <a:xfrm flipV="1">
            <a:off x="1499735" y="828630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3">
            <a:extLst>
              <a:ext uri="{FF2B5EF4-FFF2-40B4-BE49-F238E27FC236}">
                <a16:creationId xmlns:a16="http://schemas.microsoft.com/office/drawing/2014/main" id="{70B9C519-1E05-4DE0-82C4-80FD23F51C23}"/>
              </a:ext>
            </a:extLst>
          </p:cNvPr>
          <p:cNvSpPr/>
          <p:nvPr/>
        </p:nvSpPr>
        <p:spPr>
          <a:xfrm>
            <a:off x="5134569" y="3312436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= {c1, c2, c3}</a:t>
            </a:r>
          </a:p>
          <a:p>
            <a:pPr algn="ctr"/>
            <a:endParaRPr lang="en-US" dirty="0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719FB1DE-F40E-48AC-A409-ED1B145B876B}"/>
              </a:ext>
            </a:extLst>
          </p:cNvPr>
          <p:cNvSpPr/>
          <p:nvPr/>
        </p:nvSpPr>
        <p:spPr>
          <a:xfrm>
            <a:off x="5220675" y="478779"/>
            <a:ext cx="2814086" cy="726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“Charles Green”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123</a:t>
            </a:r>
          </a:p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4A749D-F8FD-4BAC-9F50-00FBB3407D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99736" y="4610271"/>
            <a:ext cx="3403873" cy="66190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C42E9C54-AB15-4939-A7C8-542247D99DA7}"/>
              </a:ext>
            </a:extLst>
          </p:cNvPr>
          <p:cNvSpPr/>
          <p:nvPr/>
        </p:nvSpPr>
        <p:spPr>
          <a:xfrm>
            <a:off x="5134569" y="4158423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{b1, b2}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F8882-BB8F-41F8-A9EB-1CC38ADB0454}"/>
              </a:ext>
            </a:extLst>
          </p:cNvPr>
          <p:cNvSpPr/>
          <p:nvPr/>
        </p:nvSpPr>
        <p:spPr>
          <a:xfrm>
            <a:off x="234461" y="1477628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322545-556B-4405-8B17-1BA7B91E0CED}"/>
              </a:ext>
            </a:extLst>
          </p:cNvPr>
          <p:cNvCxnSpPr>
            <a:cxnSpLocks/>
          </p:cNvCxnSpPr>
          <p:nvPr/>
        </p:nvCxnSpPr>
        <p:spPr>
          <a:xfrm flipV="1">
            <a:off x="1519548" y="1841176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AFD3D48-522A-433C-8D4F-898411D10EEA}"/>
              </a:ext>
            </a:extLst>
          </p:cNvPr>
          <p:cNvSpPr/>
          <p:nvPr/>
        </p:nvSpPr>
        <p:spPr>
          <a:xfrm>
            <a:off x="5167864" y="1461910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accountHolder</a:t>
            </a:r>
            <a:r>
              <a:rPr lang="en-US" dirty="0"/>
              <a:t> = c1</a:t>
            </a:r>
          </a:p>
          <a:p>
            <a:pPr algn="ctr"/>
            <a:r>
              <a:rPr lang="en-US" dirty="0"/>
              <a:t>balance = 100.00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643EA-5B2A-460A-9103-9B8E2D2DB057}"/>
              </a:ext>
            </a:extLst>
          </p:cNvPr>
          <p:cNvSpPr/>
          <p:nvPr/>
        </p:nvSpPr>
        <p:spPr>
          <a:xfrm>
            <a:off x="254273" y="2312697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D5A8CF-3BBD-41BE-858C-B5069710B8E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519548" y="895563"/>
            <a:ext cx="3384061" cy="178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70506079-9CA9-4650-AF56-3C8238B7B6D8}"/>
              </a:ext>
            </a:extLst>
          </p:cNvPr>
          <p:cNvSpPr/>
          <p:nvPr/>
        </p:nvSpPr>
        <p:spPr>
          <a:xfrm>
            <a:off x="5160184" y="5004410"/>
            <a:ext cx="281408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StringBuilder</a:t>
            </a:r>
            <a:r>
              <a:rPr lang="en-US" dirty="0"/>
              <a:t> Object)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67D283-2B20-4EAD-A98A-42F62B197E5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499736" y="5272178"/>
            <a:ext cx="3330329" cy="15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612B33F-2D54-41BC-BB63-6F8757AAEFCD}"/>
              </a:ext>
            </a:extLst>
          </p:cNvPr>
          <p:cNvSpPr/>
          <p:nvPr/>
        </p:nvSpPr>
        <p:spPr>
          <a:xfrm>
            <a:off x="8604736" y="166688"/>
            <a:ext cx="2900797" cy="651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</a:p>
          <a:p>
            <a:r>
              <a:rPr lang="en-CA" sz="1600" dirty="0"/>
              <a:t>(Charles Green 123) null: 100.00</a:t>
            </a:r>
          </a:p>
          <a:p>
            <a:endParaRPr lang="en-CA" sz="1600" dirty="0"/>
          </a:p>
          <a:p>
            <a:r>
              <a:rPr lang="en-CA" sz="1600" dirty="0"/>
              <a:t>Charles Green 123</a:t>
            </a:r>
          </a:p>
          <a:p>
            <a:r>
              <a:rPr lang="en-CA" sz="1600" dirty="0"/>
              <a:t>Charles Green 123</a:t>
            </a:r>
          </a:p>
          <a:p>
            <a:endParaRPr lang="en-CA" sz="1600" dirty="0"/>
          </a:p>
          <a:p>
            <a:r>
              <a:rPr lang="en-CA" sz="1600" dirty="0"/>
              <a:t>(Charles Green 123) null: 100.0</a:t>
            </a:r>
          </a:p>
          <a:p>
            <a:r>
              <a:rPr lang="en-CA" sz="1600" dirty="0"/>
              <a:t>(Alan Turing 1945) null: 50.0</a:t>
            </a:r>
          </a:p>
          <a:p>
            <a:endParaRPr lang="en-CA" sz="1600" dirty="0"/>
          </a:p>
          <a:p>
            <a:r>
              <a:rPr lang="en-CA" sz="1600" dirty="0"/>
              <a:t>Charles Green 123</a:t>
            </a:r>
          </a:p>
          <a:p>
            <a:r>
              <a:rPr lang="en-CA" sz="1600" dirty="0"/>
              <a:t>Charles Green 123</a:t>
            </a:r>
          </a:p>
          <a:p>
            <a:r>
              <a:rPr lang="en-CA" sz="1600" dirty="0"/>
              <a:t>Alan Turing 1945</a:t>
            </a:r>
          </a:p>
          <a:p>
            <a:endParaRPr lang="en-CA" sz="1600" dirty="0"/>
          </a:p>
          <a:p>
            <a:r>
              <a:rPr lang="en-CA" sz="1600" dirty="0"/>
              <a:t>(Charles Green 123) null: 100.0</a:t>
            </a:r>
          </a:p>
          <a:p>
            <a:r>
              <a:rPr lang="en-CA" sz="1600" dirty="0"/>
              <a:t>(Grace Hopper 1945) null: 50.0</a:t>
            </a:r>
          </a:p>
          <a:p>
            <a:endParaRPr lang="en-CA" sz="1600" dirty="0"/>
          </a:p>
          <a:p>
            <a:r>
              <a:rPr lang="en-CA" sz="1600" dirty="0"/>
              <a:t>Charles Green 123</a:t>
            </a:r>
          </a:p>
          <a:p>
            <a:r>
              <a:rPr lang="en-CA" sz="1600" dirty="0"/>
              <a:t>Charles Green 123</a:t>
            </a:r>
          </a:p>
          <a:p>
            <a:r>
              <a:rPr lang="en-CA" sz="1600" dirty="0"/>
              <a:t>Grace Hopper 1945</a:t>
            </a:r>
          </a:p>
          <a:p>
            <a:endParaRPr lang="en-CA" sz="1600" dirty="0"/>
          </a:p>
          <a:p>
            <a:r>
              <a:rPr lang="en-CA" sz="1600" dirty="0"/>
              <a:t>(Program Terminates)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6C23AF-079F-46D2-8856-25EAC53F9A23}"/>
              </a:ext>
            </a:extLst>
          </p:cNvPr>
          <p:cNvSpPr/>
          <p:nvPr/>
        </p:nvSpPr>
        <p:spPr>
          <a:xfrm>
            <a:off x="234461" y="320049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6A7D9EBB-4D99-43B4-BB44-CDD1DF9EFA96}"/>
              </a:ext>
            </a:extLst>
          </p:cNvPr>
          <p:cNvSpPr/>
          <p:nvPr/>
        </p:nvSpPr>
        <p:spPr>
          <a:xfrm>
            <a:off x="5167864" y="2343839"/>
            <a:ext cx="2814086" cy="726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“Grace Hopper”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1945</a:t>
            </a:r>
          </a:p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41B5B6-500D-42FF-9463-E8BFEE67D279}"/>
              </a:ext>
            </a:extLst>
          </p:cNvPr>
          <p:cNvCxnSpPr>
            <a:cxnSpLocks/>
          </p:cNvCxnSpPr>
          <p:nvPr/>
        </p:nvCxnSpPr>
        <p:spPr>
          <a:xfrm flipV="1">
            <a:off x="1519548" y="2751769"/>
            <a:ext cx="3310517" cy="85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C33D08A-1C98-4957-AE9F-9C4B813A5B1A}"/>
              </a:ext>
            </a:extLst>
          </p:cNvPr>
          <p:cNvSpPr/>
          <p:nvPr/>
        </p:nvSpPr>
        <p:spPr>
          <a:xfrm>
            <a:off x="266518" y="4052073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34" name="Rounded Rectangle 23">
            <a:extLst>
              <a:ext uri="{FF2B5EF4-FFF2-40B4-BE49-F238E27FC236}">
                <a16:creationId xmlns:a16="http://schemas.microsoft.com/office/drawing/2014/main" id="{4FE5582B-CCEF-4444-9EE9-B2170E2D366D}"/>
              </a:ext>
            </a:extLst>
          </p:cNvPr>
          <p:cNvSpPr/>
          <p:nvPr/>
        </p:nvSpPr>
        <p:spPr>
          <a:xfrm>
            <a:off x="5220675" y="5887140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accountHolder</a:t>
            </a:r>
            <a:r>
              <a:rPr lang="en-US" dirty="0"/>
              <a:t> = c3</a:t>
            </a:r>
          </a:p>
          <a:p>
            <a:pPr algn="ctr"/>
            <a:r>
              <a:rPr lang="en-US" dirty="0"/>
              <a:t>balance = 50.00</a:t>
            </a:r>
          </a:p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BFBA1A-897B-4EB8-B2CA-CA731B87AB2B}"/>
              </a:ext>
            </a:extLst>
          </p:cNvPr>
          <p:cNvCxnSpPr>
            <a:cxnSpLocks/>
          </p:cNvCxnSpPr>
          <p:nvPr/>
        </p:nvCxnSpPr>
        <p:spPr>
          <a:xfrm>
            <a:off x="1609131" y="4331172"/>
            <a:ext cx="3253013" cy="191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08D50C-8562-443D-B7BE-69D9AB10E2D2}"/>
              </a:ext>
            </a:extLst>
          </p:cNvPr>
          <p:cNvSpPr txBox="1"/>
          <p:nvPr/>
        </p:nvSpPr>
        <p:spPr>
          <a:xfrm rot="186631">
            <a:off x="2764905" y="5046893"/>
            <a:ext cx="182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myBank.toString</a:t>
            </a:r>
            <a:r>
              <a:rPr lang="en-US" sz="1600" dirty="0"/>
              <a:t>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2E5CC3-58D6-491E-9A1C-06B6160FE6AC}"/>
              </a:ext>
            </a:extLst>
          </p:cNvPr>
          <p:cNvSpPr txBox="1"/>
          <p:nvPr/>
        </p:nvSpPr>
        <p:spPr>
          <a:xfrm>
            <a:off x="7974270" y="5268510"/>
            <a:ext cx="1983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System.out.println</a:t>
            </a:r>
            <a:r>
              <a:rPr lang="en-US" sz="800" dirty="0"/>
              <a:t>(</a:t>
            </a:r>
            <a:r>
              <a:rPr lang="en-US" sz="800" dirty="0" err="1"/>
              <a:t>myBank.toString</a:t>
            </a:r>
            <a:r>
              <a:rPr lang="en-US" sz="800" dirty="0"/>
              <a:t>());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5F08BC-9917-40D0-B217-EB46F1103548}"/>
              </a:ext>
            </a:extLst>
          </p:cNvPr>
          <p:cNvCxnSpPr/>
          <p:nvPr/>
        </p:nvCxnSpPr>
        <p:spPr>
          <a:xfrm>
            <a:off x="7983925" y="5525269"/>
            <a:ext cx="1156677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6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06C0F0-18A8-4F21-BF4D-7372FA85AF84}"/>
              </a:ext>
            </a:extLst>
          </p:cNvPr>
          <p:cNvSpPr/>
          <p:nvPr/>
        </p:nvSpPr>
        <p:spPr>
          <a:xfrm>
            <a:off x="6781266" y="845157"/>
            <a:ext cx="3384061" cy="483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A6203-7229-4E90-8513-74D27F9F1388}"/>
              </a:ext>
            </a:extLst>
          </p:cNvPr>
          <p:cNvSpPr/>
          <p:nvPr/>
        </p:nvSpPr>
        <p:spPr>
          <a:xfrm>
            <a:off x="2080039" y="392151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62C39-2A9A-46B0-A856-FDA4A0C1C15A}"/>
              </a:ext>
            </a:extLst>
          </p:cNvPr>
          <p:cNvSpPr/>
          <p:nvPr/>
        </p:nvSpPr>
        <p:spPr>
          <a:xfrm>
            <a:off x="2080039" y="1139884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01E0A-2E45-4D69-8B79-4F5D1D1CF4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345314" y="4293654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9FDEA-B517-4C33-80BC-573E92384E7E}"/>
              </a:ext>
            </a:extLst>
          </p:cNvPr>
          <p:cNvCxnSpPr>
            <a:cxnSpLocks/>
          </p:cNvCxnSpPr>
          <p:nvPr/>
        </p:nvCxnSpPr>
        <p:spPr>
          <a:xfrm flipV="1">
            <a:off x="3345313" y="1507099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3">
            <a:extLst>
              <a:ext uri="{FF2B5EF4-FFF2-40B4-BE49-F238E27FC236}">
                <a16:creationId xmlns:a16="http://schemas.microsoft.com/office/drawing/2014/main" id="{70B9C519-1E05-4DE0-82C4-80FD23F51C23}"/>
              </a:ext>
            </a:extLst>
          </p:cNvPr>
          <p:cNvSpPr/>
          <p:nvPr/>
        </p:nvSpPr>
        <p:spPr>
          <a:xfrm>
            <a:off x="6980147" y="3990905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= null</a:t>
            </a:r>
          </a:p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8F9F-9F4D-474B-8F9A-DB5B2F3B0936}"/>
              </a:ext>
            </a:extLst>
          </p:cNvPr>
          <p:cNvSpPr txBox="1"/>
          <p:nvPr/>
        </p:nvSpPr>
        <p:spPr>
          <a:xfrm>
            <a:off x="3365126" y="1230100"/>
            <a:ext cx="365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Customer c1 = new Customer(“Alison Brown”, 123); 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719FB1DE-F40E-48AC-A409-ED1B145B876B}"/>
              </a:ext>
            </a:extLst>
          </p:cNvPr>
          <p:cNvSpPr/>
          <p:nvPr/>
        </p:nvSpPr>
        <p:spPr>
          <a:xfrm>
            <a:off x="7066253" y="1157248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“Alison Brown”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123</a:t>
            </a:r>
          </a:p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202474-AEBF-4577-8367-D8D2BC0B99B7}"/>
              </a:ext>
            </a:extLst>
          </p:cNvPr>
          <p:cNvSpPr txBox="1"/>
          <p:nvPr/>
        </p:nvSpPr>
        <p:spPr>
          <a:xfrm>
            <a:off x="3650114" y="3977763"/>
            <a:ext cx="341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Bank </a:t>
            </a:r>
            <a:r>
              <a:rPr lang="en-CA" dirty="0" err="1"/>
              <a:t>myBank</a:t>
            </a:r>
            <a:r>
              <a:rPr lang="en-CA" dirty="0"/>
              <a:t> = new Bank()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4A749D-F8FD-4BAC-9F50-00FBB3407D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345314" y="4293655"/>
            <a:ext cx="3435952" cy="8363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C42E9C54-AB15-4939-A7C8-542247D99DA7}"/>
              </a:ext>
            </a:extLst>
          </p:cNvPr>
          <p:cNvSpPr/>
          <p:nvPr/>
        </p:nvSpPr>
        <p:spPr>
          <a:xfrm>
            <a:off x="6980147" y="4836892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null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4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06C0F0-18A8-4F21-BF4D-7372FA85AF84}"/>
              </a:ext>
            </a:extLst>
          </p:cNvPr>
          <p:cNvSpPr/>
          <p:nvPr/>
        </p:nvSpPr>
        <p:spPr>
          <a:xfrm>
            <a:off x="6361817" y="912269"/>
            <a:ext cx="3384061" cy="483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A6203-7229-4E90-8513-74D27F9F1388}"/>
              </a:ext>
            </a:extLst>
          </p:cNvPr>
          <p:cNvSpPr/>
          <p:nvPr/>
        </p:nvSpPr>
        <p:spPr>
          <a:xfrm>
            <a:off x="1660590" y="3988627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62C39-2A9A-46B0-A856-FDA4A0C1C15A}"/>
              </a:ext>
            </a:extLst>
          </p:cNvPr>
          <p:cNvSpPr/>
          <p:nvPr/>
        </p:nvSpPr>
        <p:spPr>
          <a:xfrm>
            <a:off x="1660590" y="1206996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01E0A-2E45-4D69-8B79-4F5D1D1CF4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25865" y="4360766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9FDEA-B517-4C33-80BC-573E92384E7E}"/>
              </a:ext>
            </a:extLst>
          </p:cNvPr>
          <p:cNvCxnSpPr>
            <a:cxnSpLocks/>
          </p:cNvCxnSpPr>
          <p:nvPr/>
        </p:nvCxnSpPr>
        <p:spPr>
          <a:xfrm flipV="1">
            <a:off x="2925864" y="1574211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3">
            <a:extLst>
              <a:ext uri="{FF2B5EF4-FFF2-40B4-BE49-F238E27FC236}">
                <a16:creationId xmlns:a16="http://schemas.microsoft.com/office/drawing/2014/main" id="{70B9C519-1E05-4DE0-82C4-80FD23F51C23}"/>
              </a:ext>
            </a:extLst>
          </p:cNvPr>
          <p:cNvSpPr/>
          <p:nvPr/>
        </p:nvSpPr>
        <p:spPr>
          <a:xfrm>
            <a:off x="6560698" y="4058017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= {c1}</a:t>
            </a:r>
          </a:p>
          <a:p>
            <a:pPr algn="ctr"/>
            <a:endParaRPr lang="en-US" dirty="0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719FB1DE-F40E-48AC-A409-ED1B145B876B}"/>
              </a:ext>
            </a:extLst>
          </p:cNvPr>
          <p:cNvSpPr/>
          <p:nvPr/>
        </p:nvSpPr>
        <p:spPr>
          <a:xfrm>
            <a:off x="6646804" y="1224360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“Alison Brown”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123</a:t>
            </a:r>
          </a:p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4A749D-F8FD-4BAC-9F50-00FBB3407D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25865" y="4360767"/>
            <a:ext cx="3435952" cy="8363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C42E9C54-AB15-4939-A7C8-542247D99DA7}"/>
              </a:ext>
            </a:extLst>
          </p:cNvPr>
          <p:cNvSpPr/>
          <p:nvPr/>
        </p:nvSpPr>
        <p:spPr>
          <a:xfrm>
            <a:off x="6560698" y="4904004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null</a:t>
            </a:r>
          </a:p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30B406-0178-4CC6-B3F6-C118684CBCEE}"/>
              </a:ext>
            </a:extLst>
          </p:cNvPr>
          <p:cNvCxnSpPr/>
          <p:nvPr/>
        </p:nvCxnSpPr>
        <p:spPr>
          <a:xfrm flipV="1">
            <a:off x="9374784" y="3310497"/>
            <a:ext cx="1844022" cy="11037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1EEA8B-EA13-4E17-882C-0611CBF59DB7}"/>
              </a:ext>
            </a:extLst>
          </p:cNvPr>
          <p:cNvCxnSpPr/>
          <p:nvPr/>
        </p:nvCxnSpPr>
        <p:spPr>
          <a:xfrm flipH="1" flipV="1">
            <a:off x="9460890" y="1580551"/>
            <a:ext cx="1742285" cy="170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728A80-FA67-4D2B-B958-CC1736C9780B}"/>
              </a:ext>
            </a:extLst>
          </p:cNvPr>
          <p:cNvSpPr txBox="1"/>
          <p:nvPr/>
        </p:nvSpPr>
        <p:spPr>
          <a:xfrm rot="2732121">
            <a:off x="9446070" y="2512665"/>
            <a:ext cx="2809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/>
              <a:t>myBank.addCustomer</a:t>
            </a:r>
            <a:r>
              <a:rPr lang="en-CA" sz="1600" dirty="0"/>
              <a:t>(c1);</a:t>
            </a:r>
          </a:p>
        </p:txBody>
      </p:sp>
    </p:spTree>
    <p:extLst>
      <p:ext uri="{BB962C8B-B14F-4D97-AF65-F5344CB8AC3E}">
        <p14:creationId xmlns:p14="http://schemas.microsoft.com/office/powerpoint/2010/main" val="351873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06C0F0-18A8-4F21-BF4D-7372FA85AF84}"/>
              </a:ext>
            </a:extLst>
          </p:cNvPr>
          <p:cNvSpPr/>
          <p:nvPr/>
        </p:nvSpPr>
        <p:spPr>
          <a:xfrm>
            <a:off x="6235982" y="819990"/>
            <a:ext cx="3384061" cy="483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A6203-7229-4E90-8513-74D27F9F1388}"/>
              </a:ext>
            </a:extLst>
          </p:cNvPr>
          <p:cNvSpPr/>
          <p:nvPr/>
        </p:nvSpPr>
        <p:spPr>
          <a:xfrm>
            <a:off x="1534755" y="3896348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62C39-2A9A-46B0-A856-FDA4A0C1C15A}"/>
              </a:ext>
            </a:extLst>
          </p:cNvPr>
          <p:cNvSpPr/>
          <p:nvPr/>
        </p:nvSpPr>
        <p:spPr>
          <a:xfrm>
            <a:off x="1534755" y="1114717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01E0A-2E45-4D69-8B79-4F5D1D1CF4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00030" y="4268487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9FDEA-B517-4C33-80BC-573E92384E7E}"/>
              </a:ext>
            </a:extLst>
          </p:cNvPr>
          <p:cNvCxnSpPr>
            <a:cxnSpLocks/>
          </p:cNvCxnSpPr>
          <p:nvPr/>
        </p:nvCxnSpPr>
        <p:spPr>
          <a:xfrm flipV="1">
            <a:off x="2800029" y="1481932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3">
            <a:extLst>
              <a:ext uri="{FF2B5EF4-FFF2-40B4-BE49-F238E27FC236}">
                <a16:creationId xmlns:a16="http://schemas.microsoft.com/office/drawing/2014/main" id="{70B9C519-1E05-4DE0-82C4-80FD23F51C23}"/>
              </a:ext>
            </a:extLst>
          </p:cNvPr>
          <p:cNvSpPr/>
          <p:nvPr/>
        </p:nvSpPr>
        <p:spPr>
          <a:xfrm>
            <a:off x="6434863" y="3965738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= {c1}</a:t>
            </a:r>
          </a:p>
          <a:p>
            <a:pPr algn="ctr"/>
            <a:endParaRPr lang="en-US" dirty="0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719FB1DE-F40E-48AC-A409-ED1B145B876B}"/>
              </a:ext>
            </a:extLst>
          </p:cNvPr>
          <p:cNvSpPr/>
          <p:nvPr/>
        </p:nvSpPr>
        <p:spPr>
          <a:xfrm>
            <a:off x="6520969" y="1132081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“Alison Brown”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123</a:t>
            </a:r>
          </a:p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4A749D-F8FD-4BAC-9F50-00FBB3407D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00030" y="4268488"/>
            <a:ext cx="3435952" cy="8363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C42E9C54-AB15-4939-A7C8-542247D99DA7}"/>
              </a:ext>
            </a:extLst>
          </p:cNvPr>
          <p:cNvSpPr/>
          <p:nvPr/>
        </p:nvSpPr>
        <p:spPr>
          <a:xfrm>
            <a:off x="6434863" y="4811725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{b1}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F8882-BB8F-41F8-A9EB-1CC38ADB0454}"/>
              </a:ext>
            </a:extLst>
          </p:cNvPr>
          <p:cNvSpPr/>
          <p:nvPr/>
        </p:nvSpPr>
        <p:spPr>
          <a:xfrm>
            <a:off x="1534755" y="2130930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322545-556B-4405-8B17-1BA7B91E0CED}"/>
              </a:ext>
            </a:extLst>
          </p:cNvPr>
          <p:cNvCxnSpPr>
            <a:cxnSpLocks/>
          </p:cNvCxnSpPr>
          <p:nvPr/>
        </p:nvCxnSpPr>
        <p:spPr>
          <a:xfrm flipV="1">
            <a:off x="2819842" y="2494478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AFD3D48-522A-433C-8D4F-898411D10EEA}"/>
              </a:ext>
            </a:extLst>
          </p:cNvPr>
          <p:cNvSpPr/>
          <p:nvPr/>
        </p:nvSpPr>
        <p:spPr>
          <a:xfrm>
            <a:off x="6468158" y="2115212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accountHolder</a:t>
            </a:r>
            <a:r>
              <a:rPr lang="en-US" dirty="0"/>
              <a:t> = c1</a:t>
            </a:r>
          </a:p>
          <a:p>
            <a:pPr algn="ctr"/>
            <a:r>
              <a:rPr lang="en-US" dirty="0"/>
              <a:t>balance = 100.00</a:t>
            </a:r>
          </a:p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A8BD99-87FC-42A3-8672-B750271F10C7}"/>
              </a:ext>
            </a:extLst>
          </p:cNvPr>
          <p:cNvSpPr txBox="1"/>
          <p:nvPr/>
        </p:nvSpPr>
        <p:spPr>
          <a:xfrm>
            <a:off x="2941525" y="2241459"/>
            <a:ext cx="3165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BankAccount</a:t>
            </a:r>
            <a:r>
              <a:rPr lang="en-CA" sz="1100" dirty="0"/>
              <a:t> b1 = new </a:t>
            </a:r>
            <a:r>
              <a:rPr lang="en-CA" sz="1100" dirty="0" err="1"/>
              <a:t>BankAccount</a:t>
            </a:r>
            <a:r>
              <a:rPr lang="en-CA" sz="1100" dirty="0"/>
              <a:t>(c1, 100.00);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81FAB8-D29B-4C49-A2EB-ED0E0D2694AE}"/>
              </a:ext>
            </a:extLst>
          </p:cNvPr>
          <p:cNvCxnSpPr/>
          <p:nvPr/>
        </p:nvCxnSpPr>
        <p:spPr>
          <a:xfrm>
            <a:off x="2800030" y="1486857"/>
            <a:ext cx="3416139" cy="101621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87B5A-F0C7-4D7E-81E0-47725DEA777A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9248949" y="3218220"/>
            <a:ext cx="1844022" cy="19496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3ADF87-4A5A-41D2-B6A5-AAD3A6A5E9D9}"/>
              </a:ext>
            </a:extLst>
          </p:cNvPr>
          <p:cNvCxnSpPr>
            <a:cxnSpLocks/>
          </p:cNvCxnSpPr>
          <p:nvPr/>
        </p:nvCxnSpPr>
        <p:spPr>
          <a:xfrm flipH="1" flipV="1">
            <a:off x="9335055" y="1488272"/>
            <a:ext cx="1742285" cy="170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1503F9B-1AA9-4B5E-B99B-3872015C27E2}"/>
              </a:ext>
            </a:extLst>
          </p:cNvPr>
          <p:cNvSpPr txBox="1"/>
          <p:nvPr/>
        </p:nvSpPr>
        <p:spPr>
          <a:xfrm rot="2732121">
            <a:off x="9320235" y="2420386"/>
            <a:ext cx="2809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/>
              <a:t>myBank.addAccount</a:t>
            </a:r>
            <a:r>
              <a:rPr lang="en-CA" sz="1600" dirty="0"/>
              <a:t>(b1);</a:t>
            </a:r>
          </a:p>
        </p:txBody>
      </p:sp>
    </p:spTree>
    <p:extLst>
      <p:ext uri="{BB962C8B-B14F-4D97-AF65-F5344CB8AC3E}">
        <p14:creationId xmlns:p14="http://schemas.microsoft.com/office/powerpoint/2010/main" val="193898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06C0F0-18A8-4F21-BF4D-7372FA85AF84}"/>
              </a:ext>
            </a:extLst>
          </p:cNvPr>
          <p:cNvSpPr/>
          <p:nvPr/>
        </p:nvSpPr>
        <p:spPr>
          <a:xfrm>
            <a:off x="6537985" y="1010138"/>
            <a:ext cx="3384061" cy="483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A6203-7229-4E90-8513-74D27F9F1388}"/>
              </a:ext>
            </a:extLst>
          </p:cNvPr>
          <p:cNvSpPr/>
          <p:nvPr/>
        </p:nvSpPr>
        <p:spPr>
          <a:xfrm>
            <a:off x="1836758" y="4086496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62C39-2A9A-46B0-A856-FDA4A0C1C15A}"/>
              </a:ext>
            </a:extLst>
          </p:cNvPr>
          <p:cNvSpPr/>
          <p:nvPr/>
        </p:nvSpPr>
        <p:spPr>
          <a:xfrm>
            <a:off x="1836758" y="130486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01E0A-2E45-4D69-8B79-4F5D1D1CF4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02033" y="4458635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9FDEA-B517-4C33-80BC-573E92384E7E}"/>
              </a:ext>
            </a:extLst>
          </p:cNvPr>
          <p:cNvCxnSpPr>
            <a:cxnSpLocks/>
          </p:cNvCxnSpPr>
          <p:nvPr/>
        </p:nvCxnSpPr>
        <p:spPr>
          <a:xfrm flipV="1">
            <a:off x="3102032" y="1672080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3">
            <a:extLst>
              <a:ext uri="{FF2B5EF4-FFF2-40B4-BE49-F238E27FC236}">
                <a16:creationId xmlns:a16="http://schemas.microsoft.com/office/drawing/2014/main" id="{70B9C519-1E05-4DE0-82C4-80FD23F51C23}"/>
              </a:ext>
            </a:extLst>
          </p:cNvPr>
          <p:cNvSpPr/>
          <p:nvPr/>
        </p:nvSpPr>
        <p:spPr>
          <a:xfrm>
            <a:off x="6736866" y="4155886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= {c1, c2}</a:t>
            </a:r>
          </a:p>
          <a:p>
            <a:pPr algn="ctr"/>
            <a:endParaRPr lang="en-US" dirty="0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719FB1DE-F40E-48AC-A409-ED1B145B876B}"/>
              </a:ext>
            </a:extLst>
          </p:cNvPr>
          <p:cNvSpPr/>
          <p:nvPr/>
        </p:nvSpPr>
        <p:spPr>
          <a:xfrm>
            <a:off x="6822972" y="1322229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“Alison Brown”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123</a:t>
            </a:r>
          </a:p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4A749D-F8FD-4BAC-9F50-00FBB3407D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02033" y="4458636"/>
            <a:ext cx="3435952" cy="8363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C42E9C54-AB15-4939-A7C8-542247D99DA7}"/>
              </a:ext>
            </a:extLst>
          </p:cNvPr>
          <p:cNvSpPr/>
          <p:nvPr/>
        </p:nvSpPr>
        <p:spPr>
          <a:xfrm>
            <a:off x="6736866" y="5001873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{b1}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F8882-BB8F-41F8-A9EB-1CC38ADB0454}"/>
              </a:ext>
            </a:extLst>
          </p:cNvPr>
          <p:cNvSpPr/>
          <p:nvPr/>
        </p:nvSpPr>
        <p:spPr>
          <a:xfrm>
            <a:off x="1836758" y="2321078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322545-556B-4405-8B17-1BA7B91E0CED}"/>
              </a:ext>
            </a:extLst>
          </p:cNvPr>
          <p:cNvCxnSpPr>
            <a:cxnSpLocks/>
          </p:cNvCxnSpPr>
          <p:nvPr/>
        </p:nvCxnSpPr>
        <p:spPr>
          <a:xfrm flipV="1">
            <a:off x="3121845" y="2684626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AFD3D48-522A-433C-8D4F-898411D10EEA}"/>
              </a:ext>
            </a:extLst>
          </p:cNvPr>
          <p:cNvSpPr/>
          <p:nvPr/>
        </p:nvSpPr>
        <p:spPr>
          <a:xfrm>
            <a:off x="6770161" y="2305360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accountHolder</a:t>
            </a:r>
            <a:r>
              <a:rPr lang="en-US" dirty="0"/>
              <a:t> = c1</a:t>
            </a:r>
          </a:p>
          <a:p>
            <a:pPr algn="ctr"/>
            <a:r>
              <a:rPr lang="en-US" dirty="0"/>
              <a:t>balance = 100.00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643EA-5B2A-460A-9103-9B8E2D2DB057}"/>
              </a:ext>
            </a:extLst>
          </p:cNvPr>
          <p:cNvSpPr/>
          <p:nvPr/>
        </p:nvSpPr>
        <p:spPr>
          <a:xfrm>
            <a:off x="1856570" y="3156147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BD2213-24D1-4F6F-B3AA-05B31413C3CD}"/>
              </a:ext>
            </a:extLst>
          </p:cNvPr>
          <p:cNvCxnSpPr>
            <a:cxnSpLocks/>
          </p:cNvCxnSpPr>
          <p:nvPr/>
        </p:nvCxnSpPr>
        <p:spPr>
          <a:xfrm flipV="1">
            <a:off x="2894924" y="1997466"/>
            <a:ext cx="3643060" cy="15308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C69BED-0509-4634-9B1A-1692483FB559}"/>
              </a:ext>
            </a:extLst>
          </p:cNvPr>
          <p:cNvSpPr txBox="1"/>
          <p:nvPr/>
        </p:nvSpPr>
        <p:spPr>
          <a:xfrm rot="20136485">
            <a:off x="3422384" y="2548995"/>
            <a:ext cx="324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Customer c2 = b1.getAccountHolder();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562CA0-480D-4796-881B-3A8882DFA22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9550952" y="3655683"/>
            <a:ext cx="1269952" cy="8563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F4B5D7-B699-4439-8B54-230B5D439200}"/>
              </a:ext>
            </a:extLst>
          </p:cNvPr>
          <p:cNvCxnSpPr>
            <a:cxnSpLocks/>
          </p:cNvCxnSpPr>
          <p:nvPr/>
        </p:nvCxnSpPr>
        <p:spPr>
          <a:xfrm flipH="1" flipV="1">
            <a:off x="9637058" y="2908030"/>
            <a:ext cx="1183847" cy="74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7FB2F-A275-4EC0-BE87-72AB30B4951B}"/>
              </a:ext>
            </a:extLst>
          </p:cNvPr>
          <p:cNvSpPr txBox="1"/>
          <p:nvPr/>
        </p:nvSpPr>
        <p:spPr>
          <a:xfrm rot="1968526">
            <a:off x="9607812" y="3203752"/>
            <a:ext cx="2809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/>
              <a:t>myBank.addCustomer</a:t>
            </a:r>
            <a:r>
              <a:rPr lang="en-CA" sz="1600" dirty="0"/>
              <a:t>(c2);</a:t>
            </a:r>
          </a:p>
        </p:txBody>
      </p:sp>
    </p:spTree>
    <p:extLst>
      <p:ext uri="{BB962C8B-B14F-4D97-AF65-F5344CB8AC3E}">
        <p14:creationId xmlns:p14="http://schemas.microsoft.com/office/powerpoint/2010/main" val="214567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06C0F0-18A8-4F21-BF4D-7372FA85AF84}"/>
              </a:ext>
            </a:extLst>
          </p:cNvPr>
          <p:cNvSpPr/>
          <p:nvPr/>
        </p:nvSpPr>
        <p:spPr>
          <a:xfrm>
            <a:off x="6537985" y="1010138"/>
            <a:ext cx="3384061" cy="4837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A6203-7229-4E90-8513-74D27F9F1388}"/>
              </a:ext>
            </a:extLst>
          </p:cNvPr>
          <p:cNvSpPr/>
          <p:nvPr/>
        </p:nvSpPr>
        <p:spPr>
          <a:xfrm>
            <a:off x="1836758" y="4086496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62C39-2A9A-46B0-A856-FDA4A0C1C15A}"/>
              </a:ext>
            </a:extLst>
          </p:cNvPr>
          <p:cNvSpPr/>
          <p:nvPr/>
        </p:nvSpPr>
        <p:spPr>
          <a:xfrm>
            <a:off x="1836758" y="130486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01E0A-2E45-4D69-8B79-4F5D1D1CF4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02033" y="4458635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9FDEA-B517-4C33-80BC-573E92384E7E}"/>
              </a:ext>
            </a:extLst>
          </p:cNvPr>
          <p:cNvCxnSpPr>
            <a:cxnSpLocks/>
          </p:cNvCxnSpPr>
          <p:nvPr/>
        </p:nvCxnSpPr>
        <p:spPr>
          <a:xfrm flipV="1">
            <a:off x="3102032" y="1672080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3">
            <a:extLst>
              <a:ext uri="{FF2B5EF4-FFF2-40B4-BE49-F238E27FC236}">
                <a16:creationId xmlns:a16="http://schemas.microsoft.com/office/drawing/2014/main" id="{70B9C519-1E05-4DE0-82C4-80FD23F51C23}"/>
              </a:ext>
            </a:extLst>
          </p:cNvPr>
          <p:cNvSpPr/>
          <p:nvPr/>
        </p:nvSpPr>
        <p:spPr>
          <a:xfrm>
            <a:off x="6736866" y="4155886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= {c1, c2}</a:t>
            </a:r>
          </a:p>
          <a:p>
            <a:pPr algn="ctr"/>
            <a:endParaRPr lang="en-US" dirty="0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719FB1DE-F40E-48AC-A409-ED1B145B876B}"/>
              </a:ext>
            </a:extLst>
          </p:cNvPr>
          <p:cNvSpPr/>
          <p:nvPr/>
        </p:nvSpPr>
        <p:spPr>
          <a:xfrm>
            <a:off x="6822972" y="1322229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“Charles Green”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123</a:t>
            </a:r>
          </a:p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4A749D-F8FD-4BAC-9F50-00FBB3407D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02033" y="4458636"/>
            <a:ext cx="3435952" cy="8363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C42E9C54-AB15-4939-A7C8-542247D99DA7}"/>
              </a:ext>
            </a:extLst>
          </p:cNvPr>
          <p:cNvSpPr/>
          <p:nvPr/>
        </p:nvSpPr>
        <p:spPr>
          <a:xfrm>
            <a:off x="6736866" y="5001873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{b1}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F8882-BB8F-41F8-A9EB-1CC38ADB0454}"/>
              </a:ext>
            </a:extLst>
          </p:cNvPr>
          <p:cNvSpPr/>
          <p:nvPr/>
        </p:nvSpPr>
        <p:spPr>
          <a:xfrm>
            <a:off x="1836758" y="2321078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322545-556B-4405-8B17-1BA7B91E0CED}"/>
              </a:ext>
            </a:extLst>
          </p:cNvPr>
          <p:cNvCxnSpPr>
            <a:cxnSpLocks/>
          </p:cNvCxnSpPr>
          <p:nvPr/>
        </p:nvCxnSpPr>
        <p:spPr>
          <a:xfrm flipV="1">
            <a:off x="3121845" y="2684626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AFD3D48-522A-433C-8D4F-898411D10EEA}"/>
              </a:ext>
            </a:extLst>
          </p:cNvPr>
          <p:cNvSpPr/>
          <p:nvPr/>
        </p:nvSpPr>
        <p:spPr>
          <a:xfrm>
            <a:off x="6770161" y="2305360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accountHolder</a:t>
            </a:r>
            <a:r>
              <a:rPr lang="en-US" dirty="0"/>
              <a:t> = c1</a:t>
            </a:r>
          </a:p>
          <a:p>
            <a:pPr algn="ctr"/>
            <a:r>
              <a:rPr lang="en-US" dirty="0"/>
              <a:t>balance = 100.00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643EA-5B2A-460A-9103-9B8E2D2DB057}"/>
              </a:ext>
            </a:extLst>
          </p:cNvPr>
          <p:cNvSpPr/>
          <p:nvPr/>
        </p:nvSpPr>
        <p:spPr>
          <a:xfrm>
            <a:off x="1856570" y="3156147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BD2213-24D1-4F6F-B3AA-05B31413C3CD}"/>
              </a:ext>
            </a:extLst>
          </p:cNvPr>
          <p:cNvCxnSpPr>
            <a:cxnSpLocks/>
          </p:cNvCxnSpPr>
          <p:nvPr/>
        </p:nvCxnSpPr>
        <p:spPr>
          <a:xfrm flipV="1">
            <a:off x="2894924" y="1997466"/>
            <a:ext cx="3643060" cy="15308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7F80BC-7DAA-43EC-834A-B13BBE2ABEB0}"/>
              </a:ext>
            </a:extLst>
          </p:cNvPr>
          <p:cNvSpPr txBox="1"/>
          <p:nvPr/>
        </p:nvSpPr>
        <p:spPr>
          <a:xfrm rot="20311099">
            <a:off x="3480126" y="2247589"/>
            <a:ext cx="300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c2.setName(“Charles Green”);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10E4E2-EC4E-46B5-AE77-123CE5512366}"/>
              </a:ext>
            </a:extLst>
          </p:cNvPr>
          <p:cNvCxnSpPr/>
          <p:nvPr/>
        </p:nvCxnSpPr>
        <p:spPr>
          <a:xfrm>
            <a:off x="8167077" y="5404460"/>
            <a:ext cx="11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12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06C0F0-18A8-4F21-BF4D-7372FA85AF84}"/>
              </a:ext>
            </a:extLst>
          </p:cNvPr>
          <p:cNvSpPr/>
          <p:nvPr/>
        </p:nvSpPr>
        <p:spPr>
          <a:xfrm>
            <a:off x="4935688" y="166688"/>
            <a:ext cx="3384061" cy="651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A6203-7229-4E90-8513-74D27F9F1388}"/>
              </a:ext>
            </a:extLst>
          </p:cNvPr>
          <p:cNvSpPr/>
          <p:nvPr/>
        </p:nvSpPr>
        <p:spPr>
          <a:xfrm>
            <a:off x="234461" y="3243046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62C39-2A9A-46B0-A856-FDA4A0C1C15A}"/>
              </a:ext>
            </a:extLst>
          </p:cNvPr>
          <p:cNvSpPr/>
          <p:nvPr/>
        </p:nvSpPr>
        <p:spPr>
          <a:xfrm>
            <a:off x="234461" y="46141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01E0A-2E45-4D69-8B79-4F5D1D1CF4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99736" y="3615185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9FDEA-B517-4C33-80BC-573E92384E7E}"/>
              </a:ext>
            </a:extLst>
          </p:cNvPr>
          <p:cNvCxnSpPr>
            <a:cxnSpLocks/>
          </p:cNvCxnSpPr>
          <p:nvPr/>
        </p:nvCxnSpPr>
        <p:spPr>
          <a:xfrm flipV="1">
            <a:off x="1499735" y="828630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3">
            <a:extLst>
              <a:ext uri="{FF2B5EF4-FFF2-40B4-BE49-F238E27FC236}">
                <a16:creationId xmlns:a16="http://schemas.microsoft.com/office/drawing/2014/main" id="{70B9C519-1E05-4DE0-82C4-80FD23F51C23}"/>
              </a:ext>
            </a:extLst>
          </p:cNvPr>
          <p:cNvSpPr/>
          <p:nvPr/>
        </p:nvSpPr>
        <p:spPr>
          <a:xfrm>
            <a:off x="5134569" y="3312436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= {c1, c2}</a:t>
            </a:r>
          </a:p>
          <a:p>
            <a:pPr algn="ctr"/>
            <a:endParaRPr lang="en-US" dirty="0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719FB1DE-F40E-48AC-A409-ED1B145B876B}"/>
              </a:ext>
            </a:extLst>
          </p:cNvPr>
          <p:cNvSpPr/>
          <p:nvPr/>
        </p:nvSpPr>
        <p:spPr>
          <a:xfrm>
            <a:off x="5220675" y="478779"/>
            <a:ext cx="2814086" cy="726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“Charles Green”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123</a:t>
            </a:r>
          </a:p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4A749D-F8FD-4BAC-9F50-00FBB3407D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499736" y="3615186"/>
            <a:ext cx="3435952" cy="8363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C42E9C54-AB15-4939-A7C8-542247D99DA7}"/>
              </a:ext>
            </a:extLst>
          </p:cNvPr>
          <p:cNvSpPr/>
          <p:nvPr/>
        </p:nvSpPr>
        <p:spPr>
          <a:xfrm>
            <a:off x="5134569" y="4158423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{b1}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F8882-BB8F-41F8-A9EB-1CC38ADB0454}"/>
              </a:ext>
            </a:extLst>
          </p:cNvPr>
          <p:cNvSpPr/>
          <p:nvPr/>
        </p:nvSpPr>
        <p:spPr>
          <a:xfrm>
            <a:off x="234461" y="1477628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322545-556B-4405-8B17-1BA7B91E0CED}"/>
              </a:ext>
            </a:extLst>
          </p:cNvPr>
          <p:cNvCxnSpPr>
            <a:cxnSpLocks/>
          </p:cNvCxnSpPr>
          <p:nvPr/>
        </p:nvCxnSpPr>
        <p:spPr>
          <a:xfrm flipV="1">
            <a:off x="1519548" y="1841176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AFD3D48-522A-433C-8D4F-898411D10EEA}"/>
              </a:ext>
            </a:extLst>
          </p:cNvPr>
          <p:cNvSpPr/>
          <p:nvPr/>
        </p:nvSpPr>
        <p:spPr>
          <a:xfrm>
            <a:off x="5167864" y="1461910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accountHolder</a:t>
            </a:r>
            <a:r>
              <a:rPr lang="en-US" dirty="0"/>
              <a:t> = c1</a:t>
            </a:r>
          </a:p>
          <a:p>
            <a:pPr algn="ctr"/>
            <a:r>
              <a:rPr lang="en-US" dirty="0"/>
              <a:t>balance = 100.00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643EA-5B2A-460A-9103-9B8E2D2DB057}"/>
              </a:ext>
            </a:extLst>
          </p:cNvPr>
          <p:cNvSpPr/>
          <p:nvPr/>
        </p:nvSpPr>
        <p:spPr>
          <a:xfrm>
            <a:off x="254273" y="2312697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D5A8CF-3BBD-41BE-858C-B5069710B8E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519548" y="895563"/>
            <a:ext cx="3384061" cy="178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70506079-9CA9-4650-AF56-3C8238B7B6D8}"/>
              </a:ext>
            </a:extLst>
          </p:cNvPr>
          <p:cNvSpPr/>
          <p:nvPr/>
        </p:nvSpPr>
        <p:spPr>
          <a:xfrm>
            <a:off x="5160184" y="5004410"/>
            <a:ext cx="2814086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StringBuilder</a:t>
            </a:r>
            <a:r>
              <a:rPr lang="en-US" dirty="0"/>
              <a:t> Object)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67D283-2B20-4EAD-A98A-42F62B197E56}"/>
              </a:ext>
            </a:extLst>
          </p:cNvPr>
          <p:cNvCxnSpPr>
            <a:stCxn id="8" idx="3"/>
          </p:cNvCxnSpPr>
          <p:nvPr/>
        </p:nvCxnSpPr>
        <p:spPr>
          <a:xfrm>
            <a:off x="1499736" y="3615186"/>
            <a:ext cx="3435952" cy="178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56507A-8807-46D2-81C0-B4A8BC954ED7}"/>
              </a:ext>
            </a:extLst>
          </p:cNvPr>
          <p:cNvSpPr txBox="1"/>
          <p:nvPr/>
        </p:nvSpPr>
        <p:spPr>
          <a:xfrm rot="1742937">
            <a:off x="2918853" y="4550093"/>
            <a:ext cx="1922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myBank.toString</a:t>
            </a:r>
            <a:r>
              <a:rPr lang="en-US" sz="1600" dirty="0"/>
              <a:t>();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12B33F-2D54-41BC-BB63-6F8757AAEFCD}"/>
              </a:ext>
            </a:extLst>
          </p:cNvPr>
          <p:cNvSpPr/>
          <p:nvPr/>
        </p:nvSpPr>
        <p:spPr>
          <a:xfrm>
            <a:off x="9241865" y="171268"/>
            <a:ext cx="2900797" cy="651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r>
              <a:rPr lang="en-CA" sz="1600" dirty="0"/>
              <a:t>(Charles Green 123) null: 100.00</a:t>
            </a:r>
          </a:p>
          <a:p>
            <a:endParaRPr lang="en-CA" sz="1600" dirty="0"/>
          </a:p>
          <a:p>
            <a:r>
              <a:rPr lang="en-CA" sz="1600" dirty="0"/>
              <a:t>Charles Green 123</a:t>
            </a:r>
          </a:p>
          <a:p>
            <a:r>
              <a:rPr lang="en-CA" sz="1600" dirty="0"/>
              <a:t>Charles Green 123</a:t>
            </a:r>
          </a:p>
          <a:p>
            <a:endParaRPr lang="en-CA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0942AA-7468-4642-82F0-8F86ECFB23B5}"/>
              </a:ext>
            </a:extLst>
          </p:cNvPr>
          <p:cNvCxnSpPr/>
          <p:nvPr/>
        </p:nvCxnSpPr>
        <p:spPr>
          <a:xfrm>
            <a:off x="8167077" y="5404460"/>
            <a:ext cx="11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35E2338-BA3A-4D84-9536-F9779116B85F}"/>
              </a:ext>
            </a:extLst>
          </p:cNvPr>
          <p:cNvSpPr txBox="1"/>
          <p:nvPr/>
        </p:nvSpPr>
        <p:spPr>
          <a:xfrm>
            <a:off x="8198766" y="5197013"/>
            <a:ext cx="1983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System.out.println</a:t>
            </a:r>
            <a:r>
              <a:rPr lang="en-US" sz="800" dirty="0"/>
              <a:t>(</a:t>
            </a:r>
            <a:r>
              <a:rPr lang="en-US" sz="800" dirty="0" err="1"/>
              <a:t>myBank.toString</a:t>
            </a:r>
            <a:r>
              <a:rPr lang="en-US" sz="8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55915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06C0F0-18A8-4F21-BF4D-7372FA85AF84}"/>
              </a:ext>
            </a:extLst>
          </p:cNvPr>
          <p:cNvSpPr/>
          <p:nvPr/>
        </p:nvSpPr>
        <p:spPr>
          <a:xfrm>
            <a:off x="4935688" y="166688"/>
            <a:ext cx="3384061" cy="651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A6203-7229-4E90-8513-74D27F9F1388}"/>
              </a:ext>
            </a:extLst>
          </p:cNvPr>
          <p:cNvSpPr/>
          <p:nvPr/>
        </p:nvSpPr>
        <p:spPr>
          <a:xfrm>
            <a:off x="109489" y="410759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62C39-2A9A-46B0-A856-FDA4A0C1C15A}"/>
              </a:ext>
            </a:extLst>
          </p:cNvPr>
          <p:cNvSpPr/>
          <p:nvPr/>
        </p:nvSpPr>
        <p:spPr>
          <a:xfrm>
            <a:off x="234461" y="46141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01E0A-2E45-4D69-8B79-4F5D1D1CF4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74764" y="3788078"/>
            <a:ext cx="3468031" cy="6916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9FDEA-B517-4C33-80BC-573E92384E7E}"/>
              </a:ext>
            </a:extLst>
          </p:cNvPr>
          <p:cNvCxnSpPr>
            <a:cxnSpLocks/>
          </p:cNvCxnSpPr>
          <p:nvPr/>
        </p:nvCxnSpPr>
        <p:spPr>
          <a:xfrm flipV="1">
            <a:off x="1499735" y="828630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3">
            <a:extLst>
              <a:ext uri="{FF2B5EF4-FFF2-40B4-BE49-F238E27FC236}">
                <a16:creationId xmlns:a16="http://schemas.microsoft.com/office/drawing/2014/main" id="{70B9C519-1E05-4DE0-82C4-80FD23F51C23}"/>
              </a:ext>
            </a:extLst>
          </p:cNvPr>
          <p:cNvSpPr/>
          <p:nvPr/>
        </p:nvSpPr>
        <p:spPr>
          <a:xfrm>
            <a:off x="5134569" y="3312436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= {c1, c2}</a:t>
            </a:r>
          </a:p>
          <a:p>
            <a:pPr algn="ctr"/>
            <a:endParaRPr lang="en-US" dirty="0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719FB1DE-F40E-48AC-A409-ED1B145B876B}"/>
              </a:ext>
            </a:extLst>
          </p:cNvPr>
          <p:cNvSpPr/>
          <p:nvPr/>
        </p:nvSpPr>
        <p:spPr>
          <a:xfrm>
            <a:off x="5220675" y="478779"/>
            <a:ext cx="2814086" cy="726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“Charles Green”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123</a:t>
            </a:r>
          </a:p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4A749D-F8FD-4BAC-9F50-00FBB3407D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74764" y="4479735"/>
            <a:ext cx="3435952" cy="2073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C42E9C54-AB15-4939-A7C8-542247D99DA7}"/>
              </a:ext>
            </a:extLst>
          </p:cNvPr>
          <p:cNvSpPr/>
          <p:nvPr/>
        </p:nvSpPr>
        <p:spPr>
          <a:xfrm>
            <a:off x="5134569" y="4158423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{b1}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F8882-BB8F-41F8-A9EB-1CC38ADB0454}"/>
              </a:ext>
            </a:extLst>
          </p:cNvPr>
          <p:cNvSpPr/>
          <p:nvPr/>
        </p:nvSpPr>
        <p:spPr>
          <a:xfrm>
            <a:off x="234461" y="1477628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322545-556B-4405-8B17-1BA7B91E0CED}"/>
              </a:ext>
            </a:extLst>
          </p:cNvPr>
          <p:cNvCxnSpPr>
            <a:cxnSpLocks/>
          </p:cNvCxnSpPr>
          <p:nvPr/>
        </p:nvCxnSpPr>
        <p:spPr>
          <a:xfrm flipV="1">
            <a:off x="1519548" y="1841176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AFD3D48-522A-433C-8D4F-898411D10EEA}"/>
              </a:ext>
            </a:extLst>
          </p:cNvPr>
          <p:cNvSpPr/>
          <p:nvPr/>
        </p:nvSpPr>
        <p:spPr>
          <a:xfrm>
            <a:off x="5167864" y="1461910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accountHolder</a:t>
            </a:r>
            <a:r>
              <a:rPr lang="en-US" dirty="0"/>
              <a:t> = c1</a:t>
            </a:r>
          </a:p>
          <a:p>
            <a:pPr algn="ctr"/>
            <a:r>
              <a:rPr lang="en-US" dirty="0"/>
              <a:t>balance = 100.00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643EA-5B2A-460A-9103-9B8E2D2DB057}"/>
              </a:ext>
            </a:extLst>
          </p:cNvPr>
          <p:cNvSpPr/>
          <p:nvPr/>
        </p:nvSpPr>
        <p:spPr>
          <a:xfrm>
            <a:off x="254273" y="2312697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D5A8CF-3BBD-41BE-858C-B5069710B8E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519548" y="895563"/>
            <a:ext cx="3384061" cy="178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67D283-2B20-4EAD-A98A-42F62B197E5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74764" y="4479735"/>
            <a:ext cx="3435952" cy="110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612B33F-2D54-41BC-BB63-6F8757AAEFCD}"/>
              </a:ext>
            </a:extLst>
          </p:cNvPr>
          <p:cNvSpPr/>
          <p:nvPr/>
        </p:nvSpPr>
        <p:spPr>
          <a:xfrm>
            <a:off x="9121758" y="166688"/>
            <a:ext cx="2900797" cy="651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r>
              <a:rPr lang="en-CA" sz="1600" dirty="0"/>
              <a:t>(Charles Green 123) null: 100.00</a:t>
            </a:r>
          </a:p>
          <a:p>
            <a:endParaRPr lang="en-CA" sz="1600" dirty="0"/>
          </a:p>
          <a:p>
            <a:r>
              <a:rPr lang="en-CA" sz="1600" dirty="0"/>
              <a:t>Charles Green 123</a:t>
            </a:r>
          </a:p>
          <a:p>
            <a:r>
              <a:rPr lang="en-CA" sz="1600" dirty="0"/>
              <a:t>Charles Green 123</a:t>
            </a:r>
          </a:p>
          <a:p>
            <a:endParaRPr lang="en-CA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6C23AF-079F-46D2-8856-25EAC53F9A23}"/>
              </a:ext>
            </a:extLst>
          </p:cNvPr>
          <p:cNvSpPr/>
          <p:nvPr/>
        </p:nvSpPr>
        <p:spPr>
          <a:xfrm>
            <a:off x="234461" y="320049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6A7D9EBB-4D99-43B4-BB44-CDD1DF9EFA96}"/>
              </a:ext>
            </a:extLst>
          </p:cNvPr>
          <p:cNvSpPr/>
          <p:nvPr/>
        </p:nvSpPr>
        <p:spPr>
          <a:xfrm>
            <a:off x="5167864" y="2343839"/>
            <a:ext cx="2814086" cy="726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“Alan Turing”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1945</a:t>
            </a:r>
          </a:p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41B5B6-500D-42FF-9463-E8BFEE67D279}"/>
              </a:ext>
            </a:extLst>
          </p:cNvPr>
          <p:cNvCxnSpPr>
            <a:cxnSpLocks/>
          </p:cNvCxnSpPr>
          <p:nvPr/>
        </p:nvCxnSpPr>
        <p:spPr>
          <a:xfrm flipV="1">
            <a:off x="1519548" y="2751769"/>
            <a:ext cx="3310517" cy="85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9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06C0F0-18A8-4F21-BF4D-7372FA85AF84}"/>
              </a:ext>
            </a:extLst>
          </p:cNvPr>
          <p:cNvSpPr/>
          <p:nvPr/>
        </p:nvSpPr>
        <p:spPr>
          <a:xfrm>
            <a:off x="4935688" y="166688"/>
            <a:ext cx="3384061" cy="651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A6203-7229-4E90-8513-74D27F9F1388}"/>
              </a:ext>
            </a:extLst>
          </p:cNvPr>
          <p:cNvSpPr/>
          <p:nvPr/>
        </p:nvSpPr>
        <p:spPr>
          <a:xfrm>
            <a:off x="234461" y="4143193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myBank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62C39-2A9A-46B0-A856-FDA4A0C1C15A}"/>
              </a:ext>
            </a:extLst>
          </p:cNvPr>
          <p:cNvSpPr/>
          <p:nvPr/>
        </p:nvSpPr>
        <p:spPr>
          <a:xfrm>
            <a:off x="234461" y="46141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C01E0A-2E45-4D69-8B79-4F5D1D1CF4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99736" y="3823676"/>
            <a:ext cx="3468031" cy="6916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9FDEA-B517-4C33-80BC-573E92384E7E}"/>
              </a:ext>
            </a:extLst>
          </p:cNvPr>
          <p:cNvCxnSpPr>
            <a:cxnSpLocks/>
          </p:cNvCxnSpPr>
          <p:nvPr/>
        </p:nvCxnSpPr>
        <p:spPr>
          <a:xfrm flipV="1">
            <a:off x="1499735" y="828630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3">
            <a:extLst>
              <a:ext uri="{FF2B5EF4-FFF2-40B4-BE49-F238E27FC236}">
                <a16:creationId xmlns:a16="http://schemas.microsoft.com/office/drawing/2014/main" id="{70B9C519-1E05-4DE0-82C4-80FD23F51C23}"/>
              </a:ext>
            </a:extLst>
          </p:cNvPr>
          <p:cNvSpPr/>
          <p:nvPr/>
        </p:nvSpPr>
        <p:spPr>
          <a:xfrm>
            <a:off x="5134569" y="3312436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= {c1, c2, c3}</a:t>
            </a:r>
          </a:p>
          <a:p>
            <a:pPr algn="ctr"/>
            <a:endParaRPr lang="en-US" dirty="0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719FB1DE-F40E-48AC-A409-ED1B145B876B}"/>
              </a:ext>
            </a:extLst>
          </p:cNvPr>
          <p:cNvSpPr/>
          <p:nvPr/>
        </p:nvSpPr>
        <p:spPr>
          <a:xfrm>
            <a:off x="5220675" y="478779"/>
            <a:ext cx="2814086" cy="726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“Charles Green”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123</a:t>
            </a:r>
          </a:p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4A749D-F8FD-4BAC-9F50-00FBB3407D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499736" y="4515333"/>
            <a:ext cx="3435952" cy="2073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3">
            <a:extLst>
              <a:ext uri="{FF2B5EF4-FFF2-40B4-BE49-F238E27FC236}">
                <a16:creationId xmlns:a16="http://schemas.microsoft.com/office/drawing/2014/main" id="{C42E9C54-AB15-4939-A7C8-542247D99DA7}"/>
              </a:ext>
            </a:extLst>
          </p:cNvPr>
          <p:cNvSpPr/>
          <p:nvPr/>
        </p:nvSpPr>
        <p:spPr>
          <a:xfrm>
            <a:off x="5134569" y="4158423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 = {b1}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F8882-BB8F-41F8-A9EB-1CC38ADB0454}"/>
              </a:ext>
            </a:extLst>
          </p:cNvPr>
          <p:cNvSpPr/>
          <p:nvPr/>
        </p:nvSpPr>
        <p:spPr>
          <a:xfrm>
            <a:off x="234461" y="1477628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322545-556B-4405-8B17-1BA7B91E0CED}"/>
              </a:ext>
            </a:extLst>
          </p:cNvPr>
          <p:cNvCxnSpPr>
            <a:cxnSpLocks/>
          </p:cNvCxnSpPr>
          <p:nvPr/>
        </p:nvCxnSpPr>
        <p:spPr>
          <a:xfrm flipV="1">
            <a:off x="1519548" y="1841176"/>
            <a:ext cx="3416140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AFD3D48-522A-433C-8D4F-898411D10EEA}"/>
              </a:ext>
            </a:extLst>
          </p:cNvPr>
          <p:cNvSpPr/>
          <p:nvPr/>
        </p:nvSpPr>
        <p:spPr>
          <a:xfrm>
            <a:off x="5167864" y="1461910"/>
            <a:ext cx="2814086" cy="712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accountHolder</a:t>
            </a:r>
            <a:r>
              <a:rPr lang="en-US" dirty="0"/>
              <a:t> = c1</a:t>
            </a:r>
          </a:p>
          <a:p>
            <a:pPr algn="ctr"/>
            <a:r>
              <a:rPr lang="en-US" dirty="0"/>
              <a:t>balance = 100.00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643EA-5B2A-460A-9103-9B8E2D2DB057}"/>
              </a:ext>
            </a:extLst>
          </p:cNvPr>
          <p:cNvSpPr/>
          <p:nvPr/>
        </p:nvSpPr>
        <p:spPr>
          <a:xfrm>
            <a:off x="254273" y="2312697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D5A8CF-3BBD-41BE-858C-B5069710B8E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519548" y="895563"/>
            <a:ext cx="3384061" cy="178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612B33F-2D54-41BC-BB63-6F8757AAEFCD}"/>
              </a:ext>
            </a:extLst>
          </p:cNvPr>
          <p:cNvSpPr/>
          <p:nvPr/>
        </p:nvSpPr>
        <p:spPr>
          <a:xfrm>
            <a:off x="8604736" y="166688"/>
            <a:ext cx="2900797" cy="651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r>
              <a:rPr lang="en-CA" sz="1600" dirty="0"/>
              <a:t>(Charles Green 123) null: 100.00</a:t>
            </a:r>
          </a:p>
          <a:p>
            <a:endParaRPr lang="en-CA" sz="1600" dirty="0"/>
          </a:p>
          <a:p>
            <a:r>
              <a:rPr lang="en-CA" sz="1600" dirty="0"/>
              <a:t>Charles Green 123</a:t>
            </a:r>
          </a:p>
          <a:p>
            <a:r>
              <a:rPr lang="en-CA" sz="1600" dirty="0"/>
              <a:t>Charles Green 123</a:t>
            </a:r>
          </a:p>
          <a:p>
            <a:endParaRPr lang="en-CA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6C23AF-079F-46D2-8856-25EAC53F9A23}"/>
              </a:ext>
            </a:extLst>
          </p:cNvPr>
          <p:cNvSpPr/>
          <p:nvPr/>
        </p:nvSpPr>
        <p:spPr>
          <a:xfrm>
            <a:off x="234461" y="3200495"/>
            <a:ext cx="1265275" cy="74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6A7D9EBB-4D99-43B4-BB44-CDD1DF9EFA96}"/>
              </a:ext>
            </a:extLst>
          </p:cNvPr>
          <p:cNvSpPr/>
          <p:nvPr/>
        </p:nvSpPr>
        <p:spPr>
          <a:xfrm>
            <a:off x="5167864" y="2343839"/>
            <a:ext cx="2814086" cy="726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= “Alan Turing”</a:t>
            </a:r>
          </a:p>
          <a:p>
            <a:pPr algn="ctr"/>
            <a:r>
              <a:rPr lang="en-US" dirty="0" err="1"/>
              <a:t>customerID</a:t>
            </a:r>
            <a:r>
              <a:rPr lang="en-US" dirty="0"/>
              <a:t> = 1945</a:t>
            </a:r>
          </a:p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41B5B6-500D-42FF-9463-E8BFEE67D279}"/>
              </a:ext>
            </a:extLst>
          </p:cNvPr>
          <p:cNvCxnSpPr>
            <a:cxnSpLocks/>
          </p:cNvCxnSpPr>
          <p:nvPr/>
        </p:nvCxnSpPr>
        <p:spPr>
          <a:xfrm flipV="1">
            <a:off x="1519548" y="2751769"/>
            <a:ext cx="3310517" cy="85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947A53-9B1E-4130-BBE9-CA65D669C21D}"/>
              </a:ext>
            </a:extLst>
          </p:cNvPr>
          <p:cNvCxnSpPr>
            <a:cxnSpLocks/>
          </p:cNvCxnSpPr>
          <p:nvPr/>
        </p:nvCxnSpPr>
        <p:spPr>
          <a:xfrm flipV="1">
            <a:off x="7916949" y="3016323"/>
            <a:ext cx="1210273" cy="8322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B85686-0F9D-4752-AE29-419D2F051031}"/>
              </a:ext>
            </a:extLst>
          </p:cNvPr>
          <p:cNvCxnSpPr>
            <a:cxnSpLocks/>
          </p:cNvCxnSpPr>
          <p:nvPr/>
        </p:nvCxnSpPr>
        <p:spPr>
          <a:xfrm flipH="1" flipV="1">
            <a:off x="7981950" y="2647367"/>
            <a:ext cx="1204954" cy="34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8AFB70-E0F0-4BD9-A67C-E2D722F2801D}"/>
              </a:ext>
            </a:extLst>
          </p:cNvPr>
          <p:cNvSpPr txBox="1"/>
          <p:nvPr/>
        </p:nvSpPr>
        <p:spPr>
          <a:xfrm rot="835947">
            <a:off x="7973809" y="2540216"/>
            <a:ext cx="2809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err="1"/>
              <a:t>myBank.addCustomer</a:t>
            </a:r>
            <a:r>
              <a:rPr lang="en-CA" sz="1600" dirty="0"/>
              <a:t>(c3);</a:t>
            </a:r>
          </a:p>
        </p:txBody>
      </p:sp>
    </p:spTree>
    <p:extLst>
      <p:ext uri="{BB962C8B-B14F-4D97-AF65-F5344CB8AC3E}">
        <p14:creationId xmlns:p14="http://schemas.microsoft.com/office/powerpoint/2010/main" val="105923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804</Words>
  <Application>Microsoft Office PowerPoint</Application>
  <PresentationFormat>Widescreen</PresentationFormat>
  <Paragraphs>299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Team assignment 3 Trace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Sunraj Johal</dc:creator>
  <cp:lastModifiedBy>Tyler Chen</cp:lastModifiedBy>
  <cp:revision>11</cp:revision>
  <dcterms:created xsi:type="dcterms:W3CDTF">2019-02-08T17:45:48Z</dcterms:created>
  <dcterms:modified xsi:type="dcterms:W3CDTF">2019-02-08T19:11:02Z</dcterms:modified>
</cp:coreProperties>
</file>