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59" r:id="rId3"/>
    <p:sldId id="258" r:id="rId4"/>
    <p:sldId id="309" r:id="rId5"/>
    <p:sldId id="292" r:id="rId6"/>
    <p:sldId id="260" r:id="rId7"/>
    <p:sldId id="285" r:id="rId8"/>
    <p:sldId id="298" r:id="rId9"/>
    <p:sldId id="299" r:id="rId10"/>
    <p:sldId id="300" r:id="rId11"/>
    <p:sldId id="297" r:id="rId12"/>
    <p:sldId id="303" r:id="rId13"/>
    <p:sldId id="302" r:id="rId14"/>
    <p:sldId id="304" r:id="rId15"/>
    <p:sldId id="307" r:id="rId16"/>
    <p:sldId id="305" r:id="rId17"/>
    <p:sldId id="296" r:id="rId18"/>
    <p:sldId id="311" r:id="rId19"/>
    <p:sldId id="313" r:id="rId20"/>
    <p:sldId id="266" r:id="rId21"/>
    <p:sldId id="314" r:id="rId22"/>
    <p:sldId id="293" r:id="rId23"/>
    <p:sldId id="315" r:id="rId24"/>
    <p:sldId id="316" r:id="rId25"/>
    <p:sldId id="317" r:id="rId26"/>
    <p:sldId id="312" r:id="rId27"/>
    <p:sldId id="295" r:id="rId28"/>
    <p:sldId id="310" r:id="rId29"/>
    <p:sldId id="280" r:id="rId30"/>
  </p:sldIdLst>
  <p:sldSz cx="12192000" cy="6858000"/>
  <p:notesSz cx="6858000" cy="9144000"/>
  <p:embeddedFontLst>
    <p:embeddedFont>
      <p:font typeface="Lucida Sans Unicode" panose="020B0602030504020204" pitchFamily="34" charset="0"/>
      <p:regular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  <p:embeddedFont>
      <p:font typeface="Wingdings 2" panose="05020102010507070707" pitchFamily="18" charset="2"/>
      <p:regular r:id="rId37"/>
    </p:embeddedFont>
    <p:embeddedFont>
      <p:font typeface="Wingdings 3" panose="05040102010807070707" pitchFamily="18" charset="2"/>
      <p:regular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hztz+OjaYb4B6Rd9YPkS6FRh6w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048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4201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6001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525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3117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9641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761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4992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517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5818306c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5818306c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414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3" name="Google Shape;33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4719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vr-www.eng.cam.ac.uk/comp.speech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2817105" y="359960"/>
            <a:ext cx="8830491" cy="98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4800"/>
              <a:buFont typeface="Times New Roman"/>
              <a:buNone/>
            </a:pPr>
            <a:r>
              <a:rPr lang="en-US" sz="4800" b="1" dirty="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United International University</a:t>
            </a:r>
            <a:endParaRPr sz="4800" b="1" dirty="0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459" y="127432"/>
            <a:ext cx="2679256" cy="243288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-927246" y="3325898"/>
            <a:ext cx="9930569" cy="98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Automatic Speaker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Recognition System</a:t>
            </a:r>
            <a:endParaRPr sz="4400" b="0" i="0" u="none" strike="noStrike" cap="none" dirty="0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0" y="5592434"/>
            <a:ext cx="736275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dirty="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Signal Processing laboratory</a:t>
            </a:r>
            <a:r>
              <a:rPr lang="en-US" sz="2400" b="0" i="0" u="none" strike="noStrike" cap="none" dirty="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Presentation </a:t>
            </a:r>
            <a:endParaRPr sz="2400" b="0" i="0" u="none" strike="noStrike" cap="none" dirty="0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660107" y="6095001"/>
            <a:ext cx="49174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&amp; Electronic Engineering</a:t>
            </a:r>
            <a:endParaRPr sz="1800" b="0" i="0" u="none" strike="noStrike" cap="none" dirty="0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A35ED18-0B53-384A-8B95-208C780E3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456" y="1552271"/>
            <a:ext cx="3710085" cy="243288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5E00147-8901-127E-7588-7ADDB9E0C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990" y="2125572"/>
            <a:ext cx="8802020" cy="205699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6D74630-BC60-BDE5-162F-BAA19E39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29" y="346557"/>
            <a:ext cx="1138034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structures of speaker recognition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264EE-FFC9-ED1F-7A9A-522DB530746B}"/>
              </a:ext>
            </a:extLst>
          </p:cNvPr>
          <p:cNvSpPr txBox="1"/>
          <p:nvPr/>
        </p:nvSpPr>
        <p:spPr>
          <a:xfrm>
            <a:off x="3226085" y="4587747"/>
            <a:ext cx="525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226695" algn="ctr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Speaker verification</a:t>
            </a:r>
          </a:p>
        </p:txBody>
      </p:sp>
    </p:spTree>
    <p:extLst>
      <p:ext uri="{BB962C8B-B14F-4D97-AF65-F5344CB8AC3E}">
        <p14:creationId xmlns:p14="http://schemas.microsoft.com/office/powerpoint/2010/main" val="371248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11;p8">
            <a:extLst>
              <a:ext uri="{FF2B5EF4-FFF2-40B4-BE49-F238E27FC236}">
                <a16:creationId xmlns:a16="http://schemas.microsoft.com/office/drawing/2014/main" id="{C2A0D942-BB39-20F3-5072-605A64665D44}"/>
              </a:ext>
            </a:extLst>
          </p:cNvPr>
          <p:cNvSpPr txBox="1"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lnSpc>
                <a:spcPct val="90000"/>
              </a:lnSpc>
              <a:buClr>
                <a:srgbClr val="F2F2F2"/>
              </a:buClr>
              <a:buSzPts val="4400"/>
            </a:pPr>
            <a:r>
              <a:rPr lang="en-US" sz="4400" dirty="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Feature Extraction</a:t>
            </a:r>
            <a:endParaRPr lang="en-US" sz="4400" b="0" i="0" u="none" strike="noStrike" cap="none" dirty="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" name="Google Shape;212;p8">
            <a:extLst>
              <a:ext uri="{FF2B5EF4-FFF2-40B4-BE49-F238E27FC236}">
                <a16:creationId xmlns:a16="http://schemas.microsoft.com/office/drawing/2014/main" id="{58159759-4FEB-9EB7-B3A5-52CABC5E7C4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1778" y="45017"/>
            <a:ext cx="1410222" cy="128054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15;p8">
            <a:extLst>
              <a:ext uri="{FF2B5EF4-FFF2-40B4-BE49-F238E27FC236}">
                <a16:creationId xmlns:a16="http://schemas.microsoft.com/office/drawing/2014/main" id="{281DB93C-D745-B82D-2E39-BE90CD6CF1A8}"/>
              </a:ext>
            </a:extLst>
          </p:cNvPr>
          <p:cNvSpPr/>
          <p:nvPr/>
        </p:nvSpPr>
        <p:spPr>
          <a:xfrm>
            <a:off x="9258300" y="2958141"/>
            <a:ext cx="2770414" cy="2209800"/>
          </a:xfrm>
          <a:prstGeom prst="horizontalScroll">
            <a:avLst>
              <a:gd name="adj" fmla="val 12500"/>
            </a:avLst>
          </a:prstGeom>
          <a:solidFill>
            <a:srgbClr val="C4E0B2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Speech Feature Extraction</a:t>
            </a: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16;p8">
            <a:extLst>
              <a:ext uri="{FF2B5EF4-FFF2-40B4-BE49-F238E27FC236}">
                <a16:creationId xmlns:a16="http://schemas.microsoft.com/office/drawing/2014/main" id="{6E61D73C-D5F9-2206-47F3-F00BBFE967EB}"/>
              </a:ext>
            </a:extLst>
          </p:cNvPr>
          <p:cNvSpPr/>
          <p:nvPr/>
        </p:nvSpPr>
        <p:spPr>
          <a:xfrm>
            <a:off x="8365320" y="3796341"/>
            <a:ext cx="685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171616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1;p4">
            <a:extLst>
              <a:ext uri="{FF2B5EF4-FFF2-40B4-BE49-F238E27FC236}">
                <a16:creationId xmlns:a16="http://schemas.microsoft.com/office/drawing/2014/main" id="{80D57722-195C-07CF-63A6-0025117F0BA6}"/>
              </a:ext>
            </a:extLst>
          </p:cNvPr>
          <p:cNvSpPr/>
          <p:nvPr/>
        </p:nvSpPr>
        <p:spPr>
          <a:xfrm>
            <a:off x="-43543" y="3171348"/>
            <a:ext cx="11135734" cy="368665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Mel-frequency cepstrum coefficients processor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 Blocking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Windowing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Fourier Transform (FFT)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Mel-frequency Wrapping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Cepstrum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endParaRPr lang="en-US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endParaRPr lang="en-US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endParaRPr lang="en-US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endParaRPr lang="en-US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lang="en-US" sz="32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53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404225-F460-B704-835B-EE20D3B4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speech signal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FEC37-E76E-8758-D22D-092EF6FB6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250" y="1499832"/>
            <a:ext cx="8188503" cy="426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C9C5F1-562D-5029-3D62-ACC45B5D9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38329"/>
            <a:ext cx="109728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Mel-frequency cepstrum coefficients processor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C2B58-2287-1AE6-1D6A-6BBBBA977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71" y="1903900"/>
            <a:ext cx="8291245" cy="3050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55FC5-D22B-C0CC-08B4-32ABA600D20E}"/>
              </a:ext>
            </a:extLst>
          </p:cNvPr>
          <p:cNvSpPr txBox="1"/>
          <p:nvPr/>
        </p:nvSpPr>
        <p:spPr>
          <a:xfrm>
            <a:off x="3154168" y="5235064"/>
            <a:ext cx="610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Figure: </a:t>
            </a:r>
            <a:r>
              <a:rPr lang="en-US" sz="1800" dirty="0"/>
              <a:t>Block diagram of the MFCC processor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50078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5FDE19-1EF2-FF9E-6B1F-0ABF916A1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19" y="1160485"/>
            <a:ext cx="4604512" cy="44634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21D1B3-4639-7E1F-EA59-F34479C90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708" y="1191237"/>
            <a:ext cx="4780514" cy="444851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F9E19A8-0875-AC81-4BE9-4AFB31D7CCE9}"/>
              </a:ext>
            </a:extLst>
          </p:cNvPr>
          <p:cNvSpPr/>
          <p:nvPr/>
        </p:nvSpPr>
        <p:spPr>
          <a:xfrm>
            <a:off x="5198708" y="2860687"/>
            <a:ext cx="1368530" cy="11096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3526C7-69BC-9594-631F-F7104481D14D}"/>
              </a:ext>
            </a:extLst>
          </p:cNvPr>
          <p:cNvCxnSpPr>
            <a:cxnSpLocks/>
          </p:cNvCxnSpPr>
          <p:nvPr/>
        </p:nvCxnSpPr>
        <p:spPr>
          <a:xfrm>
            <a:off x="4247302" y="3415491"/>
            <a:ext cx="77507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FBD97D9-DB03-D891-EBC9-434E7D497742}"/>
              </a:ext>
            </a:extLst>
          </p:cNvPr>
          <p:cNvCxnSpPr>
            <a:cxnSpLocks/>
          </p:cNvCxnSpPr>
          <p:nvPr/>
        </p:nvCxnSpPr>
        <p:spPr>
          <a:xfrm>
            <a:off x="6664301" y="3420329"/>
            <a:ext cx="9514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DD401F-ECC6-C1F0-8635-267255F2BA58}"/>
              </a:ext>
            </a:extLst>
          </p:cNvPr>
          <p:cNvSpPr txBox="1"/>
          <p:nvPr/>
        </p:nvSpPr>
        <p:spPr>
          <a:xfrm>
            <a:off x="6664301" y="2738384"/>
            <a:ext cx="77311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FFT</a:t>
            </a:r>
          </a:p>
        </p:txBody>
      </p:sp>
    </p:spTree>
    <p:extLst>
      <p:ext uri="{BB962C8B-B14F-4D97-AF65-F5344CB8AC3E}">
        <p14:creationId xmlns:p14="http://schemas.microsoft.com/office/powerpoint/2010/main" val="83982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9B8455-BDEC-0361-0EB3-D20183F59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86" y="95535"/>
            <a:ext cx="3750931" cy="33334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A27A82-1F77-46DB-8D4B-5AC827A06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04" y="3429001"/>
            <a:ext cx="3463494" cy="33334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D2BF1B-2EE6-F9B7-E082-1E57052FB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997" y="1163498"/>
            <a:ext cx="5828238" cy="418682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DA6127-3AF7-7B26-60DC-FB88B1F7AC62}"/>
              </a:ext>
            </a:extLst>
          </p:cNvPr>
          <p:cNvCxnSpPr>
            <a:cxnSpLocks/>
          </p:cNvCxnSpPr>
          <p:nvPr/>
        </p:nvCxnSpPr>
        <p:spPr>
          <a:xfrm>
            <a:off x="5295331" y="3429000"/>
            <a:ext cx="13784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103D47-7435-D8D7-CD94-4676EE4DD87D}"/>
              </a:ext>
            </a:extLst>
          </p:cNvPr>
          <p:cNvSpPr txBox="1"/>
          <p:nvPr/>
        </p:nvSpPr>
        <p:spPr>
          <a:xfrm>
            <a:off x="5166850" y="2865207"/>
            <a:ext cx="1858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Multiplying</a:t>
            </a:r>
          </a:p>
        </p:txBody>
      </p:sp>
    </p:spTree>
    <p:extLst>
      <p:ext uri="{BB962C8B-B14F-4D97-AF65-F5344CB8AC3E}">
        <p14:creationId xmlns:p14="http://schemas.microsoft.com/office/powerpoint/2010/main" val="119638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B3B611-73D1-D842-3093-F31026433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54" y="1147704"/>
            <a:ext cx="5439026" cy="40792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A4BFDF-902E-E8C0-6266-040F72474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253" y="1353192"/>
            <a:ext cx="4962985" cy="3722239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DBF0BD4-254D-71E2-A2B0-0469E65F9C3D}"/>
              </a:ext>
            </a:extLst>
          </p:cNvPr>
          <p:cNvCxnSpPr/>
          <p:nvPr/>
        </p:nvCxnSpPr>
        <p:spPr>
          <a:xfrm>
            <a:off x="246580" y="2609636"/>
            <a:ext cx="482313" cy="35959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E2F0EE2-8D10-D347-E790-37F67A1016B2}"/>
              </a:ext>
            </a:extLst>
          </p:cNvPr>
          <p:cNvCxnSpPr/>
          <p:nvPr/>
        </p:nvCxnSpPr>
        <p:spPr>
          <a:xfrm>
            <a:off x="5709006" y="2969231"/>
            <a:ext cx="107299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A225EF-462E-3596-0DE0-BFF42FB764D0}"/>
              </a:ext>
            </a:extLst>
          </p:cNvPr>
          <p:cNvSpPr txBox="1"/>
          <p:nvPr/>
        </p:nvSpPr>
        <p:spPr>
          <a:xfrm>
            <a:off x="5709006" y="2348026"/>
            <a:ext cx="1072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DCT</a:t>
            </a:r>
          </a:p>
        </p:txBody>
      </p:sp>
    </p:spTree>
    <p:extLst>
      <p:ext uri="{BB962C8B-B14F-4D97-AF65-F5344CB8AC3E}">
        <p14:creationId xmlns:p14="http://schemas.microsoft.com/office/powerpoint/2010/main" val="1003471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11;p8">
            <a:extLst>
              <a:ext uri="{FF2B5EF4-FFF2-40B4-BE49-F238E27FC236}">
                <a16:creationId xmlns:a16="http://schemas.microsoft.com/office/drawing/2014/main" id="{C2A0D942-BB39-20F3-5072-605A64665D44}"/>
              </a:ext>
            </a:extLst>
          </p:cNvPr>
          <p:cNvSpPr txBox="1"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Matching</a:t>
            </a:r>
            <a:endParaRPr lang="en-US" sz="4400" b="0" i="0" u="none" strike="noStrike" cap="none" dirty="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" name="Google Shape;212;p8">
            <a:extLst>
              <a:ext uri="{FF2B5EF4-FFF2-40B4-BE49-F238E27FC236}">
                <a16:creationId xmlns:a16="http://schemas.microsoft.com/office/drawing/2014/main" id="{58159759-4FEB-9EB7-B3A5-52CABC5E7C4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1778" y="45017"/>
            <a:ext cx="1410222" cy="128054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31;p4">
            <a:extLst>
              <a:ext uri="{FF2B5EF4-FFF2-40B4-BE49-F238E27FC236}">
                <a16:creationId xmlns:a16="http://schemas.microsoft.com/office/drawing/2014/main" id="{DDF1393D-5005-1CEB-A256-5BE3DA23899A}"/>
              </a:ext>
            </a:extLst>
          </p:cNvPr>
          <p:cNvSpPr/>
          <p:nvPr/>
        </p:nvSpPr>
        <p:spPr>
          <a:xfrm>
            <a:off x="555523" y="2219715"/>
            <a:ext cx="6721577" cy="368665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the Training Vectors</a:t>
            </a:r>
            <a:endParaRPr lang="en-US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lang="en-US" sz="32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24" name="Google Shape;215;p8">
            <a:extLst>
              <a:ext uri="{FF2B5EF4-FFF2-40B4-BE49-F238E27FC236}">
                <a16:creationId xmlns:a16="http://schemas.microsoft.com/office/drawing/2014/main" id="{281DB93C-D745-B82D-2E39-BE90CD6CF1A8}"/>
              </a:ext>
            </a:extLst>
          </p:cNvPr>
          <p:cNvSpPr/>
          <p:nvPr/>
        </p:nvSpPr>
        <p:spPr>
          <a:xfrm>
            <a:off x="7848600" y="2958141"/>
            <a:ext cx="3200400" cy="2209800"/>
          </a:xfrm>
          <a:prstGeom prst="horizontalScroll">
            <a:avLst>
              <a:gd name="adj" fmla="val 12500"/>
            </a:avLst>
          </a:prstGeom>
          <a:solidFill>
            <a:srgbClr val="C4E0B2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Fea</a:t>
            </a:r>
            <a:r>
              <a:rPr lang="en-US" sz="2800" dirty="0">
                <a:solidFill>
                  <a:srgbClr val="262626"/>
                </a:solidFill>
              </a:rPr>
              <a:t>ture Matching</a:t>
            </a: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16;p8">
            <a:extLst>
              <a:ext uri="{FF2B5EF4-FFF2-40B4-BE49-F238E27FC236}">
                <a16:creationId xmlns:a16="http://schemas.microsoft.com/office/drawing/2014/main" id="{6E61D73C-D5F9-2206-47F3-F00BBFE967EB}"/>
              </a:ext>
            </a:extLst>
          </p:cNvPr>
          <p:cNvSpPr/>
          <p:nvPr/>
        </p:nvSpPr>
        <p:spPr>
          <a:xfrm>
            <a:off x="6934200" y="3796341"/>
            <a:ext cx="685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171616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760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11;p8">
            <a:extLst>
              <a:ext uri="{FF2B5EF4-FFF2-40B4-BE49-F238E27FC236}">
                <a16:creationId xmlns:a16="http://schemas.microsoft.com/office/drawing/2014/main" id="{C2A0D942-BB39-20F3-5072-605A64665D44}"/>
              </a:ext>
            </a:extLst>
          </p:cNvPr>
          <p:cNvSpPr txBox="1"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Matching</a:t>
            </a:r>
            <a:endParaRPr lang="en-US" sz="4400" b="0" i="0" u="none" strike="noStrike" cap="none" dirty="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" name="Google Shape;212;p8">
            <a:extLst>
              <a:ext uri="{FF2B5EF4-FFF2-40B4-BE49-F238E27FC236}">
                <a16:creationId xmlns:a16="http://schemas.microsoft.com/office/drawing/2014/main" id="{58159759-4FEB-9EB7-B3A5-52CABC5E7C4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1778" y="45017"/>
            <a:ext cx="1410222" cy="128054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31;p4">
            <a:extLst>
              <a:ext uri="{FF2B5EF4-FFF2-40B4-BE49-F238E27FC236}">
                <a16:creationId xmlns:a16="http://schemas.microsoft.com/office/drawing/2014/main" id="{DDF1393D-5005-1CEB-A256-5BE3DA23899A}"/>
              </a:ext>
            </a:extLst>
          </p:cNvPr>
          <p:cNvSpPr/>
          <p:nvPr/>
        </p:nvSpPr>
        <p:spPr>
          <a:xfrm>
            <a:off x="134283" y="1541123"/>
            <a:ext cx="6112405" cy="87203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 the Training Vectors</a:t>
            </a:r>
            <a:endParaRPr lang="en-US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lang="en-US" sz="32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4A064B-4323-1D8B-D91A-58317DACB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17" y="1541123"/>
            <a:ext cx="5057500" cy="5231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0BFDE5-214C-E632-D42E-4441A2344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96" y="2628713"/>
            <a:ext cx="6112405" cy="333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36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05160F-2DB3-3E75-FF31-C90AD38E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378" y="922077"/>
            <a:ext cx="6416722" cy="48125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DE7083-E830-8980-37C1-B40930123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357" y="922077"/>
            <a:ext cx="6416723" cy="481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7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Times New Roman"/>
              <a:buNone/>
            </a:pPr>
            <a:r>
              <a:rPr lang="en-US" sz="4400" b="0" i="0" u="none" strike="noStrike" cap="none" dirty="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Faculty &amp; Members</a:t>
            </a:r>
            <a:endParaRPr sz="4400" b="0" i="0" u="none" strike="noStrike" cap="none" dirty="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1778" y="50210"/>
            <a:ext cx="1410222" cy="128054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/>
          <p:nvPr/>
        </p:nvSpPr>
        <p:spPr>
          <a:xfrm>
            <a:off x="2719977" y="1720645"/>
            <a:ext cx="5876109" cy="368665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6924100" y="6514200"/>
            <a:ext cx="529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&amp; Electronics Engineering</a:t>
            </a:r>
            <a:endParaRPr sz="1800" b="0" i="0" u="none" strike="noStrike" cap="none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71BA9F-873F-925D-D77A-FB4C912EE0F2}"/>
              </a:ext>
            </a:extLst>
          </p:cNvPr>
          <p:cNvCxnSpPr>
            <a:cxnSpLocks/>
          </p:cNvCxnSpPr>
          <p:nvPr/>
        </p:nvCxnSpPr>
        <p:spPr>
          <a:xfrm>
            <a:off x="5630238" y="1859622"/>
            <a:ext cx="0" cy="42272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3AE205-A787-D07E-43D9-80653AFF1883}"/>
              </a:ext>
            </a:extLst>
          </p:cNvPr>
          <p:cNvSpPr txBox="1"/>
          <p:nvPr/>
        </p:nvSpPr>
        <p:spPr>
          <a:xfrm>
            <a:off x="231168" y="2035134"/>
            <a:ext cx="611312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Dr. Ahmed, </a:t>
            </a:r>
            <a:r>
              <a:rPr lang="en-US" sz="2400" b="1" dirty="0" err="1"/>
              <a:t>Khawza</a:t>
            </a:r>
            <a:r>
              <a:rPr lang="en-US" sz="2400" b="1" dirty="0"/>
              <a:t> Iftekhar Uddin</a:t>
            </a:r>
          </a:p>
          <a:p>
            <a:r>
              <a:rPr lang="en-US" sz="2000"/>
              <a:t>Professor,</a:t>
            </a:r>
            <a:endParaRPr lang="en-US" sz="2000" dirty="0"/>
          </a:p>
          <a:p>
            <a:r>
              <a:rPr lang="en-US" sz="2000" dirty="0"/>
              <a:t>Department of Electrical and Electronic</a:t>
            </a:r>
          </a:p>
          <a:p>
            <a:r>
              <a:rPr lang="en-US" sz="2000" dirty="0"/>
              <a:t>Engineering</a:t>
            </a:r>
          </a:p>
          <a:p>
            <a:r>
              <a:rPr lang="en-US" sz="2000" dirty="0"/>
              <a:t>United International University,</a:t>
            </a:r>
          </a:p>
          <a:p>
            <a:r>
              <a:rPr lang="en-US" sz="2000" dirty="0"/>
              <a:t>Dhaka, Bangladesh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E0D159-0EA7-2976-34C6-7063501EA36A}"/>
              </a:ext>
            </a:extLst>
          </p:cNvPr>
          <p:cNvSpPr txBox="1"/>
          <p:nvPr/>
        </p:nvSpPr>
        <p:spPr>
          <a:xfrm>
            <a:off x="6084723" y="1514033"/>
            <a:ext cx="587610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Nafi</a:t>
            </a:r>
            <a:r>
              <a:rPr lang="en-US" sz="2400" dirty="0"/>
              <a:t> </a:t>
            </a:r>
            <a:r>
              <a:rPr lang="en-US" sz="2400" dirty="0" err="1"/>
              <a:t>Ul</a:t>
            </a:r>
            <a:r>
              <a:rPr lang="en-US" sz="2400" dirty="0"/>
              <a:t> </a:t>
            </a:r>
            <a:r>
              <a:rPr lang="en-US" sz="2400" dirty="0" err="1"/>
              <a:t>Kaysar</a:t>
            </a:r>
            <a:r>
              <a:rPr lang="en-US" sz="2400" dirty="0"/>
              <a:t> </a:t>
            </a:r>
            <a:r>
              <a:rPr lang="en-US" sz="2400" dirty="0" err="1"/>
              <a:t>Buruz</a:t>
            </a:r>
            <a:endParaRPr lang="en-US" sz="2400" dirty="0"/>
          </a:p>
          <a:p>
            <a:r>
              <a:rPr lang="en-US" sz="1800" dirty="0"/>
              <a:t>ID: 021 221 101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Asikur</a:t>
            </a:r>
            <a:r>
              <a:rPr lang="en-US" sz="2400" dirty="0"/>
              <a:t> </a:t>
            </a:r>
            <a:r>
              <a:rPr lang="en-US" sz="2400" dirty="0" err="1"/>
              <a:t>Rahaman</a:t>
            </a:r>
            <a:endParaRPr lang="en-US" sz="2400" dirty="0"/>
          </a:p>
          <a:p>
            <a:r>
              <a:rPr lang="en-US" sz="1800" dirty="0"/>
              <a:t>ID: 021 191 004</a:t>
            </a:r>
          </a:p>
          <a:p>
            <a:endParaRPr lang="en-US" sz="2400" dirty="0"/>
          </a:p>
          <a:p>
            <a:r>
              <a:rPr lang="en-US" sz="2400" dirty="0"/>
              <a:t>Ayman Zafar</a:t>
            </a:r>
          </a:p>
          <a:p>
            <a:r>
              <a:rPr lang="en-US" sz="1600" dirty="0"/>
              <a:t>ID: 021 191 058</a:t>
            </a:r>
          </a:p>
          <a:p>
            <a:endParaRPr lang="en-US" sz="2400" dirty="0"/>
          </a:p>
          <a:p>
            <a:r>
              <a:rPr lang="en-US" sz="2400" dirty="0" err="1"/>
              <a:t>Nafiul</a:t>
            </a:r>
            <a:r>
              <a:rPr lang="en-US" sz="2400" dirty="0"/>
              <a:t> Islam</a:t>
            </a:r>
          </a:p>
          <a:p>
            <a:r>
              <a:rPr lang="en-US" sz="1800" dirty="0"/>
              <a:t>ID: 021 183 004</a:t>
            </a:r>
          </a:p>
          <a:p>
            <a:endParaRPr lang="en-US" sz="2400" dirty="0"/>
          </a:p>
          <a:p>
            <a:r>
              <a:rPr lang="en-US" sz="2400" dirty="0"/>
              <a:t>Sagor Paul</a:t>
            </a:r>
          </a:p>
          <a:p>
            <a:r>
              <a:rPr lang="en-US" sz="1800" dirty="0"/>
              <a:t>ID: 021 191 070</a:t>
            </a:r>
          </a:p>
          <a:p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Matching</a:t>
            </a:r>
            <a:endParaRPr lang="en-US" sz="4400" b="0" i="0" u="none" strike="noStrike" cap="none" dirty="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1778" y="45017"/>
            <a:ext cx="1410222" cy="128054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/>
          <p:nvPr/>
        </p:nvSpPr>
        <p:spPr>
          <a:xfrm>
            <a:off x="7134875" y="6488700"/>
            <a:ext cx="5613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&amp; Electronics Engineering</a:t>
            </a:r>
            <a:endParaRPr sz="1800" b="0" i="0" u="none" strike="noStrike" cap="none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7848600" y="2958141"/>
            <a:ext cx="3200400" cy="2209800"/>
          </a:xfrm>
          <a:prstGeom prst="horizontalScroll">
            <a:avLst>
              <a:gd name="adj" fmla="val 12500"/>
            </a:avLst>
          </a:prstGeom>
          <a:solidFill>
            <a:srgbClr val="C4E0B2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262626"/>
                </a:solidFill>
              </a:rPr>
              <a:t>Project</a:t>
            </a: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6934200" y="3796341"/>
            <a:ext cx="685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171616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31;p4">
            <a:extLst>
              <a:ext uri="{FF2B5EF4-FFF2-40B4-BE49-F238E27FC236}">
                <a16:creationId xmlns:a16="http://schemas.microsoft.com/office/drawing/2014/main" id="{3121E849-A647-7CEA-3D9D-6E9DBE750340}"/>
              </a:ext>
            </a:extLst>
          </p:cNvPr>
          <p:cNvSpPr/>
          <p:nvPr/>
        </p:nvSpPr>
        <p:spPr>
          <a:xfrm>
            <a:off x="212623" y="2063805"/>
            <a:ext cx="6721577" cy="368665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Speech Data</a:t>
            </a:r>
            <a:endParaRPr lang="en-US" sz="32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Speech Processing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Vector Quantization</a:t>
            </a: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Simulation and Evaluation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F2F2F2"/>
              </a:buClr>
              <a:buSzPts val="4400"/>
            </a:pPr>
            <a:r>
              <a:rPr lang="en-US" dirty="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1778" y="45017"/>
            <a:ext cx="1410222" cy="128054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6"/>
          <p:cNvSpPr/>
          <p:nvPr/>
        </p:nvSpPr>
        <p:spPr>
          <a:xfrm>
            <a:off x="8229229" y="6550223"/>
            <a:ext cx="39180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&amp; Electronics Engineering</a:t>
            </a: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588774" y="3275112"/>
            <a:ext cx="86818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914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F2F2F2"/>
              </a:buClr>
              <a:buSzPts val="4400"/>
            </a:pPr>
            <a:r>
              <a:rPr lang="en-US" sz="6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60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1778" y="45017"/>
            <a:ext cx="1410222" cy="128054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6"/>
          <p:cNvSpPr/>
          <p:nvPr/>
        </p:nvSpPr>
        <p:spPr>
          <a:xfrm>
            <a:off x="8229229" y="6550223"/>
            <a:ext cx="39180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&amp; Electronics Engineering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C30A7-C49C-2B21-8311-DAB6C36FF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67" y="1901517"/>
            <a:ext cx="11709865" cy="385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86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F2F2F2"/>
              </a:buClr>
              <a:buSzPts val="4400"/>
            </a:pPr>
            <a:r>
              <a:rPr lang="en-US" sz="6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60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1778" y="45017"/>
            <a:ext cx="1410222" cy="128054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6"/>
          <p:cNvSpPr/>
          <p:nvPr/>
        </p:nvSpPr>
        <p:spPr>
          <a:xfrm>
            <a:off x="8229229" y="6550223"/>
            <a:ext cx="39180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&amp; Electronics Engineering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A7E88A-573C-0AC6-917A-BFC8FE167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392" y="1894700"/>
            <a:ext cx="8165215" cy="40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41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F2F2F2"/>
              </a:buClr>
              <a:buSzPts val="4400"/>
            </a:pPr>
            <a:r>
              <a:rPr lang="en-US" sz="6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60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1778" y="45017"/>
            <a:ext cx="1410222" cy="128054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6"/>
          <p:cNvSpPr/>
          <p:nvPr/>
        </p:nvSpPr>
        <p:spPr>
          <a:xfrm>
            <a:off x="8229229" y="6550223"/>
            <a:ext cx="39180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&amp; Electronics Engineering</a:t>
            </a: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4FF3FE-FA89-3BBF-F4B7-8CC09B4FC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492" y="1325563"/>
            <a:ext cx="7293293" cy="487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95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F2F2F2"/>
              </a:buClr>
              <a:buSzPts val="4400"/>
            </a:pPr>
            <a:r>
              <a:rPr lang="en-US" sz="60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6000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1778" y="45017"/>
            <a:ext cx="1410222" cy="128054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6"/>
          <p:cNvSpPr/>
          <p:nvPr/>
        </p:nvSpPr>
        <p:spPr>
          <a:xfrm>
            <a:off x="8229229" y="6550223"/>
            <a:ext cx="39180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&amp; Electronics Engineering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99EB1D-AA33-8811-691D-ED30D9077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810" y="1542197"/>
            <a:ext cx="8196379" cy="449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86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F2F2F2"/>
              </a:buClr>
              <a:buSzPts val="4400"/>
            </a:pPr>
            <a:r>
              <a:rPr lang="en-US" dirty="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1778" y="45017"/>
            <a:ext cx="1410222" cy="128054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6"/>
          <p:cNvSpPr/>
          <p:nvPr/>
        </p:nvSpPr>
        <p:spPr>
          <a:xfrm>
            <a:off x="8229229" y="6550223"/>
            <a:ext cx="39180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&amp; Electronics Engineering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075C5-44E7-9FC1-5C0B-AFB3A7DDB26D}"/>
              </a:ext>
            </a:extLst>
          </p:cNvPr>
          <p:cNvSpPr txBox="1"/>
          <p:nvPr/>
        </p:nvSpPr>
        <p:spPr>
          <a:xfrm>
            <a:off x="1109610" y="1633590"/>
            <a:ext cx="107364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APPLICATIONS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Banking by Telephone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Database Access Service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Voice Dialing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Telephone Shopping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Information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Voice Mail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Security Control for Secret information Areas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Remote Access to Computer </a:t>
            </a:r>
          </a:p>
        </p:txBody>
      </p:sp>
    </p:spTree>
    <p:extLst>
      <p:ext uri="{BB962C8B-B14F-4D97-AF65-F5344CB8AC3E}">
        <p14:creationId xmlns:p14="http://schemas.microsoft.com/office/powerpoint/2010/main" val="1391280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F2F2F2"/>
              </a:buClr>
              <a:buSzPts val="4400"/>
            </a:pPr>
            <a:r>
              <a:rPr lang="en-US" dirty="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1778" y="45017"/>
            <a:ext cx="1410222" cy="128054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6"/>
          <p:cNvSpPr/>
          <p:nvPr/>
        </p:nvSpPr>
        <p:spPr>
          <a:xfrm>
            <a:off x="8229229" y="6550223"/>
            <a:ext cx="39180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&amp; Electronics Engineering</a:t>
            </a: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664542" y="3275112"/>
            <a:ext cx="96061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4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32E043-0C52-6CE7-B135-E45A643D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1560" y="2586324"/>
            <a:ext cx="6541213" cy="1163743"/>
          </a:xfrm>
        </p:spPr>
        <p:txBody>
          <a:bodyPr/>
          <a:lstStyle/>
          <a:p>
            <a:r>
              <a:rPr lang="en-US" dirty="0"/>
              <a:t>Question and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F158AC-4B7B-80B9-8134-993C4C49E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322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0032AE-C820-3201-AAB1-01986DA9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702" y="42561"/>
            <a:ext cx="1408298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40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sp>
        <p:nvSpPr>
          <p:cNvPr id="355" name="Google Shape;355;p37"/>
          <p:cNvSpPr txBox="1"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Times New Roman"/>
              <a:buNone/>
            </a:pPr>
            <a:r>
              <a:rPr lang="en-US" sz="4400" b="0" i="0" u="none" strike="noStrike" cap="none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4400" b="0" i="0" u="none" strike="noStrike" cap="none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6" name="Google Shape;35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1778" y="45017"/>
            <a:ext cx="1410222" cy="1280546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37"/>
          <p:cNvSpPr/>
          <p:nvPr/>
        </p:nvSpPr>
        <p:spPr>
          <a:xfrm>
            <a:off x="8229229" y="6550223"/>
            <a:ext cx="39180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&amp; Electronics Engineering</a:t>
            </a: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8641"/>
            <a:ext cx="10515599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3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089828" y="27693"/>
            <a:ext cx="1410300" cy="12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0" y="5193"/>
            <a:ext cx="12192000" cy="132556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Times New Roman"/>
              <a:buNone/>
            </a:pPr>
            <a:r>
              <a:rPr lang="en-US" dirty="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dirty="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2340224" y="1353256"/>
            <a:ext cx="8454754" cy="5232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Introduction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Literature Review</a:t>
            </a:r>
            <a:endParaRPr sz="4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Methodology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4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Results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4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Conclusion</a:t>
            </a:r>
            <a:endParaRPr sz="4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marR="0" lvl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924100" y="6514200"/>
            <a:ext cx="529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&amp; Electronics Engineering</a:t>
            </a:r>
            <a:endParaRPr sz="1800" b="0" i="0" u="none" strike="noStrike" cap="none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Times New Roman"/>
              <a:buNone/>
            </a:pPr>
            <a:r>
              <a:rPr lang="en-US" sz="4400" b="0" i="0" u="none" strike="noStrike" cap="none" dirty="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sz="4400" b="0" i="0" u="none" strike="noStrike" cap="none" dirty="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1778" y="50210"/>
            <a:ext cx="1410222" cy="128054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/>
          <p:nvPr/>
        </p:nvSpPr>
        <p:spPr>
          <a:xfrm>
            <a:off x="2719977" y="1720645"/>
            <a:ext cx="5876109" cy="368665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6924100" y="6514200"/>
            <a:ext cx="529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&amp; Electronics Engineering</a:t>
            </a:r>
            <a:endParaRPr sz="1800" b="0" i="0" u="none" strike="noStrike" cap="none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69575" y="3285884"/>
            <a:ext cx="79936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rgbClr val="F2F2F2"/>
              </a:buClr>
              <a:buSzPts val="4400"/>
            </a:pPr>
            <a:r>
              <a:rPr lang="en-US" sz="8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1603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Times New Roman"/>
              <a:buNone/>
            </a:pPr>
            <a:r>
              <a:rPr lang="en-US" sz="4400" b="0" i="0" u="none" strike="noStrike" cap="none" dirty="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sz="4400" b="0" i="0" u="none" strike="noStrike" cap="none" dirty="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1778" y="50210"/>
            <a:ext cx="1410222" cy="128054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/>
          <p:nvPr/>
        </p:nvSpPr>
        <p:spPr>
          <a:xfrm>
            <a:off x="2719977" y="1720645"/>
            <a:ext cx="5876109" cy="3686652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6924100" y="6514200"/>
            <a:ext cx="529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&amp; Electronics Engineering</a:t>
            </a:r>
            <a:endParaRPr sz="1800" b="0" i="0" u="none" strike="noStrike" cap="none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607" y="3285884"/>
            <a:ext cx="112382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buClr>
                <a:srgbClr val="F2F2F2"/>
              </a:buClr>
              <a:buSzPts val="4400"/>
            </a:pPr>
            <a:r>
              <a:rPr lang="en-US" sz="8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 REVIEW</a:t>
            </a:r>
          </a:p>
        </p:txBody>
      </p:sp>
    </p:spTree>
    <p:extLst>
      <p:ext uri="{BB962C8B-B14F-4D97-AF65-F5344CB8AC3E}">
        <p14:creationId xmlns:p14="http://schemas.microsoft.com/office/powerpoint/2010/main" val="31642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5818306cc_1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6D9EEB"/>
                </a:solidFill>
              </a:rPr>
              <a:t>Background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43" name="Google Shape;143;g155818306cc_1_0"/>
          <p:cNvSpPr/>
          <p:nvPr/>
        </p:nvSpPr>
        <p:spPr>
          <a:xfrm>
            <a:off x="6924100" y="6514200"/>
            <a:ext cx="5296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&amp; Electronics Engineering</a:t>
            </a:r>
            <a:endParaRPr sz="1800" b="0" i="0" u="none" strike="noStrike" cap="none">
              <a:solidFill>
                <a:srgbClr val="17161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g155818306cc_1_0"/>
          <p:cNvSpPr txBox="1"/>
          <p:nvPr/>
        </p:nvSpPr>
        <p:spPr>
          <a:xfrm>
            <a:off x="0" y="5193"/>
            <a:ext cx="12192000" cy="132556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en-US" sz="4400" dirty="0">
                <a:solidFill>
                  <a:srgbClr val="F2F2F2"/>
                </a:solidFill>
                <a:latin typeface="Times New Roman"/>
                <a:cs typeface="Times New Roman"/>
                <a:sym typeface="Times New Roman"/>
              </a:rPr>
              <a:t>Literature Review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5" name="Google Shape;145;g155818306cc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1778" y="50210"/>
            <a:ext cx="1410222" cy="128054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6008C5-23D5-B98C-484B-7B7C62211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9728" indent="0" algn="just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[1]L.R.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Rabiner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B.H.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Juang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Fundamentals of Speech Recognition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Prentice-Hall, Englewood Cliffs, N.J., 1993.</a:t>
            </a:r>
          </a:p>
          <a:p>
            <a:pPr marL="109728" indent="0" algn="just">
              <a:buNone/>
            </a:pPr>
            <a:endParaRPr lang="en-US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09728" indent="0" algn="just">
              <a:buNone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[2]S.B. Davis and P.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Mermelstein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“Comparison of parametric representations for monosyllabic word recognition in continuously spoken sentences”,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Transactions on Acoustics, Speech, Signal Processing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ASSP-28, No. 4, August 1980.</a:t>
            </a:r>
          </a:p>
          <a:p>
            <a:pPr marL="0" indent="0" algn="just">
              <a:spcBef>
                <a:spcPts val="0"/>
              </a:spcBef>
              <a:buNone/>
              <a:tabLst>
                <a:tab pos="360045" algn="l"/>
              </a:tabLst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  <a:tabLst>
                <a:tab pos="3600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[3]	S.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Furui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“An overview of speaker recognition technology”,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ESCA Workshop on Automatic Speaker Recognition, Identification and Verification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pp. 1-9, 1994.</a:t>
            </a:r>
          </a:p>
          <a:p>
            <a:pPr marL="0" indent="0" algn="just">
              <a:spcBef>
                <a:spcPts val="0"/>
              </a:spcBef>
              <a:buNone/>
              <a:tabLst>
                <a:tab pos="3600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indent="0" algn="just">
              <a:spcBef>
                <a:spcPts val="0"/>
              </a:spcBef>
              <a:buNone/>
              <a:tabLst>
                <a:tab pos="3600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[4]</a:t>
            </a:r>
            <a:r>
              <a:rPr lang="en-US" sz="20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comp.speech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Frequently Asked Questions WWW site, </a:t>
            </a:r>
          </a:p>
          <a:p>
            <a:pPr marL="109728" indent="0" algn="just">
              <a:buNone/>
            </a:pPr>
            <a:r>
              <a:rPr lang="en-US" sz="2000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Http://svr-www.eng.cam.ac.uk/comp.speech/</a:t>
            </a:r>
            <a:r>
              <a:rPr lang="en-US" sz="2000" u="sng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09728" indent="0" algn="just">
              <a:buNone/>
            </a:pPr>
            <a:r>
              <a:rPr lang="en-US" sz="2000" b="1" dirty="0"/>
              <a:t>By reading this paper we got the idea how to implement the</a:t>
            </a:r>
          </a:p>
          <a:p>
            <a:pPr marL="109728" indent="0" algn="just">
              <a:buNone/>
            </a:pPr>
            <a:r>
              <a:rPr lang="en-US" sz="2000" b="1" dirty="0"/>
              <a:t>procedure of MFCC in a sequence and correct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F2F2F2"/>
              </a:buClr>
              <a:buSzPts val="4400"/>
            </a:pPr>
            <a:r>
              <a:rPr lang="en-US" dirty="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6" name="Google Shape;336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1778" y="45017"/>
            <a:ext cx="1410222" cy="1280546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6"/>
          <p:cNvSpPr/>
          <p:nvPr/>
        </p:nvSpPr>
        <p:spPr>
          <a:xfrm>
            <a:off x="8229229" y="6550223"/>
            <a:ext cx="39180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17161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Electrical &amp; Electronics Engineering</a:t>
            </a: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035278" y="3275112"/>
            <a:ext cx="828859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894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211;p8">
            <a:extLst>
              <a:ext uri="{FF2B5EF4-FFF2-40B4-BE49-F238E27FC236}">
                <a16:creationId xmlns:a16="http://schemas.microsoft.com/office/drawing/2014/main" id="{C2A0D942-BB39-20F3-5072-605A64665D44}"/>
              </a:ext>
            </a:extLst>
          </p:cNvPr>
          <p:cNvSpPr txBox="1"/>
          <p:nvPr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Speech Feature Extraction</a:t>
            </a:r>
            <a:endParaRPr lang="en-US" sz="4400" b="0" i="0" u="none" strike="noStrike" cap="none" dirty="0">
              <a:solidFill>
                <a:srgbClr val="F2F2F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" name="Google Shape;212;p8">
            <a:extLst>
              <a:ext uri="{FF2B5EF4-FFF2-40B4-BE49-F238E27FC236}">
                <a16:creationId xmlns:a16="http://schemas.microsoft.com/office/drawing/2014/main" id="{58159759-4FEB-9EB7-B3A5-52CABC5E7C4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81778" y="45017"/>
            <a:ext cx="1410222" cy="128054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15;p8">
            <a:extLst>
              <a:ext uri="{FF2B5EF4-FFF2-40B4-BE49-F238E27FC236}">
                <a16:creationId xmlns:a16="http://schemas.microsoft.com/office/drawing/2014/main" id="{281DB93C-D745-B82D-2E39-BE90CD6CF1A8}"/>
              </a:ext>
            </a:extLst>
          </p:cNvPr>
          <p:cNvSpPr/>
          <p:nvPr/>
        </p:nvSpPr>
        <p:spPr>
          <a:xfrm>
            <a:off x="8213271" y="2958141"/>
            <a:ext cx="3815443" cy="2209800"/>
          </a:xfrm>
          <a:prstGeom prst="horizontalScroll">
            <a:avLst>
              <a:gd name="adj" fmla="val 12500"/>
            </a:avLst>
          </a:prstGeom>
          <a:solidFill>
            <a:srgbClr val="C4E0B2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Principles of Speaker Recognition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lang="en-US" sz="2800" b="1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16;p8">
            <a:extLst>
              <a:ext uri="{FF2B5EF4-FFF2-40B4-BE49-F238E27FC236}">
                <a16:creationId xmlns:a16="http://schemas.microsoft.com/office/drawing/2014/main" id="{6E61D73C-D5F9-2206-47F3-F00BBFE967EB}"/>
              </a:ext>
            </a:extLst>
          </p:cNvPr>
          <p:cNvSpPr/>
          <p:nvPr/>
        </p:nvSpPr>
        <p:spPr>
          <a:xfrm>
            <a:off x="7385605" y="3796341"/>
            <a:ext cx="685800" cy="53340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171616"/>
          </a:solidFill>
          <a:ln w="25400" cap="flat" cmpd="sng">
            <a:solidFill>
              <a:srgbClr val="4271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B0CBD-0F4C-0096-C096-3F033C76D458}"/>
              </a:ext>
            </a:extLst>
          </p:cNvPr>
          <p:cNvSpPr txBox="1"/>
          <p:nvPr/>
        </p:nvSpPr>
        <p:spPr>
          <a:xfrm>
            <a:off x="163286" y="2411346"/>
            <a:ext cx="69233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Speaker recognition can be classified into identification and verification.  Speaker identification is the process of determining which registered speaker provides a given utterance. Speaker verification, on the other hand, is the process of accepting or rejecting the identity claim of a speaker.</a:t>
            </a:r>
          </a:p>
        </p:txBody>
      </p:sp>
    </p:spTree>
    <p:extLst>
      <p:ext uri="{BB962C8B-B14F-4D97-AF65-F5344CB8AC3E}">
        <p14:creationId xmlns:p14="http://schemas.microsoft.com/office/powerpoint/2010/main" val="321383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3BDD73-F86D-4D3C-A629-C5D4EDA05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932" y="1586749"/>
            <a:ext cx="7824271" cy="355051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6F625A-3DDF-664C-161C-FDF7FA53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74638"/>
            <a:ext cx="1110293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Basic structures of speaker recognition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E7C10C-5EEE-91E4-8F7C-6BEA953E6E53}"/>
              </a:ext>
            </a:extLst>
          </p:cNvPr>
          <p:cNvSpPr txBox="1"/>
          <p:nvPr/>
        </p:nvSpPr>
        <p:spPr>
          <a:xfrm>
            <a:off x="4190141" y="5271251"/>
            <a:ext cx="578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Figure:  Speaker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49981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1357</TotalTime>
  <Words>557</Words>
  <Application>Microsoft Office PowerPoint</Application>
  <PresentationFormat>Widescreen</PresentationFormat>
  <Paragraphs>128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Times New Roman</vt:lpstr>
      <vt:lpstr>Lucida Sans Unicode</vt:lpstr>
      <vt:lpstr>Verdana</vt:lpstr>
      <vt:lpstr>Arial</vt:lpstr>
      <vt:lpstr>Wingdings 3</vt:lpstr>
      <vt:lpstr>Calibri</vt:lpstr>
      <vt:lpstr>Noto Sans Symbols</vt:lpstr>
      <vt:lpstr>Courier New</vt:lpstr>
      <vt:lpstr>Wingdings 2</vt:lpstr>
      <vt:lpstr>Concourse</vt:lpstr>
      <vt:lpstr>United International University</vt:lpstr>
      <vt:lpstr>PowerPoint Presentation</vt:lpstr>
      <vt:lpstr>Contents</vt:lpstr>
      <vt:lpstr>PowerPoint Presentation</vt:lpstr>
      <vt:lpstr>PowerPoint Presentation</vt:lpstr>
      <vt:lpstr>Background</vt:lpstr>
      <vt:lpstr>    </vt:lpstr>
      <vt:lpstr>PowerPoint Presentation</vt:lpstr>
      <vt:lpstr>Basic structures of speaker recognition systems</vt:lpstr>
      <vt:lpstr>Basic structures of speaker recognition systems</vt:lpstr>
      <vt:lpstr>PowerPoint Presentation</vt:lpstr>
      <vt:lpstr>Example of speech signal</vt:lpstr>
      <vt:lpstr>Mel-frequency cepstrum coefficients processor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</vt:lpstr>
      <vt:lpstr>Results</vt:lpstr>
      <vt:lpstr>Results</vt:lpstr>
      <vt:lpstr>Results</vt:lpstr>
      <vt:lpstr>Results</vt:lpstr>
      <vt:lpstr>    </vt:lpstr>
      <vt:lpstr>    </vt:lpstr>
      <vt:lpstr>Question and Discussion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United International University</dc:title>
  <dc:creator>student</dc:creator>
  <cp:lastModifiedBy>Ayman Zafar</cp:lastModifiedBy>
  <cp:revision>54</cp:revision>
  <dcterms:created xsi:type="dcterms:W3CDTF">2022-09-13T11:12:23Z</dcterms:created>
  <dcterms:modified xsi:type="dcterms:W3CDTF">2025-07-25T09:24:02Z</dcterms:modified>
</cp:coreProperties>
</file>