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68" r:id="rId1"/>
  </p:sldMasterIdLst>
  <p:sldIdLst>
    <p:sldId id="257" r:id="rId2"/>
    <p:sldId id="273" r:id="rId3"/>
    <p:sldId id="274" r:id="rId4"/>
    <p:sldId id="259" r:id="rId5"/>
    <p:sldId id="275"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Bryndan Write" panose="020B0604020202020204" charset="0"/>
      <p:regular r:id="rId19"/>
    </p:embeddedFont>
    <p:embeddedFont>
      <p:font typeface="Canva Sans" panose="020B0604020202020204" charset="0"/>
      <p:regular r:id="rId20"/>
    </p:embeddedFont>
    <p:embeddedFont>
      <p:font typeface="DM Sans" pitchFamily="2" charset="0"/>
      <p:regular r:id="rId21"/>
      <p:bold r:id="rId22"/>
      <p:italic r:id="rId23"/>
      <p:boldItalic r:id="rId24"/>
    </p:embeddedFont>
    <p:embeddedFont>
      <p:font typeface="DM Sans Bold" charset="0"/>
      <p:regular r:id="rId25"/>
    </p:embeddedFont>
    <p:embeddedFont>
      <p:font typeface="Glacial Indifference Bold" panose="020B0604020202020204" charset="0"/>
      <p:regular r:id="rId26"/>
    </p:embeddedFont>
    <p:embeddedFont>
      <p:font typeface="Kollektif Bold" panose="020B0604020202020204" charset="0"/>
      <p:regular r:id="rId27"/>
    </p:embeddedFont>
    <p:embeddedFont>
      <p:font typeface="Poppins" panose="00000500000000000000" pitchFamily="2" charset="0"/>
      <p:regular r:id="rId28"/>
      <p:bold r:id="rId29"/>
      <p:italic r:id="rId30"/>
      <p:boldItalic r:id="rId31"/>
    </p:embeddedFont>
    <p:embeddedFont>
      <p:font typeface="Poppins Ultra-Bold" panose="020B0604020202020204" charset="0"/>
      <p:regular r:id="rId32"/>
    </p:embeddedFont>
    <p:embeddedFont>
      <p:font typeface="Quicksand Semi-Bold" panose="020B0604020202020204" charset="0"/>
      <p:regular r:id="rId33"/>
    </p:embeddedFont>
    <p:embeddedFont>
      <p:font typeface="Raleway" pitchFamily="2" charset="0"/>
      <p:regular r:id="rId34"/>
      <p:bold r:id="rId35"/>
      <p:italic r:id="rId36"/>
      <p:boldItalic r:id="rId3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22" autoAdjust="0"/>
  </p:normalViewPr>
  <p:slideViewPr>
    <p:cSldViewPr>
      <p:cViewPr varScale="1">
        <p:scale>
          <a:sx n="46" d="100"/>
          <a:sy n="46" d="100"/>
        </p:scale>
        <p:origin x="50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9" Type="http://schemas.openxmlformats.org/officeDocument/2006/relationships/viewProps" Target="viewProps.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22250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629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4387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21991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9322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9780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05651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0363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103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4838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13593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7/26/2025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107066391"/>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svg"/><Relationship Id="rId7" Type="http://schemas.openxmlformats.org/officeDocument/2006/relationships/image" Target="../media/image25.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svg"/><Relationship Id="rId4" Type="http://schemas.openxmlformats.org/officeDocument/2006/relationships/image" Target="../media/image22.png"/><Relationship Id="rId9" Type="http://schemas.openxmlformats.org/officeDocument/2006/relationships/image" Target="../media/image27.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8">
            <a:extLst>
              <a:ext uri="{FF2B5EF4-FFF2-40B4-BE49-F238E27FC236}">
                <a16:creationId xmlns:a16="http://schemas.microsoft.com/office/drawing/2014/main" id="{9D067CFB-B4DF-0D15-3A56-F921AF1717C4}"/>
              </a:ext>
            </a:extLst>
          </p:cNvPr>
          <p:cNvSpPr txBox="1"/>
          <p:nvPr/>
        </p:nvSpPr>
        <p:spPr>
          <a:xfrm>
            <a:off x="3486377" y="2933700"/>
            <a:ext cx="11315247" cy="3250581"/>
          </a:xfrm>
          <a:prstGeom prst="rect">
            <a:avLst/>
          </a:prstGeom>
        </p:spPr>
        <p:txBody>
          <a:bodyPr lIns="0" tIns="0" rIns="0" bIns="0" rtlCol="0" anchor="t">
            <a:spAutoFit/>
          </a:bodyPr>
          <a:lstStyle/>
          <a:p>
            <a:pPr algn="ctr">
              <a:lnSpc>
                <a:spcPts val="6100"/>
              </a:lnSpc>
            </a:pPr>
            <a:r>
              <a:rPr lang="en-US" sz="6100" dirty="0">
                <a:solidFill>
                  <a:srgbClr val="002060"/>
                </a:solidFill>
                <a:latin typeface="Kollektif Bold"/>
              </a:rPr>
              <a:t>MICROPROCESSOR AND INTERFACING LABORATORY</a:t>
            </a:r>
          </a:p>
          <a:p>
            <a:pPr algn="ctr">
              <a:lnSpc>
                <a:spcPts val="6100"/>
              </a:lnSpc>
            </a:pPr>
            <a:endParaRPr lang="en-US" sz="6100" dirty="0">
              <a:solidFill>
                <a:srgbClr val="002060"/>
              </a:solidFill>
              <a:latin typeface="Kollektif Bold"/>
            </a:endParaRPr>
          </a:p>
          <a:p>
            <a:pPr algn="ctr">
              <a:lnSpc>
                <a:spcPts val="6100"/>
              </a:lnSpc>
            </a:pPr>
            <a:r>
              <a:rPr lang="en-US" sz="6100" dirty="0">
                <a:solidFill>
                  <a:srgbClr val="002060"/>
                </a:solidFill>
                <a:latin typeface="Kollektif Bold"/>
              </a:rPr>
              <a:t>PROJECT PRESENTATION</a:t>
            </a:r>
          </a:p>
        </p:txBody>
      </p:sp>
      <p:sp>
        <p:nvSpPr>
          <p:cNvPr id="31" name="TextBox 9">
            <a:extLst>
              <a:ext uri="{FF2B5EF4-FFF2-40B4-BE49-F238E27FC236}">
                <a16:creationId xmlns:a16="http://schemas.microsoft.com/office/drawing/2014/main" id="{27EF5705-FAAB-2A49-54E9-6AC8085EF533}"/>
              </a:ext>
            </a:extLst>
          </p:cNvPr>
          <p:cNvSpPr txBox="1"/>
          <p:nvPr/>
        </p:nvSpPr>
        <p:spPr>
          <a:xfrm>
            <a:off x="5489368" y="6819900"/>
            <a:ext cx="7197206" cy="616591"/>
          </a:xfrm>
          <a:prstGeom prst="rect">
            <a:avLst/>
          </a:prstGeom>
        </p:spPr>
        <p:txBody>
          <a:bodyPr lIns="0" tIns="0" rIns="0" bIns="0" rtlCol="0" anchor="t">
            <a:spAutoFit/>
          </a:bodyPr>
          <a:lstStyle/>
          <a:p>
            <a:pPr algn="ctr">
              <a:lnSpc>
                <a:spcPts val="4730"/>
              </a:lnSpc>
            </a:pPr>
            <a:r>
              <a:rPr lang="en-US" sz="4300" dirty="0">
                <a:solidFill>
                  <a:schemeClr val="tx2">
                    <a:lumMod val="50000"/>
                  </a:schemeClr>
                </a:solidFill>
                <a:latin typeface="DM Sans Bold"/>
              </a:rPr>
              <a:t>Group - 02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5400000">
            <a:off x="12658173" y="3831908"/>
            <a:ext cx="5246370" cy="2623185"/>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FFC619"/>
            </a:solidFill>
          </p:spPr>
        </p:sp>
        <p:sp>
          <p:nvSpPr>
            <p:cNvPr id="7" name="TextBox 7"/>
            <p:cNvSpPr txBox="1"/>
            <p:nvPr/>
          </p:nvSpPr>
          <p:spPr>
            <a:xfrm>
              <a:off x="0" y="-57150"/>
              <a:ext cx="812800" cy="46355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3905076" y="5143500"/>
            <a:ext cx="4382924" cy="4114800"/>
          </a:xfrm>
          <a:custGeom>
            <a:avLst/>
            <a:gdLst/>
            <a:ahLst/>
            <a:cxnLst/>
            <a:rect l="l" t="t" r="r" b="b"/>
            <a:pathLst>
              <a:path w="4382924" h="4114800">
                <a:moveTo>
                  <a:pt x="0" y="0"/>
                </a:moveTo>
                <a:lnTo>
                  <a:pt x="4382924" y="0"/>
                </a:lnTo>
                <a:lnTo>
                  <a:pt x="4382924" y="4114800"/>
                </a:lnTo>
                <a:lnTo>
                  <a:pt x="0" y="4114800"/>
                </a:lnTo>
                <a:lnTo>
                  <a:pt x="0" y="0"/>
                </a:lnTo>
                <a:close/>
              </a:path>
            </a:pathLst>
          </a:custGeom>
          <a:blipFill>
            <a:blip r:embed="rId4"/>
            <a:stretch>
              <a:fillRect t="-3258" b="-3258"/>
            </a:stretch>
          </a:blipFill>
        </p:spPr>
      </p:sp>
      <p:sp>
        <p:nvSpPr>
          <p:cNvPr id="11" name="TextBox 11"/>
          <p:cNvSpPr txBox="1"/>
          <p:nvPr/>
        </p:nvSpPr>
        <p:spPr>
          <a:xfrm>
            <a:off x="1695050" y="2703260"/>
            <a:ext cx="5934439" cy="923330"/>
          </a:xfrm>
          <a:prstGeom prst="rect">
            <a:avLst/>
          </a:prstGeom>
        </p:spPr>
        <p:txBody>
          <a:bodyPr lIns="0" tIns="0" rIns="0" bIns="0" rtlCol="0" anchor="t">
            <a:spAutoFit/>
          </a:bodyPr>
          <a:lstStyle/>
          <a:p>
            <a:pPr>
              <a:lnSpc>
                <a:spcPts val="7200"/>
              </a:lnSpc>
            </a:pPr>
            <a:r>
              <a:rPr lang="en-US" sz="6000" dirty="0">
                <a:solidFill>
                  <a:srgbClr val="002060"/>
                </a:solidFill>
                <a:latin typeface="Poppins Ultra-Bold"/>
              </a:rPr>
              <a:t>Smoke sensor</a:t>
            </a:r>
          </a:p>
        </p:txBody>
      </p:sp>
      <p:sp>
        <p:nvSpPr>
          <p:cNvPr id="12" name="TextBox 12"/>
          <p:cNvSpPr txBox="1"/>
          <p:nvPr/>
        </p:nvSpPr>
        <p:spPr>
          <a:xfrm>
            <a:off x="1695050" y="3938840"/>
            <a:ext cx="12105251" cy="4937978"/>
          </a:xfrm>
          <a:prstGeom prst="rect">
            <a:avLst/>
          </a:prstGeom>
        </p:spPr>
        <p:txBody>
          <a:bodyPr lIns="0" tIns="0" rIns="0" bIns="0" rtlCol="0" anchor="t">
            <a:spAutoFit/>
          </a:bodyPr>
          <a:lstStyle/>
          <a:p>
            <a:pPr algn="just">
              <a:lnSpc>
                <a:spcPts val="5552"/>
              </a:lnSpc>
            </a:pPr>
            <a:r>
              <a:rPr lang="en-US" sz="3966">
                <a:solidFill>
                  <a:srgbClr val="1C1C1C"/>
                </a:solidFill>
                <a:latin typeface="Canva Sans"/>
              </a:rPr>
              <a:t>MQ6 Gas sensor is a Metal Oxide Semiconductor (MOS) type Gas Sensor mainly used to detect the LPG and Butane gas concentration in the air either at home or in industry. This sensor contains a sensing element, mainly aluminum-oxide based ceramic, coated with Tin dioxide, enclosed in a stainless-steel mesh.</a:t>
            </a:r>
          </a:p>
        </p:txBody>
      </p:sp>
      <p:sp>
        <p:nvSpPr>
          <p:cNvPr id="13" name="TextBox 13"/>
          <p:cNvSpPr txBox="1"/>
          <p:nvPr/>
        </p:nvSpPr>
        <p:spPr>
          <a:xfrm>
            <a:off x="13979290" y="3349624"/>
            <a:ext cx="2386481" cy="1803401"/>
          </a:xfrm>
          <a:prstGeom prst="rect">
            <a:avLst/>
          </a:prstGeom>
        </p:spPr>
        <p:txBody>
          <a:bodyPr lIns="0" tIns="0" rIns="0" bIns="0" rtlCol="0" anchor="t">
            <a:spAutoFit/>
          </a:bodyPr>
          <a:lstStyle/>
          <a:p>
            <a:pPr algn="r">
              <a:lnSpc>
                <a:spcPts val="13999"/>
              </a:lnSpc>
            </a:pPr>
            <a:r>
              <a:rPr lang="en-US" sz="9999">
                <a:solidFill>
                  <a:srgbClr val="FCFCFC"/>
                </a:solidFill>
                <a:latin typeface="Poppins Ultra-Bold"/>
              </a:rPr>
              <a:t>05</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3"/>
          <p:cNvGrpSpPr/>
          <p:nvPr/>
        </p:nvGrpSpPr>
        <p:grpSpPr>
          <a:xfrm>
            <a:off x="541904" y="169630"/>
            <a:ext cx="3115696" cy="1027869"/>
            <a:chOff x="0" y="0"/>
            <a:chExt cx="1592438" cy="270714"/>
          </a:xfrm>
        </p:grpSpPr>
        <p:sp>
          <p:nvSpPr>
            <p:cNvPr id="14" name="Freeform 14"/>
            <p:cNvSpPr/>
            <p:nvPr/>
          </p:nvSpPr>
          <p:spPr>
            <a:xfrm>
              <a:off x="0" y="0"/>
              <a:ext cx="1592438" cy="270714"/>
            </a:xfrm>
            <a:custGeom>
              <a:avLst/>
              <a:gdLst/>
              <a:ahLst/>
              <a:cxnLst/>
              <a:rect l="l" t="t" r="r" b="b"/>
              <a:pathLst>
                <a:path w="1592438" h="270714">
                  <a:moveTo>
                    <a:pt x="65303" y="0"/>
                  </a:moveTo>
                  <a:lnTo>
                    <a:pt x="1527135" y="0"/>
                  </a:lnTo>
                  <a:cubicBezTo>
                    <a:pt x="1544454" y="0"/>
                    <a:pt x="1561064" y="6880"/>
                    <a:pt x="1573311" y="19127"/>
                  </a:cubicBezTo>
                  <a:cubicBezTo>
                    <a:pt x="1585557" y="31373"/>
                    <a:pt x="1592438" y="47983"/>
                    <a:pt x="1592438" y="65303"/>
                  </a:cubicBezTo>
                  <a:lnTo>
                    <a:pt x="1592438" y="205412"/>
                  </a:lnTo>
                  <a:cubicBezTo>
                    <a:pt x="1592438" y="241477"/>
                    <a:pt x="1563201" y="270714"/>
                    <a:pt x="1527135" y="270714"/>
                  </a:cubicBezTo>
                  <a:lnTo>
                    <a:pt x="65303" y="270714"/>
                  </a:lnTo>
                  <a:cubicBezTo>
                    <a:pt x="47983" y="270714"/>
                    <a:pt x="31373" y="263834"/>
                    <a:pt x="19127" y="251588"/>
                  </a:cubicBezTo>
                  <a:cubicBezTo>
                    <a:pt x="6880" y="239341"/>
                    <a:pt x="0" y="222731"/>
                    <a:pt x="0" y="205412"/>
                  </a:cubicBezTo>
                  <a:lnTo>
                    <a:pt x="0" y="65303"/>
                  </a:lnTo>
                  <a:cubicBezTo>
                    <a:pt x="0" y="47983"/>
                    <a:pt x="6880" y="31373"/>
                    <a:pt x="19127" y="19127"/>
                  </a:cubicBezTo>
                  <a:cubicBezTo>
                    <a:pt x="31373" y="6880"/>
                    <a:pt x="47983" y="0"/>
                    <a:pt x="65303" y="0"/>
                  </a:cubicBezTo>
                  <a:close/>
                </a:path>
              </a:pathLst>
            </a:custGeom>
            <a:solidFill>
              <a:srgbClr val="002060"/>
            </a:solidFill>
          </p:spPr>
        </p:sp>
        <p:sp>
          <p:nvSpPr>
            <p:cNvPr id="15" name="TextBox 15"/>
            <p:cNvSpPr txBox="1"/>
            <p:nvPr/>
          </p:nvSpPr>
          <p:spPr>
            <a:xfrm>
              <a:off x="0" y="19050"/>
              <a:ext cx="1592438" cy="251664"/>
            </a:xfrm>
            <a:prstGeom prst="rect">
              <a:avLst/>
            </a:prstGeom>
          </p:spPr>
          <p:txBody>
            <a:bodyPr lIns="50800" tIns="50800" rIns="50800" bIns="50800" rtlCol="0" anchor="ctr"/>
            <a:lstStyle/>
            <a:p>
              <a:pPr algn="ctr">
                <a:lnSpc>
                  <a:spcPts val="2553"/>
                </a:lnSpc>
              </a:pPr>
              <a:endParaRPr/>
            </a:p>
          </p:txBody>
        </p:sp>
      </p:grpSp>
      <p:sp>
        <p:nvSpPr>
          <p:cNvPr id="16" name="Freeform 16"/>
          <p:cNvSpPr/>
          <p:nvPr/>
        </p:nvSpPr>
        <p:spPr>
          <a:xfrm>
            <a:off x="4047371" y="282066"/>
            <a:ext cx="10193257" cy="9579621"/>
          </a:xfrm>
          <a:custGeom>
            <a:avLst/>
            <a:gdLst/>
            <a:ahLst/>
            <a:cxnLst/>
            <a:rect l="l" t="t" r="r" b="b"/>
            <a:pathLst>
              <a:path w="10993887" h="10332053">
                <a:moveTo>
                  <a:pt x="0" y="0"/>
                </a:moveTo>
                <a:lnTo>
                  <a:pt x="10993888" y="0"/>
                </a:lnTo>
                <a:lnTo>
                  <a:pt x="10993888" y="10332053"/>
                </a:lnTo>
                <a:lnTo>
                  <a:pt x="0" y="10332053"/>
                </a:lnTo>
                <a:lnTo>
                  <a:pt x="0" y="0"/>
                </a:lnTo>
                <a:close/>
              </a:path>
            </a:pathLst>
          </a:custGeom>
          <a:blipFill>
            <a:blip r:embed="rId2"/>
            <a:stretch>
              <a:fillRect l="-310" r="-526" b="-1120"/>
            </a:stretch>
          </a:blipFill>
        </p:spPr>
        <p:txBody>
          <a:bodyPr/>
          <a:lstStyle/>
          <a:p>
            <a:pPr algn="ctr"/>
            <a:endParaRPr lang="en-US" dirty="0"/>
          </a:p>
        </p:txBody>
      </p:sp>
      <p:sp>
        <p:nvSpPr>
          <p:cNvPr id="17" name="TextBox 17"/>
          <p:cNvSpPr txBox="1"/>
          <p:nvPr/>
        </p:nvSpPr>
        <p:spPr>
          <a:xfrm>
            <a:off x="1093334" y="425313"/>
            <a:ext cx="4039790" cy="772186"/>
          </a:xfrm>
          <a:prstGeom prst="rect">
            <a:avLst/>
          </a:prstGeom>
        </p:spPr>
        <p:txBody>
          <a:bodyPr lIns="0" tIns="0" rIns="0" bIns="0" rtlCol="0" anchor="t">
            <a:spAutoFit/>
          </a:bodyPr>
          <a:lstStyle/>
          <a:p>
            <a:pPr algn="l">
              <a:lnSpc>
                <a:spcPts val="5548"/>
              </a:lnSpc>
            </a:pPr>
            <a:r>
              <a:rPr lang="en-US" sz="6451">
                <a:solidFill>
                  <a:srgbClr val="FCFCFC"/>
                </a:solidFill>
                <a:latin typeface="Glacial Indifference Bold"/>
              </a:rPr>
              <a:t>CODE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6567938" y="9589688"/>
            <a:ext cx="402724" cy="402724"/>
          </a:xfrm>
          <a:custGeom>
            <a:avLst/>
            <a:gdLst/>
            <a:ahLst/>
            <a:cxnLst/>
            <a:rect l="l" t="t" r="r" b="b"/>
            <a:pathLst>
              <a:path w="402724" h="402724">
                <a:moveTo>
                  <a:pt x="0" y="0"/>
                </a:moveTo>
                <a:lnTo>
                  <a:pt x="402724" y="0"/>
                </a:lnTo>
                <a:lnTo>
                  <a:pt x="402724" y="402724"/>
                </a:lnTo>
                <a:lnTo>
                  <a:pt x="0" y="40272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917561" y="328036"/>
            <a:ext cx="3061970" cy="373004"/>
          </a:xfrm>
          <a:custGeom>
            <a:avLst/>
            <a:gdLst/>
            <a:ahLst/>
            <a:cxnLst/>
            <a:rect l="l" t="t" r="r" b="b"/>
            <a:pathLst>
              <a:path w="3061970" h="373004">
                <a:moveTo>
                  <a:pt x="0" y="0"/>
                </a:moveTo>
                <a:lnTo>
                  <a:pt x="3061971" y="0"/>
                </a:lnTo>
                <a:lnTo>
                  <a:pt x="3061971" y="373004"/>
                </a:lnTo>
                <a:lnTo>
                  <a:pt x="0" y="3730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a:off x="766053" y="1943100"/>
            <a:ext cx="10698890" cy="8343900"/>
          </a:xfrm>
          <a:custGeom>
            <a:avLst/>
            <a:gdLst/>
            <a:ahLst/>
            <a:cxnLst/>
            <a:rect l="l" t="t" r="r" b="b"/>
            <a:pathLst>
              <a:path w="10698890" h="8343900">
                <a:moveTo>
                  <a:pt x="0" y="0"/>
                </a:moveTo>
                <a:lnTo>
                  <a:pt x="10698890" y="0"/>
                </a:lnTo>
                <a:lnTo>
                  <a:pt x="10698890" y="8343900"/>
                </a:lnTo>
                <a:lnTo>
                  <a:pt x="0" y="8343900"/>
                </a:lnTo>
                <a:lnTo>
                  <a:pt x="0" y="0"/>
                </a:lnTo>
                <a:close/>
              </a:path>
            </a:pathLst>
          </a:custGeom>
          <a:blipFill>
            <a:blip r:embed="rId8"/>
            <a:stretch>
              <a:fillRect t="-4863" b="-4863"/>
            </a:stretch>
          </a:blipFill>
        </p:spPr>
      </p:sp>
      <p:sp>
        <p:nvSpPr>
          <p:cNvPr id="8" name="Freeform 8"/>
          <p:cNvSpPr/>
          <p:nvPr/>
        </p:nvSpPr>
        <p:spPr>
          <a:xfrm rot="-5400000">
            <a:off x="9901147" y="2973597"/>
            <a:ext cx="10032828" cy="4593979"/>
          </a:xfrm>
          <a:custGeom>
            <a:avLst/>
            <a:gdLst/>
            <a:ahLst/>
            <a:cxnLst/>
            <a:rect l="l" t="t" r="r" b="b"/>
            <a:pathLst>
              <a:path w="10032828" h="4593979">
                <a:moveTo>
                  <a:pt x="0" y="0"/>
                </a:moveTo>
                <a:lnTo>
                  <a:pt x="10032828" y="0"/>
                </a:lnTo>
                <a:lnTo>
                  <a:pt x="10032828" y="4593979"/>
                </a:lnTo>
                <a:lnTo>
                  <a:pt x="0" y="4593979"/>
                </a:lnTo>
                <a:lnTo>
                  <a:pt x="0" y="0"/>
                </a:lnTo>
                <a:close/>
              </a:path>
            </a:pathLst>
          </a:custGeom>
          <a:blipFill>
            <a:blip r:embed="rId9"/>
            <a:stretch>
              <a:fillRect/>
            </a:stretch>
          </a:blipFill>
        </p:spPr>
      </p:sp>
      <p:sp>
        <p:nvSpPr>
          <p:cNvPr id="9" name="TextBox 9"/>
          <p:cNvSpPr txBox="1"/>
          <p:nvPr/>
        </p:nvSpPr>
        <p:spPr>
          <a:xfrm>
            <a:off x="1839454" y="962025"/>
            <a:ext cx="9625490" cy="923330"/>
          </a:xfrm>
          <a:prstGeom prst="rect">
            <a:avLst/>
          </a:prstGeom>
        </p:spPr>
        <p:txBody>
          <a:bodyPr lIns="0" tIns="0" rIns="0" bIns="0" rtlCol="0" anchor="t">
            <a:spAutoFit/>
          </a:bodyPr>
          <a:lstStyle/>
          <a:p>
            <a:pPr>
              <a:lnSpc>
                <a:spcPts val="7200"/>
              </a:lnSpc>
            </a:pPr>
            <a:r>
              <a:rPr lang="en-US" sz="6000" dirty="0">
                <a:solidFill>
                  <a:srgbClr val="002060"/>
                </a:solidFill>
                <a:latin typeface="Poppins Ultra-Bold"/>
              </a:rPr>
              <a:t>Schematic &amp; Diagram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Freeform 10"/>
          <p:cNvSpPr/>
          <p:nvPr/>
        </p:nvSpPr>
        <p:spPr>
          <a:xfrm>
            <a:off x="9395998" y="1384968"/>
            <a:ext cx="8819470" cy="6614603"/>
          </a:xfrm>
          <a:custGeom>
            <a:avLst/>
            <a:gdLst/>
            <a:ahLst/>
            <a:cxnLst/>
            <a:rect l="l" t="t" r="r" b="b"/>
            <a:pathLst>
              <a:path w="8819470" h="6614603">
                <a:moveTo>
                  <a:pt x="0" y="0"/>
                </a:moveTo>
                <a:lnTo>
                  <a:pt x="8819471" y="0"/>
                </a:lnTo>
                <a:lnTo>
                  <a:pt x="8819471" y="6614603"/>
                </a:lnTo>
                <a:lnTo>
                  <a:pt x="0" y="6614603"/>
                </a:lnTo>
                <a:lnTo>
                  <a:pt x="0" y="0"/>
                </a:lnTo>
                <a:close/>
              </a:path>
            </a:pathLst>
          </a:custGeom>
          <a:blipFill>
            <a:blip r:embed="rId4"/>
            <a:stretch>
              <a:fillRect/>
            </a:stretch>
          </a:blipFill>
        </p:spPr>
      </p:sp>
      <p:sp>
        <p:nvSpPr>
          <p:cNvPr id="11" name="Freeform 11"/>
          <p:cNvSpPr/>
          <p:nvPr/>
        </p:nvSpPr>
        <p:spPr>
          <a:xfrm>
            <a:off x="-178107" y="3106421"/>
            <a:ext cx="9574105" cy="7180579"/>
          </a:xfrm>
          <a:custGeom>
            <a:avLst/>
            <a:gdLst/>
            <a:ahLst/>
            <a:cxnLst/>
            <a:rect l="l" t="t" r="r" b="b"/>
            <a:pathLst>
              <a:path w="9574105" h="7180579">
                <a:moveTo>
                  <a:pt x="0" y="0"/>
                </a:moveTo>
                <a:lnTo>
                  <a:pt x="9574105" y="0"/>
                </a:lnTo>
                <a:lnTo>
                  <a:pt x="9574105" y="7180579"/>
                </a:lnTo>
                <a:lnTo>
                  <a:pt x="0" y="7180579"/>
                </a:lnTo>
                <a:lnTo>
                  <a:pt x="0" y="0"/>
                </a:lnTo>
                <a:close/>
              </a:path>
            </a:pathLst>
          </a:custGeom>
          <a:blipFill>
            <a:blip r:embed="rId5"/>
            <a:stretch>
              <a:fillRect/>
            </a:stretch>
          </a:blipFill>
        </p:spPr>
      </p:sp>
      <p:sp>
        <p:nvSpPr>
          <p:cNvPr id="12" name="TextBox 12"/>
          <p:cNvSpPr txBox="1"/>
          <p:nvPr/>
        </p:nvSpPr>
        <p:spPr>
          <a:xfrm>
            <a:off x="1839454" y="962025"/>
            <a:ext cx="5934439" cy="923330"/>
          </a:xfrm>
          <a:prstGeom prst="rect">
            <a:avLst/>
          </a:prstGeom>
        </p:spPr>
        <p:txBody>
          <a:bodyPr lIns="0" tIns="0" rIns="0" bIns="0" rtlCol="0" anchor="t">
            <a:spAutoFit/>
          </a:bodyPr>
          <a:lstStyle/>
          <a:p>
            <a:pPr>
              <a:lnSpc>
                <a:spcPts val="7200"/>
              </a:lnSpc>
            </a:pPr>
            <a:r>
              <a:rPr lang="en-US" sz="6000" dirty="0">
                <a:solidFill>
                  <a:srgbClr val="002060"/>
                </a:solidFill>
                <a:latin typeface="Poppins Ultra-Bold"/>
              </a:rPr>
              <a:t>Hardware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6606607" y="560339"/>
            <a:ext cx="5074786" cy="1293624"/>
          </a:xfrm>
          <a:prstGeom prst="rect">
            <a:avLst/>
          </a:prstGeom>
        </p:spPr>
        <p:txBody>
          <a:bodyPr wrap="square" lIns="0" tIns="0" rIns="0" bIns="0" rtlCol="0" anchor="t">
            <a:spAutoFit/>
          </a:bodyPr>
          <a:lstStyle/>
          <a:p>
            <a:pPr algn="ctr">
              <a:lnSpc>
                <a:spcPts val="10699"/>
              </a:lnSpc>
            </a:pPr>
            <a:r>
              <a:rPr lang="en-US" sz="7200" dirty="0">
                <a:solidFill>
                  <a:srgbClr val="002060"/>
                </a:solidFill>
                <a:latin typeface="Times New Roman" panose="02020603050405020304" pitchFamily="18" charset="0"/>
                <a:cs typeface="Times New Roman" panose="02020603050405020304" pitchFamily="18" charset="0"/>
              </a:rPr>
              <a:t>Advantages</a:t>
            </a:r>
          </a:p>
        </p:txBody>
      </p:sp>
      <p:grpSp>
        <p:nvGrpSpPr>
          <p:cNvPr id="4" name="Group 4"/>
          <p:cNvGrpSpPr/>
          <p:nvPr/>
        </p:nvGrpSpPr>
        <p:grpSpPr>
          <a:xfrm>
            <a:off x="1637433" y="2158860"/>
            <a:ext cx="1689684" cy="1689684"/>
            <a:chOff x="0" y="0"/>
            <a:chExt cx="812800" cy="812800"/>
          </a:xfrm>
        </p:grpSpPr>
        <p:sp>
          <p:nvSpPr>
            <p:cNvPr id="5" name="Freeform 5"/>
            <p:cNvSpPr/>
            <p:nvPr/>
          </p:nvSpPr>
          <p:spPr>
            <a:xfrm>
              <a:off x="0" y="0"/>
              <a:ext cx="812800" cy="812800"/>
            </a:xfrm>
            <a:custGeom>
              <a:avLst/>
              <a:gdLst/>
              <a:ahLst/>
              <a:cxnLst/>
              <a:rect l="l" t="t" r="r" b="b"/>
              <a:pathLst>
                <a:path w="812800" h="812800">
                  <a:moveTo>
                    <a:pt x="91638" y="0"/>
                  </a:moveTo>
                  <a:lnTo>
                    <a:pt x="721162" y="0"/>
                  </a:lnTo>
                  <a:cubicBezTo>
                    <a:pt x="745466" y="0"/>
                    <a:pt x="768775" y="9655"/>
                    <a:pt x="785960" y="26840"/>
                  </a:cubicBezTo>
                  <a:cubicBezTo>
                    <a:pt x="803145" y="44025"/>
                    <a:pt x="812800" y="67334"/>
                    <a:pt x="812800" y="91638"/>
                  </a:cubicBezTo>
                  <a:lnTo>
                    <a:pt x="812800" y="721162"/>
                  </a:lnTo>
                  <a:cubicBezTo>
                    <a:pt x="812800" y="745466"/>
                    <a:pt x="803145" y="768775"/>
                    <a:pt x="785960" y="785960"/>
                  </a:cubicBezTo>
                  <a:cubicBezTo>
                    <a:pt x="768775" y="803145"/>
                    <a:pt x="745466" y="812800"/>
                    <a:pt x="721162" y="812800"/>
                  </a:cubicBezTo>
                  <a:lnTo>
                    <a:pt x="91638" y="812800"/>
                  </a:lnTo>
                  <a:cubicBezTo>
                    <a:pt x="67334" y="812800"/>
                    <a:pt x="44025" y="803145"/>
                    <a:pt x="26840" y="785960"/>
                  </a:cubicBezTo>
                  <a:cubicBezTo>
                    <a:pt x="9655" y="768775"/>
                    <a:pt x="0" y="745466"/>
                    <a:pt x="0" y="721162"/>
                  </a:cubicBezTo>
                  <a:lnTo>
                    <a:pt x="0" y="91638"/>
                  </a:lnTo>
                  <a:cubicBezTo>
                    <a:pt x="0" y="67334"/>
                    <a:pt x="9655" y="44025"/>
                    <a:pt x="26840" y="26840"/>
                  </a:cubicBezTo>
                  <a:cubicBezTo>
                    <a:pt x="44025" y="9655"/>
                    <a:pt x="67334" y="0"/>
                    <a:pt x="91638" y="0"/>
                  </a:cubicBezTo>
                  <a:close/>
                </a:path>
              </a:pathLst>
            </a:custGeom>
            <a:solidFill>
              <a:srgbClr val="808970"/>
            </a:solidFill>
          </p:spPr>
        </p:sp>
        <p:sp>
          <p:nvSpPr>
            <p:cNvPr id="6" name="TextBox 6"/>
            <p:cNvSpPr txBox="1"/>
            <p:nvPr/>
          </p:nvSpPr>
          <p:spPr>
            <a:xfrm>
              <a:off x="0" y="-209550"/>
              <a:ext cx="812800" cy="1022350"/>
            </a:xfrm>
            <a:prstGeom prst="rect">
              <a:avLst/>
            </a:prstGeom>
          </p:spPr>
          <p:txBody>
            <a:bodyPr lIns="50800" tIns="50800" rIns="50800" bIns="50800" rtlCol="0" anchor="ctr"/>
            <a:lstStyle/>
            <a:p>
              <a:pPr algn="ctr">
                <a:lnSpc>
                  <a:spcPts val="9799"/>
                </a:lnSpc>
              </a:pPr>
              <a:r>
                <a:rPr lang="en-US" sz="6999">
                  <a:solidFill>
                    <a:srgbClr val="FFFFFF"/>
                  </a:solidFill>
                  <a:latin typeface="Bryndan Write"/>
                </a:rPr>
                <a:t>01</a:t>
              </a:r>
            </a:p>
          </p:txBody>
        </p:sp>
      </p:grpSp>
      <p:grpSp>
        <p:nvGrpSpPr>
          <p:cNvPr id="7" name="Group 7"/>
          <p:cNvGrpSpPr/>
          <p:nvPr/>
        </p:nvGrpSpPr>
        <p:grpSpPr>
          <a:xfrm>
            <a:off x="1637433" y="4515891"/>
            <a:ext cx="1689684" cy="1689684"/>
            <a:chOff x="0" y="0"/>
            <a:chExt cx="812800" cy="812800"/>
          </a:xfrm>
        </p:grpSpPr>
        <p:sp>
          <p:nvSpPr>
            <p:cNvPr id="8" name="Freeform 8"/>
            <p:cNvSpPr/>
            <p:nvPr/>
          </p:nvSpPr>
          <p:spPr>
            <a:xfrm>
              <a:off x="0" y="0"/>
              <a:ext cx="812800" cy="812800"/>
            </a:xfrm>
            <a:custGeom>
              <a:avLst/>
              <a:gdLst/>
              <a:ahLst/>
              <a:cxnLst/>
              <a:rect l="l" t="t" r="r" b="b"/>
              <a:pathLst>
                <a:path w="812800" h="812800">
                  <a:moveTo>
                    <a:pt x="91638" y="0"/>
                  </a:moveTo>
                  <a:lnTo>
                    <a:pt x="721162" y="0"/>
                  </a:lnTo>
                  <a:cubicBezTo>
                    <a:pt x="745466" y="0"/>
                    <a:pt x="768775" y="9655"/>
                    <a:pt x="785960" y="26840"/>
                  </a:cubicBezTo>
                  <a:cubicBezTo>
                    <a:pt x="803145" y="44025"/>
                    <a:pt x="812800" y="67334"/>
                    <a:pt x="812800" y="91638"/>
                  </a:cubicBezTo>
                  <a:lnTo>
                    <a:pt x="812800" y="721162"/>
                  </a:lnTo>
                  <a:cubicBezTo>
                    <a:pt x="812800" y="745466"/>
                    <a:pt x="803145" y="768775"/>
                    <a:pt x="785960" y="785960"/>
                  </a:cubicBezTo>
                  <a:cubicBezTo>
                    <a:pt x="768775" y="803145"/>
                    <a:pt x="745466" y="812800"/>
                    <a:pt x="721162" y="812800"/>
                  </a:cubicBezTo>
                  <a:lnTo>
                    <a:pt x="91638" y="812800"/>
                  </a:lnTo>
                  <a:cubicBezTo>
                    <a:pt x="67334" y="812800"/>
                    <a:pt x="44025" y="803145"/>
                    <a:pt x="26840" y="785960"/>
                  </a:cubicBezTo>
                  <a:cubicBezTo>
                    <a:pt x="9655" y="768775"/>
                    <a:pt x="0" y="745466"/>
                    <a:pt x="0" y="721162"/>
                  </a:cubicBezTo>
                  <a:lnTo>
                    <a:pt x="0" y="91638"/>
                  </a:lnTo>
                  <a:cubicBezTo>
                    <a:pt x="0" y="67334"/>
                    <a:pt x="9655" y="44025"/>
                    <a:pt x="26840" y="26840"/>
                  </a:cubicBezTo>
                  <a:cubicBezTo>
                    <a:pt x="44025" y="9655"/>
                    <a:pt x="67334" y="0"/>
                    <a:pt x="91638" y="0"/>
                  </a:cubicBezTo>
                  <a:close/>
                </a:path>
              </a:pathLst>
            </a:custGeom>
            <a:solidFill>
              <a:srgbClr val="A2AB91"/>
            </a:solidFill>
          </p:spPr>
        </p:sp>
        <p:sp>
          <p:nvSpPr>
            <p:cNvPr id="9" name="TextBox 9"/>
            <p:cNvSpPr txBox="1"/>
            <p:nvPr/>
          </p:nvSpPr>
          <p:spPr>
            <a:xfrm>
              <a:off x="0" y="-209550"/>
              <a:ext cx="812800" cy="1022350"/>
            </a:xfrm>
            <a:prstGeom prst="rect">
              <a:avLst/>
            </a:prstGeom>
          </p:spPr>
          <p:txBody>
            <a:bodyPr lIns="50800" tIns="50800" rIns="50800" bIns="50800" rtlCol="0" anchor="ctr"/>
            <a:lstStyle/>
            <a:p>
              <a:pPr algn="ctr">
                <a:lnSpc>
                  <a:spcPts val="9799"/>
                </a:lnSpc>
              </a:pPr>
              <a:r>
                <a:rPr lang="en-US" sz="6999">
                  <a:solidFill>
                    <a:srgbClr val="FFFFFF"/>
                  </a:solidFill>
                  <a:latin typeface="Bryndan Write"/>
                </a:rPr>
                <a:t>02</a:t>
              </a:r>
            </a:p>
          </p:txBody>
        </p:sp>
      </p:grpSp>
      <p:sp>
        <p:nvSpPr>
          <p:cNvPr id="10" name="TextBox 10"/>
          <p:cNvSpPr txBox="1"/>
          <p:nvPr/>
        </p:nvSpPr>
        <p:spPr>
          <a:xfrm>
            <a:off x="3749206" y="2330855"/>
            <a:ext cx="4895405" cy="672847"/>
          </a:xfrm>
          <a:prstGeom prst="rect">
            <a:avLst/>
          </a:prstGeom>
        </p:spPr>
        <p:txBody>
          <a:bodyPr lIns="0" tIns="0" rIns="0" bIns="0" rtlCol="0" anchor="t">
            <a:spAutoFit/>
          </a:bodyPr>
          <a:lstStyle/>
          <a:p>
            <a:pPr>
              <a:lnSpc>
                <a:spcPts val="5411"/>
              </a:lnSpc>
            </a:pPr>
            <a:r>
              <a:rPr lang="en-US" sz="3299">
                <a:solidFill>
                  <a:srgbClr val="000000"/>
                </a:solidFill>
                <a:latin typeface="Poppins"/>
              </a:rPr>
              <a:t>User-friendly controls</a:t>
            </a:r>
          </a:p>
        </p:txBody>
      </p:sp>
      <p:sp>
        <p:nvSpPr>
          <p:cNvPr id="11" name="TextBox 11"/>
          <p:cNvSpPr txBox="1"/>
          <p:nvPr/>
        </p:nvSpPr>
        <p:spPr>
          <a:xfrm>
            <a:off x="3749206" y="4478782"/>
            <a:ext cx="4895405" cy="1265048"/>
          </a:xfrm>
          <a:prstGeom prst="rect">
            <a:avLst/>
          </a:prstGeom>
        </p:spPr>
        <p:txBody>
          <a:bodyPr lIns="0" tIns="0" rIns="0" bIns="0" rtlCol="0" anchor="t">
            <a:spAutoFit/>
          </a:bodyPr>
          <a:lstStyle/>
          <a:p>
            <a:pPr>
              <a:lnSpc>
                <a:spcPts val="5083"/>
              </a:lnSpc>
            </a:pPr>
            <a:r>
              <a:rPr lang="en-US" sz="3099">
                <a:solidFill>
                  <a:srgbClr val="000000"/>
                </a:solidFill>
                <a:latin typeface="Poppins"/>
              </a:rPr>
              <a:t>Convenience of smart home solutions</a:t>
            </a:r>
          </a:p>
        </p:txBody>
      </p:sp>
      <p:grpSp>
        <p:nvGrpSpPr>
          <p:cNvPr id="12" name="Group 12"/>
          <p:cNvGrpSpPr/>
          <p:nvPr/>
        </p:nvGrpSpPr>
        <p:grpSpPr>
          <a:xfrm>
            <a:off x="9722986" y="2217419"/>
            <a:ext cx="1689684" cy="1689684"/>
            <a:chOff x="0" y="0"/>
            <a:chExt cx="812800" cy="812800"/>
          </a:xfrm>
        </p:grpSpPr>
        <p:sp>
          <p:nvSpPr>
            <p:cNvPr id="13" name="Freeform 13"/>
            <p:cNvSpPr/>
            <p:nvPr/>
          </p:nvSpPr>
          <p:spPr>
            <a:xfrm>
              <a:off x="0" y="0"/>
              <a:ext cx="812800" cy="812800"/>
            </a:xfrm>
            <a:custGeom>
              <a:avLst/>
              <a:gdLst/>
              <a:ahLst/>
              <a:cxnLst/>
              <a:rect l="l" t="t" r="r" b="b"/>
              <a:pathLst>
                <a:path w="812800" h="812800">
                  <a:moveTo>
                    <a:pt x="91638" y="0"/>
                  </a:moveTo>
                  <a:lnTo>
                    <a:pt x="721162" y="0"/>
                  </a:lnTo>
                  <a:cubicBezTo>
                    <a:pt x="745466" y="0"/>
                    <a:pt x="768775" y="9655"/>
                    <a:pt x="785960" y="26840"/>
                  </a:cubicBezTo>
                  <a:cubicBezTo>
                    <a:pt x="803145" y="44025"/>
                    <a:pt x="812800" y="67334"/>
                    <a:pt x="812800" y="91638"/>
                  </a:cubicBezTo>
                  <a:lnTo>
                    <a:pt x="812800" y="721162"/>
                  </a:lnTo>
                  <a:cubicBezTo>
                    <a:pt x="812800" y="745466"/>
                    <a:pt x="803145" y="768775"/>
                    <a:pt x="785960" y="785960"/>
                  </a:cubicBezTo>
                  <a:cubicBezTo>
                    <a:pt x="768775" y="803145"/>
                    <a:pt x="745466" y="812800"/>
                    <a:pt x="721162" y="812800"/>
                  </a:cubicBezTo>
                  <a:lnTo>
                    <a:pt x="91638" y="812800"/>
                  </a:lnTo>
                  <a:cubicBezTo>
                    <a:pt x="67334" y="812800"/>
                    <a:pt x="44025" y="803145"/>
                    <a:pt x="26840" y="785960"/>
                  </a:cubicBezTo>
                  <a:cubicBezTo>
                    <a:pt x="9655" y="768775"/>
                    <a:pt x="0" y="745466"/>
                    <a:pt x="0" y="721162"/>
                  </a:cubicBezTo>
                  <a:lnTo>
                    <a:pt x="0" y="91638"/>
                  </a:lnTo>
                  <a:cubicBezTo>
                    <a:pt x="0" y="67334"/>
                    <a:pt x="9655" y="44025"/>
                    <a:pt x="26840" y="26840"/>
                  </a:cubicBezTo>
                  <a:cubicBezTo>
                    <a:pt x="44025" y="9655"/>
                    <a:pt x="67334" y="0"/>
                    <a:pt x="91638" y="0"/>
                  </a:cubicBezTo>
                  <a:close/>
                </a:path>
              </a:pathLst>
            </a:custGeom>
            <a:solidFill>
              <a:srgbClr val="A2AB91"/>
            </a:solidFill>
          </p:spPr>
        </p:sp>
        <p:sp>
          <p:nvSpPr>
            <p:cNvPr id="14" name="TextBox 14"/>
            <p:cNvSpPr txBox="1"/>
            <p:nvPr/>
          </p:nvSpPr>
          <p:spPr>
            <a:xfrm>
              <a:off x="0" y="-209550"/>
              <a:ext cx="812800" cy="1022350"/>
            </a:xfrm>
            <a:prstGeom prst="rect">
              <a:avLst/>
            </a:prstGeom>
          </p:spPr>
          <p:txBody>
            <a:bodyPr lIns="50800" tIns="50800" rIns="50800" bIns="50800" rtlCol="0" anchor="ctr"/>
            <a:lstStyle/>
            <a:p>
              <a:pPr algn="ctr">
                <a:lnSpc>
                  <a:spcPts val="9799"/>
                </a:lnSpc>
              </a:pPr>
              <a:r>
                <a:rPr lang="en-US" sz="6999">
                  <a:solidFill>
                    <a:srgbClr val="FFFFFF"/>
                  </a:solidFill>
                  <a:latin typeface="Bryndan Write"/>
                </a:rPr>
                <a:t>03</a:t>
              </a:r>
            </a:p>
          </p:txBody>
        </p:sp>
      </p:grpSp>
      <p:grpSp>
        <p:nvGrpSpPr>
          <p:cNvPr id="15" name="Group 15"/>
          <p:cNvGrpSpPr/>
          <p:nvPr/>
        </p:nvGrpSpPr>
        <p:grpSpPr>
          <a:xfrm>
            <a:off x="9722986" y="4515891"/>
            <a:ext cx="1689684" cy="1689684"/>
            <a:chOff x="0" y="0"/>
            <a:chExt cx="812800" cy="812800"/>
          </a:xfrm>
        </p:grpSpPr>
        <p:sp>
          <p:nvSpPr>
            <p:cNvPr id="16" name="Freeform 16"/>
            <p:cNvSpPr/>
            <p:nvPr/>
          </p:nvSpPr>
          <p:spPr>
            <a:xfrm>
              <a:off x="0" y="0"/>
              <a:ext cx="812800" cy="812800"/>
            </a:xfrm>
            <a:custGeom>
              <a:avLst/>
              <a:gdLst/>
              <a:ahLst/>
              <a:cxnLst/>
              <a:rect l="l" t="t" r="r" b="b"/>
              <a:pathLst>
                <a:path w="812800" h="812800">
                  <a:moveTo>
                    <a:pt x="91638" y="0"/>
                  </a:moveTo>
                  <a:lnTo>
                    <a:pt x="721162" y="0"/>
                  </a:lnTo>
                  <a:cubicBezTo>
                    <a:pt x="745466" y="0"/>
                    <a:pt x="768775" y="9655"/>
                    <a:pt x="785960" y="26840"/>
                  </a:cubicBezTo>
                  <a:cubicBezTo>
                    <a:pt x="803145" y="44025"/>
                    <a:pt x="812800" y="67334"/>
                    <a:pt x="812800" y="91638"/>
                  </a:cubicBezTo>
                  <a:lnTo>
                    <a:pt x="812800" y="721162"/>
                  </a:lnTo>
                  <a:cubicBezTo>
                    <a:pt x="812800" y="745466"/>
                    <a:pt x="803145" y="768775"/>
                    <a:pt x="785960" y="785960"/>
                  </a:cubicBezTo>
                  <a:cubicBezTo>
                    <a:pt x="768775" y="803145"/>
                    <a:pt x="745466" y="812800"/>
                    <a:pt x="721162" y="812800"/>
                  </a:cubicBezTo>
                  <a:lnTo>
                    <a:pt x="91638" y="812800"/>
                  </a:lnTo>
                  <a:cubicBezTo>
                    <a:pt x="67334" y="812800"/>
                    <a:pt x="44025" y="803145"/>
                    <a:pt x="26840" y="785960"/>
                  </a:cubicBezTo>
                  <a:cubicBezTo>
                    <a:pt x="9655" y="768775"/>
                    <a:pt x="0" y="745466"/>
                    <a:pt x="0" y="721162"/>
                  </a:cubicBezTo>
                  <a:lnTo>
                    <a:pt x="0" y="91638"/>
                  </a:lnTo>
                  <a:cubicBezTo>
                    <a:pt x="0" y="67334"/>
                    <a:pt x="9655" y="44025"/>
                    <a:pt x="26840" y="26840"/>
                  </a:cubicBezTo>
                  <a:cubicBezTo>
                    <a:pt x="44025" y="9655"/>
                    <a:pt x="67334" y="0"/>
                    <a:pt x="91638" y="0"/>
                  </a:cubicBezTo>
                  <a:close/>
                </a:path>
              </a:pathLst>
            </a:custGeom>
            <a:solidFill>
              <a:srgbClr val="808970"/>
            </a:solidFill>
          </p:spPr>
        </p:sp>
        <p:sp>
          <p:nvSpPr>
            <p:cNvPr id="17" name="TextBox 17"/>
            <p:cNvSpPr txBox="1"/>
            <p:nvPr/>
          </p:nvSpPr>
          <p:spPr>
            <a:xfrm>
              <a:off x="0" y="-209550"/>
              <a:ext cx="812800" cy="1022350"/>
            </a:xfrm>
            <a:prstGeom prst="rect">
              <a:avLst/>
            </a:prstGeom>
          </p:spPr>
          <p:txBody>
            <a:bodyPr lIns="50800" tIns="50800" rIns="50800" bIns="50800" rtlCol="0" anchor="ctr"/>
            <a:lstStyle/>
            <a:p>
              <a:pPr algn="ctr">
                <a:lnSpc>
                  <a:spcPts val="9799"/>
                </a:lnSpc>
              </a:pPr>
              <a:r>
                <a:rPr lang="en-US" sz="6999">
                  <a:solidFill>
                    <a:srgbClr val="FFFFFF"/>
                  </a:solidFill>
                  <a:latin typeface="Bryndan Write"/>
                </a:rPr>
                <a:t>04</a:t>
              </a:r>
            </a:p>
          </p:txBody>
        </p:sp>
      </p:grpSp>
      <p:sp>
        <p:nvSpPr>
          <p:cNvPr id="18" name="TextBox 18"/>
          <p:cNvSpPr txBox="1"/>
          <p:nvPr/>
        </p:nvSpPr>
        <p:spPr>
          <a:xfrm>
            <a:off x="11831770" y="2330855"/>
            <a:ext cx="4815808" cy="1358647"/>
          </a:xfrm>
          <a:prstGeom prst="rect">
            <a:avLst/>
          </a:prstGeom>
        </p:spPr>
        <p:txBody>
          <a:bodyPr lIns="0" tIns="0" rIns="0" bIns="0" rtlCol="0" anchor="t">
            <a:spAutoFit/>
          </a:bodyPr>
          <a:lstStyle/>
          <a:p>
            <a:pPr>
              <a:lnSpc>
                <a:spcPts val="5411"/>
              </a:lnSpc>
            </a:pPr>
            <a:r>
              <a:rPr lang="en-US" sz="3299">
                <a:solidFill>
                  <a:srgbClr val="000000"/>
                </a:solidFill>
                <a:latin typeface="Poppins"/>
              </a:rPr>
              <a:t>Energy savings and management</a:t>
            </a:r>
          </a:p>
        </p:txBody>
      </p:sp>
      <p:sp>
        <p:nvSpPr>
          <p:cNvPr id="19" name="TextBox 19"/>
          <p:cNvSpPr txBox="1"/>
          <p:nvPr/>
        </p:nvSpPr>
        <p:spPr>
          <a:xfrm>
            <a:off x="11831770" y="4459732"/>
            <a:ext cx="4815808" cy="709296"/>
          </a:xfrm>
          <a:prstGeom prst="rect">
            <a:avLst/>
          </a:prstGeom>
        </p:spPr>
        <p:txBody>
          <a:bodyPr lIns="0" tIns="0" rIns="0" bIns="0" rtlCol="0" anchor="t">
            <a:spAutoFit/>
          </a:bodyPr>
          <a:lstStyle/>
          <a:p>
            <a:pPr>
              <a:lnSpc>
                <a:spcPts val="5739"/>
              </a:lnSpc>
            </a:pPr>
            <a:r>
              <a:rPr lang="en-US" sz="3499">
                <a:solidFill>
                  <a:srgbClr val="000000"/>
                </a:solidFill>
                <a:latin typeface="Poppins"/>
              </a:rPr>
              <a:t>Remote access</a:t>
            </a:r>
          </a:p>
        </p:txBody>
      </p:sp>
      <p:grpSp>
        <p:nvGrpSpPr>
          <p:cNvPr id="23" name="Group 23"/>
          <p:cNvGrpSpPr/>
          <p:nvPr/>
        </p:nvGrpSpPr>
        <p:grpSpPr>
          <a:xfrm>
            <a:off x="9722986" y="6872324"/>
            <a:ext cx="1689684" cy="1689684"/>
            <a:chOff x="0" y="0"/>
            <a:chExt cx="812800" cy="812800"/>
          </a:xfrm>
        </p:grpSpPr>
        <p:sp>
          <p:nvSpPr>
            <p:cNvPr id="24" name="Freeform 24"/>
            <p:cNvSpPr/>
            <p:nvPr/>
          </p:nvSpPr>
          <p:spPr>
            <a:xfrm>
              <a:off x="0" y="0"/>
              <a:ext cx="812800" cy="812800"/>
            </a:xfrm>
            <a:custGeom>
              <a:avLst/>
              <a:gdLst/>
              <a:ahLst/>
              <a:cxnLst/>
              <a:rect l="l" t="t" r="r" b="b"/>
              <a:pathLst>
                <a:path w="812800" h="812800">
                  <a:moveTo>
                    <a:pt x="91638" y="0"/>
                  </a:moveTo>
                  <a:lnTo>
                    <a:pt x="721162" y="0"/>
                  </a:lnTo>
                  <a:cubicBezTo>
                    <a:pt x="745466" y="0"/>
                    <a:pt x="768775" y="9655"/>
                    <a:pt x="785960" y="26840"/>
                  </a:cubicBezTo>
                  <a:cubicBezTo>
                    <a:pt x="803145" y="44025"/>
                    <a:pt x="812800" y="67334"/>
                    <a:pt x="812800" y="91638"/>
                  </a:cubicBezTo>
                  <a:lnTo>
                    <a:pt x="812800" y="721162"/>
                  </a:lnTo>
                  <a:cubicBezTo>
                    <a:pt x="812800" y="745466"/>
                    <a:pt x="803145" y="768775"/>
                    <a:pt x="785960" y="785960"/>
                  </a:cubicBezTo>
                  <a:cubicBezTo>
                    <a:pt x="768775" y="803145"/>
                    <a:pt x="745466" y="812800"/>
                    <a:pt x="721162" y="812800"/>
                  </a:cubicBezTo>
                  <a:lnTo>
                    <a:pt x="91638" y="812800"/>
                  </a:lnTo>
                  <a:cubicBezTo>
                    <a:pt x="67334" y="812800"/>
                    <a:pt x="44025" y="803145"/>
                    <a:pt x="26840" y="785960"/>
                  </a:cubicBezTo>
                  <a:cubicBezTo>
                    <a:pt x="9655" y="768775"/>
                    <a:pt x="0" y="745466"/>
                    <a:pt x="0" y="721162"/>
                  </a:cubicBezTo>
                  <a:lnTo>
                    <a:pt x="0" y="91638"/>
                  </a:lnTo>
                  <a:cubicBezTo>
                    <a:pt x="0" y="67334"/>
                    <a:pt x="9655" y="44025"/>
                    <a:pt x="26840" y="26840"/>
                  </a:cubicBezTo>
                  <a:cubicBezTo>
                    <a:pt x="44025" y="9655"/>
                    <a:pt x="67334" y="0"/>
                    <a:pt x="91638" y="0"/>
                  </a:cubicBezTo>
                  <a:close/>
                </a:path>
              </a:pathLst>
            </a:custGeom>
            <a:solidFill>
              <a:srgbClr val="A2AB91"/>
            </a:solidFill>
          </p:spPr>
        </p:sp>
        <p:sp>
          <p:nvSpPr>
            <p:cNvPr id="25" name="TextBox 25"/>
            <p:cNvSpPr txBox="1"/>
            <p:nvPr/>
          </p:nvSpPr>
          <p:spPr>
            <a:xfrm>
              <a:off x="0" y="-209550"/>
              <a:ext cx="812800" cy="1022350"/>
            </a:xfrm>
            <a:prstGeom prst="rect">
              <a:avLst/>
            </a:prstGeom>
          </p:spPr>
          <p:txBody>
            <a:bodyPr lIns="50800" tIns="50800" rIns="50800" bIns="50800" rtlCol="0" anchor="ctr"/>
            <a:lstStyle/>
            <a:p>
              <a:pPr algn="ctr">
                <a:lnSpc>
                  <a:spcPts val="9799"/>
                </a:lnSpc>
              </a:pPr>
              <a:r>
                <a:rPr lang="en-US" sz="6999">
                  <a:solidFill>
                    <a:srgbClr val="FFFFFF"/>
                  </a:solidFill>
                  <a:latin typeface="Bryndan Write"/>
                </a:rPr>
                <a:t>06</a:t>
              </a:r>
            </a:p>
          </p:txBody>
        </p:sp>
      </p:grpSp>
      <p:sp>
        <p:nvSpPr>
          <p:cNvPr id="26" name="TextBox 26"/>
          <p:cNvSpPr txBox="1"/>
          <p:nvPr/>
        </p:nvSpPr>
        <p:spPr>
          <a:xfrm>
            <a:off x="3749206" y="6965288"/>
            <a:ext cx="4895405" cy="1223010"/>
          </a:xfrm>
          <a:prstGeom prst="rect">
            <a:avLst/>
          </a:prstGeom>
        </p:spPr>
        <p:txBody>
          <a:bodyPr lIns="0" tIns="0" rIns="0" bIns="0" rtlCol="0" anchor="t">
            <a:spAutoFit/>
          </a:bodyPr>
          <a:lstStyle/>
          <a:p>
            <a:pPr>
              <a:lnSpc>
                <a:spcPts val="4919"/>
              </a:lnSpc>
            </a:pPr>
            <a:r>
              <a:rPr lang="en-US" sz="2999" dirty="0">
                <a:solidFill>
                  <a:srgbClr val="000000"/>
                </a:solidFill>
                <a:latin typeface="Poppins"/>
              </a:rPr>
              <a:t>Enhanced safety and real-time monitoring</a:t>
            </a:r>
          </a:p>
        </p:txBody>
      </p:sp>
      <p:sp>
        <p:nvSpPr>
          <p:cNvPr id="27" name="TextBox 27"/>
          <p:cNvSpPr txBox="1"/>
          <p:nvPr/>
        </p:nvSpPr>
        <p:spPr>
          <a:xfrm>
            <a:off x="11831770" y="6936713"/>
            <a:ext cx="4895405" cy="695834"/>
          </a:xfrm>
          <a:prstGeom prst="rect">
            <a:avLst/>
          </a:prstGeom>
        </p:spPr>
        <p:txBody>
          <a:bodyPr lIns="0" tIns="0" rIns="0" bIns="0" rtlCol="0" anchor="t">
            <a:spAutoFit/>
          </a:bodyPr>
          <a:lstStyle/>
          <a:p>
            <a:pPr>
              <a:lnSpc>
                <a:spcPts val="5575"/>
              </a:lnSpc>
            </a:pPr>
            <a:r>
              <a:rPr lang="en-US" sz="3399">
                <a:solidFill>
                  <a:srgbClr val="000000"/>
                </a:solidFill>
                <a:latin typeface="Poppins"/>
              </a:rPr>
              <a:t>Increased productivity</a:t>
            </a:r>
          </a:p>
        </p:txBody>
      </p:sp>
      <p:grpSp>
        <p:nvGrpSpPr>
          <p:cNvPr id="28" name="Group 28"/>
          <p:cNvGrpSpPr/>
          <p:nvPr/>
        </p:nvGrpSpPr>
        <p:grpSpPr>
          <a:xfrm>
            <a:off x="1637433" y="6872324"/>
            <a:ext cx="1689684" cy="1689684"/>
            <a:chOff x="0" y="0"/>
            <a:chExt cx="812800" cy="812800"/>
          </a:xfrm>
        </p:grpSpPr>
        <p:sp>
          <p:nvSpPr>
            <p:cNvPr id="29" name="Freeform 29"/>
            <p:cNvSpPr/>
            <p:nvPr/>
          </p:nvSpPr>
          <p:spPr>
            <a:xfrm>
              <a:off x="0" y="0"/>
              <a:ext cx="812800" cy="812800"/>
            </a:xfrm>
            <a:custGeom>
              <a:avLst/>
              <a:gdLst/>
              <a:ahLst/>
              <a:cxnLst/>
              <a:rect l="l" t="t" r="r" b="b"/>
              <a:pathLst>
                <a:path w="812800" h="812800">
                  <a:moveTo>
                    <a:pt x="91638" y="0"/>
                  </a:moveTo>
                  <a:lnTo>
                    <a:pt x="721162" y="0"/>
                  </a:lnTo>
                  <a:cubicBezTo>
                    <a:pt x="745466" y="0"/>
                    <a:pt x="768775" y="9655"/>
                    <a:pt x="785960" y="26840"/>
                  </a:cubicBezTo>
                  <a:cubicBezTo>
                    <a:pt x="803145" y="44025"/>
                    <a:pt x="812800" y="67334"/>
                    <a:pt x="812800" y="91638"/>
                  </a:cubicBezTo>
                  <a:lnTo>
                    <a:pt x="812800" y="721162"/>
                  </a:lnTo>
                  <a:cubicBezTo>
                    <a:pt x="812800" y="745466"/>
                    <a:pt x="803145" y="768775"/>
                    <a:pt x="785960" y="785960"/>
                  </a:cubicBezTo>
                  <a:cubicBezTo>
                    <a:pt x="768775" y="803145"/>
                    <a:pt x="745466" y="812800"/>
                    <a:pt x="721162" y="812800"/>
                  </a:cubicBezTo>
                  <a:lnTo>
                    <a:pt x="91638" y="812800"/>
                  </a:lnTo>
                  <a:cubicBezTo>
                    <a:pt x="67334" y="812800"/>
                    <a:pt x="44025" y="803145"/>
                    <a:pt x="26840" y="785960"/>
                  </a:cubicBezTo>
                  <a:cubicBezTo>
                    <a:pt x="9655" y="768775"/>
                    <a:pt x="0" y="745466"/>
                    <a:pt x="0" y="721162"/>
                  </a:cubicBezTo>
                  <a:lnTo>
                    <a:pt x="0" y="91638"/>
                  </a:lnTo>
                  <a:cubicBezTo>
                    <a:pt x="0" y="67334"/>
                    <a:pt x="9655" y="44025"/>
                    <a:pt x="26840" y="26840"/>
                  </a:cubicBezTo>
                  <a:cubicBezTo>
                    <a:pt x="44025" y="9655"/>
                    <a:pt x="67334" y="0"/>
                    <a:pt x="91638" y="0"/>
                  </a:cubicBezTo>
                  <a:close/>
                </a:path>
              </a:pathLst>
            </a:custGeom>
            <a:solidFill>
              <a:srgbClr val="808970"/>
            </a:solidFill>
          </p:spPr>
        </p:sp>
        <p:sp>
          <p:nvSpPr>
            <p:cNvPr id="30" name="TextBox 30"/>
            <p:cNvSpPr txBox="1"/>
            <p:nvPr/>
          </p:nvSpPr>
          <p:spPr>
            <a:xfrm>
              <a:off x="0" y="-209550"/>
              <a:ext cx="812800" cy="1022350"/>
            </a:xfrm>
            <a:prstGeom prst="rect">
              <a:avLst/>
            </a:prstGeom>
          </p:spPr>
          <p:txBody>
            <a:bodyPr lIns="50800" tIns="50800" rIns="50800" bIns="50800" rtlCol="0" anchor="ctr"/>
            <a:lstStyle/>
            <a:p>
              <a:pPr algn="ctr">
                <a:lnSpc>
                  <a:spcPts val="9799"/>
                </a:lnSpc>
              </a:pPr>
              <a:r>
                <a:rPr lang="en-US" sz="6999">
                  <a:solidFill>
                    <a:srgbClr val="FFFFFF"/>
                  </a:solidFill>
                  <a:latin typeface="Bryndan Write"/>
                </a:rPr>
                <a:t>05</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381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2779206" y="1920649"/>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5" name="AutoShape 5"/>
          <p:cNvSpPr/>
          <p:nvPr/>
        </p:nvSpPr>
        <p:spPr>
          <a:xfrm>
            <a:off x="1589541" y="5472067"/>
            <a:ext cx="15108918"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3542437" y="5240576"/>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9" name="TextBox 9"/>
          <p:cNvSpPr txBox="1"/>
          <p:nvPr/>
        </p:nvSpPr>
        <p:spPr>
          <a:xfrm>
            <a:off x="2189021" y="6126589"/>
            <a:ext cx="3204526" cy="2103140"/>
          </a:xfrm>
          <a:prstGeom prst="rect">
            <a:avLst/>
          </a:prstGeom>
        </p:spPr>
        <p:txBody>
          <a:bodyPr lIns="0" tIns="0" rIns="0" bIns="0" rtlCol="0" anchor="t">
            <a:spAutoFit/>
          </a:bodyPr>
          <a:lstStyle/>
          <a:p>
            <a:pPr algn="ctr">
              <a:lnSpc>
                <a:spcPts val="4063"/>
              </a:lnSpc>
            </a:pPr>
            <a:r>
              <a:rPr lang="en-US" sz="3600" spc="288" dirty="0">
                <a:solidFill>
                  <a:srgbClr val="002060"/>
                </a:solidFill>
                <a:latin typeface="Times New Roman" panose="02020603050405020304" pitchFamily="18" charset="0"/>
                <a:cs typeface="Times New Roman" panose="02020603050405020304" pitchFamily="18" charset="0"/>
              </a:rPr>
              <a:t>Intelligent detection and water management</a:t>
            </a:r>
          </a:p>
        </p:txBody>
      </p:sp>
      <p:sp>
        <p:nvSpPr>
          <p:cNvPr id="10" name="TextBox 10"/>
          <p:cNvSpPr txBox="1"/>
          <p:nvPr/>
        </p:nvSpPr>
        <p:spPr>
          <a:xfrm>
            <a:off x="2779206"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01</a:t>
            </a:r>
          </a:p>
        </p:txBody>
      </p:sp>
      <p:sp>
        <p:nvSpPr>
          <p:cNvPr id="11" name="Freeform 11"/>
          <p:cNvSpPr/>
          <p:nvPr/>
        </p:nvSpPr>
        <p:spPr>
          <a:xfrm>
            <a:off x="6267505"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2" name="Group 12"/>
          <p:cNvGrpSpPr/>
          <p:nvPr/>
        </p:nvGrpSpPr>
        <p:grpSpPr>
          <a:xfrm>
            <a:off x="7030737" y="5240576"/>
            <a:ext cx="501082" cy="50108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5" name="TextBox 15"/>
          <p:cNvSpPr txBox="1"/>
          <p:nvPr/>
        </p:nvSpPr>
        <p:spPr>
          <a:xfrm>
            <a:off x="6267505"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02</a:t>
            </a:r>
          </a:p>
        </p:txBody>
      </p:sp>
      <p:sp>
        <p:nvSpPr>
          <p:cNvPr id="16" name="Freeform 16"/>
          <p:cNvSpPr/>
          <p:nvPr/>
        </p:nvSpPr>
        <p:spPr>
          <a:xfrm>
            <a:off x="9758062"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17" name="Group 17"/>
          <p:cNvGrpSpPr/>
          <p:nvPr/>
        </p:nvGrpSpPr>
        <p:grpSpPr>
          <a:xfrm>
            <a:off x="10521294" y="5240576"/>
            <a:ext cx="501082" cy="50108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9" name="TextBox 1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0" name="TextBox 20"/>
          <p:cNvSpPr txBox="1"/>
          <p:nvPr/>
        </p:nvSpPr>
        <p:spPr>
          <a:xfrm>
            <a:off x="9758062"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03</a:t>
            </a:r>
          </a:p>
        </p:txBody>
      </p:sp>
      <p:sp>
        <p:nvSpPr>
          <p:cNvPr id="21" name="Freeform 21"/>
          <p:cNvSpPr/>
          <p:nvPr/>
        </p:nvSpPr>
        <p:spPr>
          <a:xfrm>
            <a:off x="13248619" y="1920649"/>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2" name="Group 22"/>
          <p:cNvGrpSpPr/>
          <p:nvPr/>
        </p:nvGrpSpPr>
        <p:grpSpPr>
          <a:xfrm>
            <a:off x="14011851" y="5240576"/>
            <a:ext cx="501082" cy="501082"/>
            <a:chOff x="0" y="0"/>
            <a:chExt cx="812800" cy="812800"/>
          </a:xfrm>
        </p:grpSpPr>
        <p:sp>
          <p:nvSpPr>
            <p:cNvPr id="23" name="Freeform 2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4" name="TextBox 2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5" name="TextBox 25"/>
          <p:cNvSpPr txBox="1"/>
          <p:nvPr/>
        </p:nvSpPr>
        <p:spPr>
          <a:xfrm>
            <a:off x="13248619" y="2339199"/>
            <a:ext cx="2027545" cy="1121713"/>
          </a:xfrm>
          <a:prstGeom prst="rect">
            <a:avLst/>
          </a:prstGeom>
        </p:spPr>
        <p:txBody>
          <a:bodyPr lIns="0" tIns="0" rIns="0" bIns="0" rtlCol="0" anchor="t">
            <a:spAutoFit/>
          </a:bodyPr>
          <a:lstStyle/>
          <a:p>
            <a:pPr algn="ctr">
              <a:lnSpc>
                <a:spcPts val="9141"/>
              </a:lnSpc>
            </a:pPr>
            <a:r>
              <a:rPr lang="en-US" sz="6624" spc="649">
                <a:solidFill>
                  <a:srgbClr val="FFFBFB"/>
                </a:solidFill>
                <a:latin typeface="DM Sans Bold"/>
              </a:rPr>
              <a:t>04</a:t>
            </a:r>
          </a:p>
        </p:txBody>
      </p:sp>
      <p:sp>
        <p:nvSpPr>
          <p:cNvPr id="26" name="TextBox 26"/>
          <p:cNvSpPr txBox="1"/>
          <p:nvPr/>
        </p:nvSpPr>
        <p:spPr>
          <a:xfrm>
            <a:off x="5679015" y="6232532"/>
            <a:ext cx="3204526" cy="1279517"/>
          </a:xfrm>
          <a:prstGeom prst="rect">
            <a:avLst/>
          </a:prstGeom>
        </p:spPr>
        <p:txBody>
          <a:bodyPr lIns="0" tIns="0" rIns="0" bIns="0" rtlCol="0" anchor="t">
            <a:spAutoFit/>
          </a:bodyPr>
          <a:lstStyle/>
          <a:p>
            <a:pPr algn="ctr">
              <a:lnSpc>
                <a:spcPts val="5167"/>
              </a:lnSpc>
            </a:pPr>
            <a:r>
              <a:rPr lang="en-US" sz="3744" spc="366" dirty="0">
                <a:solidFill>
                  <a:srgbClr val="002060"/>
                </a:solidFill>
                <a:latin typeface="Times New Roman" panose="02020603050405020304" pitchFamily="18" charset="0"/>
                <a:cs typeface="Times New Roman" panose="02020603050405020304" pitchFamily="18" charset="0"/>
              </a:rPr>
              <a:t>Security system</a:t>
            </a:r>
          </a:p>
        </p:txBody>
      </p:sp>
      <p:sp>
        <p:nvSpPr>
          <p:cNvPr id="27" name="TextBox 27"/>
          <p:cNvSpPr txBox="1"/>
          <p:nvPr/>
        </p:nvSpPr>
        <p:spPr>
          <a:xfrm>
            <a:off x="9144000" y="6126589"/>
            <a:ext cx="3204526" cy="3154710"/>
          </a:xfrm>
          <a:prstGeom prst="rect">
            <a:avLst/>
          </a:prstGeom>
        </p:spPr>
        <p:txBody>
          <a:bodyPr lIns="0" tIns="0" rIns="0" bIns="0" rtlCol="0" anchor="t">
            <a:spAutoFit/>
          </a:bodyPr>
          <a:lstStyle/>
          <a:p>
            <a:pPr algn="ctr">
              <a:lnSpc>
                <a:spcPts val="4063"/>
              </a:lnSpc>
            </a:pPr>
            <a:r>
              <a:rPr lang="en-US" sz="3600" spc="288" dirty="0">
                <a:solidFill>
                  <a:srgbClr val="002060"/>
                </a:solidFill>
                <a:latin typeface="Times New Roman" panose="02020603050405020304" pitchFamily="18" charset="0"/>
                <a:cs typeface="Times New Roman" panose="02020603050405020304" pitchFamily="18" charset="0"/>
              </a:rPr>
              <a:t>Control of all devices using one device, usually a smartphone or tablet</a:t>
            </a:r>
          </a:p>
        </p:txBody>
      </p:sp>
      <p:sp>
        <p:nvSpPr>
          <p:cNvPr id="28" name="TextBox 28"/>
          <p:cNvSpPr txBox="1"/>
          <p:nvPr/>
        </p:nvSpPr>
        <p:spPr>
          <a:xfrm>
            <a:off x="12660129" y="6033625"/>
            <a:ext cx="4038330" cy="2121156"/>
          </a:xfrm>
          <a:prstGeom prst="rect">
            <a:avLst/>
          </a:prstGeom>
        </p:spPr>
        <p:txBody>
          <a:bodyPr lIns="0" tIns="0" rIns="0" bIns="0" rtlCol="0" anchor="t">
            <a:spAutoFit/>
          </a:bodyPr>
          <a:lstStyle/>
          <a:p>
            <a:pPr algn="ctr">
              <a:lnSpc>
                <a:spcPts val="4201"/>
              </a:lnSpc>
            </a:pPr>
            <a:r>
              <a:rPr lang="en-US" sz="3200" spc="298" dirty="0">
                <a:solidFill>
                  <a:srgbClr val="002060"/>
                </a:solidFill>
                <a:latin typeface="Times New Roman" panose="02020603050405020304" pitchFamily="18" charset="0"/>
                <a:cs typeface="Times New Roman" panose="02020603050405020304" pitchFamily="18" charset="0"/>
              </a:rPr>
              <a:t>Implement in real life and make it</a:t>
            </a:r>
          </a:p>
          <a:p>
            <a:pPr algn="ctr">
              <a:lnSpc>
                <a:spcPts val="4201"/>
              </a:lnSpc>
            </a:pPr>
            <a:r>
              <a:rPr lang="en-US" sz="3200" spc="298" dirty="0">
                <a:solidFill>
                  <a:srgbClr val="002060"/>
                </a:solidFill>
                <a:latin typeface="Times New Roman" panose="02020603050405020304" pitchFamily="18" charset="0"/>
                <a:cs typeface="Times New Roman" panose="02020603050405020304" pitchFamily="18" charset="0"/>
              </a:rPr>
              <a:t>Convenience and cost savings</a:t>
            </a:r>
          </a:p>
        </p:txBody>
      </p:sp>
      <p:sp>
        <p:nvSpPr>
          <p:cNvPr id="30" name="TextBox 30"/>
          <p:cNvSpPr txBox="1"/>
          <p:nvPr/>
        </p:nvSpPr>
        <p:spPr>
          <a:xfrm>
            <a:off x="5029200" y="176945"/>
            <a:ext cx="7177236" cy="1413849"/>
          </a:xfrm>
          <a:prstGeom prst="rect">
            <a:avLst/>
          </a:prstGeom>
        </p:spPr>
        <p:txBody>
          <a:bodyPr lIns="0" tIns="0" rIns="0" bIns="0" rtlCol="0" anchor="t">
            <a:spAutoFit/>
          </a:bodyPr>
          <a:lstStyle/>
          <a:p>
            <a:pPr algn="ctr">
              <a:lnSpc>
                <a:spcPts val="11673"/>
              </a:lnSpc>
              <a:spcBef>
                <a:spcPct val="0"/>
              </a:spcBef>
            </a:pPr>
            <a:r>
              <a:rPr lang="en-US" sz="8000" dirty="0">
                <a:solidFill>
                  <a:srgbClr val="002060"/>
                </a:solidFill>
                <a:latin typeface="Times New Roman" panose="02020603050405020304" pitchFamily="18" charset="0"/>
                <a:cs typeface="Times New Roman" panose="02020603050405020304" pitchFamily="18" charset="0"/>
              </a:rPr>
              <a:t>Future</a:t>
            </a:r>
            <a:r>
              <a:rPr lang="en-US" sz="8000" dirty="0">
                <a:solidFill>
                  <a:srgbClr val="000000"/>
                </a:solidFill>
                <a:latin typeface="Times New Roman" panose="02020603050405020304" pitchFamily="18" charset="0"/>
                <a:cs typeface="Times New Roman" panose="02020603050405020304" pitchFamily="18" charset="0"/>
              </a:rPr>
              <a:t> </a:t>
            </a:r>
            <a:r>
              <a:rPr lang="en-US" sz="8000" dirty="0">
                <a:solidFill>
                  <a:srgbClr val="002060"/>
                </a:solidFill>
                <a:latin typeface="Times New Roman" panose="02020603050405020304" pitchFamily="18" charset="0"/>
                <a:cs typeface="Times New Roman" panose="02020603050405020304" pitchFamily="18" charset="0"/>
              </a:rPr>
              <a:t>Goal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TextBox 2"/>
          <p:cNvSpPr txBox="1"/>
          <p:nvPr/>
        </p:nvSpPr>
        <p:spPr>
          <a:xfrm>
            <a:off x="1435346" y="1472175"/>
            <a:ext cx="7708654" cy="982982"/>
          </a:xfrm>
          <a:prstGeom prst="rect">
            <a:avLst/>
          </a:prstGeom>
        </p:spPr>
        <p:txBody>
          <a:bodyPr lIns="0" tIns="0" rIns="0" bIns="0" rtlCol="0" anchor="t">
            <a:spAutoFit/>
          </a:bodyPr>
          <a:lstStyle/>
          <a:p>
            <a:pPr>
              <a:lnSpc>
                <a:spcPts val="7560"/>
              </a:lnSpc>
            </a:pPr>
            <a:r>
              <a:rPr lang="en-US" sz="7000" b="1" dirty="0">
                <a:solidFill>
                  <a:srgbClr val="002060"/>
                </a:solidFill>
                <a:latin typeface="Times New Roman" panose="02020603050405020304" pitchFamily="18" charset="0"/>
                <a:cs typeface="Times New Roman" panose="02020603050405020304" pitchFamily="18" charset="0"/>
              </a:rPr>
              <a:t>Conclusions</a:t>
            </a:r>
          </a:p>
        </p:txBody>
      </p:sp>
      <p:sp>
        <p:nvSpPr>
          <p:cNvPr id="3" name="TextBox 3"/>
          <p:cNvSpPr txBox="1"/>
          <p:nvPr/>
        </p:nvSpPr>
        <p:spPr>
          <a:xfrm>
            <a:off x="1435346" y="3266151"/>
            <a:ext cx="15823954" cy="3382275"/>
          </a:xfrm>
          <a:prstGeom prst="rect">
            <a:avLst/>
          </a:prstGeom>
        </p:spPr>
        <p:txBody>
          <a:bodyPr lIns="0" tIns="0" rIns="0" bIns="0" rtlCol="0" anchor="t">
            <a:spAutoFit/>
          </a:bodyPr>
          <a:lstStyle/>
          <a:p>
            <a:pPr marL="0" lvl="0" indent="0">
              <a:lnSpc>
                <a:spcPts val="5443"/>
              </a:lnSpc>
              <a:spcBef>
                <a:spcPct val="0"/>
              </a:spcBef>
            </a:pPr>
            <a:r>
              <a:rPr lang="en-US" sz="4032" spc="241" dirty="0">
                <a:solidFill>
                  <a:srgbClr val="000000"/>
                </a:solidFill>
                <a:latin typeface="Quicksand Semi-Bold"/>
              </a:rPr>
              <a:t>smart home environment monitoring projects using STM32 microcontrollers offer a comprehensive and efficient solution for monitoring and managing the home environment, providing users with a more comfortable and secure living experience.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FEF"/>
        </a:solidFill>
        <a:effectLst/>
      </p:bgPr>
    </p:bg>
    <p:spTree>
      <p:nvGrpSpPr>
        <p:cNvPr id="1" name=""/>
        <p:cNvGrpSpPr/>
        <p:nvPr/>
      </p:nvGrpSpPr>
      <p:grpSpPr>
        <a:xfrm>
          <a:off x="0" y="0"/>
          <a:ext cx="0" cy="0"/>
          <a:chOff x="0" y="0"/>
          <a:chExt cx="0" cy="0"/>
        </a:xfrm>
      </p:grpSpPr>
      <p:sp>
        <p:nvSpPr>
          <p:cNvPr id="2" name="TextBox 2"/>
          <p:cNvSpPr txBox="1"/>
          <p:nvPr/>
        </p:nvSpPr>
        <p:spPr>
          <a:xfrm>
            <a:off x="3833915" y="3960810"/>
            <a:ext cx="10620170" cy="1590179"/>
          </a:xfrm>
          <a:prstGeom prst="rect">
            <a:avLst/>
          </a:prstGeom>
        </p:spPr>
        <p:txBody>
          <a:bodyPr lIns="0" tIns="0" rIns="0" bIns="0" rtlCol="0" anchor="t">
            <a:spAutoFit/>
          </a:bodyPr>
          <a:lstStyle/>
          <a:p>
            <a:pPr algn="ctr">
              <a:lnSpc>
                <a:spcPts val="12399"/>
              </a:lnSpc>
            </a:pPr>
            <a:r>
              <a:rPr lang="en-US" sz="12399" dirty="0">
                <a:solidFill>
                  <a:srgbClr val="002060"/>
                </a:solidFill>
                <a:latin typeface="Kollektif Bold"/>
              </a:rPr>
              <a:t>THANK YOU</a:t>
            </a:r>
          </a:p>
        </p:txBody>
      </p:sp>
      <p:sp>
        <p:nvSpPr>
          <p:cNvPr id="3" name="Freeform 3"/>
          <p:cNvSpPr/>
          <p:nvPr/>
        </p:nvSpPr>
        <p:spPr>
          <a:xfrm>
            <a:off x="17204191"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204191"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flipH="1" flipV="1">
            <a:off x="17204191"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6120382" y="-551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7" name="Freeform 7"/>
          <p:cNvSpPr/>
          <p:nvPr/>
        </p:nvSpPr>
        <p:spPr>
          <a:xfrm rot="5400000">
            <a:off x="15036573" y="1028700"/>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Freeform 8"/>
          <p:cNvSpPr/>
          <p:nvPr/>
        </p:nvSpPr>
        <p:spPr>
          <a:xfrm rot="-10800000">
            <a:off x="16120382" y="2112509"/>
            <a:ext cx="1083809" cy="1083809"/>
          </a:xfrm>
          <a:custGeom>
            <a:avLst/>
            <a:gdLst/>
            <a:ahLst/>
            <a:cxnLst/>
            <a:rect l="l" t="t" r="r" b="b"/>
            <a:pathLst>
              <a:path w="1083809" h="1083809">
                <a:moveTo>
                  <a:pt x="0" y="0"/>
                </a:moveTo>
                <a:lnTo>
                  <a:pt x="1083809" y="0"/>
                </a:lnTo>
                <a:lnTo>
                  <a:pt x="1083809" y="1083809"/>
                </a:lnTo>
                <a:lnTo>
                  <a:pt x="0" y="108380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rot="-10800000" flipH="1" flipV="1">
            <a:off x="15036573" y="21125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Freeform 10"/>
          <p:cNvSpPr/>
          <p:nvPr/>
        </p:nvSpPr>
        <p:spPr>
          <a:xfrm rot="5400000" flipH="1" flipV="1">
            <a:off x="12770705" y="-55109"/>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rot="-10800000" flipH="1" flipV="1">
            <a:off x="12770705" y="1028700"/>
            <a:ext cx="1083809" cy="1083809"/>
          </a:xfrm>
          <a:custGeom>
            <a:avLst/>
            <a:gdLst/>
            <a:ahLst/>
            <a:cxnLst/>
            <a:rect l="l" t="t" r="r" b="b"/>
            <a:pathLst>
              <a:path w="1083809" h="1083809">
                <a:moveTo>
                  <a:pt x="1083809" y="1083809"/>
                </a:moveTo>
                <a:lnTo>
                  <a:pt x="0" y="1083809"/>
                </a:lnTo>
                <a:lnTo>
                  <a:pt x="0" y="0"/>
                </a:lnTo>
                <a:lnTo>
                  <a:pt x="1083809" y="0"/>
                </a:lnTo>
                <a:lnTo>
                  <a:pt x="1083809" y="1083809"/>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86162-D859-D2FA-C7DC-F8DBD16275FE}"/>
            </a:ext>
          </a:extLst>
        </p:cNvPr>
        <p:cNvGrpSpPr/>
        <p:nvPr/>
      </p:nvGrpSpPr>
      <p:grpSpPr>
        <a:xfrm>
          <a:off x="0" y="0"/>
          <a:ext cx="0" cy="0"/>
          <a:chOff x="0" y="0"/>
          <a:chExt cx="0" cy="0"/>
        </a:xfrm>
      </p:grpSpPr>
      <p:sp>
        <p:nvSpPr>
          <p:cNvPr id="19" name="TextBox 19">
            <a:extLst>
              <a:ext uri="{FF2B5EF4-FFF2-40B4-BE49-F238E27FC236}">
                <a16:creationId xmlns:a16="http://schemas.microsoft.com/office/drawing/2014/main" id="{57AF175A-3BC3-3E60-43FE-C220E922A4BD}"/>
              </a:ext>
            </a:extLst>
          </p:cNvPr>
          <p:cNvSpPr txBox="1"/>
          <p:nvPr/>
        </p:nvSpPr>
        <p:spPr>
          <a:xfrm>
            <a:off x="3121973" y="3183255"/>
            <a:ext cx="12044053" cy="3693319"/>
          </a:xfrm>
          <a:prstGeom prst="rect">
            <a:avLst/>
          </a:prstGeom>
        </p:spPr>
        <p:txBody>
          <a:bodyPr lIns="0" tIns="0" rIns="0" bIns="0" rtlCol="0" anchor="t">
            <a:spAutoFit/>
          </a:bodyPr>
          <a:lstStyle/>
          <a:p>
            <a:pPr algn="ctr">
              <a:lnSpc>
                <a:spcPts val="9600"/>
              </a:lnSpc>
            </a:pPr>
            <a:r>
              <a:rPr lang="en-US" sz="9600" dirty="0">
                <a:solidFill>
                  <a:srgbClr val="002060"/>
                </a:solidFill>
                <a:latin typeface="Kollektif Bold"/>
              </a:rPr>
              <a:t>SMART HOME  MONITORING</a:t>
            </a:r>
          </a:p>
          <a:p>
            <a:pPr algn="ctr">
              <a:lnSpc>
                <a:spcPts val="9600"/>
              </a:lnSpc>
            </a:pPr>
            <a:r>
              <a:rPr lang="en-US" sz="9600" dirty="0">
                <a:solidFill>
                  <a:srgbClr val="002060"/>
                </a:solidFill>
                <a:latin typeface="Kollektif Bold"/>
              </a:rPr>
              <a:t>SYSTEM</a:t>
            </a:r>
          </a:p>
        </p:txBody>
      </p:sp>
    </p:spTree>
    <p:extLst>
      <p:ext uri="{BB962C8B-B14F-4D97-AF65-F5344CB8AC3E}">
        <p14:creationId xmlns:p14="http://schemas.microsoft.com/office/powerpoint/2010/main" val="3732383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B9D5-1A42-F20F-F41B-12202C024157}"/>
            </a:ext>
          </a:extLst>
        </p:cNvPr>
        <p:cNvGrpSpPr/>
        <p:nvPr/>
      </p:nvGrpSpPr>
      <p:grpSpPr>
        <a:xfrm>
          <a:off x="0" y="0"/>
          <a:ext cx="0" cy="0"/>
          <a:chOff x="0" y="0"/>
          <a:chExt cx="0" cy="0"/>
        </a:xfrm>
      </p:grpSpPr>
      <p:sp>
        <p:nvSpPr>
          <p:cNvPr id="2" name="TextBox 7">
            <a:extLst>
              <a:ext uri="{FF2B5EF4-FFF2-40B4-BE49-F238E27FC236}">
                <a16:creationId xmlns:a16="http://schemas.microsoft.com/office/drawing/2014/main" id="{7177AD49-E172-4B90-4CD5-6ADF47151805}"/>
              </a:ext>
            </a:extLst>
          </p:cNvPr>
          <p:cNvSpPr txBox="1"/>
          <p:nvPr/>
        </p:nvSpPr>
        <p:spPr>
          <a:xfrm>
            <a:off x="4682838" y="1847184"/>
            <a:ext cx="7890162" cy="1113125"/>
          </a:xfrm>
          <a:prstGeom prst="rect">
            <a:avLst/>
          </a:prstGeom>
        </p:spPr>
        <p:txBody>
          <a:bodyPr lIns="0" tIns="0" rIns="0" bIns="0" rtlCol="0" anchor="t">
            <a:spAutoFit/>
          </a:bodyPr>
          <a:lstStyle/>
          <a:p>
            <a:pPr algn="ctr">
              <a:lnSpc>
                <a:spcPts val="9063"/>
              </a:lnSpc>
            </a:pPr>
            <a:r>
              <a:rPr lang="en-US" sz="7200" b="1" dirty="0">
                <a:solidFill>
                  <a:srgbClr val="002060"/>
                </a:solidFill>
                <a:latin typeface="Times New Roman" panose="02020603050405020304" pitchFamily="18" charset="0"/>
                <a:ea typeface="Eczar Bold"/>
                <a:cs typeface="Times New Roman" panose="02020603050405020304" pitchFamily="18" charset="0"/>
              </a:rPr>
              <a:t>﻿Meet The Group</a:t>
            </a:r>
          </a:p>
        </p:txBody>
      </p:sp>
      <p:sp>
        <p:nvSpPr>
          <p:cNvPr id="3" name="TextBox 13">
            <a:extLst>
              <a:ext uri="{FF2B5EF4-FFF2-40B4-BE49-F238E27FC236}">
                <a16:creationId xmlns:a16="http://schemas.microsoft.com/office/drawing/2014/main" id="{5CC109B6-BF30-519C-73E4-D9E2180B3FEE}"/>
              </a:ext>
            </a:extLst>
          </p:cNvPr>
          <p:cNvSpPr txBox="1"/>
          <p:nvPr/>
        </p:nvSpPr>
        <p:spPr>
          <a:xfrm>
            <a:off x="5410200" y="4686300"/>
            <a:ext cx="2638341" cy="1198245"/>
          </a:xfrm>
          <a:prstGeom prst="rect">
            <a:avLst/>
          </a:prstGeom>
        </p:spPr>
        <p:txBody>
          <a:bodyPr lIns="0" tIns="0" rIns="0" bIns="0" rtlCol="0" anchor="t">
            <a:spAutoFit/>
          </a:bodyPr>
          <a:lstStyle/>
          <a:p>
            <a:pPr algn="ctr">
              <a:lnSpc>
                <a:spcPts val="4890"/>
              </a:lnSpc>
            </a:pPr>
            <a:r>
              <a:rPr lang="en-US" sz="3000" dirty="0">
                <a:solidFill>
                  <a:srgbClr val="000000"/>
                </a:solidFill>
                <a:latin typeface="Raleway"/>
              </a:rPr>
              <a:t>Md. Rashed</a:t>
            </a:r>
          </a:p>
          <a:p>
            <a:pPr algn="ctr">
              <a:lnSpc>
                <a:spcPts val="4890"/>
              </a:lnSpc>
            </a:pPr>
            <a:r>
              <a:rPr lang="en-US" sz="3000" dirty="0">
                <a:solidFill>
                  <a:srgbClr val="000000"/>
                </a:solidFill>
                <a:latin typeface="Raleway"/>
              </a:rPr>
              <a:t>021 192 009 </a:t>
            </a:r>
          </a:p>
        </p:txBody>
      </p:sp>
      <p:sp>
        <p:nvSpPr>
          <p:cNvPr id="4" name="TextBox 14">
            <a:extLst>
              <a:ext uri="{FF2B5EF4-FFF2-40B4-BE49-F238E27FC236}">
                <a16:creationId xmlns:a16="http://schemas.microsoft.com/office/drawing/2014/main" id="{00395EEB-D546-F680-D788-27812F58D2F9}"/>
              </a:ext>
            </a:extLst>
          </p:cNvPr>
          <p:cNvSpPr txBox="1"/>
          <p:nvPr/>
        </p:nvSpPr>
        <p:spPr>
          <a:xfrm>
            <a:off x="8867859" y="4703618"/>
            <a:ext cx="3324141" cy="1384995"/>
          </a:xfrm>
          <a:prstGeom prst="rect">
            <a:avLst/>
          </a:prstGeom>
        </p:spPr>
        <p:txBody>
          <a:bodyPr wrap="square" lIns="0" tIns="0" rIns="0" bIns="0" rtlCol="0" anchor="t">
            <a:spAutoFit/>
          </a:bodyPr>
          <a:lstStyle/>
          <a:p>
            <a:pPr algn="ctr"/>
            <a:r>
              <a:rPr lang="en-US" sz="3000" dirty="0">
                <a:solidFill>
                  <a:srgbClr val="000000"/>
                </a:solidFill>
                <a:latin typeface="Raleway"/>
              </a:rPr>
              <a:t>Sayem Hossain Rafi</a:t>
            </a:r>
          </a:p>
          <a:p>
            <a:pPr algn="ctr"/>
            <a:r>
              <a:rPr lang="en-US" sz="3000" dirty="0">
                <a:solidFill>
                  <a:srgbClr val="000000"/>
                </a:solidFill>
                <a:latin typeface="Raleway"/>
              </a:rPr>
              <a:t>021 211 020</a:t>
            </a:r>
          </a:p>
        </p:txBody>
      </p:sp>
      <p:sp>
        <p:nvSpPr>
          <p:cNvPr id="5" name="TextBox 15">
            <a:extLst>
              <a:ext uri="{FF2B5EF4-FFF2-40B4-BE49-F238E27FC236}">
                <a16:creationId xmlns:a16="http://schemas.microsoft.com/office/drawing/2014/main" id="{06EF10B7-BCD0-40ED-CAD6-64F8133B20B1}"/>
              </a:ext>
            </a:extLst>
          </p:cNvPr>
          <p:cNvSpPr txBox="1"/>
          <p:nvPr/>
        </p:nvSpPr>
        <p:spPr>
          <a:xfrm>
            <a:off x="1981200" y="4703618"/>
            <a:ext cx="2638341" cy="1198245"/>
          </a:xfrm>
          <a:prstGeom prst="rect">
            <a:avLst/>
          </a:prstGeom>
        </p:spPr>
        <p:txBody>
          <a:bodyPr lIns="0" tIns="0" rIns="0" bIns="0" rtlCol="0" anchor="t">
            <a:spAutoFit/>
          </a:bodyPr>
          <a:lstStyle/>
          <a:p>
            <a:pPr algn="ctr">
              <a:lnSpc>
                <a:spcPts val="4890"/>
              </a:lnSpc>
            </a:pPr>
            <a:r>
              <a:rPr lang="en-US" sz="3000" dirty="0">
                <a:solidFill>
                  <a:srgbClr val="000000"/>
                </a:solidFill>
                <a:latin typeface="Raleway"/>
              </a:rPr>
              <a:t>Ayman Zafar</a:t>
            </a:r>
          </a:p>
          <a:p>
            <a:pPr algn="ctr">
              <a:lnSpc>
                <a:spcPts val="4890"/>
              </a:lnSpc>
            </a:pPr>
            <a:r>
              <a:rPr lang="en-US" sz="3000" dirty="0">
                <a:solidFill>
                  <a:srgbClr val="000000"/>
                </a:solidFill>
                <a:latin typeface="Raleway"/>
              </a:rPr>
              <a:t>021 191 058</a:t>
            </a:r>
          </a:p>
        </p:txBody>
      </p:sp>
      <p:sp>
        <p:nvSpPr>
          <p:cNvPr id="6" name="TextBox 16">
            <a:extLst>
              <a:ext uri="{FF2B5EF4-FFF2-40B4-BE49-F238E27FC236}">
                <a16:creationId xmlns:a16="http://schemas.microsoft.com/office/drawing/2014/main" id="{5FADD671-F8F0-0045-EC3A-D0515F5A9691}"/>
              </a:ext>
            </a:extLst>
          </p:cNvPr>
          <p:cNvSpPr txBox="1"/>
          <p:nvPr/>
        </p:nvSpPr>
        <p:spPr>
          <a:xfrm>
            <a:off x="12725400" y="4762500"/>
            <a:ext cx="2638341" cy="1198245"/>
          </a:xfrm>
          <a:prstGeom prst="rect">
            <a:avLst/>
          </a:prstGeom>
        </p:spPr>
        <p:txBody>
          <a:bodyPr lIns="0" tIns="0" rIns="0" bIns="0" rtlCol="0" anchor="t">
            <a:spAutoFit/>
          </a:bodyPr>
          <a:lstStyle/>
          <a:p>
            <a:pPr algn="ctr">
              <a:lnSpc>
                <a:spcPts val="4890"/>
              </a:lnSpc>
            </a:pPr>
            <a:r>
              <a:rPr lang="en-US" sz="3000" dirty="0">
                <a:solidFill>
                  <a:srgbClr val="000000"/>
                </a:solidFill>
                <a:latin typeface="Raleway"/>
              </a:rPr>
              <a:t>Emon Mia</a:t>
            </a:r>
          </a:p>
          <a:p>
            <a:pPr algn="ctr">
              <a:lnSpc>
                <a:spcPts val="4890"/>
              </a:lnSpc>
            </a:pPr>
            <a:r>
              <a:rPr lang="en-US" sz="3000" dirty="0">
                <a:solidFill>
                  <a:srgbClr val="000000"/>
                </a:solidFill>
                <a:latin typeface="Raleway"/>
              </a:rPr>
              <a:t>021 192 019</a:t>
            </a:r>
          </a:p>
        </p:txBody>
      </p:sp>
    </p:spTree>
    <p:extLst>
      <p:ext uri="{BB962C8B-B14F-4D97-AF65-F5344CB8AC3E}">
        <p14:creationId xmlns:p14="http://schemas.microsoft.com/office/powerpoint/2010/main" val="148799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BFB"/>
        </a:solidFill>
        <a:effectLst/>
      </p:bgPr>
    </p:bg>
    <p:spTree>
      <p:nvGrpSpPr>
        <p:cNvPr id="1" name=""/>
        <p:cNvGrpSpPr/>
        <p:nvPr/>
      </p:nvGrpSpPr>
      <p:grpSpPr>
        <a:xfrm>
          <a:off x="0" y="0"/>
          <a:ext cx="0" cy="0"/>
          <a:chOff x="0" y="0"/>
          <a:chExt cx="0" cy="0"/>
        </a:xfrm>
      </p:grpSpPr>
      <p:sp>
        <p:nvSpPr>
          <p:cNvPr id="2" name="TextBox 2"/>
          <p:cNvSpPr txBox="1"/>
          <p:nvPr/>
        </p:nvSpPr>
        <p:spPr>
          <a:xfrm>
            <a:off x="5864313" y="2897268"/>
            <a:ext cx="5484061" cy="5326165"/>
          </a:xfrm>
          <a:prstGeom prst="rect">
            <a:avLst/>
          </a:prstGeom>
        </p:spPr>
        <p:txBody>
          <a:bodyPr lIns="0" tIns="0" rIns="0" bIns="0" rtlCol="0" anchor="t">
            <a:spAutoFit/>
          </a:bodyPr>
          <a:lstStyle/>
          <a:p>
            <a:pPr marL="706334" lvl="1" indent="-353167">
              <a:lnSpc>
                <a:spcPts val="5332"/>
              </a:lnSpc>
              <a:buFont typeface="Arial"/>
              <a:buChar char="•"/>
            </a:pPr>
            <a:r>
              <a:rPr lang="en-US" sz="3271" spc="19">
                <a:solidFill>
                  <a:srgbClr val="231F20"/>
                </a:solidFill>
                <a:latin typeface="DM Sans"/>
              </a:rPr>
              <a:t>Introduction</a:t>
            </a:r>
          </a:p>
          <a:p>
            <a:pPr marL="706334" lvl="1" indent="-353167">
              <a:lnSpc>
                <a:spcPts val="5332"/>
              </a:lnSpc>
              <a:buFont typeface="Arial"/>
              <a:buChar char="•"/>
            </a:pPr>
            <a:r>
              <a:rPr lang="en-US" sz="3271" spc="19">
                <a:solidFill>
                  <a:srgbClr val="231F20"/>
                </a:solidFill>
                <a:latin typeface="DM Sans"/>
              </a:rPr>
              <a:t>Components</a:t>
            </a:r>
          </a:p>
          <a:p>
            <a:pPr marL="706334" lvl="1" indent="-353167">
              <a:lnSpc>
                <a:spcPts val="5332"/>
              </a:lnSpc>
              <a:buFont typeface="Arial"/>
              <a:buChar char="•"/>
            </a:pPr>
            <a:r>
              <a:rPr lang="en-US" sz="3271" spc="19">
                <a:solidFill>
                  <a:srgbClr val="231F20"/>
                </a:solidFill>
                <a:latin typeface="DM Sans"/>
              </a:rPr>
              <a:t>Code</a:t>
            </a:r>
          </a:p>
          <a:p>
            <a:pPr marL="706334" lvl="1" indent="-353167">
              <a:lnSpc>
                <a:spcPts val="5332"/>
              </a:lnSpc>
              <a:buFont typeface="Arial"/>
              <a:buChar char="•"/>
            </a:pPr>
            <a:r>
              <a:rPr lang="en-US" sz="3271" spc="19">
                <a:solidFill>
                  <a:srgbClr val="231F20"/>
                </a:solidFill>
                <a:latin typeface="DM Sans"/>
              </a:rPr>
              <a:t>Schematic</a:t>
            </a:r>
          </a:p>
          <a:p>
            <a:pPr marL="706334" lvl="1" indent="-353167">
              <a:lnSpc>
                <a:spcPts val="5332"/>
              </a:lnSpc>
              <a:buFont typeface="Arial"/>
              <a:buChar char="•"/>
            </a:pPr>
            <a:r>
              <a:rPr lang="en-US" sz="3271" spc="19">
                <a:solidFill>
                  <a:srgbClr val="231F20"/>
                </a:solidFill>
                <a:latin typeface="DM Sans"/>
              </a:rPr>
              <a:t>Hardware</a:t>
            </a:r>
          </a:p>
          <a:p>
            <a:pPr marL="706334" lvl="1" indent="-353167">
              <a:lnSpc>
                <a:spcPts val="5332"/>
              </a:lnSpc>
              <a:buFont typeface="Arial"/>
              <a:buChar char="•"/>
            </a:pPr>
            <a:r>
              <a:rPr lang="en-US" sz="3271" spc="19">
                <a:solidFill>
                  <a:srgbClr val="231F20"/>
                </a:solidFill>
                <a:latin typeface="DM Sans"/>
              </a:rPr>
              <a:t>Advantages</a:t>
            </a:r>
          </a:p>
          <a:p>
            <a:pPr marL="706334" lvl="1" indent="-353167">
              <a:lnSpc>
                <a:spcPts val="5332"/>
              </a:lnSpc>
              <a:buFont typeface="Arial"/>
              <a:buChar char="•"/>
            </a:pPr>
            <a:r>
              <a:rPr lang="en-US" sz="3271" spc="19">
                <a:solidFill>
                  <a:srgbClr val="231F20"/>
                </a:solidFill>
                <a:latin typeface="DM Sans"/>
              </a:rPr>
              <a:t>Future Goal</a:t>
            </a:r>
          </a:p>
          <a:p>
            <a:pPr marL="706334" lvl="1" indent="-353167" algn="l">
              <a:lnSpc>
                <a:spcPts val="5332"/>
              </a:lnSpc>
              <a:spcBef>
                <a:spcPct val="0"/>
              </a:spcBef>
              <a:buFont typeface="Arial"/>
              <a:buChar char="•"/>
            </a:pPr>
            <a:r>
              <a:rPr lang="en-US" sz="3271" spc="19">
                <a:solidFill>
                  <a:srgbClr val="231F20"/>
                </a:solidFill>
                <a:latin typeface="DM Sans"/>
              </a:rPr>
              <a:t>Conclusion</a:t>
            </a:r>
          </a:p>
        </p:txBody>
      </p:sp>
      <p:grpSp>
        <p:nvGrpSpPr>
          <p:cNvPr id="3" name="Group 3"/>
          <p:cNvGrpSpPr/>
          <p:nvPr/>
        </p:nvGrpSpPr>
        <p:grpSpPr>
          <a:xfrm>
            <a:off x="5864313" y="1894618"/>
            <a:ext cx="5178412" cy="858407"/>
            <a:chOff x="0" y="0"/>
            <a:chExt cx="1363862" cy="226082"/>
          </a:xfrm>
          <a:solidFill>
            <a:srgbClr val="002060"/>
          </a:solidFill>
        </p:grpSpPr>
        <p:sp>
          <p:nvSpPr>
            <p:cNvPr id="4" name="Freeform 4"/>
            <p:cNvSpPr/>
            <p:nvPr/>
          </p:nvSpPr>
          <p:spPr>
            <a:xfrm>
              <a:off x="0" y="0"/>
              <a:ext cx="1363862" cy="226082"/>
            </a:xfrm>
            <a:custGeom>
              <a:avLst/>
              <a:gdLst/>
              <a:ahLst/>
              <a:cxnLst/>
              <a:rect l="l" t="t" r="r" b="b"/>
              <a:pathLst>
                <a:path w="1363862" h="226082">
                  <a:moveTo>
                    <a:pt x="0" y="0"/>
                  </a:moveTo>
                  <a:lnTo>
                    <a:pt x="1363862" y="0"/>
                  </a:lnTo>
                  <a:lnTo>
                    <a:pt x="1363862" y="226082"/>
                  </a:lnTo>
                  <a:lnTo>
                    <a:pt x="0" y="226082"/>
                  </a:lnTo>
                  <a:close/>
                </a:path>
              </a:pathLst>
            </a:custGeom>
            <a:grpFill/>
            <a:ln cap="sq">
              <a:noFill/>
              <a:prstDash val="solid"/>
              <a:miter/>
            </a:ln>
          </p:spPr>
        </p:sp>
        <p:sp>
          <p:nvSpPr>
            <p:cNvPr id="5" name="TextBox 5"/>
            <p:cNvSpPr txBox="1"/>
            <p:nvPr/>
          </p:nvSpPr>
          <p:spPr>
            <a:xfrm>
              <a:off x="0" y="-76200"/>
              <a:ext cx="1363862" cy="302282"/>
            </a:xfrm>
            <a:prstGeom prst="rect">
              <a:avLst/>
            </a:prstGeom>
            <a:grpFill/>
          </p:spPr>
          <p:txBody>
            <a:bodyPr lIns="50800" tIns="50800" rIns="50800" bIns="50800" rtlCol="0" anchor="ctr"/>
            <a:lstStyle/>
            <a:p>
              <a:pPr marL="0" lvl="0" indent="0" algn="ctr">
                <a:lnSpc>
                  <a:spcPts val="5534"/>
                </a:lnSpc>
                <a:spcBef>
                  <a:spcPct val="0"/>
                </a:spcBef>
              </a:pPr>
              <a:r>
                <a:rPr lang="en-US" sz="4010" spc="862">
                  <a:solidFill>
                    <a:srgbClr val="FFFFFF"/>
                  </a:solidFill>
                  <a:latin typeface="DM Sans"/>
                </a:rPr>
                <a:t>OVERVIEW</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D6A53-17F7-9334-B7C8-A45D9706B2D5}"/>
            </a:ext>
          </a:extLst>
        </p:cNvPr>
        <p:cNvGrpSpPr/>
        <p:nvPr/>
      </p:nvGrpSpPr>
      <p:grpSpPr>
        <a:xfrm>
          <a:off x="0" y="0"/>
          <a:ext cx="0" cy="0"/>
          <a:chOff x="0" y="0"/>
          <a:chExt cx="0" cy="0"/>
        </a:xfrm>
      </p:grpSpPr>
      <p:sp>
        <p:nvSpPr>
          <p:cNvPr id="2" name="TextBox 10">
            <a:extLst>
              <a:ext uri="{FF2B5EF4-FFF2-40B4-BE49-F238E27FC236}">
                <a16:creationId xmlns:a16="http://schemas.microsoft.com/office/drawing/2014/main" id="{6DFA2721-4F85-F607-EF33-C57C890C547C}"/>
              </a:ext>
            </a:extLst>
          </p:cNvPr>
          <p:cNvSpPr txBox="1"/>
          <p:nvPr/>
        </p:nvSpPr>
        <p:spPr>
          <a:xfrm>
            <a:off x="2554528" y="2131813"/>
            <a:ext cx="12866041" cy="1282402"/>
          </a:xfrm>
          <a:prstGeom prst="rect">
            <a:avLst/>
          </a:prstGeom>
        </p:spPr>
        <p:txBody>
          <a:bodyPr lIns="0" tIns="0" rIns="0" bIns="0" rtlCol="0" anchor="t">
            <a:spAutoFit/>
          </a:bodyPr>
          <a:lstStyle/>
          <a:p>
            <a:pPr algn="ctr">
              <a:lnSpc>
                <a:spcPts val="9999"/>
              </a:lnSpc>
            </a:pPr>
            <a:r>
              <a:rPr lang="en-US" sz="9999" dirty="0">
                <a:solidFill>
                  <a:srgbClr val="002060"/>
                </a:solidFill>
                <a:latin typeface="Kollektif Bold"/>
              </a:rPr>
              <a:t> INTRODUCTION</a:t>
            </a:r>
          </a:p>
        </p:txBody>
      </p:sp>
      <p:sp>
        <p:nvSpPr>
          <p:cNvPr id="3" name="TextBox 11">
            <a:extLst>
              <a:ext uri="{FF2B5EF4-FFF2-40B4-BE49-F238E27FC236}">
                <a16:creationId xmlns:a16="http://schemas.microsoft.com/office/drawing/2014/main" id="{69666747-AE71-3C8B-154E-DBE3F933D687}"/>
              </a:ext>
            </a:extLst>
          </p:cNvPr>
          <p:cNvSpPr txBox="1"/>
          <p:nvPr/>
        </p:nvSpPr>
        <p:spPr>
          <a:xfrm>
            <a:off x="2064847" y="2983385"/>
            <a:ext cx="15085843" cy="5030279"/>
          </a:xfrm>
          <a:prstGeom prst="rect">
            <a:avLst/>
          </a:prstGeom>
        </p:spPr>
        <p:txBody>
          <a:bodyPr lIns="0" tIns="0" rIns="0" bIns="0" rtlCol="0" anchor="t">
            <a:spAutoFit/>
          </a:bodyPr>
          <a:lstStyle/>
          <a:p>
            <a:pPr algn="ctr">
              <a:lnSpc>
                <a:spcPts val="5020"/>
              </a:lnSpc>
            </a:pPr>
            <a:r>
              <a:rPr lang="en-US" sz="4183">
                <a:solidFill>
                  <a:srgbClr val="545454"/>
                </a:solidFill>
                <a:latin typeface="DM Sans"/>
              </a:rPr>
              <a:t>            </a:t>
            </a:r>
          </a:p>
          <a:p>
            <a:pPr algn="ctr">
              <a:lnSpc>
                <a:spcPts val="5020"/>
              </a:lnSpc>
            </a:pPr>
            <a:r>
              <a:rPr lang="en-US" sz="4183">
                <a:solidFill>
                  <a:srgbClr val="545454"/>
                </a:solidFill>
                <a:latin typeface="DM Sans"/>
              </a:rPr>
              <a:t>Smart homes allow you to have greater control of your energy use, all while automating things like adjusting Humidity &amp; temperature, fan-lights on&amp;off and adjusting irrigation based on the weather.</a:t>
            </a:r>
          </a:p>
          <a:p>
            <a:pPr algn="ctr">
              <a:lnSpc>
                <a:spcPts val="5020"/>
              </a:lnSpc>
            </a:pPr>
            <a:endParaRPr lang="en-US" sz="4183">
              <a:solidFill>
                <a:srgbClr val="545454"/>
              </a:solidFill>
              <a:latin typeface="DM Sans"/>
            </a:endParaRPr>
          </a:p>
          <a:p>
            <a:pPr algn="ctr">
              <a:lnSpc>
                <a:spcPts val="5020"/>
              </a:lnSpc>
            </a:pPr>
            <a:r>
              <a:rPr lang="en-US" sz="4183">
                <a:solidFill>
                  <a:srgbClr val="545454"/>
                </a:solidFill>
                <a:latin typeface="DM Sans"/>
              </a:rPr>
              <a:t>In this project we are focusing temperature part how we sense the home temperature </a:t>
            </a:r>
          </a:p>
        </p:txBody>
      </p:sp>
    </p:spTree>
    <p:extLst>
      <p:ext uri="{BB962C8B-B14F-4D97-AF65-F5344CB8AC3E}">
        <p14:creationId xmlns:p14="http://schemas.microsoft.com/office/powerpoint/2010/main" val="148285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5400000">
            <a:off x="12658173" y="3831908"/>
            <a:ext cx="5246370" cy="2623185"/>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FFC619"/>
            </a:solidFill>
          </p:spPr>
        </p:sp>
        <p:sp>
          <p:nvSpPr>
            <p:cNvPr id="7" name="TextBox 7"/>
            <p:cNvSpPr txBox="1"/>
            <p:nvPr/>
          </p:nvSpPr>
          <p:spPr>
            <a:xfrm>
              <a:off x="0" y="-57150"/>
              <a:ext cx="812800" cy="463550"/>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1028700" y="4013861"/>
            <a:ext cx="12232679" cy="3752824"/>
          </a:xfrm>
          <a:prstGeom prst="rect">
            <a:avLst/>
          </a:prstGeom>
        </p:spPr>
        <p:txBody>
          <a:bodyPr lIns="0" tIns="0" rIns="0" bIns="0" rtlCol="0" anchor="t">
            <a:spAutoFit/>
          </a:bodyPr>
          <a:lstStyle/>
          <a:p>
            <a:pPr algn="just">
              <a:lnSpc>
                <a:spcPts val="4915"/>
              </a:lnSpc>
            </a:pPr>
            <a:r>
              <a:rPr lang="en-US" sz="3511">
                <a:solidFill>
                  <a:srgbClr val="1C1C1C"/>
                </a:solidFill>
                <a:latin typeface="Canva Sans"/>
              </a:rPr>
              <a:t>OLED Display via I2C: Utilizes I2C protocol for seamless communication. OLEDs offer high contrast, low power, and vivid displays. Simplified interfacing, enabling text, graphics, and animation. Ideal for portable devices, wearables, and IoT applications. Streamlined connectivity for versatile, eye-catching visual outputs</a:t>
            </a:r>
          </a:p>
        </p:txBody>
      </p:sp>
      <p:sp>
        <p:nvSpPr>
          <p:cNvPr id="11" name="Freeform 11"/>
          <p:cNvSpPr/>
          <p:nvPr/>
        </p:nvSpPr>
        <p:spPr>
          <a:xfrm>
            <a:off x="13261379" y="5444845"/>
            <a:ext cx="3810477" cy="3810477"/>
          </a:xfrm>
          <a:custGeom>
            <a:avLst/>
            <a:gdLst/>
            <a:ahLst/>
            <a:cxnLst/>
            <a:rect l="l" t="t" r="r" b="b"/>
            <a:pathLst>
              <a:path w="3810477" h="3810477">
                <a:moveTo>
                  <a:pt x="0" y="0"/>
                </a:moveTo>
                <a:lnTo>
                  <a:pt x="3810477" y="0"/>
                </a:lnTo>
                <a:lnTo>
                  <a:pt x="3810477" y="3810477"/>
                </a:lnTo>
                <a:lnTo>
                  <a:pt x="0" y="3810477"/>
                </a:lnTo>
                <a:lnTo>
                  <a:pt x="0" y="0"/>
                </a:lnTo>
                <a:close/>
              </a:path>
            </a:pathLst>
          </a:custGeom>
          <a:blipFill>
            <a:blip r:embed="rId4"/>
            <a:stretch>
              <a:fillRect/>
            </a:stretch>
          </a:blipFill>
        </p:spPr>
      </p:sp>
      <p:sp>
        <p:nvSpPr>
          <p:cNvPr id="12" name="TextBox 12"/>
          <p:cNvSpPr txBox="1"/>
          <p:nvPr/>
        </p:nvSpPr>
        <p:spPr>
          <a:xfrm>
            <a:off x="1695050" y="1548765"/>
            <a:ext cx="5934439" cy="881523"/>
          </a:xfrm>
          <a:prstGeom prst="rect">
            <a:avLst/>
          </a:prstGeom>
        </p:spPr>
        <p:txBody>
          <a:bodyPr lIns="0" tIns="0" rIns="0" bIns="0" rtlCol="0" anchor="t">
            <a:spAutoFit/>
          </a:bodyPr>
          <a:lstStyle/>
          <a:p>
            <a:pPr>
              <a:lnSpc>
                <a:spcPts val="6960"/>
              </a:lnSpc>
            </a:pPr>
            <a:r>
              <a:rPr lang="en-US" sz="5800" dirty="0">
                <a:solidFill>
                  <a:srgbClr val="002060"/>
                </a:solidFill>
                <a:latin typeface="Poppins Ultra-Bold"/>
              </a:rPr>
              <a:t>Components</a:t>
            </a:r>
          </a:p>
        </p:txBody>
      </p:sp>
      <p:sp>
        <p:nvSpPr>
          <p:cNvPr id="13" name="TextBox 13"/>
          <p:cNvSpPr txBox="1"/>
          <p:nvPr/>
        </p:nvSpPr>
        <p:spPr>
          <a:xfrm>
            <a:off x="13969765" y="3340099"/>
            <a:ext cx="2386481" cy="1770379"/>
          </a:xfrm>
          <a:prstGeom prst="rect">
            <a:avLst/>
          </a:prstGeom>
        </p:spPr>
        <p:txBody>
          <a:bodyPr lIns="0" tIns="0" rIns="0" bIns="0" rtlCol="0" anchor="t">
            <a:spAutoFit/>
          </a:bodyPr>
          <a:lstStyle/>
          <a:p>
            <a:pPr algn="r">
              <a:lnSpc>
                <a:spcPts val="13720"/>
              </a:lnSpc>
            </a:pPr>
            <a:r>
              <a:rPr lang="en-US" sz="9800">
                <a:solidFill>
                  <a:srgbClr val="FCFCFC"/>
                </a:solidFill>
                <a:latin typeface="Poppins Ultra-Bold"/>
              </a:rPr>
              <a:t>01</a:t>
            </a:r>
          </a:p>
        </p:txBody>
      </p:sp>
      <p:sp>
        <p:nvSpPr>
          <p:cNvPr id="14" name="TextBox 14"/>
          <p:cNvSpPr txBox="1"/>
          <p:nvPr/>
        </p:nvSpPr>
        <p:spPr>
          <a:xfrm>
            <a:off x="2646029" y="3019818"/>
            <a:ext cx="9966921" cy="589789"/>
          </a:xfrm>
          <a:prstGeom prst="rect">
            <a:avLst/>
          </a:prstGeom>
        </p:spPr>
        <p:txBody>
          <a:bodyPr lIns="0" tIns="0" rIns="0" bIns="0" rtlCol="0" anchor="t">
            <a:spAutoFit/>
          </a:bodyPr>
          <a:lstStyle/>
          <a:p>
            <a:pPr algn="ctr">
              <a:lnSpc>
                <a:spcPts val="4551"/>
              </a:lnSpc>
              <a:spcBef>
                <a:spcPct val="0"/>
              </a:spcBef>
            </a:pPr>
            <a:r>
              <a:rPr lang="en-US" sz="4100">
                <a:solidFill>
                  <a:srgbClr val="000000"/>
                </a:solidFill>
                <a:latin typeface="DM Sans Bold"/>
              </a:rPr>
              <a:t>OLED display using  I2C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5400000">
            <a:off x="12658173" y="3831908"/>
            <a:ext cx="5246370" cy="2623185"/>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FFC619"/>
            </a:solidFill>
          </p:spPr>
        </p:sp>
        <p:sp>
          <p:nvSpPr>
            <p:cNvPr id="7" name="TextBox 7"/>
            <p:cNvSpPr txBox="1"/>
            <p:nvPr/>
          </p:nvSpPr>
          <p:spPr>
            <a:xfrm>
              <a:off x="0" y="-57150"/>
              <a:ext cx="812800" cy="46355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1660606" y="5476267"/>
            <a:ext cx="6117563" cy="3780654"/>
          </a:xfrm>
          <a:custGeom>
            <a:avLst/>
            <a:gdLst/>
            <a:ahLst/>
            <a:cxnLst/>
            <a:rect l="l" t="t" r="r" b="b"/>
            <a:pathLst>
              <a:path w="6117563" h="3780654">
                <a:moveTo>
                  <a:pt x="0" y="0"/>
                </a:moveTo>
                <a:lnTo>
                  <a:pt x="6117563" y="0"/>
                </a:lnTo>
                <a:lnTo>
                  <a:pt x="6117563" y="3780654"/>
                </a:lnTo>
                <a:lnTo>
                  <a:pt x="0" y="3780654"/>
                </a:lnTo>
                <a:lnTo>
                  <a:pt x="0" y="0"/>
                </a:lnTo>
                <a:close/>
              </a:path>
            </a:pathLst>
          </a:custGeom>
          <a:blipFill>
            <a:blip r:embed="rId4"/>
            <a:stretch>
              <a:fillRect/>
            </a:stretch>
          </a:blipFill>
        </p:spPr>
      </p:sp>
      <p:sp>
        <p:nvSpPr>
          <p:cNvPr id="11" name="TextBox 11"/>
          <p:cNvSpPr txBox="1"/>
          <p:nvPr/>
        </p:nvSpPr>
        <p:spPr>
          <a:xfrm>
            <a:off x="1464050" y="2453640"/>
            <a:ext cx="9691748" cy="923330"/>
          </a:xfrm>
          <a:prstGeom prst="rect">
            <a:avLst/>
          </a:prstGeom>
        </p:spPr>
        <p:txBody>
          <a:bodyPr lIns="0" tIns="0" rIns="0" bIns="0" rtlCol="0" anchor="t">
            <a:spAutoFit/>
          </a:bodyPr>
          <a:lstStyle/>
          <a:p>
            <a:pPr>
              <a:lnSpc>
                <a:spcPts val="7200"/>
              </a:lnSpc>
            </a:pPr>
            <a:r>
              <a:rPr lang="en-US" sz="6000" dirty="0">
                <a:solidFill>
                  <a:srgbClr val="002060"/>
                </a:solidFill>
                <a:latin typeface="Poppins Ultra-Bold"/>
              </a:rPr>
              <a:t>STM32 Microcontroller</a:t>
            </a:r>
          </a:p>
        </p:txBody>
      </p:sp>
      <p:sp>
        <p:nvSpPr>
          <p:cNvPr id="12" name="TextBox 12"/>
          <p:cNvSpPr txBox="1"/>
          <p:nvPr/>
        </p:nvSpPr>
        <p:spPr>
          <a:xfrm>
            <a:off x="1543132" y="3980307"/>
            <a:ext cx="10372825" cy="4405663"/>
          </a:xfrm>
          <a:prstGeom prst="rect">
            <a:avLst/>
          </a:prstGeom>
        </p:spPr>
        <p:txBody>
          <a:bodyPr lIns="0" tIns="0" rIns="0" bIns="0" rtlCol="0" anchor="t">
            <a:spAutoFit/>
          </a:bodyPr>
          <a:lstStyle/>
          <a:p>
            <a:pPr algn="just">
              <a:lnSpc>
                <a:spcPts val="4968"/>
              </a:lnSpc>
            </a:pPr>
            <a:r>
              <a:rPr lang="en-US" sz="3548">
                <a:solidFill>
                  <a:srgbClr val="1C1C1C"/>
                </a:solidFill>
                <a:latin typeface="Canva Sans"/>
              </a:rPr>
              <a:t>STM32 Microcontrollers: Versatile 32-bit chips by STMicroelectronics. ARM Cortex-M architecture, diverse peripherals, and memory options. Efficiency in low-power modes, connectivity via various protocols. Ideal for IoT, automotive, and consumer electronics. Power-packed solution for embedded applications.</a:t>
            </a:r>
          </a:p>
        </p:txBody>
      </p:sp>
      <p:sp>
        <p:nvSpPr>
          <p:cNvPr id="13" name="TextBox 13"/>
          <p:cNvSpPr txBox="1"/>
          <p:nvPr/>
        </p:nvSpPr>
        <p:spPr>
          <a:xfrm>
            <a:off x="13969765" y="3340099"/>
            <a:ext cx="2386481" cy="1803401"/>
          </a:xfrm>
          <a:prstGeom prst="rect">
            <a:avLst/>
          </a:prstGeom>
        </p:spPr>
        <p:txBody>
          <a:bodyPr lIns="0" tIns="0" rIns="0" bIns="0" rtlCol="0" anchor="t">
            <a:spAutoFit/>
          </a:bodyPr>
          <a:lstStyle/>
          <a:p>
            <a:pPr algn="r">
              <a:lnSpc>
                <a:spcPts val="13999"/>
              </a:lnSpc>
            </a:pPr>
            <a:r>
              <a:rPr lang="en-US" sz="9999">
                <a:solidFill>
                  <a:srgbClr val="FCFCFC"/>
                </a:solidFill>
                <a:latin typeface="Poppins Ultra-Bold"/>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5400000">
            <a:off x="12658173" y="3831908"/>
            <a:ext cx="5246370" cy="2623185"/>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FFC619"/>
            </a:solidFill>
          </p:spPr>
        </p:sp>
        <p:sp>
          <p:nvSpPr>
            <p:cNvPr id="7" name="TextBox 7"/>
            <p:cNvSpPr txBox="1"/>
            <p:nvPr/>
          </p:nvSpPr>
          <p:spPr>
            <a:xfrm>
              <a:off x="0" y="-57150"/>
              <a:ext cx="812800" cy="46355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2288132" y="5184042"/>
            <a:ext cx="5288676" cy="4074258"/>
          </a:xfrm>
          <a:custGeom>
            <a:avLst/>
            <a:gdLst/>
            <a:ahLst/>
            <a:cxnLst/>
            <a:rect l="l" t="t" r="r" b="b"/>
            <a:pathLst>
              <a:path w="5288676" h="4074258">
                <a:moveTo>
                  <a:pt x="0" y="0"/>
                </a:moveTo>
                <a:lnTo>
                  <a:pt x="5288675" y="0"/>
                </a:lnTo>
                <a:lnTo>
                  <a:pt x="5288675" y="4074258"/>
                </a:lnTo>
                <a:lnTo>
                  <a:pt x="0" y="4074258"/>
                </a:lnTo>
                <a:lnTo>
                  <a:pt x="0" y="0"/>
                </a:lnTo>
                <a:close/>
              </a:path>
            </a:pathLst>
          </a:custGeom>
          <a:blipFill>
            <a:blip r:embed="rId4"/>
            <a:stretch>
              <a:fillRect t="-14903" b="-14903"/>
            </a:stretch>
          </a:blipFill>
        </p:spPr>
      </p:sp>
      <p:sp>
        <p:nvSpPr>
          <p:cNvPr id="11" name="TextBox 11"/>
          <p:cNvSpPr txBox="1"/>
          <p:nvPr/>
        </p:nvSpPr>
        <p:spPr>
          <a:xfrm>
            <a:off x="2209800" y="1409700"/>
            <a:ext cx="10801972" cy="843693"/>
          </a:xfrm>
          <a:prstGeom prst="rect">
            <a:avLst/>
          </a:prstGeom>
        </p:spPr>
        <p:txBody>
          <a:bodyPr lIns="0" tIns="0" rIns="0" bIns="0" rtlCol="0" anchor="t">
            <a:spAutoFit/>
          </a:bodyPr>
          <a:lstStyle/>
          <a:p>
            <a:pPr>
              <a:lnSpc>
                <a:spcPts val="6660"/>
              </a:lnSpc>
            </a:pPr>
            <a:r>
              <a:rPr lang="en-US" sz="5550" dirty="0">
                <a:solidFill>
                  <a:srgbClr val="002060"/>
                </a:solidFill>
                <a:latin typeface="Poppins Ultra-Bold"/>
              </a:rPr>
              <a:t>DHT11 </a:t>
            </a:r>
          </a:p>
        </p:txBody>
      </p:sp>
      <p:sp>
        <p:nvSpPr>
          <p:cNvPr id="12" name="TextBox 12"/>
          <p:cNvSpPr txBox="1"/>
          <p:nvPr/>
        </p:nvSpPr>
        <p:spPr>
          <a:xfrm>
            <a:off x="1384968" y="2678429"/>
            <a:ext cx="9944552" cy="6539328"/>
          </a:xfrm>
          <a:prstGeom prst="rect">
            <a:avLst/>
          </a:prstGeom>
        </p:spPr>
        <p:txBody>
          <a:bodyPr lIns="0" tIns="0" rIns="0" bIns="0" rtlCol="0" anchor="t">
            <a:spAutoFit/>
          </a:bodyPr>
          <a:lstStyle/>
          <a:p>
            <a:pPr marL="890787" lvl="1" indent="-445394" algn="just">
              <a:lnSpc>
                <a:spcPts val="5776"/>
              </a:lnSpc>
              <a:buFont typeface="Arial"/>
              <a:buChar char="•"/>
            </a:pPr>
            <a:r>
              <a:rPr lang="en-US" sz="4125" dirty="0">
                <a:solidFill>
                  <a:srgbClr val="1C1C1C"/>
                </a:solidFill>
                <a:latin typeface="Canva Sans"/>
              </a:rPr>
              <a:t>Low-cost digital sensor for measuring temperature and humidity.</a:t>
            </a:r>
          </a:p>
          <a:p>
            <a:pPr marL="890787" lvl="1" indent="-445394" algn="just">
              <a:lnSpc>
                <a:spcPts val="5776"/>
              </a:lnSpc>
              <a:buFont typeface="Arial"/>
              <a:buChar char="•"/>
            </a:pPr>
            <a:r>
              <a:rPr lang="en-US" sz="4125" dirty="0">
                <a:solidFill>
                  <a:srgbClr val="1C1C1C"/>
                </a:solidFill>
                <a:latin typeface="Canva Sans"/>
              </a:rPr>
              <a:t>Features: Accuracy, reliability, and ease of use.</a:t>
            </a:r>
          </a:p>
          <a:p>
            <a:pPr marL="890787" lvl="1" indent="-445394" algn="just">
              <a:lnSpc>
                <a:spcPts val="5776"/>
              </a:lnSpc>
              <a:buFont typeface="Arial"/>
              <a:buChar char="•"/>
            </a:pPr>
            <a:r>
              <a:rPr lang="en-US" sz="4125" dirty="0">
                <a:solidFill>
                  <a:srgbClr val="1C1C1C"/>
                </a:solidFill>
                <a:latin typeface="Canva Sans"/>
              </a:rPr>
              <a:t>Integration with STM32: Connecting DHT11 to STM32 for data acquisition</a:t>
            </a:r>
          </a:p>
          <a:p>
            <a:pPr algn="just">
              <a:lnSpc>
                <a:spcPts val="5776"/>
              </a:lnSpc>
            </a:pPr>
            <a:endParaRPr lang="en-US" sz="4125" dirty="0">
              <a:solidFill>
                <a:srgbClr val="1C1C1C"/>
              </a:solidFill>
              <a:latin typeface="Canva Sans"/>
            </a:endParaRPr>
          </a:p>
        </p:txBody>
      </p:sp>
      <p:sp>
        <p:nvSpPr>
          <p:cNvPr id="13" name="TextBox 13"/>
          <p:cNvSpPr txBox="1"/>
          <p:nvPr/>
        </p:nvSpPr>
        <p:spPr>
          <a:xfrm>
            <a:off x="13969765" y="3340099"/>
            <a:ext cx="2386481" cy="1803401"/>
          </a:xfrm>
          <a:prstGeom prst="rect">
            <a:avLst/>
          </a:prstGeom>
        </p:spPr>
        <p:txBody>
          <a:bodyPr lIns="0" tIns="0" rIns="0" bIns="0" rtlCol="0" anchor="t">
            <a:spAutoFit/>
          </a:bodyPr>
          <a:lstStyle/>
          <a:p>
            <a:pPr algn="r">
              <a:lnSpc>
                <a:spcPts val="13999"/>
              </a:lnSpc>
            </a:pPr>
            <a:r>
              <a:rPr lang="en-US" sz="9999">
                <a:solidFill>
                  <a:srgbClr val="FCFCFC"/>
                </a:solidFill>
                <a:latin typeface="Poppins Ultra-Bold"/>
              </a:rPr>
              <a:t>03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FCFC"/>
        </a:solidFill>
        <a:effectLst/>
      </p:bgPr>
    </p:bg>
    <p:spTree>
      <p:nvGrpSpPr>
        <p:cNvPr id="1" name=""/>
        <p:cNvGrpSpPr/>
        <p:nvPr/>
      </p:nvGrpSpPr>
      <p:grpSpPr>
        <a:xfrm>
          <a:off x="0" y="0"/>
          <a:ext cx="0" cy="0"/>
          <a:chOff x="0" y="0"/>
          <a:chExt cx="0" cy="0"/>
        </a:xfrm>
      </p:grpSpPr>
      <p:sp>
        <p:nvSpPr>
          <p:cNvPr id="2" name="Freeform 2"/>
          <p:cNvSpPr/>
          <p:nvPr/>
        </p:nvSpPr>
        <p:spPr>
          <a:xfrm flipH="1" flipV="1">
            <a:off x="0" y="0"/>
            <a:ext cx="2769935" cy="2769935"/>
          </a:xfrm>
          <a:custGeom>
            <a:avLst/>
            <a:gdLst/>
            <a:ahLst/>
            <a:cxnLst/>
            <a:rect l="l" t="t" r="r" b="b"/>
            <a:pathLst>
              <a:path w="2769935" h="2769935">
                <a:moveTo>
                  <a:pt x="2769935" y="2769935"/>
                </a:moveTo>
                <a:lnTo>
                  <a:pt x="0" y="2769935"/>
                </a:lnTo>
                <a:lnTo>
                  <a:pt x="0" y="0"/>
                </a:lnTo>
                <a:lnTo>
                  <a:pt x="2769935" y="0"/>
                </a:lnTo>
                <a:lnTo>
                  <a:pt x="2769935" y="2769935"/>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rot="5400000">
            <a:off x="12658173" y="3831908"/>
            <a:ext cx="5246370" cy="2623185"/>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FFC619"/>
            </a:solidFill>
          </p:spPr>
        </p:sp>
        <p:sp>
          <p:nvSpPr>
            <p:cNvPr id="7" name="TextBox 7"/>
            <p:cNvSpPr txBox="1"/>
            <p:nvPr/>
          </p:nvSpPr>
          <p:spPr>
            <a:xfrm>
              <a:off x="0" y="-57150"/>
              <a:ext cx="812800" cy="463550"/>
            </a:xfrm>
            <a:prstGeom prst="rect">
              <a:avLst/>
            </a:prstGeom>
          </p:spPr>
          <p:txBody>
            <a:bodyPr lIns="50800" tIns="50800" rIns="50800" bIns="50800" rtlCol="0" anchor="ctr"/>
            <a:lstStyle/>
            <a:p>
              <a:pPr algn="ctr">
                <a:lnSpc>
                  <a:spcPts val="2659"/>
                </a:lnSpc>
                <a:spcBef>
                  <a:spcPct val="0"/>
                </a:spcBef>
              </a:pPr>
              <a:endParaRPr/>
            </a:p>
          </p:txBody>
        </p:sp>
      </p:grpSp>
      <p:sp>
        <p:nvSpPr>
          <p:cNvPr id="10" name="Freeform 10"/>
          <p:cNvSpPr/>
          <p:nvPr/>
        </p:nvSpPr>
        <p:spPr>
          <a:xfrm>
            <a:off x="13556414" y="5143500"/>
            <a:ext cx="4020393" cy="4020393"/>
          </a:xfrm>
          <a:custGeom>
            <a:avLst/>
            <a:gdLst/>
            <a:ahLst/>
            <a:cxnLst/>
            <a:rect l="l" t="t" r="r" b="b"/>
            <a:pathLst>
              <a:path w="4020393" h="4020393">
                <a:moveTo>
                  <a:pt x="0" y="0"/>
                </a:moveTo>
                <a:lnTo>
                  <a:pt x="4020393" y="0"/>
                </a:lnTo>
                <a:lnTo>
                  <a:pt x="4020393" y="4020393"/>
                </a:lnTo>
                <a:lnTo>
                  <a:pt x="0" y="4020393"/>
                </a:lnTo>
                <a:lnTo>
                  <a:pt x="0" y="0"/>
                </a:lnTo>
                <a:close/>
              </a:path>
            </a:pathLst>
          </a:custGeom>
          <a:blipFill>
            <a:blip r:embed="rId4"/>
            <a:stretch>
              <a:fillRect/>
            </a:stretch>
          </a:blipFill>
        </p:spPr>
      </p:sp>
      <p:sp>
        <p:nvSpPr>
          <p:cNvPr id="11" name="TextBox 11"/>
          <p:cNvSpPr txBox="1"/>
          <p:nvPr/>
        </p:nvSpPr>
        <p:spPr>
          <a:xfrm>
            <a:off x="1695050" y="2703260"/>
            <a:ext cx="5934439" cy="923330"/>
          </a:xfrm>
          <a:prstGeom prst="rect">
            <a:avLst/>
          </a:prstGeom>
        </p:spPr>
        <p:txBody>
          <a:bodyPr lIns="0" tIns="0" rIns="0" bIns="0" rtlCol="0" anchor="t">
            <a:spAutoFit/>
          </a:bodyPr>
          <a:lstStyle/>
          <a:p>
            <a:pPr>
              <a:lnSpc>
                <a:spcPts val="7200"/>
              </a:lnSpc>
            </a:pPr>
            <a:r>
              <a:rPr lang="en-US" sz="6000" dirty="0">
                <a:solidFill>
                  <a:srgbClr val="002060"/>
                </a:solidFill>
                <a:latin typeface="Poppins Ultra-Bold"/>
              </a:rPr>
              <a:t>IR sensor</a:t>
            </a:r>
          </a:p>
        </p:txBody>
      </p:sp>
      <p:sp>
        <p:nvSpPr>
          <p:cNvPr id="12" name="TextBox 12"/>
          <p:cNvSpPr txBox="1"/>
          <p:nvPr/>
        </p:nvSpPr>
        <p:spPr>
          <a:xfrm>
            <a:off x="1695050" y="3948365"/>
            <a:ext cx="11340793" cy="4884337"/>
          </a:xfrm>
          <a:prstGeom prst="rect">
            <a:avLst/>
          </a:prstGeom>
        </p:spPr>
        <p:txBody>
          <a:bodyPr lIns="0" tIns="0" rIns="0" bIns="0" rtlCol="0" anchor="t">
            <a:spAutoFit/>
          </a:bodyPr>
          <a:lstStyle/>
          <a:p>
            <a:pPr algn="just">
              <a:lnSpc>
                <a:spcPts val="4843"/>
              </a:lnSpc>
            </a:pPr>
            <a:r>
              <a:rPr lang="en-US" sz="3459">
                <a:solidFill>
                  <a:srgbClr val="1C1C1C"/>
                </a:solidFill>
                <a:latin typeface="Canva Sans"/>
              </a:rPr>
              <a:t>An infrared sensor (IR sensor) is a radiation-sensitive optoelectronic component with a spectral sensitivity in the infrared wavelength range 780 nm … 50 µm. IR sensors are now widely used in motion detectors, which are used in building services to switch on lamps or in alarm systems to detect unwelcome guests.</a:t>
            </a:r>
          </a:p>
          <a:p>
            <a:pPr algn="just">
              <a:lnSpc>
                <a:spcPts val="4843"/>
              </a:lnSpc>
            </a:pPr>
            <a:endParaRPr lang="en-US" sz="3459">
              <a:solidFill>
                <a:srgbClr val="1C1C1C"/>
              </a:solidFill>
              <a:latin typeface="Canva Sans"/>
            </a:endParaRPr>
          </a:p>
        </p:txBody>
      </p:sp>
      <p:sp>
        <p:nvSpPr>
          <p:cNvPr id="13" name="TextBox 13"/>
          <p:cNvSpPr txBox="1"/>
          <p:nvPr/>
        </p:nvSpPr>
        <p:spPr>
          <a:xfrm>
            <a:off x="13969765" y="3340099"/>
            <a:ext cx="2386481" cy="1803401"/>
          </a:xfrm>
          <a:prstGeom prst="rect">
            <a:avLst/>
          </a:prstGeom>
        </p:spPr>
        <p:txBody>
          <a:bodyPr lIns="0" tIns="0" rIns="0" bIns="0" rtlCol="0" anchor="t">
            <a:spAutoFit/>
          </a:bodyPr>
          <a:lstStyle/>
          <a:p>
            <a:pPr algn="r">
              <a:lnSpc>
                <a:spcPts val="13999"/>
              </a:lnSpc>
            </a:pPr>
            <a:r>
              <a:rPr lang="en-US" sz="9999">
                <a:solidFill>
                  <a:srgbClr val="FCFCFC"/>
                </a:solidFill>
                <a:latin typeface="Poppins Ultra-Bold"/>
              </a:rPr>
              <a:t>04</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TotalTime>
  <Words>468</Words>
  <Application>Microsoft Office PowerPoint</Application>
  <PresentationFormat>Custom</PresentationFormat>
  <Paragraphs>76</Paragraphs>
  <Slides>17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17</vt:i4>
      </vt:variant>
    </vt:vector>
  </HeadingPairs>
  <TitlesOfParts>
    <vt:vector size="32" baseType="lpstr">
      <vt:lpstr>Calibri Light</vt:lpstr>
      <vt:lpstr>Raleway</vt:lpstr>
      <vt:lpstr>Kollektif Bold</vt:lpstr>
      <vt:lpstr>Quicksand Semi-Bold</vt:lpstr>
      <vt:lpstr>DM Sans Bold</vt:lpstr>
      <vt:lpstr>Times New Roman</vt:lpstr>
      <vt:lpstr>Arial</vt:lpstr>
      <vt:lpstr>Glacial Indifference Bold</vt:lpstr>
      <vt:lpstr>Bryndan Write</vt:lpstr>
      <vt:lpstr>Poppins Ultra-Bold</vt:lpstr>
      <vt:lpstr>DM Sans</vt:lpstr>
      <vt:lpstr>Canva Sans</vt:lpstr>
      <vt:lpstr>Calibri</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Pink Pastel Cute Creative Portfolio Presentation</dc:title>
  <cp:lastModifiedBy>Ayman Zafar</cp:lastModifiedBy>
  <cp:revision>7</cp:revision>
  <dcterms:created xsi:type="dcterms:W3CDTF">2006-08-16T00:00:00Z</dcterms:created>
  <dcterms:modified xsi:type="dcterms:W3CDTF">2025-07-26T16:36:27Z</dcterms:modified>
  <dc:identifier>DAF3mF4T4Io</dc:identifier>
</cp:coreProperties>
</file>