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  <p:sldMasterId id="2147483792" r:id="rId2"/>
    <p:sldMasterId id="2147483801" r:id="rId3"/>
    <p:sldMasterId id="2147483862" r:id="rId4"/>
  </p:sldMasterIdLst>
  <p:notesMasterIdLst>
    <p:notesMasterId r:id="rId18"/>
  </p:notesMasterIdLst>
  <p:handoutMasterIdLst>
    <p:handoutMasterId r:id="rId19"/>
  </p:handoutMasterIdLst>
  <p:sldIdLst>
    <p:sldId id="417" r:id="rId5"/>
    <p:sldId id="418" r:id="rId6"/>
    <p:sldId id="420" r:id="rId7"/>
    <p:sldId id="515" r:id="rId8"/>
    <p:sldId id="421" r:id="rId9"/>
    <p:sldId id="512" r:id="rId10"/>
    <p:sldId id="513" r:id="rId11"/>
    <p:sldId id="514" r:id="rId12"/>
    <p:sldId id="511" r:id="rId13"/>
    <p:sldId id="464" r:id="rId14"/>
    <p:sldId id="516" r:id="rId15"/>
    <p:sldId id="517" r:id="rId16"/>
    <p:sldId id="42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17"/>
            <p14:sldId id="418"/>
            <p14:sldId id="420"/>
            <p14:sldId id="515"/>
            <p14:sldId id="421"/>
            <p14:sldId id="512"/>
            <p14:sldId id="513"/>
            <p14:sldId id="514"/>
            <p14:sldId id="511"/>
            <p14:sldId id="464"/>
            <p14:sldId id="516"/>
            <p14:sldId id="517"/>
            <p14:sldId id="423"/>
          </p14:sldIdLst>
        </p14:section>
        <p14:section name="CREDITS &amp; COPYRIGHTS" id="{A11DE2D7-8506-4D4C-9DA4-C8ABD28C713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C928A-C533-4BC7-8637-28C0870A20AE}" v="3086" dt="2021-03-13T18:17:03.913"/>
    <p1510:client id="{8BC676A2-BAD7-4972-BE73-E0AA5C7622D0}" v="505" dt="2022-03-10T21:33:38.067"/>
    <p1510:client id="{A942B7C2-30E4-4471-A64F-D3F41BD76EFC}" v="1516" dt="2021-03-13T21:21:21.605"/>
    <p1510:client id="{D751D093-7A14-4DC2-9E2F-137E73E9248E}" v="967" dt="2021-03-13T02:18:13.224"/>
    <p1510:client id="{F0926E53-1202-2D5F-2622-7DC0DA75474B}" v="1083" dt="2022-03-11T19:15:40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7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73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38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88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75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38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45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83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44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29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30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41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44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7603371" y="3429001"/>
            <a:ext cx="1194027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2798281" y="4343342"/>
            <a:ext cx="5182934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899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13838" y="591665"/>
            <a:ext cx="578262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42" y="1709739"/>
            <a:ext cx="270427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42" y="4589464"/>
            <a:ext cx="270427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7270593" y="3897602"/>
            <a:ext cx="1625866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9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3113839" y="152401"/>
            <a:ext cx="1624361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b="1"/>
            </a:p>
          </p:txBody>
        </p:sp>
      </p:grpSp>
    </p:spTree>
    <p:extLst>
      <p:ext uri="{BB962C8B-B14F-4D97-AF65-F5344CB8AC3E}">
        <p14:creationId xmlns:p14="http://schemas.microsoft.com/office/powerpoint/2010/main" val="24988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0360" y="646602"/>
            <a:ext cx="5423281" cy="395646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279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685766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7407" y="5565922"/>
            <a:ext cx="4929188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4188" y="4381100"/>
            <a:ext cx="3095625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5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3600" b="1">
                <a:solidFill>
                  <a:schemeClr val="accent3"/>
                </a:solidFill>
              </a:defRPr>
            </a:lvl2pPr>
            <a:lvl3pPr marL="685800" indent="0" algn="ctr">
              <a:buNone/>
              <a:defRPr sz="3300" b="1">
                <a:solidFill>
                  <a:schemeClr val="accent3"/>
                </a:solidFill>
              </a:defRPr>
            </a:lvl3pPr>
            <a:lvl4pPr marL="1028700" indent="0" algn="ctr">
              <a:buNone/>
              <a:defRPr sz="3000" b="1">
                <a:solidFill>
                  <a:schemeClr val="accent3"/>
                </a:solidFill>
              </a:defRPr>
            </a:lvl4pPr>
            <a:lvl5pPr marL="1371600" indent="0" algn="ctr">
              <a:buNone/>
              <a:defRPr sz="3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360210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9144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26" y="5207651"/>
            <a:ext cx="8532948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36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68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5304942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5301909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8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7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7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03" y="1988840"/>
            <a:ext cx="5346594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03" y="4468515"/>
            <a:ext cx="5346594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2D73E0-1FCA-4583-BD01-B69717654D26}"/>
              </a:ext>
            </a:extLst>
          </p:cNvPr>
          <p:cNvGrpSpPr/>
          <p:nvPr userDrawn="1"/>
        </p:nvGrpSpPr>
        <p:grpSpPr>
          <a:xfrm>
            <a:off x="313973" y="318086"/>
            <a:ext cx="3169460" cy="3582532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24834CA9-59EE-4D7D-88A0-F96CC864240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1">
              <a:extLst>
                <a:ext uri="{FF2B5EF4-FFF2-40B4-BE49-F238E27FC236}">
                  <a16:creationId xmlns:a16="http://schemas.microsoft.com/office/drawing/2014/main" id="{B5081F65-7585-4EE4-8EF5-E0693172FEA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4">
              <a:extLst>
                <a:ext uri="{FF2B5EF4-FFF2-40B4-BE49-F238E27FC236}">
                  <a16:creationId xmlns:a16="http://schemas.microsoft.com/office/drawing/2014/main" id="{5AED991C-583B-4303-9862-18A7CFD24A0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3">
              <a:extLst>
                <a:ext uri="{FF2B5EF4-FFF2-40B4-BE49-F238E27FC236}">
                  <a16:creationId xmlns:a16="http://schemas.microsoft.com/office/drawing/2014/main" id="{469A1EE0-AE63-4614-A836-7E1EF183B0C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5">
              <a:extLst>
                <a:ext uri="{FF2B5EF4-FFF2-40B4-BE49-F238E27FC236}">
                  <a16:creationId xmlns:a16="http://schemas.microsoft.com/office/drawing/2014/main" id="{F37DB8D9-AA47-4A86-A3A4-799C3459E33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8">
              <a:extLst>
                <a:ext uri="{FF2B5EF4-FFF2-40B4-BE49-F238E27FC236}">
                  <a16:creationId xmlns:a16="http://schemas.microsoft.com/office/drawing/2014/main" id="{2144474A-579C-45D8-98DA-1FA07135DE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A36894E-F2EB-4A80-9007-5FAB1011FFF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02662E51-6229-4927-B597-DC56C6A81CE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91D8F0-4905-44BA-BD30-6E625289ABA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 102">
              <a:extLst>
                <a:ext uri="{FF2B5EF4-FFF2-40B4-BE49-F238E27FC236}">
                  <a16:creationId xmlns:a16="http://schemas.microsoft.com/office/drawing/2014/main" id="{099FF799-F1B7-4F8D-BAE2-64080633843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A56461-9E7B-477F-B1D1-097F14FB9C5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78E340-A66B-4891-8154-36417EF5030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D9CF0C-9A4E-4AA4-B0FC-7E67C20AF0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AB8303F2-082B-40F0-A38C-8E03F5CE0ED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EAC51A-EC39-48F1-9748-B84427BA12C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53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6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2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6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3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3ACC2-5090-4F10-9822-AF7A86941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5B1FB0-6170-4E91-85CC-758E716B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31512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4A76F-8D31-41D5-B564-DBED9C10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AFE125-C36B-4FED-951D-936C12EA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6131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03" y="1988840"/>
            <a:ext cx="5346594" cy="2387600"/>
          </a:xfrm>
        </p:spPr>
        <p:txBody>
          <a:bodyPr anchor="b">
            <a:normAutofit/>
          </a:bodyPr>
          <a:lstStyle>
            <a:lvl1pPr algn="ctr">
              <a:defRPr sz="495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703" y="4468515"/>
            <a:ext cx="5346594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DC5692-0414-450D-8849-EE61DFAB33C3}"/>
              </a:ext>
            </a:extLst>
          </p:cNvPr>
          <p:cNvGrpSpPr/>
          <p:nvPr userDrawn="1"/>
        </p:nvGrpSpPr>
        <p:grpSpPr>
          <a:xfrm>
            <a:off x="313973" y="318086"/>
            <a:ext cx="3169460" cy="3582532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0CE39DB4-7AFE-4E23-8B48-2070285E908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10208D48-E16C-4B20-B09D-2EF184FCFE7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4">
              <a:extLst>
                <a:ext uri="{FF2B5EF4-FFF2-40B4-BE49-F238E27FC236}">
                  <a16:creationId xmlns:a16="http://schemas.microsoft.com/office/drawing/2014/main" id="{D7831D8F-81B1-41CA-96C1-F19635BCD5C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CD3D1723-DBF2-49BA-81FD-3C9DAC00E45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3690F724-2E83-4E1C-A63C-87F35F2B21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8">
              <a:extLst>
                <a:ext uri="{FF2B5EF4-FFF2-40B4-BE49-F238E27FC236}">
                  <a16:creationId xmlns:a16="http://schemas.microsoft.com/office/drawing/2014/main" id="{C1C626D7-C415-4BE5-B484-DF1C941CEB5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2E20EE-8308-4826-9E66-F5E091D70E6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9BFA3F53-9D3B-4DB4-B70E-CCA5B824526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9DB053-4715-48BB-B874-E1F2A8A6F94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102">
              <a:extLst>
                <a:ext uri="{FF2B5EF4-FFF2-40B4-BE49-F238E27FC236}">
                  <a16:creationId xmlns:a16="http://schemas.microsoft.com/office/drawing/2014/main" id="{423B4E08-DDAD-4EF3-A3EF-5F217DB9FC3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F742E51-080D-4456-9EFC-9BEA5BC19E3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2FF63D-A9BA-4D28-AFA4-440EC1B4330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CB38AB1-10F4-4210-8221-5DCDD6E14BF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B84DBEB9-76B5-49F2-A7A3-5D076C9C017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17986B-5B50-4692-AC64-CC4BBEE0680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4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575555" y="453425"/>
            <a:ext cx="8038626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040853" y="280842"/>
            <a:ext cx="566354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040853" y="1309938"/>
            <a:ext cx="233126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529818" y="1559308"/>
            <a:ext cx="2842304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7555234" y="2848313"/>
            <a:ext cx="566354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5790319" y="2848312"/>
            <a:ext cx="233126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5790319" y="2384692"/>
            <a:ext cx="2844938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508744" y="1973755"/>
            <a:ext cx="8126513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143000" y="2037347"/>
            <a:ext cx="6858000" cy="2387600"/>
          </a:xfrm>
        </p:spPr>
        <p:txBody>
          <a:bodyPr anchor="ctr">
            <a:normAutofit/>
          </a:bodyPr>
          <a:lstStyle>
            <a:lvl1pPr algn="ctr">
              <a:defRPr sz="49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143000" y="4451218"/>
            <a:ext cx="6183306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6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3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218531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56287" y="623556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5462316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074514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56287" y="4763949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10107" y="430088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7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109" y="1074514"/>
            <a:ext cx="752378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107" y="430088"/>
            <a:ext cx="7519485" cy="627334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9"/>
            <a:ext cx="5287713" cy="1077253"/>
          </a:xfrm>
        </p:spPr>
        <p:txBody>
          <a:bodyPr lIns="365760" anchor="ctr">
            <a:normAutofit/>
          </a:bodyPr>
          <a:lstStyle>
            <a:lvl1pPr>
              <a:defRPr sz="33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17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19772" y="5683560"/>
            <a:ext cx="5720786" cy="5406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895743" y="311675"/>
            <a:ext cx="7344815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2775" y="1648327"/>
            <a:ext cx="6750749" cy="2852737"/>
          </a:xfrm>
        </p:spPr>
        <p:txBody>
          <a:bodyPr lIns="182880" rIns="182880" anchor="ctr"/>
          <a:lstStyle>
            <a:lvl1pPr algn="ctr">
              <a:defRPr sz="45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486039" y="881158"/>
            <a:ext cx="834155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117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0542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378" y="6356351"/>
            <a:ext cx="540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hyperlink" Target="https://pixabay.com/en/service/faq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5994" y="174907"/>
            <a:ext cx="5045727" cy="1107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altLang="fr-FR" sz="2200" b="1" dirty="0" err="1"/>
              <a:t>University</a:t>
            </a:r>
            <a:r>
              <a:rPr lang="fr-FR" altLang="fr-FR" sz="2200" b="1" dirty="0"/>
              <a:t> of </a:t>
            </a:r>
            <a:r>
              <a:rPr lang="fr-FR" altLang="fr-FR" sz="2200" b="1" dirty="0" err="1"/>
              <a:t>salerno</a:t>
            </a:r>
            <a:r>
              <a:rPr lang="fr-FR" altLang="fr-FR" sz="2200" b="1" dirty="0"/>
              <a:t> </a:t>
            </a:r>
            <a:endParaRPr lang="fr-FR" altLang="fr-FR" sz="2200" b="1" dirty="0">
              <a:cs typeface="Calibri"/>
            </a:endParaRPr>
          </a:p>
          <a:p>
            <a:pPr algn="ctr"/>
            <a:r>
              <a:rPr lang="fr-FR" altLang="fr-FR" sz="2200" b="1" dirty="0"/>
              <a:t>Computer science </a:t>
            </a:r>
            <a:r>
              <a:rPr lang="fr-FR" altLang="fr-FR" sz="2200" b="1" dirty="0" err="1"/>
              <a:t>department</a:t>
            </a:r>
            <a:endParaRPr lang="fr-FR" altLang="fr-FR" sz="2200" b="1" dirty="0">
              <a:cs typeface="Calibri"/>
            </a:endParaRPr>
          </a:p>
          <a:p>
            <a:pPr algn="ctr"/>
            <a:r>
              <a:rPr lang="fr-FR" altLang="fr-FR" sz="2200" b="1" dirty="0" err="1">
                <a:cs typeface="Calibri"/>
              </a:rPr>
              <a:t>Speciality</a:t>
            </a:r>
            <a:r>
              <a:rPr lang="fr-FR" altLang="fr-FR" sz="2200" b="1" dirty="0">
                <a:cs typeface="Calibri"/>
              </a:rPr>
              <a:t> IOT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210122"/>
            <a:ext cx="4572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endParaRPr lang="fr-FR" altLang="fr-FR">
              <a:cs typeface="Calibri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98ED2CE-886F-48E0-98AE-E1D57CABC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966" y="5194992"/>
            <a:ext cx="5432858" cy="3149599"/>
          </a:xfrm>
        </p:spPr>
        <p:txBody>
          <a:bodyPr>
            <a:normAutofit fontScale="90000"/>
          </a:bodyPr>
          <a:lstStyle/>
          <a:p>
            <a:r>
              <a:rPr lang="fr-FR" sz="2400" dirty="0" err="1"/>
              <a:t>Hydrogen</a:t>
            </a:r>
            <a:r>
              <a:rPr lang="fr-FR" sz="2400" dirty="0"/>
              <a:t> Gas Monitoring</a:t>
            </a:r>
            <a:br>
              <a:rPr lang="fr-FR" sz="2400" dirty="0">
                <a:cs typeface="Calibri"/>
              </a:rPr>
            </a:br>
            <a:r>
              <a:rPr lang="fr-FR" sz="2400" dirty="0" err="1">
                <a:ea typeface="+mn-lt"/>
                <a:cs typeface="+mn-lt"/>
              </a:rPr>
              <a:t>Serverless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computing</a:t>
            </a:r>
            <a:r>
              <a:rPr lang="fr-FR" sz="2400" dirty="0">
                <a:ea typeface="+mn-lt"/>
                <a:cs typeface="+mn-lt"/>
              </a:rPr>
              <a:t> Project</a:t>
            </a:r>
            <a:r>
              <a:rPr lang="fr-FR" sz="2400" dirty="0">
                <a:cs typeface="Calibri"/>
              </a:rPr>
              <a:t>.</a:t>
            </a:r>
            <a:br>
              <a:rPr lang="fr-FR" sz="2400" dirty="0">
                <a:cs typeface="Calibri"/>
              </a:rPr>
            </a:br>
            <a:br>
              <a:rPr lang="fr-FR" sz="2400" dirty="0">
                <a:cs typeface="Calibri"/>
              </a:rPr>
            </a:br>
            <a:br>
              <a:rPr lang="fr-FR" sz="2400" dirty="0">
                <a:cs typeface="Calibri"/>
              </a:rPr>
            </a:br>
            <a:r>
              <a:rPr lang="fr-FR" sz="2400" dirty="0">
                <a:solidFill>
                  <a:schemeClr val="accent3"/>
                </a:solidFill>
                <a:cs typeface="Calibri"/>
              </a:rPr>
              <a:t>PROFESSOR : </a:t>
            </a:r>
            <a:br>
              <a:rPr lang="fr-FR" sz="2400" dirty="0">
                <a:cs typeface="Calibri"/>
              </a:rPr>
            </a:br>
            <a:r>
              <a:rPr lang="fr-FR" sz="2400" dirty="0">
                <a:ea typeface="+mn-lt"/>
                <a:cs typeface="+mn-lt"/>
              </a:rPr>
              <a:t> VITTORIO SCARANO</a:t>
            </a:r>
            <a:br>
              <a:rPr lang="fr-FR" sz="2400" dirty="0">
                <a:cs typeface="Calibri"/>
              </a:rPr>
            </a:br>
            <a:br>
              <a:rPr lang="fr-FR" sz="2400" dirty="0">
                <a:cs typeface="Calibri"/>
              </a:rPr>
            </a:br>
            <a:br>
              <a:rPr lang="fr-FR" sz="2400" dirty="0">
                <a:cs typeface="Calibri"/>
              </a:rPr>
            </a:br>
            <a:r>
              <a:rPr lang="fr-FR" sz="2400" dirty="0">
                <a:solidFill>
                  <a:schemeClr val="accent3"/>
                </a:solidFill>
                <a:cs typeface="Calibri"/>
              </a:rPr>
              <a:t>STUDENT : </a:t>
            </a:r>
            <a:r>
              <a:rPr lang="fr-FR" sz="2400" dirty="0">
                <a:cs typeface="Calibri"/>
              </a:rPr>
              <a:t>AYMEN BELFARHI </a:t>
            </a: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br>
              <a:rPr lang="fr-FR" sz="2000" dirty="0">
                <a:cs typeface="Calibri"/>
              </a:rPr>
            </a:br>
            <a:endParaRPr lang="fr-FR" sz="2000">
              <a:ea typeface="Calibri"/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8EC66FA-640D-45DD-90BE-58FD448B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64" y="173966"/>
            <a:ext cx="2700068" cy="26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8">
            <a:extLst>
              <a:ext uri="{FF2B5EF4-FFF2-40B4-BE49-F238E27FC236}">
                <a16:creationId xmlns:a16="http://schemas.microsoft.com/office/drawing/2014/main" id="{FCD32ACF-EB2F-4DF0-A6D0-109D601EFE10}"/>
              </a:ext>
            </a:extLst>
          </p:cNvPr>
          <p:cNvSpPr>
            <a:spLocks/>
          </p:cNvSpPr>
          <p:nvPr/>
        </p:nvSpPr>
        <p:spPr bwMode="auto">
          <a:xfrm>
            <a:off x="430537" y="959498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 sz="160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sz="1600">
              <a:latin typeface="Calibri" panose="020F0502020204030204"/>
              <a:cs typeface="Calibr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187308"/>
            <a:ext cx="5287713" cy="1482622"/>
            <a:chOff x="0" y="259721"/>
            <a:chExt cx="7050283" cy="1976829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881"/>
            <a:ext cx="5287713" cy="1077253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IMPLEMENTATION</a:t>
            </a:r>
            <a:endParaRPr lang="it-IT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253350" y="882996"/>
            <a:ext cx="8264627" cy="6115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dirty="0">
              <a:solidFill>
                <a:schemeClr val="bg1"/>
              </a:solidFill>
            </a:endParaRPr>
          </a:p>
          <a:p>
            <a:pPr algn="just"/>
            <a:endParaRPr lang="fr-FR" b="1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fr-FR" sz="1800" b="1" dirty="0">
                <a:solidFill>
                  <a:schemeClr val="bg1"/>
                </a:solidFill>
                <a:cs typeface="Calibri"/>
              </a:rPr>
              <a:t>                    </a:t>
            </a:r>
            <a:endParaRPr lang="fr-FR" sz="18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fr-FR" sz="1800" b="1" dirty="0">
                <a:solidFill>
                  <a:schemeClr val="bg1"/>
                </a:solidFill>
                <a:cs typeface="Calibri"/>
              </a:rPr>
              <a:t>                </a:t>
            </a:r>
            <a:endParaRPr lang="fr-FR" sz="18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fr-FR" sz="1800" b="1" dirty="0">
                <a:solidFill>
                  <a:schemeClr val="bg1"/>
                </a:solidFill>
                <a:cs typeface="Calibri"/>
              </a:rPr>
              <a:t>                </a:t>
            </a:r>
            <a:r>
              <a:rPr lang="fr-FR" sz="2800" b="1" dirty="0">
                <a:solidFill>
                  <a:schemeClr val="bg1"/>
                </a:solidFill>
                <a:cs typeface="Calibri"/>
              </a:rPr>
              <a:t> STEPS FOR IMPLEMENTATION:</a:t>
            </a:r>
            <a:endParaRPr lang="fr-FR" sz="2800">
              <a:solidFill>
                <a:schemeClr val="bg1"/>
              </a:solidFill>
              <a:cs typeface="Calibri"/>
            </a:endParaRPr>
          </a:p>
          <a:p>
            <a:pPr algn="just"/>
            <a:endParaRPr lang="fr-F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Connecting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Sensor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NodeMCu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Connect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Mq8 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sensor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NodeMcu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Jumper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wire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fr-F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U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ploading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Code on Arduino: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have to 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install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ESpwifi8266 and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pubsubclient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library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after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upload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the code on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NodeMcu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  <a:ea typeface="+mn-lt"/>
                <a:cs typeface="+mn-lt"/>
              </a:rPr>
              <a:t>Deploying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b="1" dirty="0" err="1">
                <a:solidFill>
                  <a:schemeClr val="bg1"/>
                </a:solidFill>
                <a:ea typeface="+mn-lt"/>
                <a:cs typeface="+mn-lt"/>
              </a:rPr>
              <a:t>Function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 On </a:t>
            </a:r>
            <a:r>
              <a:rPr lang="fr-FR" b="1" dirty="0" err="1">
                <a:solidFill>
                  <a:schemeClr val="bg1"/>
                </a:solidFill>
                <a:ea typeface="+mn-lt"/>
                <a:cs typeface="+mn-lt"/>
              </a:rPr>
              <a:t>Nuclio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fr-FR" b="1" dirty="0" err="1">
                <a:solidFill>
                  <a:schemeClr val="bg1"/>
                </a:solidFill>
                <a:ea typeface="+mn-lt"/>
                <a:cs typeface="+mn-lt"/>
              </a:rPr>
              <a:t>W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have to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deploy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given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function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on </a:t>
            </a:r>
            <a:r>
              <a:rPr lang="fr-FR" dirty="0" err="1">
                <a:solidFill>
                  <a:schemeClr val="bg1"/>
                </a:solidFill>
                <a:ea typeface="+mn-lt"/>
                <a:cs typeface="+mn-lt"/>
              </a:rPr>
              <a:t>Nuclio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by setting IP and triggers.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Queues </a:t>
            </a: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RabitMQ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function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deployed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on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Nuclio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will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create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Queues on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RabitMQ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fr-F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MQTIZER</a:t>
            </a:r>
            <a:r>
              <a:rPr lang="fr-FR" b="1" dirty="0">
                <a:solidFill>
                  <a:schemeClr val="bg1"/>
                </a:solidFill>
                <a:cs typeface="Calibri"/>
              </a:rPr>
              <a:t>: 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To display  the data on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SmartPhone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will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set the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RabbitMQ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IP on the app and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then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will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 the notifications of the CO2 AND VOC values on the </a:t>
            </a:r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SmartPhone</a:t>
            </a:r>
            <a:r>
              <a:rPr lang="fr-FR" b="1" dirty="0">
                <a:solidFill>
                  <a:schemeClr val="bg1"/>
                </a:solidFill>
                <a:cs typeface="Calibri"/>
              </a:rPr>
              <a:t>. 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pPr algn="just"/>
            <a:endParaRPr lang="fr-FR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8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377" y="44061"/>
            <a:ext cx="6858000" cy="138112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"/>
              </a:rPr>
              <a:t>APPLICATIONS</a:t>
            </a:r>
            <a:endParaRPr lang="it-I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 sz="16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sz="1600" dirty="0">
              <a:latin typeface="Calibri" panose="020F0502020204030204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4683B-1562-479B-8F6C-785B810C4D11}"/>
              </a:ext>
            </a:extLst>
          </p:cNvPr>
          <p:cNvGrpSpPr/>
          <p:nvPr/>
        </p:nvGrpSpPr>
        <p:grpSpPr>
          <a:xfrm>
            <a:off x="7900249" y="329948"/>
            <a:ext cx="687100" cy="800358"/>
            <a:chOff x="10751357" y="459498"/>
            <a:chExt cx="916133" cy="1067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ED7FF-CC87-48DB-8E0A-44876D9D4BD6}"/>
                </a:ext>
              </a:extLst>
            </p:cNvPr>
            <p:cNvSpPr txBox="1"/>
            <p:nvPr/>
          </p:nvSpPr>
          <p:spPr>
            <a:xfrm>
              <a:off x="10751357" y="1188087"/>
              <a:ext cx="24630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endParaRPr lang="en-US" sz="1050" b="1" dirty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058E41-C0BA-4D20-BDBE-52BBEBA91B42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7E75DA-F378-4305-BA46-7A2265CAE44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11D9EBC-38E9-40A1-94B6-E90B31A801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2DBD96-220A-4F36-82A9-7E0A305E7A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656" y="1975820"/>
            <a:ext cx="8425132" cy="48838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Below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are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some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of the applications for the MQ-8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gas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sensor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fr-FR" sz="24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This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sensor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measure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hydrogen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concentration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within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the air.</a:t>
            </a:r>
            <a:endParaRPr lang="fr-FR" sz="2400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It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detects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gas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leakages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within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industry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gas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sensor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in mines.</a:t>
            </a:r>
          </a:p>
          <a:p>
            <a:pPr marL="285750" indent="-285750" algn="l">
              <a:buFont typeface="Arial"/>
              <a:buChar char="•"/>
            </a:pP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 in AC &amp; </a:t>
            </a:r>
            <a:r>
              <a:rPr lang="fr-FR" sz="2400" dirty="0" err="1">
                <a:solidFill>
                  <a:schemeClr val="bg1"/>
                </a:solidFill>
                <a:ea typeface="+mn-lt"/>
                <a:cs typeface="+mn-lt"/>
              </a:rPr>
              <a:t>refrigerators</a:t>
            </a:r>
            <a:r>
              <a:rPr lang="fr-FR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fr-FR" sz="2400" b="1" u="sng" dirty="0">
              <a:solidFill>
                <a:schemeClr val="bg1"/>
              </a:solidFill>
              <a:ea typeface="+mn-lt"/>
              <a:cs typeface="+mn-lt"/>
            </a:endParaRPr>
          </a:p>
          <a:p>
            <a:br>
              <a:rPr lang="en-US" u="sng" dirty="0"/>
            </a:br>
            <a:endParaRPr lang="en-US" u="sng" dirty="0"/>
          </a:p>
          <a:p>
            <a:pPr algn="l"/>
            <a:endParaRPr lang="fr-FR" sz="2400" u="sng" dirty="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30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8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377" y="44061"/>
            <a:ext cx="6858000" cy="138112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"/>
              </a:rPr>
              <a:t>APPLICATIONS</a:t>
            </a:r>
            <a:endParaRPr lang="it-I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 sz="16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sz="1600" dirty="0">
              <a:latin typeface="Calibri" panose="020F0502020204030204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4683B-1562-479B-8F6C-785B810C4D11}"/>
              </a:ext>
            </a:extLst>
          </p:cNvPr>
          <p:cNvGrpSpPr/>
          <p:nvPr/>
        </p:nvGrpSpPr>
        <p:grpSpPr>
          <a:xfrm>
            <a:off x="7900249" y="329948"/>
            <a:ext cx="687100" cy="800358"/>
            <a:chOff x="10751357" y="459498"/>
            <a:chExt cx="916133" cy="1067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ED7FF-CC87-48DB-8E0A-44876D9D4BD6}"/>
                </a:ext>
              </a:extLst>
            </p:cNvPr>
            <p:cNvSpPr txBox="1"/>
            <p:nvPr/>
          </p:nvSpPr>
          <p:spPr>
            <a:xfrm>
              <a:off x="10751357" y="1188087"/>
              <a:ext cx="24630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endParaRPr lang="en-US" sz="1050" b="1" dirty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058E41-C0BA-4D20-BDBE-52BBEBA91B42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7E75DA-F378-4305-BA46-7A2265CAE44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11D9EBC-38E9-40A1-94B6-E90B31A801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2DBD96-220A-4F36-82A9-7E0A305E7A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656" y="1530122"/>
            <a:ext cx="8425132" cy="48838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fr-FR" sz="2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As a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result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, the MQ8 Gas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Sensor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extremely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useful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detecting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gas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leaks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detecting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equipment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in homes, industries, public places, and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so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on.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Because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of the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sensor's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quick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response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time and high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sensitivity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measurements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must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taken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soon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as possible.</a:t>
            </a:r>
            <a:endParaRPr lang="fr-FR" b="1" dirty="0">
              <a:solidFill>
                <a:schemeClr val="bg1"/>
              </a:solidFill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pPr algn="l"/>
            <a:endParaRPr lang="fr-FR" sz="2400" dirty="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3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95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498432" y="1033463"/>
            <a:ext cx="2645569" cy="1232297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307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38112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"/>
              </a:rPr>
              <a:t>THE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 sz="16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 sz="1600" dirty="0">
              <a:latin typeface="Calibri" panose="020F0502020204030204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4683B-1562-479B-8F6C-785B810C4D11}"/>
              </a:ext>
            </a:extLst>
          </p:cNvPr>
          <p:cNvGrpSpPr/>
          <p:nvPr/>
        </p:nvGrpSpPr>
        <p:grpSpPr>
          <a:xfrm>
            <a:off x="7900249" y="329948"/>
            <a:ext cx="687100" cy="800358"/>
            <a:chOff x="10751357" y="459498"/>
            <a:chExt cx="916133" cy="1067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ED7FF-CC87-48DB-8E0A-44876D9D4BD6}"/>
                </a:ext>
              </a:extLst>
            </p:cNvPr>
            <p:cNvSpPr txBox="1"/>
            <p:nvPr/>
          </p:nvSpPr>
          <p:spPr>
            <a:xfrm>
              <a:off x="10751357" y="1188087"/>
              <a:ext cx="24630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endParaRPr lang="en-US" sz="1050" b="1" dirty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058E41-C0BA-4D20-BDBE-52BBEBA91B42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7E75DA-F378-4305-BA46-7A2265CAE44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11D9EBC-38E9-40A1-94B6-E90B31A801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2DBD96-220A-4F36-82A9-7E0A305E7A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2" y="2967858"/>
            <a:ext cx="6858000" cy="36186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3000" dirty="0" err="1">
                <a:ea typeface="+mn-lt"/>
                <a:cs typeface="+mn-lt"/>
              </a:rPr>
              <a:t>Detecting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Hydrogen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gas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within</a:t>
            </a:r>
            <a:r>
              <a:rPr lang="fr-FR" sz="3000" dirty="0">
                <a:ea typeface="+mn-lt"/>
                <a:cs typeface="+mn-lt"/>
              </a:rPr>
              <a:t> the air and </a:t>
            </a:r>
            <a:r>
              <a:rPr lang="fr-FR" sz="3000" dirty="0" err="1">
                <a:ea typeface="+mn-lt"/>
                <a:cs typeface="+mn-lt"/>
              </a:rPr>
              <a:t>his</a:t>
            </a:r>
            <a:r>
              <a:rPr lang="fr-FR" sz="3000" dirty="0">
                <a:ea typeface="+mn-lt"/>
                <a:cs typeface="+mn-lt"/>
              </a:rPr>
              <a:t> concentration, </a:t>
            </a:r>
            <a:r>
              <a:rPr lang="fr-FR" sz="3000" dirty="0" err="1">
                <a:ea typeface="+mn-lt"/>
                <a:cs typeface="+mn-lt"/>
              </a:rPr>
              <a:t>is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very</a:t>
            </a:r>
            <a:r>
              <a:rPr lang="fr-FR" sz="3000" dirty="0">
                <a:ea typeface="+mn-lt"/>
                <a:cs typeface="+mn-lt"/>
              </a:rPr>
              <a:t> important </a:t>
            </a:r>
            <a:r>
              <a:rPr lang="fr-FR" sz="3000" dirty="0" err="1">
                <a:ea typeface="+mn-lt"/>
                <a:cs typeface="+mn-lt"/>
              </a:rPr>
              <a:t>nowadays</a:t>
            </a:r>
            <a:r>
              <a:rPr lang="fr-FR" sz="3000" dirty="0">
                <a:ea typeface="+mn-lt"/>
                <a:cs typeface="+mn-lt"/>
              </a:rPr>
              <a:t>. </a:t>
            </a:r>
            <a:r>
              <a:rPr lang="fr-FR" sz="3000" dirty="0" err="1">
                <a:ea typeface="+mn-lt"/>
                <a:cs typeface="+mn-lt"/>
              </a:rPr>
              <a:t>Beceause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humans</a:t>
            </a:r>
            <a:r>
              <a:rPr lang="fr-FR" sz="3000" dirty="0">
                <a:ea typeface="+mn-lt"/>
                <a:cs typeface="+mn-lt"/>
              </a:rPr>
              <a:t> are </a:t>
            </a:r>
            <a:r>
              <a:rPr lang="fr-FR" sz="3000" dirty="0" err="1">
                <a:ea typeface="+mn-lt"/>
                <a:cs typeface="+mn-lt"/>
              </a:rPr>
              <a:t>extremely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harmful</a:t>
            </a:r>
            <a:r>
              <a:rPr lang="fr-FR" sz="3000" dirty="0">
                <a:ea typeface="+mn-lt"/>
                <a:cs typeface="+mn-lt"/>
              </a:rPr>
              <a:t> to </a:t>
            </a:r>
            <a:r>
              <a:rPr lang="fr-FR" sz="3000" dirty="0" err="1">
                <a:ea typeface="+mn-lt"/>
                <a:cs typeface="+mn-lt"/>
              </a:rPr>
              <a:t>hydrogen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gas</a:t>
            </a:r>
            <a:r>
              <a:rPr lang="fr-FR" sz="3000" dirty="0">
                <a:ea typeface="+mn-lt"/>
                <a:cs typeface="+mn-lt"/>
              </a:rPr>
              <a:t>, </a:t>
            </a:r>
            <a:r>
              <a:rPr lang="fr-FR" sz="3000" dirty="0" err="1">
                <a:ea typeface="+mn-lt"/>
                <a:cs typeface="+mn-lt"/>
              </a:rPr>
              <a:t>which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produces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sparks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when</a:t>
            </a:r>
            <a:r>
              <a:rPr lang="fr-FR" sz="3000" dirty="0">
                <a:ea typeface="+mn-lt"/>
                <a:cs typeface="+mn-lt"/>
              </a:rPr>
              <a:t> mixed </a:t>
            </a:r>
            <a:r>
              <a:rPr lang="fr-FR" sz="3000" dirty="0" err="1">
                <a:ea typeface="+mn-lt"/>
                <a:cs typeface="+mn-lt"/>
              </a:rPr>
              <a:t>with</a:t>
            </a:r>
            <a:r>
              <a:rPr lang="fr-FR" sz="3000" dirty="0">
                <a:ea typeface="+mn-lt"/>
                <a:cs typeface="+mn-lt"/>
              </a:rPr>
              <a:t> air. As a </a:t>
            </a:r>
            <a:r>
              <a:rPr lang="fr-FR" sz="3000" dirty="0" err="1">
                <a:ea typeface="+mn-lt"/>
                <a:cs typeface="+mn-lt"/>
              </a:rPr>
              <a:t>result</a:t>
            </a:r>
            <a:r>
              <a:rPr lang="fr-FR" sz="3000" dirty="0">
                <a:ea typeface="+mn-lt"/>
                <a:cs typeface="+mn-lt"/>
              </a:rPr>
              <a:t>, </a:t>
            </a:r>
            <a:r>
              <a:rPr lang="fr-FR" sz="3000" dirty="0" err="1">
                <a:ea typeface="+mn-lt"/>
                <a:cs typeface="+mn-lt"/>
              </a:rPr>
              <a:t>hydrogen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gas</a:t>
            </a:r>
            <a:r>
              <a:rPr lang="fr-FR" sz="3000" dirty="0">
                <a:ea typeface="+mn-lt"/>
                <a:cs typeface="+mn-lt"/>
              </a:rPr>
              <a:t> must </a:t>
            </a:r>
            <a:r>
              <a:rPr lang="fr-FR" sz="3000" dirty="0" err="1">
                <a:ea typeface="+mn-lt"/>
                <a:cs typeface="+mn-lt"/>
              </a:rPr>
              <a:t>be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monitored</a:t>
            </a:r>
            <a:r>
              <a:rPr lang="fr-FR" sz="3000" dirty="0">
                <a:ea typeface="+mn-lt"/>
                <a:cs typeface="+mn-lt"/>
              </a:rPr>
              <a:t> and </a:t>
            </a:r>
            <a:r>
              <a:rPr lang="fr-FR" sz="3000" dirty="0" err="1">
                <a:ea typeface="+mn-lt"/>
                <a:cs typeface="+mn-lt"/>
              </a:rPr>
              <a:t>measured</a:t>
            </a:r>
            <a:r>
              <a:rPr lang="fr-FR" sz="3000" dirty="0">
                <a:ea typeface="+mn-lt"/>
                <a:cs typeface="+mn-lt"/>
              </a:rPr>
              <a:t> on a </a:t>
            </a:r>
            <a:r>
              <a:rPr lang="fr-FR" sz="3000" dirty="0" err="1">
                <a:ea typeface="+mn-lt"/>
                <a:cs typeface="+mn-lt"/>
              </a:rPr>
              <a:t>regular</a:t>
            </a:r>
            <a:r>
              <a:rPr lang="fr-FR" sz="3000" dirty="0">
                <a:ea typeface="+mn-lt"/>
                <a:cs typeface="+mn-lt"/>
              </a:rPr>
              <a:t> basis to </a:t>
            </a:r>
            <a:r>
              <a:rPr lang="fr-FR" sz="3000" dirty="0" err="1">
                <a:ea typeface="+mn-lt"/>
                <a:cs typeface="+mn-lt"/>
              </a:rPr>
              <a:t>avoid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these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problems</a:t>
            </a:r>
            <a:r>
              <a:rPr lang="fr-FR" sz="3000" b="1" dirty="0">
                <a:ea typeface="+mn-lt"/>
                <a:cs typeface="+mn-l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8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8">
            <a:extLst>
              <a:ext uri="{FF2B5EF4-FFF2-40B4-BE49-F238E27FC236}">
                <a16:creationId xmlns:a16="http://schemas.microsoft.com/office/drawing/2014/main" id="{FCD32ACF-EB2F-4DF0-A6D0-109D601EFE10}"/>
              </a:ext>
            </a:extLst>
          </p:cNvPr>
          <p:cNvSpPr>
            <a:spLocks/>
          </p:cNvSpPr>
          <p:nvPr/>
        </p:nvSpPr>
        <p:spPr bwMode="auto">
          <a:xfrm>
            <a:off x="430537" y="959498"/>
            <a:ext cx="497239" cy="1482622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 sz="1600" dirty="0">
              <a:latin typeface="Calibri" panose="020F0502020204030204"/>
              <a:cs typeface="Calibr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462259"/>
            <a:ext cx="5287713" cy="1482622"/>
            <a:chOff x="0" y="259721"/>
            <a:chExt cx="7050283" cy="1976829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960485-B4A0-4A1E-AF36-D751E4693B95}"/>
              </a:ext>
            </a:extLst>
          </p:cNvPr>
          <p:cNvSpPr/>
          <p:nvPr/>
        </p:nvSpPr>
        <p:spPr>
          <a:xfrm>
            <a:off x="0" y="6962686"/>
            <a:ext cx="3981218" cy="2616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685766"/>
            <a:r>
              <a:rPr lang="it-IT" sz="11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1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" y="1164227"/>
            <a:ext cx="4571628" cy="56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err="1">
                <a:ea typeface="+mn-lt"/>
                <a:cs typeface="+mn-lt"/>
              </a:rPr>
              <a:t>However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this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kind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detecting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gas</a:t>
            </a:r>
            <a:r>
              <a:rPr lang="fr-FR" dirty="0">
                <a:ea typeface="+mn-lt"/>
                <a:cs typeface="+mn-lt"/>
              </a:rPr>
              <a:t> Methods, </a:t>
            </a:r>
            <a:r>
              <a:rPr lang="fr-FR" dirty="0" err="1">
                <a:ea typeface="+mn-lt"/>
                <a:cs typeface="+mn-lt"/>
              </a:rPr>
              <a:t>necessitate</a:t>
            </a:r>
            <a:r>
              <a:rPr lang="fr-FR" dirty="0">
                <a:ea typeface="+mn-lt"/>
                <a:cs typeface="+mn-lt"/>
              </a:rPr>
              <a:t> the use of a </a:t>
            </a:r>
            <a:r>
              <a:rPr lang="fr-FR" dirty="0" err="1">
                <a:ea typeface="+mn-lt"/>
                <a:cs typeface="+mn-lt"/>
              </a:rPr>
              <a:t>sensor</a:t>
            </a:r>
            <a:r>
              <a:rPr lang="fr-FR" dirty="0">
                <a:ea typeface="+mn-lt"/>
                <a:cs typeface="+mn-lt"/>
              </a:rPr>
              <a:t>. </a:t>
            </a:r>
            <a:endParaRPr lang="it-IT">
              <a:ea typeface="+mn-lt"/>
              <a:cs typeface="+mn-lt"/>
            </a:endParaRPr>
          </a:p>
          <a:p>
            <a:pPr algn="just"/>
            <a:r>
              <a:rPr lang="fr-FR" dirty="0">
                <a:ea typeface="+mn-lt"/>
                <a:cs typeface="+mn-lt"/>
              </a:rPr>
              <a:t>The MQ8 </a:t>
            </a:r>
            <a:r>
              <a:rPr lang="fr-FR" err="1">
                <a:ea typeface="+mn-lt"/>
                <a:cs typeface="+mn-lt"/>
              </a:rPr>
              <a:t>sensor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first in a </a:t>
            </a:r>
            <a:r>
              <a:rPr lang="fr-FR" err="1">
                <a:ea typeface="+mn-lt"/>
                <a:cs typeface="+mn-lt"/>
              </a:rPr>
              <a:t>series</a:t>
            </a:r>
            <a:r>
              <a:rPr lang="fr-FR" dirty="0">
                <a:ea typeface="+mn-lt"/>
                <a:cs typeface="+mn-lt"/>
              </a:rPr>
              <a:t> of MQ </a:t>
            </a:r>
            <a:r>
              <a:rPr lang="fr-FR" err="1">
                <a:ea typeface="+mn-lt"/>
                <a:cs typeface="+mn-lt"/>
              </a:rPr>
              <a:t>gas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sensors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specifically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intended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detect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hydrogen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gas</a:t>
            </a:r>
            <a:r>
              <a:rPr lang="fr-FR" dirty="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018F1695-6D85-4940-BBEC-C9A7B42E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552" y="2198225"/>
            <a:ext cx="4123424" cy="36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sz="1600" dirty="0">
              <a:latin typeface="Calibri" panose="020F0502020204030204"/>
              <a:cs typeface="Calibr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2183"/>
            <a:ext cx="5287713" cy="1482622"/>
            <a:chOff x="0" y="259721"/>
            <a:chExt cx="7050283" cy="1976829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0348"/>
            <a:ext cx="5287713" cy="1077253"/>
          </a:xfrm>
        </p:spPr>
        <p:txBody>
          <a:bodyPr/>
          <a:lstStyle/>
          <a:p>
            <a:r>
              <a:rPr lang="fr-FR" dirty="0" err="1">
                <a:cs typeface="Calibri"/>
              </a:rPr>
              <a:t>TOols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Used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018F1695-6D85-4940-BBEC-C9A7B42E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81" y="3233394"/>
            <a:ext cx="2757576" cy="243279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D0BDE6-91F4-4B25-856F-9AFFC3FDAD9A}"/>
              </a:ext>
            </a:extLst>
          </p:cNvPr>
          <p:cNvSpPr txBox="1"/>
          <p:nvPr/>
        </p:nvSpPr>
        <p:spPr>
          <a:xfrm>
            <a:off x="483079" y="2251494"/>
            <a:ext cx="380712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400" b="1" dirty="0"/>
              <a:t> </a:t>
            </a:r>
            <a:r>
              <a:rPr lang="fr-FR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 VIEW ABOUT MQ8 </a:t>
            </a:r>
            <a:endParaRPr lang="it-IT" sz="2400" b="1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7" name="Freeform 114">
            <a:extLst>
              <a:ext uri="{FF2B5EF4-FFF2-40B4-BE49-F238E27FC236}">
                <a16:creationId xmlns:a16="http://schemas.microsoft.com/office/drawing/2014/main" id="{B032760B-753E-45AB-BDA1-723034B536F4}"/>
              </a:ext>
            </a:extLst>
          </p:cNvPr>
          <p:cNvSpPr>
            <a:spLocks/>
          </p:cNvSpPr>
          <p:nvPr/>
        </p:nvSpPr>
        <p:spPr bwMode="auto">
          <a:xfrm>
            <a:off x="164527" y="3156488"/>
            <a:ext cx="5779774" cy="2856710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379302-03D7-4D0F-80DB-0CF516D6E807}"/>
              </a:ext>
            </a:extLst>
          </p:cNvPr>
          <p:cNvSpPr txBox="1"/>
          <p:nvPr/>
        </p:nvSpPr>
        <p:spPr>
          <a:xfrm>
            <a:off x="339307" y="3351110"/>
            <a:ext cx="5302369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The MQ8 </a:t>
            </a:r>
            <a:r>
              <a:rPr lang="fr-FR" sz="2000" b="1" i="1" dirty="0" err="1">
                <a:solidFill>
                  <a:schemeClr val="bg1"/>
                </a:solidFill>
              </a:rPr>
              <a:t>sensor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is</a:t>
            </a:r>
            <a:r>
              <a:rPr lang="fr-FR" sz="2000" b="1" i="1" dirty="0">
                <a:solidFill>
                  <a:schemeClr val="bg1"/>
                </a:solidFill>
              </a:rPr>
              <a:t> a basic </a:t>
            </a:r>
            <a:r>
              <a:rPr lang="fr-FR" sz="2000" b="1" i="1" dirty="0" err="1">
                <a:solidFill>
                  <a:schemeClr val="bg1"/>
                </a:solidFill>
              </a:rPr>
              <a:t>hydrogen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gas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endParaRPr lang="it-IT" sz="2000" b="1" i="1">
              <a:solidFill>
                <a:schemeClr val="bg1"/>
              </a:solidFill>
              <a:cs typeface="Calibri"/>
            </a:endParaRPr>
          </a:p>
          <a:p>
            <a:r>
              <a:rPr lang="fr-FR" sz="2000" b="1" i="1" dirty="0" err="1">
                <a:solidFill>
                  <a:schemeClr val="bg1"/>
                </a:solidFill>
              </a:rPr>
              <a:t>sensor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that</a:t>
            </a:r>
            <a:r>
              <a:rPr lang="fr-FR" sz="2000" b="1" i="1" dirty="0">
                <a:solidFill>
                  <a:schemeClr val="bg1"/>
                </a:solidFill>
              </a:rPr>
              <a:t> can </a:t>
            </a:r>
            <a:r>
              <a:rPr lang="fr-FR" sz="2000" b="1" i="1" dirty="0" err="1">
                <a:solidFill>
                  <a:schemeClr val="bg1"/>
                </a:solidFill>
              </a:rPr>
              <a:t>detect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hydrogen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endParaRPr lang="it-IT" sz="2000" b="1" i="1">
              <a:solidFill>
                <a:schemeClr val="bg1"/>
              </a:solidFill>
              <a:cs typeface="Calibri"/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concentrations in the air. As a </a:t>
            </a:r>
            <a:r>
              <a:rPr lang="fr-FR" sz="2000" b="1" i="1" dirty="0" err="1">
                <a:solidFill>
                  <a:schemeClr val="bg1"/>
                </a:solidFill>
              </a:rPr>
              <a:t>result</a:t>
            </a:r>
            <a:r>
              <a:rPr lang="fr-FR" sz="2000" b="1" i="1" dirty="0">
                <a:solidFill>
                  <a:schemeClr val="bg1"/>
                </a:solidFill>
              </a:rPr>
              <a:t> the MQ8 </a:t>
            </a:r>
            <a:r>
              <a:rPr lang="fr-FR" sz="2000" b="1" i="1" dirty="0" err="1">
                <a:solidFill>
                  <a:schemeClr val="bg1"/>
                </a:solidFill>
              </a:rPr>
              <a:t>sensor</a:t>
            </a:r>
            <a:r>
              <a:rPr lang="fr-FR" sz="2000" b="1" i="1" dirty="0">
                <a:solidFill>
                  <a:schemeClr val="bg1"/>
                </a:solidFill>
              </a:rPr>
              <a:t> can </a:t>
            </a:r>
            <a:r>
              <a:rPr lang="fr-FR" sz="2000" b="1" i="1" dirty="0" err="1">
                <a:solidFill>
                  <a:schemeClr val="bg1"/>
                </a:solidFill>
              </a:rPr>
              <a:t>detect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hydrogen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gas</a:t>
            </a:r>
            <a:r>
              <a:rPr lang="fr-FR" sz="2000" b="1" i="1" dirty="0">
                <a:solidFill>
                  <a:schemeClr val="bg1"/>
                </a:solidFill>
              </a:rPr>
              <a:t> concentrations </a:t>
            </a:r>
            <a:r>
              <a:rPr lang="fr-FR" sz="2000" b="1" i="1" dirty="0" err="1">
                <a:solidFill>
                  <a:schemeClr val="bg1"/>
                </a:solidFill>
              </a:rPr>
              <a:t>ranging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from</a:t>
            </a:r>
            <a:r>
              <a:rPr lang="fr-FR" sz="2000" b="1" i="1" dirty="0">
                <a:solidFill>
                  <a:schemeClr val="bg1"/>
                </a:solidFill>
              </a:rPr>
              <a:t> 100 to 10000ppm. It </a:t>
            </a:r>
            <a:r>
              <a:rPr lang="fr-FR" sz="2000" b="1" i="1" dirty="0" err="1">
                <a:solidFill>
                  <a:schemeClr val="bg1"/>
                </a:solidFill>
              </a:rPr>
              <a:t>is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suitable</a:t>
            </a:r>
            <a:r>
              <a:rPr lang="fr-FR" sz="2000" b="1" i="1" dirty="0">
                <a:solidFill>
                  <a:schemeClr val="bg1"/>
                </a:solidFill>
              </a:rPr>
              <a:t> for air </a:t>
            </a:r>
            <a:r>
              <a:rPr lang="fr-FR" sz="2000" b="1" i="1" dirty="0" err="1">
                <a:solidFill>
                  <a:schemeClr val="bg1"/>
                </a:solidFill>
              </a:rPr>
              <a:t>quality</a:t>
            </a:r>
            <a:r>
              <a:rPr lang="fr-FR" sz="2000" b="1" i="1" dirty="0">
                <a:solidFill>
                  <a:schemeClr val="bg1"/>
                </a:solidFill>
              </a:rPr>
              <a:t> monitoring applications due to </a:t>
            </a:r>
            <a:r>
              <a:rPr lang="fr-FR" sz="2000" b="1" i="1" dirty="0" err="1">
                <a:solidFill>
                  <a:schemeClr val="bg1"/>
                </a:solidFill>
              </a:rPr>
              <a:t>its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low</a:t>
            </a:r>
            <a:r>
              <a:rPr lang="fr-FR" sz="2000" b="1" i="1" dirty="0">
                <a:solidFill>
                  <a:schemeClr val="bg1"/>
                </a:solidFill>
              </a:rPr>
              <a:t> </a:t>
            </a:r>
            <a:r>
              <a:rPr lang="fr-FR" sz="2000" b="1" i="1" dirty="0" err="1">
                <a:solidFill>
                  <a:schemeClr val="bg1"/>
                </a:solidFill>
              </a:rPr>
              <a:t>cost</a:t>
            </a:r>
            <a:r>
              <a:rPr lang="fr-FR" sz="2000" b="1" i="1" dirty="0">
                <a:solidFill>
                  <a:schemeClr val="bg1"/>
                </a:solidFill>
              </a:rPr>
              <a:t>.</a:t>
            </a:r>
            <a:r>
              <a:rPr lang="fr-FR" i="1" dirty="0"/>
              <a:t> </a:t>
            </a:r>
            <a:endParaRPr lang="it-IT" i="1">
              <a:ea typeface="+mn-lt"/>
              <a:cs typeface="+mn-lt"/>
            </a:endParaRPr>
          </a:p>
          <a:p>
            <a:endParaRPr lang="it-IT" i="1" dirty="0">
              <a:cs typeface="Calibri"/>
            </a:endParaRPr>
          </a:p>
        </p:txBody>
      </p:sp>
      <p:sp>
        <p:nvSpPr>
          <p:cNvPr id="9" name="Freeform 112">
            <a:extLst>
              <a:ext uri="{FF2B5EF4-FFF2-40B4-BE49-F238E27FC236}">
                <a16:creationId xmlns:a16="http://schemas.microsoft.com/office/drawing/2014/main" id="{7CDEAFD2-9968-4620-9031-4AAA80265F4F}"/>
              </a:ext>
            </a:extLst>
          </p:cNvPr>
          <p:cNvSpPr>
            <a:spLocks/>
          </p:cNvSpPr>
          <p:nvPr/>
        </p:nvSpPr>
        <p:spPr bwMode="auto">
          <a:xfrm rot="20880000">
            <a:off x="4801379" y="5507846"/>
            <a:ext cx="859135" cy="62659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89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sz="1600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 rot="-600000">
            <a:off x="4298013" y="3761429"/>
            <a:ext cx="1146681" cy="55470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-78571" y="1942972"/>
            <a:ext cx="5712267" cy="2382259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4258086" y="6182961"/>
            <a:ext cx="873512" cy="540329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-65510" y="4551092"/>
            <a:ext cx="5549737" cy="212346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-79768" y="2173010"/>
            <a:ext cx="5633690" cy="1923604"/>
          </a:xfrm>
          <a:prstGeom prst="rect">
            <a:avLst/>
          </a:prstGeom>
          <a:noFill/>
        </p:spPr>
        <p:txBody>
          <a:bodyPr wrap="square" lIns="91440" tIns="137160" rIns="91440" bIns="0" rtlCol="0" anchor="t">
            <a:spAutoFit/>
          </a:bodyPr>
          <a:lstStyle/>
          <a:p>
            <a:pPr defTabSz="685766"/>
            <a:r>
              <a:rPr lang="fr-FR" sz="2800" b="1" err="1">
                <a:solidFill>
                  <a:schemeClr val="bg1"/>
                </a:solidFill>
                <a:ea typeface="+mn-lt"/>
                <a:cs typeface="+mn-lt"/>
              </a:rPr>
              <a:t>NodeMCU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(Node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MicroController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Unit)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an open source software and hardware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development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environment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built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around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very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inexpensive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System-on-a-Chip (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SoC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fr-FR" sz="2000" b="1" err="1">
                <a:solidFill>
                  <a:schemeClr val="bg1"/>
                </a:solidFill>
                <a:ea typeface="+mn-lt"/>
                <a:cs typeface="+mn-lt"/>
              </a:rPr>
              <a:t>called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the ESP8266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it-IT" dirty="0">
              <a:solidFill>
                <a:schemeClr val="bg1"/>
              </a:solidFill>
              <a:ea typeface="Calibri"/>
              <a:cs typeface="Calibri"/>
            </a:endParaRPr>
          </a:p>
          <a:p>
            <a:pPr defTabSz="685766"/>
            <a:endParaRPr lang="fr-FR" sz="2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187308"/>
            <a:ext cx="5287713" cy="1482622"/>
            <a:chOff x="0" y="259721"/>
            <a:chExt cx="7050283" cy="1976829"/>
          </a:xfrm>
        </p:grpSpPr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0" y="341881"/>
            <a:ext cx="5287713" cy="1077253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ea typeface="+mn-lt"/>
                <a:cs typeface="+mn-lt"/>
              </a:rPr>
              <a:t>TOOLS USED</a:t>
            </a:r>
            <a:endParaRPr lang="en-US" cap="al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EBFCEA-F27E-48B3-97D6-B99A82489A84}"/>
              </a:ext>
            </a:extLst>
          </p:cNvPr>
          <p:cNvSpPr txBox="1"/>
          <p:nvPr/>
        </p:nvSpPr>
        <p:spPr>
          <a:xfrm>
            <a:off x="-34506" y="4896929"/>
            <a:ext cx="5561162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ea typeface="+mn-lt"/>
                <a:cs typeface="+mn-lt"/>
              </a:rPr>
              <a:t>NUCLIO </a:t>
            </a:r>
            <a:r>
              <a:rPr lang="it-IT" sz="2000" b="1" dirty="0" err="1">
                <a:ea typeface="+mn-lt"/>
                <a:cs typeface="+mn-lt"/>
              </a:rPr>
              <a:t>is</a:t>
            </a:r>
            <a:r>
              <a:rPr lang="it-IT" sz="2000" b="1" dirty="0">
                <a:ea typeface="+mn-lt"/>
                <a:cs typeface="+mn-lt"/>
              </a:rPr>
              <a:t> an open source and </a:t>
            </a:r>
            <a:r>
              <a:rPr lang="it-IT" sz="2000" b="1" dirty="0" err="1">
                <a:ea typeface="+mn-lt"/>
                <a:cs typeface="+mn-lt"/>
              </a:rPr>
              <a:t>managed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serverless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platform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used</a:t>
            </a:r>
            <a:r>
              <a:rPr lang="it-IT" sz="2000" b="1" dirty="0">
                <a:ea typeface="+mn-lt"/>
                <a:cs typeface="+mn-lt"/>
              </a:rPr>
              <a:t> to </a:t>
            </a:r>
            <a:r>
              <a:rPr lang="it-IT" sz="2000" b="1" dirty="0" err="1">
                <a:ea typeface="+mn-lt"/>
                <a:cs typeface="+mn-lt"/>
              </a:rPr>
              <a:t>minimize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development</a:t>
            </a:r>
            <a:r>
              <a:rPr lang="it-IT" sz="2000" b="1" dirty="0">
                <a:ea typeface="+mn-lt"/>
                <a:cs typeface="+mn-lt"/>
              </a:rPr>
              <a:t> and </a:t>
            </a:r>
            <a:r>
              <a:rPr lang="it-IT" sz="2000" b="1" dirty="0" err="1">
                <a:ea typeface="+mn-lt"/>
                <a:cs typeface="+mn-lt"/>
              </a:rPr>
              <a:t>maintenance</a:t>
            </a:r>
            <a:r>
              <a:rPr lang="it-IT" sz="2000" b="1" dirty="0">
                <a:ea typeface="+mn-lt"/>
                <a:cs typeface="+mn-lt"/>
              </a:rPr>
              <a:t> overhead and </a:t>
            </a:r>
            <a:r>
              <a:rPr lang="it-IT" sz="2000" b="1" dirty="0" err="1">
                <a:ea typeface="+mn-lt"/>
                <a:cs typeface="+mn-lt"/>
              </a:rPr>
              <a:t>automate</a:t>
            </a:r>
            <a:r>
              <a:rPr lang="it-IT" sz="2000" b="1" dirty="0">
                <a:ea typeface="+mn-lt"/>
                <a:cs typeface="+mn-lt"/>
              </a:rPr>
              <a:t> the deployment of data-science </a:t>
            </a:r>
            <a:r>
              <a:rPr lang="it-IT" sz="2000" b="1" dirty="0" err="1">
                <a:ea typeface="+mn-lt"/>
                <a:cs typeface="+mn-lt"/>
              </a:rPr>
              <a:t>based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applications</a:t>
            </a:r>
            <a:r>
              <a:rPr lang="it-IT" sz="2000" b="1" dirty="0">
                <a:ea typeface="+mn-lt"/>
                <a:cs typeface="+mn-lt"/>
              </a:rPr>
              <a:t>.</a:t>
            </a:r>
            <a:endParaRPr lang="it-IT" b="1" dirty="0">
              <a:ea typeface="Calibri"/>
              <a:cs typeface="Calibri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4" name="Immagine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556DF3BD-B379-4FF1-B853-E1D8B408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5" y="1654835"/>
            <a:ext cx="3361426" cy="2973239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5132471A-848D-4DA3-A6FC-6FD04734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322949"/>
            <a:ext cx="3620218" cy="31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sz="1600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 rot="-600000">
            <a:off x="4298013" y="3761429"/>
            <a:ext cx="1146681" cy="55470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-78571" y="1942972"/>
            <a:ext cx="5712267" cy="2382259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4258086" y="6182961"/>
            <a:ext cx="873512" cy="540329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-65510" y="4551092"/>
            <a:ext cx="5549737" cy="212346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-7882" y="2302406"/>
            <a:ext cx="5633690" cy="2108269"/>
          </a:xfrm>
          <a:prstGeom prst="rect">
            <a:avLst/>
          </a:prstGeom>
          <a:noFill/>
        </p:spPr>
        <p:txBody>
          <a:bodyPr wrap="square" lIns="91440" tIns="137160" rIns="91440" bIns="0" rtlCol="0" anchor="t">
            <a:spAutoFit/>
          </a:bodyPr>
          <a:lstStyle/>
          <a:p>
            <a:pPr defTabSz="685766"/>
            <a:r>
              <a:rPr lang="fr-FR" sz="2800" b="1" dirty="0" err="1">
                <a:solidFill>
                  <a:schemeClr val="bg1"/>
                </a:solidFill>
                <a:ea typeface="+mn-lt"/>
                <a:cs typeface="+mn-lt"/>
              </a:rPr>
              <a:t>RabbitMQ</a:t>
            </a:r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a messaging broker - an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intermediary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for messaging. It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gives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your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applications a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common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platform to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send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receive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messages, and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your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messages a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safe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place to live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until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received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fr-FR" sz="20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defTabSz="685766"/>
            <a:endParaRPr lang="fr-FR" sz="20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187308"/>
            <a:ext cx="5287713" cy="1482622"/>
            <a:chOff x="0" y="259721"/>
            <a:chExt cx="7050283" cy="1976829"/>
          </a:xfrm>
        </p:grpSpPr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0" y="341881"/>
            <a:ext cx="5287713" cy="1077253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ea typeface="+mn-lt"/>
                <a:cs typeface="+mn-lt"/>
              </a:rPr>
              <a:t>TOOLS USED</a:t>
            </a:r>
            <a:endParaRPr lang="en-US" cap="al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EBFCEA-F27E-48B3-97D6-B99A82489A84}"/>
              </a:ext>
            </a:extLst>
          </p:cNvPr>
          <p:cNvSpPr txBox="1"/>
          <p:nvPr/>
        </p:nvSpPr>
        <p:spPr>
          <a:xfrm>
            <a:off x="-5751" y="4781910"/>
            <a:ext cx="5561162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ea typeface="+mn-lt"/>
                <a:cs typeface="+mn-lt"/>
              </a:rPr>
              <a:t>The Arduino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Integrated</a:t>
            </a:r>
            <a:r>
              <a:rPr lang="it-IT" sz="2000" b="1" dirty="0">
                <a:ea typeface="+mn-lt"/>
                <a:cs typeface="+mn-lt"/>
              </a:rPr>
              <a:t> Development Environment </a:t>
            </a:r>
            <a:r>
              <a:rPr lang="it-IT" sz="2000" b="1" dirty="0" err="1">
                <a:ea typeface="+mn-lt"/>
                <a:cs typeface="+mn-lt"/>
              </a:rPr>
              <a:t>is</a:t>
            </a:r>
            <a:r>
              <a:rPr lang="it-IT" sz="2000" b="1" dirty="0">
                <a:ea typeface="+mn-lt"/>
                <a:cs typeface="+mn-lt"/>
              </a:rPr>
              <a:t> a cross-</a:t>
            </a:r>
            <a:r>
              <a:rPr lang="it-IT" sz="2000" b="1" dirty="0" err="1">
                <a:ea typeface="+mn-lt"/>
                <a:cs typeface="+mn-lt"/>
              </a:rPr>
              <a:t>platform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application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that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is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written</a:t>
            </a:r>
            <a:r>
              <a:rPr lang="it-IT" sz="2000" b="1" dirty="0">
                <a:ea typeface="+mn-lt"/>
                <a:cs typeface="+mn-lt"/>
              </a:rPr>
              <a:t> in </a:t>
            </a:r>
            <a:r>
              <a:rPr lang="it-IT" sz="2000" b="1" dirty="0" err="1">
                <a:ea typeface="+mn-lt"/>
                <a:cs typeface="+mn-lt"/>
              </a:rPr>
              <a:t>functions</a:t>
            </a:r>
            <a:r>
              <a:rPr lang="it-IT" sz="2000" b="1" dirty="0">
                <a:ea typeface="+mn-lt"/>
                <a:cs typeface="+mn-lt"/>
              </a:rPr>
              <a:t> from C and C++. </a:t>
            </a:r>
            <a:r>
              <a:rPr lang="it-IT" sz="2000" b="1" dirty="0" err="1">
                <a:ea typeface="+mn-lt"/>
                <a:cs typeface="+mn-lt"/>
              </a:rPr>
              <a:t>It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is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used</a:t>
            </a:r>
            <a:r>
              <a:rPr lang="it-IT" sz="2000" b="1" dirty="0">
                <a:ea typeface="+mn-lt"/>
                <a:cs typeface="+mn-lt"/>
              </a:rPr>
              <a:t> to </a:t>
            </a:r>
            <a:r>
              <a:rPr lang="it-IT" sz="2000" b="1" dirty="0" err="1">
                <a:ea typeface="+mn-lt"/>
                <a:cs typeface="+mn-lt"/>
              </a:rPr>
              <a:t>write</a:t>
            </a:r>
            <a:r>
              <a:rPr lang="it-IT" sz="2000" b="1" dirty="0">
                <a:ea typeface="+mn-lt"/>
                <a:cs typeface="+mn-lt"/>
              </a:rPr>
              <a:t> and upload </a:t>
            </a:r>
            <a:r>
              <a:rPr lang="it-IT" sz="2000" b="1" dirty="0" err="1">
                <a:ea typeface="+mn-lt"/>
                <a:cs typeface="+mn-lt"/>
              </a:rPr>
              <a:t>programs</a:t>
            </a:r>
            <a:r>
              <a:rPr lang="it-IT" sz="2000" b="1" dirty="0">
                <a:ea typeface="+mn-lt"/>
                <a:cs typeface="+mn-lt"/>
              </a:rPr>
              <a:t> to Arduino </a:t>
            </a:r>
            <a:r>
              <a:rPr lang="it-IT" sz="2000" b="1" dirty="0" err="1">
                <a:ea typeface="+mn-lt"/>
                <a:cs typeface="+mn-lt"/>
              </a:rPr>
              <a:t>compatible</a:t>
            </a:r>
            <a:r>
              <a:rPr lang="it-IT" sz="2000" b="1" dirty="0">
                <a:ea typeface="+mn-lt"/>
                <a:cs typeface="+mn-lt"/>
              </a:rPr>
              <a:t> boards </a:t>
            </a:r>
            <a:r>
              <a:rPr lang="it-IT" sz="2000" b="1" dirty="0" err="1">
                <a:ea typeface="+mn-lt"/>
                <a:cs typeface="+mn-lt"/>
              </a:rPr>
              <a:t>such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as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NodeMCU</a:t>
            </a:r>
            <a:r>
              <a:rPr lang="it-IT" sz="2000" b="1" dirty="0">
                <a:ea typeface="+mn-lt"/>
                <a:cs typeface="+mn-lt"/>
              </a:rPr>
              <a:t>.</a:t>
            </a:r>
            <a:endParaRPr lang="it-IT" b="1" dirty="0">
              <a:ea typeface="+mn-lt"/>
              <a:cs typeface="+mn-lt"/>
            </a:endParaRPr>
          </a:p>
          <a:p>
            <a:endParaRPr lang="it-IT" sz="2000" b="1" dirty="0">
              <a:ea typeface="Calibri"/>
              <a:cs typeface="Calibri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155EDFCC-B7A2-4CDD-8DE2-C68EC2A5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16" y="1878582"/>
            <a:ext cx="2565639" cy="2396346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048DE0B8-0D61-4403-83EA-3468A8B8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36" y="4549212"/>
            <a:ext cx="2743200" cy="17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sz="1600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 rot="21000000">
            <a:off x="4298013" y="3531391"/>
            <a:ext cx="1146681" cy="55470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-6684" y="1712934"/>
            <a:ext cx="5712267" cy="2382259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4258086" y="6182961"/>
            <a:ext cx="873512" cy="540329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-8001" y="4177282"/>
            <a:ext cx="5923548" cy="2684182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6495" y="2014859"/>
            <a:ext cx="5633690" cy="2108269"/>
          </a:xfrm>
          <a:prstGeom prst="rect">
            <a:avLst/>
          </a:prstGeom>
          <a:noFill/>
        </p:spPr>
        <p:txBody>
          <a:bodyPr wrap="square" lIns="91440" tIns="137160" rIns="91440" bIns="0" rtlCol="0" anchor="t">
            <a:spAutoFit/>
          </a:bodyPr>
          <a:lstStyle/>
          <a:p>
            <a:pPr defTabSz="685766"/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MQTIZER </a:t>
            </a:r>
            <a:r>
              <a:rPr lang="fr-FR" sz="2000" b="1" dirty="0"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a mobile MQTT client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can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connect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any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broker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which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shares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the network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your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phone, and to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any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 broker on the cloud as </a:t>
            </a:r>
            <a:r>
              <a:rPr lang="fr-FR" sz="2000" b="1" dirty="0" err="1">
                <a:solidFill>
                  <a:schemeClr val="bg1"/>
                </a:solidFill>
                <a:ea typeface="+mn-lt"/>
                <a:cs typeface="+mn-lt"/>
              </a:rPr>
              <a:t>well</a:t>
            </a:r>
            <a:r>
              <a:rPr lang="fr-FR" sz="20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defTabSz="685766"/>
            <a:endParaRPr lang="fr-FR" sz="20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defTabSz="685766"/>
            <a:endParaRPr lang="fr-FR" sz="20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187308"/>
            <a:ext cx="5287713" cy="1482622"/>
            <a:chOff x="0" y="259721"/>
            <a:chExt cx="7050283" cy="1976829"/>
          </a:xfrm>
        </p:grpSpPr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0" y="341881"/>
            <a:ext cx="5287713" cy="1077253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ea typeface="+mn-lt"/>
                <a:cs typeface="+mn-lt"/>
              </a:rPr>
              <a:t>TOOLS USED</a:t>
            </a:r>
            <a:endParaRPr lang="en-US" cap="all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EBFCEA-F27E-48B3-97D6-B99A82489A84}"/>
              </a:ext>
            </a:extLst>
          </p:cNvPr>
          <p:cNvSpPr txBox="1"/>
          <p:nvPr/>
        </p:nvSpPr>
        <p:spPr>
          <a:xfrm>
            <a:off x="94891" y="4408098"/>
            <a:ext cx="5561162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ea typeface="+mn-lt"/>
                <a:cs typeface="+mn-lt"/>
              </a:rPr>
              <a:t>Docker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is</a:t>
            </a:r>
            <a:r>
              <a:rPr lang="it-IT" sz="2000" b="1" dirty="0">
                <a:ea typeface="+mn-lt"/>
                <a:cs typeface="+mn-lt"/>
              </a:rPr>
              <a:t> an open source </a:t>
            </a:r>
            <a:r>
              <a:rPr lang="it-IT" sz="2000" b="1" dirty="0" err="1">
                <a:ea typeface="+mn-lt"/>
                <a:cs typeface="+mn-lt"/>
              </a:rPr>
              <a:t>containerization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platform</a:t>
            </a:r>
            <a:r>
              <a:rPr lang="it-IT" sz="2000" b="1" dirty="0">
                <a:ea typeface="+mn-lt"/>
                <a:cs typeface="+mn-lt"/>
              </a:rPr>
              <a:t>. </a:t>
            </a:r>
            <a:r>
              <a:rPr lang="it-IT" sz="2000" b="1" dirty="0" err="1">
                <a:ea typeface="+mn-lt"/>
                <a:cs typeface="+mn-lt"/>
              </a:rPr>
              <a:t>It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enables</a:t>
            </a:r>
            <a:r>
              <a:rPr lang="it-IT" sz="2000" b="1" dirty="0">
                <a:ea typeface="+mn-lt"/>
                <a:cs typeface="+mn-lt"/>
              </a:rPr>
              <a:t> developers to package </a:t>
            </a:r>
            <a:r>
              <a:rPr lang="it-IT" sz="2000" b="1" dirty="0" err="1">
                <a:ea typeface="+mn-lt"/>
                <a:cs typeface="+mn-lt"/>
              </a:rPr>
              <a:t>applications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into</a:t>
            </a:r>
            <a:r>
              <a:rPr lang="it-IT" sz="2000" b="1" dirty="0">
                <a:ea typeface="+mn-lt"/>
                <a:cs typeface="+mn-lt"/>
              </a:rPr>
              <a:t> containers—</a:t>
            </a:r>
            <a:r>
              <a:rPr lang="it-IT" sz="2000" b="1" dirty="0" err="1">
                <a:ea typeface="+mn-lt"/>
                <a:cs typeface="+mn-lt"/>
              </a:rPr>
              <a:t>standardized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executable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components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combining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application</a:t>
            </a:r>
            <a:r>
              <a:rPr lang="it-IT" sz="2000" b="1" dirty="0">
                <a:ea typeface="+mn-lt"/>
                <a:cs typeface="+mn-lt"/>
              </a:rPr>
              <a:t> source code with the </a:t>
            </a:r>
            <a:r>
              <a:rPr lang="it-IT" sz="2000" b="1" dirty="0" err="1">
                <a:ea typeface="+mn-lt"/>
                <a:cs typeface="+mn-lt"/>
              </a:rPr>
              <a:t>operating</a:t>
            </a:r>
            <a:r>
              <a:rPr lang="it-IT" sz="2000" b="1" dirty="0">
                <a:ea typeface="+mn-lt"/>
                <a:cs typeface="+mn-lt"/>
              </a:rPr>
              <a:t> system (OS) libraries and </a:t>
            </a:r>
            <a:r>
              <a:rPr lang="it-IT" sz="2000" b="1" dirty="0" err="1">
                <a:ea typeface="+mn-lt"/>
                <a:cs typeface="+mn-lt"/>
              </a:rPr>
              <a:t>dependencies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required</a:t>
            </a:r>
            <a:r>
              <a:rPr lang="it-IT" sz="2000" b="1" dirty="0">
                <a:ea typeface="+mn-lt"/>
                <a:cs typeface="+mn-lt"/>
              </a:rPr>
              <a:t> to </a:t>
            </a:r>
            <a:r>
              <a:rPr lang="it-IT" sz="2000" b="1" dirty="0" err="1">
                <a:ea typeface="+mn-lt"/>
                <a:cs typeface="+mn-lt"/>
              </a:rPr>
              <a:t>run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that</a:t>
            </a:r>
            <a:r>
              <a:rPr lang="it-IT" sz="2000" b="1" dirty="0">
                <a:ea typeface="+mn-lt"/>
                <a:cs typeface="+mn-lt"/>
              </a:rPr>
              <a:t> code in </a:t>
            </a:r>
            <a:r>
              <a:rPr lang="it-IT" sz="2000" b="1" dirty="0" err="1">
                <a:ea typeface="+mn-lt"/>
                <a:cs typeface="+mn-lt"/>
              </a:rPr>
              <a:t>any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environment</a:t>
            </a:r>
            <a:r>
              <a:rPr lang="it-IT" sz="2000" b="1" dirty="0">
                <a:ea typeface="+mn-lt"/>
                <a:cs typeface="+mn-lt"/>
              </a:rPr>
              <a:t>.</a:t>
            </a:r>
            <a:endParaRPr lang="it-IT" dirty="0">
              <a:ea typeface="+mn-lt"/>
              <a:cs typeface="+mn-lt"/>
            </a:endParaRPr>
          </a:p>
          <a:p>
            <a:endParaRPr lang="it-IT" sz="2000" b="1" dirty="0">
              <a:ea typeface="+mn-lt"/>
              <a:cs typeface="+mn-lt"/>
            </a:endParaRPr>
          </a:p>
          <a:p>
            <a:endParaRPr lang="it-IT" sz="2000" b="1" dirty="0">
              <a:ea typeface="Calibri"/>
              <a:cs typeface="Calibri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FD741D54-F1E8-4F7F-8B09-31FB15E1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39174"/>
            <a:ext cx="2743200" cy="27432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D0C10FF0-0761-46C7-953C-809C7F7C9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125339"/>
            <a:ext cx="2743200" cy="23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sz="1600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 rot="21000000">
            <a:off x="7317258" y="3804561"/>
            <a:ext cx="1146681" cy="554705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-78571" y="1942972"/>
            <a:ext cx="9062191" cy="2382259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7176690" y="6182961"/>
            <a:ext cx="873512" cy="540329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-79887" y="4551092"/>
            <a:ext cx="8755887" cy="2123467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265288" y="2288029"/>
            <a:ext cx="8609803" cy="1985159"/>
          </a:xfrm>
          <a:prstGeom prst="rect">
            <a:avLst/>
          </a:prstGeom>
          <a:noFill/>
        </p:spPr>
        <p:txBody>
          <a:bodyPr wrap="square" lIns="91440" tIns="137160" rIns="91440" bIns="0" rtlCol="0" anchor="t">
            <a:spAutoFit/>
          </a:bodyPr>
          <a:lstStyle/>
          <a:p>
            <a:pPr defTabSz="685766"/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ESP8266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the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library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support for the ESP8266 chip to the Arduino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environment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. It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lets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us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write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sketches,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familiar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Arduino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functions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libraries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, and run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them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ea typeface="+mn-lt"/>
                <a:cs typeface="+mn-lt"/>
              </a:rPr>
              <a:t>directly</a:t>
            </a:r>
            <a:r>
              <a:rPr lang="fr-FR" sz="2400" b="1" dirty="0">
                <a:solidFill>
                  <a:schemeClr val="bg1"/>
                </a:solidFill>
                <a:ea typeface="+mn-lt"/>
                <a:cs typeface="+mn-lt"/>
              </a:rPr>
              <a:t> on NODEMCU.</a:t>
            </a:r>
            <a:endParaRPr lang="it-IT" sz="2400" b="1" dirty="0">
              <a:solidFill>
                <a:schemeClr val="bg1"/>
              </a:solidFill>
            </a:endParaRPr>
          </a:p>
          <a:p>
            <a:pPr defTabSz="685766"/>
            <a:endParaRPr lang="fr-FR" sz="20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187308"/>
            <a:ext cx="5287713" cy="1482622"/>
            <a:chOff x="0" y="259721"/>
            <a:chExt cx="7050283" cy="1976829"/>
          </a:xfrm>
        </p:grpSpPr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0" y="341881"/>
            <a:ext cx="5287713" cy="1077253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ea typeface="+mn-lt"/>
                <a:cs typeface="+mn-lt"/>
              </a:rPr>
              <a:t>Libraries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EBFCEA-F27E-48B3-97D6-B99A82489A84}"/>
              </a:ext>
            </a:extLst>
          </p:cNvPr>
          <p:cNvSpPr txBox="1"/>
          <p:nvPr/>
        </p:nvSpPr>
        <p:spPr>
          <a:xfrm>
            <a:off x="267419" y="4796288"/>
            <a:ext cx="793342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  <a:ea typeface="+mn-lt"/>
                <a:cs typeface="+mn-lt"/>
              </a:rPr>
              <a:t>Pubsub</a:t>
            </a:r>
            <a:r>
              <a:rPr lang="it-IT" sz="2800" b="1" dirty="0">
                <a:solidFill>
                  <a:schemeClr val="bg1"/>
                </a:solidFill>
                <a:ea typeface="+mn-lt"/>
                <a:cs typeface="+mn-lt"/>
              </a:rPr>
              <a:t> Client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a client library for MQTT messaging. MQTT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is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lightweight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messaging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protocol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ideal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for small devices.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library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allows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you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send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receive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 MQTT </a:t>
            </a:r>
            <a:r>
              <a:rPr lang="it-IT" sz="2400" b="1" dirty="0" err="1">
                <a:solidFill>
                  <a:schemeClr val="bg1"/>
                </a:solidFill>
                <a:ea typeface="+mn-lt"/>
                <a:cs typeface="+mn-lt"/>
              </a:rPr>
              <a:t>messages</a:t>
            </a:r>
            <a:r>
              <a:rPr lang="it-IT" sz="24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it-IT" sz="2400" b="1" dirty="0">
                <a:ea typeface="+mn-lt"/>
                <a:cs typeface="+mn-lt"/>
              </a:rPr>
              <a:t>   </a:t>
            </a:r>
            <a:endParaRPr lang="it-IT" sz="2400">
              <a:ea typeface="Calibri"/>
              <a:cs typeface="Calibri"/>
            </a:endParaRPr>
          </a:p>
          <a:p>
            <a:endParaRPr lang="it-IT" sz="2000" b="1" dirty="0">
              <a:ea typeface="+mn-lt"/>
              <a:cs typeface="+mn-lt"/>
            </a:endParaRPr>
          </a:p>
          <a:p>
            <a:endParaRPr lang="it-IT" sz="2000" b="1" dirty="0">
              <a:ea typeface="Calibri"/>
              <a:cs typeface="Calibri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5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7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sz="1600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 rot="5400000">
            <a:off x="-1011131" y="3279964"/>
            <a:ext cx="3800079" cy="1807164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 rot="5400000">
            <a:off x="667732" y="3222558"/>
            <a:ext cx="3947398" cy="1849590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1829F0-D68F-4F30-B1BA-CCF1850D6DC7}"/>
              </a:ext>
            </a:extLst>
          </p:cNvPr>
          <p:cNvGrpSpPr/>
          <p:nvPr/>
        </p:nvGrpSpPr>
        <p:grpSpPr>
          <a:xfrm>
            <a:off x="0" y="187308"/>
            <a:ext cx="5287713" cy="1482622"/>
            <a:chOff x="0" y="259721"/>
            <a:chExt cx="7050283" cy="1976829"/>
          </a:xfrm>
        </p:grpSpPr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89AA36B6-0E48-455B-87EA-08547BF2A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09077D9-4AD8-4617-A37C-5C8DA96C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3188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20 h 10120"/>
                <a:gd name="connsiteX1" fmla="*/ 0 w 10000"/>
                <a:gd name="connsiteY1" fmla="*/ 8634 h 10120"/>
                <a:gd name="connsiteX2" fmla="*/ 0 w 10000"/>
                <a:gd name="connsiteY2" fmla="*/ 0 h 10120"/>
                <a:gd name="connsiteX3" fmla="*/ 10000 w 10000"/>
                <a:gd name="connsiteY3" fmla="*/ 683 h 10120"/>
                <a:gd name="connsiteX4" fmla="*/ 10000 w 10000"/>
                <a:gd name="connsiteY4" fmla="*/ 10120 h 10120"/>
                <a:gd name="connsiteX0" fmla="*/ 10000 w 10000"/>
                <a:gd name="connsiteY0" fmla="*/ 10144 h 10144"/>
                <a:gd name="connsiteX1" fmla="*/ 0 w 10000"/>
                <a:gd name="connsiteY1" fmla="*/ 8634 h 10144"/>
                <a:gd name="connsiteX2" fmla="*/ 0 w 10000"/>
                <a:gd name="connsiteY2" fmla="*/ 0 h 10144"/>
                <a:gd name="connsiteX3" fmla="*/ 10000 w 10000"/>
                <a:gd name="connsiteY3" fmla="*/ 683 h 10144"/>
                <a:gd name="connsiteX4" fmla="*/ 10000 w 10000"/>
                <a:gd name="connsiteY4" fmla="*/ 10144 h 10144"/>
                <a:gd name="connsiteX0" fmla="*/ 10000 w 10000"/>
                <a:gd name="connsiteY0" fmla="*/ 10192 h 10192"/>
                <a:gd name="connsiteX1" fmla="*/ 0 w 10000"/>
                <a:gd name="connsiteY1" fmla="*/ 8634 h 10192"/>
                <a:gd name="connsiteX2" fmla="*/ 0 w 10000"/>
                <a:gd name="connsiteY2" fmla="*/ 0 h 10192"/>
                <a:gd name="connsiteX3" fmla="*/ 10000 w 10000"/>
                <a:gd name="connsiteY3" fmla="*/ 683 h 10192"/>
                <a:gd name="connsiteX4" fmla="*/ 10000 w 10000"/>
                <a:gd name="connsiteY4" fmla="*/ 10192 h 1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92">
                  <a:moveTo>
                    <a:pt x="10000" y="10192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9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FB5CBE3-6B14-44B9-97C1-7C6D5E7D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0" y="341881"/>
            <a:ext cx="5287713" cy="1077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Freeform 114">
            <a:extLst>
              <a:ext uri="{FF2B5EF4-FFF2-40B4-BE49-F238E27FC236}">
                <a16:creationId xmlns:a16="http://schemas.microsoft.com/office/drawing/2014/main" id="{4CF49CFF-7E1D-4EA7-B60B-4F53126551DF}"/>
              </a:ext>
            </a:extLst>
          </p:cNvPr>
          <p:cNvSpPr>
            <a:spLocks/>
          </p:cNvSpPr>
          <p:nvPr/>
        </p:nvSpPr>
        <p:spPr bwMode="auto">
          <a:xfrm rot="5400000">
            <a:off x="2393019" y="3170868"/>
            <a:ext cx="4183887" cy="1979692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Freeform 114">
            <a:extLst>
              <a:ext uri="{FF2B5EF4-FFF2-40B4-BE49-F238E27FC236}">
                <a16:creationId xmlns:a16="http://schemas.microsoft.com/office/drawing/2014/main" id="{62669F6B-6B90-4BA8-A1AF-C4037952310D}"/>
              </a:ext>
            </a:extLst>
          </p:cNvPr>
          <p:cNvSpPr>
            <a:spLocks/>
          </p:cNvSpPr>
          <p:nvPr/>
        </p:nvSpPr>
        <p:spPr bwMode="auto">
          <a:xfrm rot="5400000">
            <a:off x="4222226" y="3107434"/>
            <a:ext cx="4303286" cy="1965316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Freeform 114">
            <a:extLst>
              <a:ext uri="{FF2B5EF4-FFF2-40B4-BE49-F238E27FC236}">
                <a16:creationId xmlns:a16="http://schemas.microsoft.com/office/drawing/2014/main" id="{23847D45-4432-427C-AF79-6F988B27A5FE}"/>
              </a:ext>
            </a:extLst>
          </p:cNvPr>
          <p:cNvSpPr>
            <a:spLocks/>
          </p:cNvSpPr>
          <p:nvPr/>
        </p:nvSpPr>
        <p:spPr bwMode="auto">
          <a:xfrm rot="5400000">
            <a:off x="6001733" y="3035652"/>
            <a:ext cx="4464982" cy="1935853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515DEB-C6DA-453B-AC9D-530397685CFC}"/>
              </a:ext>
            </a:extLst>
          </p:cNvPr>
          <p:cNvSpPr txBox="1"/>
          <p:nvPr/>
        </p:nvSpPr>
        <p:spPr>
          <a:xfrm>
            <a:off x="152400" y="25821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>
                <a:solidFill>
                  <a:schemeClr val="bg1"/>
                </a:solidFill>
              </a:rPr>
              <a:t>Ubuntu</a:t>
            </a:r>
            <a:endParaRPr lang="it-IT" sz="2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531141-3146-463E-AB25-5DAA38F5BDC8}"/>
              </a:ext>
            </a:extLst>
          </p:cNvPr>
          <p:cNvSpPr txBox="1"/>
          <p:nvPr/>
        </p:nvSpPr>
        <p:spPr>
          <a:xfrm>
            <a:off x="3803350" y="25525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 err="1">
                <a:solidFill>
                  <a:schemeClr val="bg1"/>
                </a:solidFill>
              </a:rPr>
              <a:t>Nuclio</a:t>
            </a:r>
            <a:endParaRPr lang="it-IT" sz="24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89AF9A-9733-40A4-A8E6-BB6117BFF60D}"/>
              </a:ext>
            </a:extLst>
          </p:cNvPr>
          <p:cNvSpPr txBox="1"/>
          <p:nvPr/>
        </p:nvSpPr>
        <p:spPr>
          <a:xfrm>
            <a:off x="2062792" y="258037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A81D-944D-48C6-A917-84BF94A6228B}"/>
              </a:ext>
            </a:extLst>
          </p:cNvPr>
          <p:cNvSpPr txBox="1"/>
          <p:nvPr/>
        </p:nvSpPr>
        <p:spPr>
          <a:xfrm>
            <a:off x="4879855" y="2550723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b="1" err="1">
                <a:solidFill>
                  <a:schemeClr val="bg1"/>
                </a:solidFill>
                <a:ea typeface="+mn-lt"/>
                <a:cs typeface="+mn-lt"/>
              </a:rPr>
              <a:t>RabitMQ</a:t>
            </a:r>
            <a:endParaRPr lang="it-IT" sz="2400" err="1">
              <a:solidFill>
                <a:schemeClr val="bg1"/>
              </a:solidFill>
            </a:endParaRP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EDCCB6-E6F4-4307-8802-21BD196AF1BD}"/>
              </a:ext>
            </a:extLst>
          </p:cNvPr>
          <p:cNvSpPr txBox="1"/>
          <p:nvPr/>
        </p:nvSpPr>
        <p:spPr>
          <a:xfrm>
            <a:off x="6863032" y="254982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Arduino IDE</a:t>
            </a:r>
            <a:endParaRPr lang="it-IT" sz="2400">
              <a:solidFill>
                <a:schemeClr val="bg1"/>
              </a:solidFill>
              <a:cs typeface="Calibri"/>
            </a:endParaRP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E1FC1C-D445-4EF8-9B0C-E0EE373CB0C1}"/>
              </a:ext>
            </a:extLst>
          </p:cNvPr>
          <p:cNvSpPr txBox="1"/>
          <p:nvPr/>
        </p:nvSpPr>
        <p:spPr>
          <a:xfrm>
            <a:off x="147907" y="3540964"/>
            <a:ext cx="2053087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The first step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was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install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Ubuntu on 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a Virtual</a:t>
            </a: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Machine.</a:t>
            </a:r>
            <a:endParaRPr lang="it-IT" sz="2000" dirty="0">
              <a:solidFill>
                <a:schemeClr val="bg1"/>
              </a:solidFill>
              <a:cs typeface="Calibri"/>
            </a:endParaRP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963D40-BA1B-463B-8998-8495B05923EB}"/>
              </a:ext>
            </a:extLst>
          </p:cNvPr>
          <p:cNvSpPr txBox="1"/>
          <p:nvPr/>
        </p:nvSpPr>
        <p:spPr>
          <a:xfrm>
            <a:off x="1886668" y="3540065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Second </a:t>
            </a:r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thing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Was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 to </a:t>
            </a:r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install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docker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on</a:t>
            </a: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Ubuntu.</a:t>
            </a: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E7C137-67E3-480C-A8C1-7696516E4CB9}"/>
              </a:ext>
            </a:extLst>
          </p:cNvPr>
          <p:cNvSpPr txBox="1"/>
          <p:nvPr/>
        </p:nvSpPr>
        <p:spPr>
          <a:xfrm>
            <a:off x="3625430" y="3539167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Third step </a:t>
            </a:r>
            <a:r>
              <a:rPr lang="it-IT" sz="2000" dirty="0" err="1">
                <a:solidFill>
                  <a:schemeClr val="bg1"/>
                </a:solidFill>
              </a:rPr>
              <a:t>was</a:t>
            </a:r>
            <a:r>
              <a:rPr lang="it-IT" sz="2000" dirty="0">
                <a:solidFill>
                  <a:schemeClr val="bg1"/>
                </a:solidFill>
              </a:rPr>
              <a:t> 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by </a:t>
            </a:r>
            <a:r>
              <a:rPr lang="it-IT" sz="200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Docker,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 </a:t>
            </a:r>
            <a:r>
              <a:rPr lang="it-IT" sz="2000" err="1">
                <a:solidFill>
                  <a:schemeClr val="bg1"/>
                </a:solidFill>
              </a:rPr>
              <a:t>installing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err="1">
                <a:solidFill>
                  <a:schemeClr val="bg1"/>
                </a:solidFill>
              </a:rPr>
              <a:t>Nuclio</a:t>
            </a:r>
            <a:endParaRPr lang="it-IT" sz="2000">
              <a:solidFill>
                <a:schemeClr val="bg1"/>
              </a:solidFill>
              <a:cs typeface="Calibri"/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 on Ubuntu.</a:t>
            </a:r>
            <a:endParaRPr lang="it-IT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C5574ED-1217-4C19-B9AA-AE98A11DFB72}"/>
              </a:ext>
            </a:extLst>
          </p:cNvPr>
          <p:cNvSpPr txBox="1"/>
          <p:nvPr/>
        </p:nvSpPr>
        <p:spPr>
          <a:xfrm>
            <a:off x="5493589" y="3538268"/>
            <a:ext cx="27432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solidFill>
                  <a:schemeClr val="bg1"/>
                </a:solidFill>
                <a:ea typeface="+mn-lt"/>
                <a:cs typeface="+mn-lt"/>
              </a:rPr>
              <a:t>Install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000" err="1">
                <a:solidFill>
                  <a:schemeClr val="bg1"/>
                </a:solidFill>
                <a:ea typeface="+mn-lt"/>
                <a:cs typeface="+mn-lt"/>
              </a:rPr>
              <a:t>RabitMQ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on Ubuntu</a:t>
            </a:r>
          </a:p>
          <a:p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 Docker, </a:t>
            </a: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after  </a:t>
            </a:r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Intaslling</a:t>
            </a:r>
            <a:endParaRPr lang="it-IT" dirty="0" err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Nuclio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it-IT" sz="2000" dirty="0">
              <a:solidFill>
                <a:schemeClr val="bg1"/>
              </a:solidFill>
              <a:cs typeface="Calibri"/>
            </a:endParaRPr>
          </a:p>
          <a:p>
            <a:pPr algn="l"/>
            <a:endParaRPr lang="it-IT" dirty="0">
              <a:cs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DD868F-1747-472E-B870-B4DE26A63454}"/>
              </a:ext>
            </a:extLst>
          </p:cNvPr>
          <p:cNvSpPr txBox="1"/>
          <p:nvPr/>
        </p:nvSpPr>
        <p:spPr>
          <a:xfrm>
            <a:off x="7419256" y="3566124"/>
            <a:ext cx="1779918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Downloading </a:t>
            </a:r>
          </a:p>
          <a:p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Arduino on </a:t>
            </a:r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main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000" dirty="0" err="1">
                <a:solidFill>
                  <a:schemeClr val="bg1"/>
                </a:solidFill>
                <a:ea typeface="+mn-lt"/>
                <a:cs typeface="+mn-lt"/>
              </a:rPr>
              <a:t>operating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 System.</a:t>
            </a:r>
            <a:endParaRPr lang="it-IT" sz="2000" dirty="0">
              <a:solidFill>
                <a:schemeClr val="bg1"/>
              </a:solidFill>
            </a:endParaRPr>
          </a:p>
          <a:p>
            <a:endParaRPr lang="it-IT" dirty="0">
              <a:cs typeface="Calibri"/>
            </a:endParaRPr>
          </a:p>
          <a:p>
            <a:pPr algn="l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5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1" grpId="0" animBg="1"/>
      <p:bldP spid="75" grpId="0"/>
      <p:bldP spid="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3353</TotalTime>
  <Words>677</Words>
  <Application>Microsoft Office PowerPoint</Application>
  <PresentationFormat>Presentazione su schermo (4:3)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ORIGAMI - SHOWEET</vt:lpstr>
      <vt:lpstr>Showeet theme</vt:lpstr>
      <vt:lpstr>1_Blank</vt:lpstr>
      <vt:lpstr>1_Showeet theme</vt:lpstr>
      <vt:lpstr>Hydrogen Gas Monitoring Serverless computing Project.   PROFESSOR :   VITTORIO SCARANO   STUDENT : AYMEN BELFARHI         </vt:lpstr>
      <vt:lpstr>THE PROBLEM</vt:lpstr>
      <vt:lpstr>solution</vt:lpstr>
      <vt:lpstr>TOols Used</vt:lpstr>
      <vt:lpstr>TOOLS USED</vt:lpstr>
      <vt:lpstr>TOOLS USED</vt:lpstr>
      <vt:lpstr>TOOLS USED</vt:lpstr>
      <vt:lpstr>Libraries</vt:lpstr>
      <vt:lpstr>IMPLEMENTATION</vt:lpstr>
      <vt:lpstr>IMPLEMENTATION</vt:lpstr>
      <vt:lpstr>APPLICATIONS</vt:lpstr>
      <vt:lpstr>APPLICATIONS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AYMEN belfarhi</cp:lastModifiedBy>
  <cp:revision>1455</cp:revision>
  <dcterms:created xsi:type="dcterms:W3CDTF">2017-05-11T15:11:29Z</dcterms:created>
  <dcterms:modified xsi:type="dcterms:W3CDTF">2022-03-11T19:15:49Z</dcterms:modified>
  <cp:category>Templates</cp:category>
</cp:coreProperties>
</file>