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86" r:id="rId3"/>
    <p:sldId id="261" r:id="rId4"/>
    <p:sldId id="287" r:id="rId5"/>
    <p:sldId id="289" r:id="rId6"/>
    <p:sldId id="288" r:id="rId7"/>
    <p:sldId id="290" r:id="rId8"/>
    <p:sldId id="291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Fugaz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E2688D-6C73-4F9F-9214-2F935FB9304F}">
  <a:tblStyle styleId="{AEE2688D-6C73-4F9F-9214-2F935FB93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364" autoAdjust="0"/>
  </p:normalViewPr>
  <p:slideViewPr>
    <p:cSldViewPr snapToGrid="0">
      <p:cViewPr varScale="1">
        <p:scale>
          <a:sx n="85" d="100"/>
          <a:sy n="85" d="100"/>
        </p:scale>
        <p:origin x="8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9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80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85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94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7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4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284817" y="392503"/>
            <a:ext cx="4473294" cy="3940425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419138" y="392503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0"/>
            <a:ext cx="3311340" cy="557623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572000" y="1499091"/>
            <a:ext cx="3971120" cy="140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SUPERVIED LEARNING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-US" sz="3600" dirty="0">
                <a:solidFill>
                  <a:schemeClr val="dk1"/>
                </a:solidFill>
              </a:rPr>
              <a:t>Decision</a:t>
            </a:r>
            <a:r>
              <a:rPr lang="fr-FR" sz="3600" dirty="0">
                <a:solidFill>
                  <a:schemeClr val="dk1"/>
                </a:solidFill>
              </a:rPr>
              <a:t> </a:t>
            </a:r>
            <a:r>
              <a:rPr lang="fr-FR" sz="3600" dirty="0" err="1">
                <a:solidFill>
                  <a:schemeClr val="dk1"/>
                </a:solidFill>
              </a:rPr>
              <a:t>Tree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" name="Google Shape;1135;p59">
            <a:extLst>
              <a:ext uri="{FF2B5EF4-FFF2-40B4-BE49-F238E27FC236}">
                <a16:creationId xmlns:a16="http://schemas.microsoft.com/office/drawing/2014/main" id="{B92C2343-18AF-7695-055C-0309CA314A88}"/>
              </a:ext>
            </a:extLst>
          </p:cNvPr>
          <p:cNvGrpSpPr/>
          <p:nvPr/>
        </p:nvGrpSpPr>
        <p:grpSpPr>
          <a:xfrm>
            <a:off x="1152478" y="973283"/>
            <a:ext cx="2761519" cy="2391723"/>
            <a:chOff x="5224822" y="2496563"/>
            <a:chExt cx="446576" cy="446586"/>
          </a:xfrm>
        </p:grpSpPr>
        <p:sp>
          <p:nvSpPr>
            <p:cNvPr id="3" name="Google Shape;1136;p59">
              <a:extLst>
                <a:ext uri="{FF2B5EF4-FFF2-40B4-BE49-F238E27FC236}">
                  <a16:creationId xmlns:a16="http://schemas.microsoft.com/office/drawing/2014/main" id="{14535986-8DFB-4A7C-967F-423BB34C27E1}"/>
                </a:ext>
              </a:extLst>
            </p:cNvPr>
            <p:cNvSpPr/>
            <p:nvPr/>
          </p:nvSpPr>
          <p:spPr>
            <a:xfrm>
              <a:off x="5224822" y="2825385"/>
              <a:ext cx="130087" cy="117764"/>
            </a:xfrm>
            <a:custGeom>
              <a:avLst/>
              <a:gdLst/>
              <a:ahLst/>
              <a:cxnLst/>
              <a:rect l="l" t="t" r="r" b="b"/>
              <a:pathLst>
                <a:path w="3766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3765" y="3408"/>
                  </a:lnTo>
                  <a:lnTo>
                    <a:pt x="3765" y="705"/>
                  </a:lnTo>
                  <a:lnTo>
                    <a:pt x="2008" y="705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37;p59">
              <a:extLst>
                <a:ext uri="{FF2B5EF4-FFF2-40B4-BE49-F238E27FC236}">
                  <a16:creationId xmlns:a16="http://schemas.microsoft.com/office/drawing/2014/main" id="{3E297C6F-2804-C33B-28EE-B3A6B274D5FE}"/>
                </a:ext>
              </a:extLst>
            </p:cNvPr>
            <p:cNvSpPr/>
            <p:nvPr/>
          </p:nvSpPr>
          <p:spPr>
            <a:xfrm>
              <a:off x="5382618" y="2825385"/>
              <a:ext cx="130053" cy="117764"/>
            </a:xfrm>
            <a:custGeom>
              <a:avLst/>
              <a:gdLst/>
              <a:ahLst/>
              <a:cxnLst/>
              <a:rect l="l" t="t" r="r" b="b"/>
              <a:pathLst>
                <a:path w="3765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3765" y="3408"/>
                  </a:lnTo>
                  <a:lnTo>
                    <a:pt x="3765" y="705"/>
                  </a:lnTo>
                  <a:lnTo>
                    <a:pt x="2016" y="7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8;p59">
              <a:extLst>
                <a:ext uri="{FF2B5EF4-FFF2-40B4-BE49-F238E27FC236}">
                  <a16:creationId xmlns:a16="http://schemas.microsoft.com/office/drawing/2014/main" id="{6216F2F2-870E-E64C-F142-82189B03145F}"/>
                </a:ext>
              </a:extLst>
            </p:cNvPr>
            <p:cNvSpPr/>
            <p:nvPr/>
          </p:nvSpPr>
          <p:spPr>
            <a:xfrm>
              <a:off x="5541311" y="2825385"/>
              <a:ext cx="130087" cy="117764"/>
            </a:xfrm>
            <a:custGeom>
              <a:avLst/>
              <a:gdLst/>
              <a:ahLst/>
              <a:cxnLst/>
              <a:rect l="l" t="t" r="r" b="b"/>
              <a:pathLst>
                <a:path w="3766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3765" y="3408"/>
                  </a:lnTo>
                  <a:lnTo>
                    <a:pt x="3765" y="705"/>
                  </a:lnTo>
                  <a:lnTo>
                    <a:pt x="2017" y="705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9;p59">
              <a:extLst>
                <a:ext uri="{FF2B5EF4-FFF2-40B4-BE49-F238E27FC236}">
                  <a16:creationId xmlns:a16="http://schemas.microsoft.com/office/drawing/2014/main" id="{F8831AC9-EAE5-AB46-EA37-3E758A55442A}"/>
                </a:ext>
              </a:extLst>
            </p:cNvPr>
            <p:cNvSpPr/>
            <p:nvPr/>
          </p:nvSpPr>
          <p:spPr>
            <a:xfrm>
              <a:off x="5277225" y="2681476"/>
              <a:ext cx="340831" cy="115898"/>
            </a:xfrm>
            <a:custGeom>
              <a:avLst/>
              <a:gdLst/>
              <a:ahLst/>
              <a:cxnLst/>
              <a:rect l="l" t="t" r="r" b="b"/>
              <a:pathLst>
                <a:path w="9867" h="3355" extrusionOk="0">
                  <a:moveTo>
                    <a:pt x="4568" y="0"/>
                  </a:moveTo>
                  <a:lnTo>
                    <a:pt x="4568" y="1285"/>
                  </a:lnTo>
                  <a:lnTo>
                    <a:pt x="0" y="1285"/>
                  </a:lnTo>
                  <a:lnTo>
                    <a:pt x="0" y="3354"/>
                  </a:lnTo>
                  <a:lnTo>
                    <a:pt x="759" y="3354"/>
                  </a:lnTo>
                  <a:lnTo>
                    <a:pt x="759" y="2043"/>
                  </a:lnTo>
                  <a:lnTo>
                    <a:pt x="4541" y="2043"/>
                  </a:lnTo>
                  <a:lnTo>
                    <a:pt x="4541" y="3354"/>
                  </a:lnTo>
                  <a:lnTo>
                    <a:pt x="5299" y="3354"/>
                  </a:lnTo>
                  <a:lnTo>
                    <a:pt x="5299" y="2043"/>
                  </a:lnTo>
                  <a:lnTo>
                    <a:pt x="9118" y="2043"/>
                  </a:lnTo>
                  <a:lnTo>
                    <a:pt x="9118" y="3354"/>
                  </a:lnTo>
                  <a:lnTo>
                    <a:pt x="9867" y="3354"/>
                  </a:lnTo>
                  <a:lnTo>
                    <a:pt x="9867" y="1285"/>
                  </a:lnTo>
                  <a:lnTo>
                    <a:pt x="5299" y="1285"/>
                  </a:lnTo>
                  <a:lnTo>
                    <a:pt x="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0;p59">
              <a:extLst>
                <a:ext uri="{FF2B5EF4-FFF2-40B4-BE49-F238E27FC236}">
                  <a16:creationId xmlns:a16="http://schemas.microsoft.com/office/drawing/2014/main" id="{4B78CB3C-9D07-2FBD-F1B7-94E7B9A8DC8D}"/>
                </a:ext>
              </a:extLst>
            </p:cNvPr>
            <p:cNvSpPr/>
            <p:nvPr/>
          </p:nvSpPr>
          <p:spPr>
            <a:xfrm>
              <a:off x="5324688" y="2496563"/>
              <a:ext cx="245943" cy="160289"/>
            </a:xfrm>
            <a:custGeom>
              <a:avLst/>
              <a:gdLst/>
              <a:ahLst/>
              <a:cxnLst/>
              <a:rect l="l" t="t" r="r" b="b"/>
              <a:pathLst>
                <a:path w="7120" h="4640" extrusionOk="0">
                  <a:moveTo>
                    <a:pt x="3560" y="0"/>
                  </a:moveTo>
                  <a:cubicBezTo>
                    <a:pt x="3006" y="0"/>
                    <a:pt x="2560" y="447"/>
                    <a:pt x="2560" y="991"/>
                  </a:cubicBezTo>
                  <a:lnTo>
                    <a:pt x="2560" y="1116"/>
                  </a:lnTo>
                  <a:cubicBezTo>
                    <a:pt x="2390" y="1020"/>
                    <a:pt x="2202" y="972"/>
                    <a:pt x="2014" y="972"/>
                  </a:cubicBezTo>
                  <a:cubicBezTo>
                    <a:pt x="1728" y="972"/>
                    <a:pt x="1443" y="1082"/>
                    <a:pt x="1222" y="1303"/>
                  </a:cubicBezTo>
                  <a:cubicBezTo>
                    <a:pt x="856" y="1669"/>
                    <a:pt x="794" y="2222"/>
                    <a:pt x="1035" y="2650"/>
                  </a:cubicBezTo>
                  <a:lnTo>
                    <a:pt x="990" y="2650"/>
                  </a:lnTo>
                  <a:cubicBezTo>
                    <a:pt x="446" y="2650"/>
                    <a:pt x="0" y="3096"/>
                    <a:pt x="0" y="3649"/>
                  </a:cubicBezTo>
                  <a:cubicBezTo>
                    <a:pt x="0" y="4193"/>
                    <a:pt x="446" y="4639"/>
                    <a:pt x="990" y="4639"/>
                  </a:cubicBezTo>
                  <a:lnTo>
                    <a:pt x="6120" y="4639"/>
                  </a:lnTo>
                  <a:cubicBezTo>
                    <a:pt x="6673" y="4639"/>
                    <a:pt x="7119" y="4193"/>
                    <a:pt x="7119" y="3649"/>
                  </a:cubicBezTo>
                  <a:cubicBezTo>
                    <a:pt x="7119" y="3096"/>
                    <a:pt x="6673" y="2650"/>
                    <a:pt x="6120" y="2650"/>
                  </a:cubicBezTo>
                  <a:lnTo>
                    <a:pt x="6093" y="2650"/>
                  </a:lnTo>
                  <a:cubicBezTo>
                    <a:pt x="6325" y="2222"/>
                    <a:pt x="6263" y="1669"/>
                    <a:pt x="5897" y="1312"/>
                  </a:cubicBezTo>
                  <a:cubicBezTo>
                    <a:pt x="5674" y="1089"/>
                    <a:pt x="5386" y="979"/>
                    <a:pt x="5097" y="979"/>
                  </a:cubicBezTo>
                  <a:cubicBezTo>
                    <a:pt x="4912" y="979"/>
                    <a:pt x="4726" y="1025"/>
                    <a:pt x="4559" y="1116"/>
                  </a:cubicBezTo>
                  <a:lnTo>
                    <a:pt x="4559" y="991"/>
                  </a:lnTo>
                  <a:cubicBezTo>
                    <a:pt x="4559" y="447"/>
                    <a:pt x="4113" y="0"/>
                    <a:pt x="3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B03513ED-9695-13C7-58E8-8CA5098C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28" y="-95"/>
            <a:ext cx="2036578" cy="955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4"/>
            <a:ext cx="141960" cy="4049105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41960" cy="4049104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DEFINITIONS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F5FDCF-0DC8-26F2-6B85-66A6A696DF21}"/>
              </a:ext>
            </a:extLst>
          </p:cNvPr>
          <p:cNvSpPr txBox="1"/>
          <p:nvPr/>
        </p:nvSpPr>
        <p:spPr>
          <a:xfrm>
            <a:off x="659566" y="1264691"/>
            <a:ext cx="754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Supervised learning : </a:t>
            </a:r>
            <a:r>
              <a:rPr lang="en-US" dirty="0">
                <a:solidFill>
                  <a:schemeClr val="bg1"/>
                </a:solidFill>
              </a:rPr>
              <a:t>refers to the subset of machine learning methods which derive models in the form </a:t>
            </a:r>
            <a:r>
              <a:rPr lang="en-US" u="sng" dirty="0">
                <a:solidFill>
                  <a:schemeClr val="bg1"/>
                </a:solidFill>
              </a:rPr>
              <a:t>of input-output </a:t>
            </a:r>
            <a:r>
              <a:rPr lang="en-US" dirty="0">
                <a:solidFill>
                  <a:schemeClr val="bg1"/>
                </a:solidFill>
              </a:rPr>
              <a:t>relationships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72A65B-1046-E6A4-1292-4F1B3AE28107}"/>
              </a:ext>
            </a:extLst>
          </p:cNvPr>
          <p:cNvSpPr txBox="1"/>
          <p:nvPr/>
        </p:nvSpPr>
        <p:spPr>
          <a:xfrm>
            <a:off x="659566" y="1915380"/>
            <a:ext cx="7540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bg1"/>
                </a:solidFill>
              </a:rPr>
              <a:t>The goal </a:t>
            </a:r>
            <a:r>
              <a:rPr lang="en-US" dirty="0">
                <a:solidFill>
                  <a:schemeClr val="bg1"/>
                </a:solidFill>
              </a:rPr>
              <a:t>of supervised learning is to identify a mapping from some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 variables to some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>
                <a:solidFill>
                  <a:schemeClr val="bg1"/>
                </a:solidFill>
              </a:rPr>
              <a:t> variables on the sole basis of a given sample of joint observations of the values of these variables 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- A</a:t>
            </a:r>
            <a:r>
              <a:rPr lang="en-US" u="sng" dirty="0">
                <a:solidFill>
                  <a:schemeClr val="bg1"/>
                </a:solidFill>
              </a:rPr>
              <a:t>ttributes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u="sng" dirty="0">
                <a:solidFill>
                  <a:schemeClr val="bg1"/>
                </a:solidFill>
              </a:rPr>
              <a:t>features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u="sng" dirty="0">
                <a:solidFill>
                  <a:schemeClr val="bg1"/>
                </a:solidFill>
              </a:rPr>
              <a:t>Objects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	- </a:t>
            </a:r>
            <a:r>
              <a:rPr lang="en-US" u="sng" dirty="0">
                <a:solidFill>
                  <a:schemeClr val="bg1"/>
                </a:solidFill>
              </a:rPr>
              <a:t>Learning sample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B6E706-AC1B-ECCC-A32F-B09E7383957D}"/>
              </a:ext>
            </a:extLst>
          </p:cNvPr>
          <p:cNvSpPr txBox="1"/>
          <p:nvPr/>
        </p:nvSpPr>
        <p:spPr>
          <a:xfrm>
            <a:off x="659566" y="3308841"/>
            <a:ext cx="43204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For example : in medical domains patients marked in red are those suffering from some disease while patients marked in green are the healthy ones.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goal could be to help a physician to predict the status of a new patient (the output) for which the test results are known (the inputs)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DA22F2-C1A4-BD7D-78CB-CCC8B524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43" y="3089658"/>
            <a:ext cx="2458013" cy="17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76923" y="1071071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4"/>
            <a:ext cx="141960" cy="4049105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41960" cy="4049104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DEFINITIONS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F5FDCF-0DC8-26F2-6B85-66A6A696DF21}"/>
              </a:ext>
            </a:extLst>
          </p:cNvPr>
          <p:cNvSpPr txBox="1"/>
          <p:nvPr/>
        </p:nvSpPr>
        <p:spPr>
          <a:xfrm>
            <a:off x="652459" y="1190547"/>
            <a:ext cx="384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selection of algorithm for achieving good results is an important step. The algorithm evaluation is mostly judge by prediction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B6E706-AC1B-ECCC-A32F-B09E7383957D}"/>
              </a:ext>
            </a:extLst>
          </p:cNvPr>
          <p:cNvSpPr txBox="1"/>
          <p:nvPr/>
        </p:nvSpPr>
        <p:spPr>
          <a:xfrm>
            <a:off x="652459" y="2345096"/>
            <a:ext cx="384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Confusion Matrix 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most simple way to calculate the accuracy of any classification machine learning model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- True Positive Rate is called </a:t>
            </a:r>
            <a:r>
              <a:rPr lang="en-US" b="1" dirty="0">
                <a:solidFill>
                  <a:schemeClr val="bg1"/>
                </a:solidFill>
              </a:rPr>
              <a:t>Recall</a:t>
            </a:r>
          </a:p>
          <a:p>
            <a:pPr marL="285750" lvl="1" indent="-285750" algn="just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model is good at capturing positive instances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- False Positive Rate is called as </a:t>
            </a:r>
            <a:r>
              <a:rPr lang="en-US" b="1" dirty="0">
                <a:solidFill>
                  <a:schemeClr val="bg1"/>
                </a:solidFill>
              </a:rPr>
              <a:t>Precision</a:t>
            </a:r>
          </a:p>
          <a:p>
            <a:pPr marL="285750" lvl="1" indent="-285750" algn="just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when the model predicts a positive instance, it is likely to be correct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943DD9-8A43-33C9-689A-8FAC90FC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328" y="1252298"/>
            <a:ext cx="3291369" cy="60714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F503E8-9E26-C94E-19EA-BBE32BEA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44" y="2379343"/>
            <a:ext cx="1942319" cy="17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3E7F6F-D5EB-436B-5B11-DF11E0636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387" y="2386953"/>
            <a:ext cx="1908342" cy="17143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76923" y="1071071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4"/>
            <a:ext cx="141960" cy="4049105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41960" cy="4049104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DEFINITIONS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B6E706-AC1B-ECCC-A32F-B09E7383957D}"/>
              </a:ext>
            </a:extLst>
          </p:cNvPr>
          <p:cNvSpPr txBox="1"/>
          <p:nvPr/>
        </p:nvSpPr>
        <p:spPr>
          <a:xfrm>
            <a:off x="227154" y="1207142"/>
            <a:ext cx="43723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solidFill>
                  <a:schemeClr val="bg1"/>
                </a:solidFill>
              </a:rPr>
              <a:t>DECISION TREES 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non-parametric</a:t>
            </a:r>
            <a:r>
              <a:rPr lang="en-US" dirty="0">
                <a:solidFill>
                  <a:schemeClr val="bg1"/>
                </a:solidFill>
              </a:rPr>
              <a:t> supervised learning 	algorithm, 	which is utilized for both 	classification and 	regression tasks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Is currently one of the most important 	supervised learning algorithms for 	</a:t>
            </a:r>
            <a:r>
              <a:rPr lang="en-US" b="1" dirty="0">
                <a:solidFill>
                  <a:schemeClr val="bg1"/>
                </a:solidFill>
              </a:rPr>
              <a:t>classification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prediction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	classify instances by sorting them based 	on feature values, where each node in a 	decision tree represents a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bg1"/>
                </a:solidFill>
              </a:rPr>
              <a:t> in an 	instance to be classified, and each 	branch represents a value that the node 	can assume (Class)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 descr="Model of a decision tree">
            <a:extLst>
              <a:ext uri="{FF2B5EF4-FFF2-40B4-BE49-F238E27FC236}">
                <a16:creationId xmlns:a16="http://schemas.microsoft.com/office/drawing/2014/main" id="{9CA38D5B-0778-6511-9B43-F23F3E89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13" y="1382658"/>
            <a:ext cx="3847999" cy="21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67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76923" y="1071071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4"/>
            <a:ext cx="141960" cy="4049105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41960" cy="4049104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ALGORITHME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B6E706-AC1B-ECCC-A32F-B09E7383957D}"/>
              </a:ext>
            </a:extLst>
          </p:cNvPr>
          <p:cNvSpPr txBox="1"/>
          <p:nvPr/>
        </p:nvSpPr>
        <p:spPr>
          <a:xfrm>
            <a:off x="227154" y="1207142"/>
            <a:ext cx="4509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Types of Decision Trees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- ID3: created by </a:t>
            </a:r>
            <a:r>
              <a:rPr lang="en-US" b="1" dirty="0" err="1">
                <a:solidFill>
                  <a:schemeClr val="bg1"/>
                </a:solidFill>
              </a:rPr>
              <a:t>Mr.Ross</a:t>
            </a:r>
            <a:r>
              <a:rPr lang="en-US" b="1" dirty="0">
                <a:solidFill>
                  <a:schemeClr val="bg1"/>
                </a:solidFill>
              </a:rPr>
              <a:t> Quinlan</a:t>
            </a:r>
            <a:r>
              <a:rPr lang="en-US" dirty="0">
                <a:solidFill>
                  <a:schemeClr val="bg1"/>
                </a:solidFill>
              </a:rPr>
              <a:t>, This 	algorithm leverages </a:t>
            </a:r>
            <a:r>
              <a:rPr lang="en-US" b="1" dirty="0">
                <a:solidFill>
                  <a:schemeClr val="bg1"/>
                </a:solidFill>
              </a:rPr>
              <a:t>entropy</a:t>
            </a:r>
            <a:r>
              <a:rPr lang="en-US" dirty="0">
                <a:solidFill>
                  <a:schemeClr val="bg1"/>
                </a:solidFill>
              </a:rPr>
              <a:t> and 	</a:t>
            </a:r>
            <a:r>
              <a:rPr lang="en-US" b="1" dirty="0">
                <a:solidFill>
                  <a:schemeClr val="bg1"/>
                </a:solidFill>
              </a:rPr>
              <a:t>information gain (IG) </a:t>
            </a:r>
            <a:r>
              <a:rPr lang="en-US" dirty="0">
                <a:solidFill>
                  <a:schemeClr val="bg1"/>
                </a:solidFill>
              </a:rPr>
              <a:t>as metrics to 	evaluate 	candidate splits.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- C4.5: This algorithm is considered a later 	iteration of ID3. It can use </a:t>
            </a:r>
            <a:r>
              <a:rPr lang="en-US" b="1" dirty="0">
                <a:solidFill>
                  <a:schemeClr val="bg1"/>
                </a:solidFill>
              </a:rPr>
              <a:t>information 	gain or gain ratios</a:t>
            </a:r>
            <a:r>
              <a:rPr lang="en-US" dirty="0">
                <a:solidFill>
                  <a:schemeClr val="bg1"/>
                </a:solidFill>
              </a:rPr>
              <a:t> to evaluate split 	points within the decision trees.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-CART: The term is an 	abbreviation 	for “classification and 	regression 	trees”, 	by </a:t>
            </a:r>
            <a:r>
              <a:rPr lang="en-US" u="sng" dirty="0">
                <a:solidFill>
                  <a:schemeClr val="bg1"/>
                </a:solidFill>
              </a:rPr>
              <a:t>Leo </a:t>
            </a:r>
            <a:r>
              <a:rPr lang="en-US" u="sng" dirty="0" err="1">
                <a:solidFill>
                  <a:schemeClr val="bg1"/>
                </a:solidFill>
              </a:rPr>
              <a:t>Breiman</a:t>
            </a:r>
            <a:r>
              <a:rPr lang="en-US" dirty="0">
                <a:solidFill>
                  <a:schemeClr val="bg1"/>
                </a:solidFill>
              </a:rPr>
              <a:t>. This 	algorithm typically 	utilizes Gini impurity to 	identify the ideal 	attribute to split 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4B2611-B75D-E5F9-3764-3D7E3E5E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37" y="1719124"/>
            <a:ext cx="2679409" cy="50691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D22F35-6E10-A779-03A5-73A80445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37" y="3818971"/>
            <a:ext cx="2708363" cy="5069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E253E3-92A9-8AAE-FA22-E2067F629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591" y="2727215"/>
            <a:ext cx="2679409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76923" y="1071071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4"/>
            <a:ext cx="141960" cy="4049105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41960" cy="4049104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ALGORITHME : THEORY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B6E706-AC1B-ECCC-A32F-B09E7383957D}"/>
              </a:ext>
            </a:extLst>
          </p:cNvPr>
          <p:cNvSpPr txBox="1"/>
          <p:nvPr/>
        </p:nvSpPr>
        <p:spPr>
          <a:xfrm>
            <a:off x="279619" y="1469470"/>
            <a:ext cx="4704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 Check for base cases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 For each attribute “a” calculate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. Normalized the information gain (IG) 	from splitting on attribute “a”.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 Find the best “a”, attribute that has highest IG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 Create a decision node: node that splits on best of “a”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5. Recurse on the sub-lists obtained by Splitting on a best and add those nodes as children of node </a:t>
            </a:r>
          </a:p>
        </p:txBody>
      </p:sp>
      <p:pic>
        <p:nvPicPr>
          <p:cNvPr id="4098" name="Picture 2" descr="Table with an example of arbitrary dataset">
            <a:extLst>
              <a:ext uri="{FF2B5EF4-FFF2-40B4-BE49-F238E27FC236}">
                <a16:creationId xmlns:a16="http://schemas.microsoft.com/office/drawing/2014/main" id="{1A108BB9-9CEF-670F-0597-7704EDA2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68" y="1730676"/>
            <a:ext cx="3754484" cy="211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5F29058-2325-B9E4-9341-94618B0DC275}"/>
              </a:ext>
            </a:extLst>
          </p:cNvPr>
          <p:cNvSpPr txBox="1"/>
          <p:nvPr/>
        </p:nvSpPr>
        <p:spPr>
          <a:xfrm>
            <a:off x="6540535" y="3885473"/>
            <a:ext cx="206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032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76923" y="1071071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71" y="860175"/>
            <a:ext cx="141967" cy="4049106"/>
            <a:chOff x="5816800" y="2392275"/>
            <a:chExt cx="171009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5" y="860174"/>
            <a:ext cx="141998" cy="4049103"/>
            <a:chOff x="5816800" y="2392275"/>
            <a:chExt cx="171047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ALGORITHME : PRACTICAL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B6E706-AC1B-ECCC-A32F-B09E7383957D}"/>
              </a:ext>
            </a:extLst>
          </p:cNvPr>
          <p:cNvSpPr txBox="1"/>
          <p:nvPr/>
        </p:nvSpPr>
        <p:spPr>
          <a:xfrm>
            <a:off x="3987856" y="2235187"/>
            <a:ext cx="1348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LET’S GO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TO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THE LAB</a:t>
            </a:r>
          </a:p>
        </p:txBody>
      </p:sp>
    </p:spTree>
    <p:extLst>
      <p:ext uri="{BB962C8B-B14F-4D97-AF65-F5344CB8AC3E}">
        <p14:creationId xmlns:p14="http://schemas.microsoft.com/office/powerpoint/2010/main" val="61111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76923" y="1071071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71" y="860175"/>
            <a:ext cx="141967" cy="4049106"/>
            <a:chOff x="5816800" y="2392275"/>
            <a:chExt cx="171009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5" y="860174"/>
            <a:ext cx="141998" cy="4049103"/>
            <a:chOff x="5816800" y="2392275"/>
            <a:chExt cx="171047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CONCLUSION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B6E706-AC1B-ECCC-A32F-B09E7383957D}"/>
              </a:ext>
            </a:extLst>
          </p:cNvPr>
          <p:cNvSpPr txBox="1"/>
          <p:nvPr/>
        </p:nvSpPr>
        <p:spPr>
          <a:xfrm>
            <a:off x="3418230" y="2649866"/>
            <a:ext cx="262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78362804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510</Words>
  <Application>Microsoft Office PowerPoint</Application>
  <PresentationFormat>Affichage à l'écran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Catamaran</vt:lpstr>
      <vt:lpstr>Fugaz One</vt:lpstr>
      <vt:lpstr>Cloud Engineer CV by Slidesgo</vt:lpstr>
      <vt:lpstr>SUPERVIED LEARNING Decision Tree</vt:lpstr>
      <vt:lpstr>DEFINITIONS</vt:lpstr>
      <vt:lpstr>DEFINITIONS</vt:lpstr>
      <vt:lpstr>DEFINITIONS</vt:lpstr>
      <vt:lpstr>ALGORITHME</vt:lpstr>
      <vt:lpstr>ALGORITHME : THEORY </vt:lpstr>
      <vt:lpstr>ALGORITHME : PRACTICAL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ENGINEER CV</dc:title>
  <cp:lastModifiedBy>Aymane BELKHEIR</cp:lastModifiedBy>
  <cp:revision>3</cp:revision>
  <dcterms:modified xsi:type="dcterms:W3CDTF">2024-04-30T23:10:37Z</dcterms:modified>
</cp:coreProperties>
</file>