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8" r:id="rId1"/>
  </p:sldMasterIdLst>
  <p:notesMasterIdLst>
    <p:notesMasterId r:id="rId10"/>
  </p:notesMasterIdLst>
  <p:sldIdLst>
    <p:sldId id="256" r:id="rId2"/>
    <p:sldId id="259" r:id="rId3"/>
    <p:sldId id="269" r:id="rId4"/>
    <p:sldId id="270" r:id="rId5"/>
    <p:sldId id="285" r:id="rId6"/>
    <p:sldId id="260" r:id="rId7"/>
    <p:sldId id="271" r:id="rId8"/>
    <p:sldId id="287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1460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F45ADD-4C26-4E0D-AE78-0933E56FD1A1}" type="datetimeFigureOut">
              <a:rPr lang="en-US" smtClean="0"/>
              <a:pPr/>
              <a:t>1/20/2024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1BD797-3539-435A-A1EF-925EBE9F7A94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8A8324-21EE-4DE8-B65D-B61DE69BD8B6}" type="slidenum">
              <a:rPr lang="en-US" altLang="en-US">
                <a:latin typeface="Times New Roman" pitchFamily="18" charset="0"/>
                <a:ea typeface="ＭＳ Ｐゴシック" pitchFamily="34" charset="-128"/>
              </a:rPr>
              <a:pPr/>
              <a:t>8</a:t>
            </a:fld>
            <a:endParaRPr lang="en-US" altLang="en-US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en-US">
                <a:latin typeface="Times New Roman" pitchFamily="18" charset="0"/>
                <a:cs typeface="Arial" pitchFamily="34" charset="0"/>
              </a:rPr>
              <a:t>Minkowsky = l-norm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C699CB88-5E1A-4FAC-892A-60949ACB1F6F}" type="datetimeFigureOut">
              <a:rPr lang="en-US" smtClean="0"/>
              <a:pPr/>
              <a:t>1/20/2024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91974DF9-AD47-4691-BA21-BBFCE3637A9A}" type="slidenum">
              <a:rPr kumimoji="0" lang="en-US" smtClean="0"/>
              <a:pPr/>
              <a:t>‹N°›</a:t>
            </a:fld>
            <a:endParaRPr kumimoji="0"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CB88-5E1A-4FAC-892A-60949ACB1F6F}" type="datetimeFigureOut">
              <a:rPr lang="en-US" smtClean="0"/>
              <a:pPr/>
              <a:t>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‹N°›</a:t>
            </a:fld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371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4038600" cy="1981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4038600" cy="1981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Tahoma" pitchFamily="-105" charset="0"/>
                <a:ea typeface="Arial" pitchFamily="-105" charset="0"/>
                <a:cs typeface="Arial" pitchFamily="-105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Tahoma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CS 478 - Machine Learning</a:t>
            </a:r>
            <a:endParaRPr lang="fr-F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ea typeface="MS PGothic" pitchFamily="34" charset="-128"/>
                <a:cs typeface="Arial" pitchFamily="34" charset="0"/>
              </a:defRPr>
            </a:lvl1pPr>
          </a:lstStyle>
          <a:p>
            <a:pPr>
              <a:defRPr/>
            </a:pPr>
            <a:fld id="{781A2800-AFA6-47E2-BD61-9D56B55C5AFC}" type="slidenum">
              <a:rPr lang="fr-FR" altLang="en-US"/>
              <a:pPr>
                <a:defRPr/>
              </a:pPr>
              <a:t>‹N°›</a:t>
            </a:fld>
            <a:endParaRPr lang="fr-F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CB88-5E1A-4FAC-892A-60949ACB1F6F}" type="datetimeFigureOut">
              <a:rPr lang="en-US" smtClean="0"/>
              <a:pPr/>
              <a:t>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C699CB88-5E1A-4FAC-892A-60949ACB1F6F}" type="datetimeFigureOut">
              <a:rPr lang="en-US" smtClean="0"/>
              <a:pPr/>
              <a:t>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CB88-5E1A-4FAC-892A-60949ACB1F6F}" type="datetimeFigureOut">
              <a:rPr lang="en-US" smtClean="0"/>
              <a:pPr/>
              <a:t>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CB88-5E1A-4FAC-892A-60949ACB1F6F}" type="datetimeFigureOut">
              <a:rPr lang="en-US" smtClean="0"/>
              <a:pPr/>
              <a:t>1/20/2024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CB88-5E1A-4FAC-892A-60949ACB1F6F}" type="datetimeFigureOut">
              <a:rPr lang="en-US" smtClean="0"/>
              <a:pPr/>
              <a:t>1/20/2024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CB88-5E1A-4FAC-892A-60949ACB1F6F}" type="datetimeFigureOut">
              <a:rPr lang="en-US" smtClean="0"/>
              <a:pPr/>
              <a:t>1/20/2024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CB88-5E1A-4FAC-892A-60949ACB1F6F}" type="datetimeFigureOut">
              <a:rPr lang="en-US" smtClean="0"/>
              <a:pPr/>
              <a:t>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CB88-5E1A-4FAC-892A-60949ACB1F6F}" type="datetimeFigureOut">
              <a:rPr lang="en-US" smtClean="0"/>
              <a:pPr/>
              <a:t>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699CB88-5E1A-4FAC-892A-60949ACB1F6F}" type="datetimeFigureOut">
              <a:rPr lang="en-US" smtClean="0"/>
              <a:pPr/>
              <a:t>1/20/2024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14" r:id="rId6"/>
    <p:sldLayoutId id="2147483815" r:id="rId7"/>
    <p:sldLayoutId id="2147483816" r:id="rId8"/>
    <p:sldLayoutId id="2147483817" r:id="rId9"/>
    <p:sldLayoutId id="2147483818" r:id="rId10"/>
    <p:sldLayoutId id="2147483819" r:id="rId11"/>
    <p:sldLayoutId id="2147483820" r:id="rId12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7" Type="http://schemas.openxmlformats.org/officeDocument/2006/relationships/image" Target="../media/image9.wmf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emf"/><Relationship Id="rId4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 Nearest Neighbor Classification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4495800"/>
            <a:ext cx="7406640" cy="1752600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6" name="Picture 5" descr="7efbb8e1d7bd29677c6d316a7ef01cc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4800"/>
            <a:ext cx="1014984" cy="1828800"/>
          </a:xfrm>
          <a:prstGeom prst="rect">
            <a:avLst/>
          </a:prstGeom>
        </p:spPr>
      </p:pic>
      <p:pic>
        <p:nvPicPr>
          <p:cNvPr id="7" name="Image 6" descr="Une image contenant Graphique, Police, graphisme, logo&#10;&#10;Description générée automatiquement">
            <a:extLst>
              <a:ext uri="{FF2B5EF4-FFF2-40B4-BE49-F238E27FC236}">
                <a16:creationId xmlns:a16="http://schemas.microsoft.com/office/drawing/2014/main" id="{5318EB43-DED9-2101-B580-FDF87BE0488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491680"/>
            <a:ext cx="1981200" cy="164192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Nearest Neighbor Classifiers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L'idée</a:t>
            </a:r>
            <a:r>
              <a:rPr lang="en-US" dirty="0"/>
              <a:t> </a:t>
            </a:r>
            <a:r>
              <a:rPr lang="en-US" dirty="0" err="1"/>
              <a:t>generale</a:t>
            </a:r>
            <a:r>
              <a:rPr lang="en-US" dirty="0"/>
              <a:t>:</a:t>
            </a:r>
          </a:p>
          <a:p>
            <a:pPr lvl="1"/>
            <a:r>
              <a:rPr lang="fr-FR" dirty="0"/>
              <a:t>Si cela ressemble à un canard, fait le bruit d'un canard, alors c'est probablement un canard</a:t>
            </a:r>
            <a:endParaRPr lang="en-US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04800" y="2819400"/>
            <a:ext cx="8229600" cy="3429000"/>
            <a:chOff x="192" y="1776"/>
            <a:chExt cx="5184" cy="2160"/>
          </a:xfrm>
        </p:grpSpPr>
        <p:pic>
          <p:nvPicPr>
            <p:cNvPr id="74770" name="Picture 5" descr="j0345807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96" y="2160"/>
              <a:ext cx="528" cy="4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4771" name="Picture 6" descr="j0239589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656" y="2640"/>
              <a:ext cx="720" cy="4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4772" name="Picture 7" descr="j035038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274" y="1968"/>
              <a:ext cx="444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4773" name="Picture 8" descr="j0330631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1152" y="2976"/>
              <a:ext cx="373" cy="4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4774" name="Picture 9" descr="j0350389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2208" y="3168"/>
              <a:ext cx="624" cy="4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4775" name="Picture 10" descr="j0350356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1776" y="2448"/>
              <a:ext cx="720" cy="6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4776" name="Oval 11"/>
            <p:cNvSpPr>
              <a:spLocks noChangeArrowheads="1"/>
            </p:cNvSpPr>
            <p:nvPr/>
          </p:nvSpPr>
          <p:spPr bwMode="auto">
            <a:xfrm>
              <a:off x="816" y="1776"/>
              <a:ext cx="2544" cy="2160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777" name="Text Box 12"/>
            <p:cNvSpPr txBox="1">
              <a:spLocks noChangeArrowheads="1"/>
            </p:cNvSpPr>
            <p:nvPr/>
          </p:nvSpPr>
          <p:spPr bwMode="auto">
            <a:xfrm>
              <a:off x="192" y="3312"/>
              <a:ext cx="864" cy="40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Training Records</a:t>
              </a:r>
            </a:p>
          </p:txBody>
        </p:sp>
        <p:sp>
          <p:nvSpPr>
            <p:cNvPr id="74778" name="Text Box 13"/>
            <p:cNvSpPr txBox="1">
              <a:spLocks noChangeArrowheads="1"/>
            </p:cNvSpPr>
            <p:nvPr/>
          </p:nvSpPr>
          <p:spPr bwMode="auto">
            <a:xfrm>
              <a:off x="4512" y="2064"/>
              <a:ext cx="864" cy="40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800"/>
                <a:t>Test Record</a:t>
              </a:r>
            </a:p>
          </p:txBody>
        </p: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2667000" y="3048000"/>
            <a:ext cx="4572000" cy="2286000"/>
            <a:chOff x="1680" y="1920"/>
            <a:chExt cx="2880" cy="1440"/>
          </a:xfrm>
        </p:grpSpPr>
        <p:sp>
          <p:nvSpPr>
            <p:cNvPr id="74763" name="Text Box 15"/>
            <p:cNvSpPr txBox="1">
              <a:spLocks noChangeArrowheads="1"/>
            </p:cNvSpPr>
            <p:nvPr/>
          </p:nvSpPr>
          <p:spPr bwMode="auto">
            <a:xfrm>
              <a:off x="3312" y="1920"/>
              <a:ext cx="864" cy="40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Compute Distance</a:t>
              </a:r>
            </a:p>
          </p:txBody>
        </p:sp>
        <p:grpSp>
          <p:nvGrpSpPr>
            <p:cNvPr id="4" name="Group 16"/>
            <p:cNvGrpSpPr>
              <a:grpSpLocks/>
            </p:cNvGrpSpPr>
            <p:nvPr/>
          </p:nvGrpSpPr>
          <p:grpSpPr bwMode="auto">
            <a:xfrm>
              <a:off x="1680" y="2256"/>
              <a:ext cx="2880" cy="1104"/>
              <a:chOff x="1680" y="2256"/>
              <a:chExt cx="2880" cy="1104"/>
            </a:xfrm>
          </p:grpSpPr>
          <p:sp>
            <p:nvSpPr>
              <p:cNvPr id="74765" name="Line 17"/>
              <p:cNvSpPr>
                <a:spLocks noChangeShapeType="1"/>
              </p:cNvSpPr>
              <p:nvPr/>
            </p:nvSpPr>
            <p:spPr bwMode="auto">
              <a:xfrm>
                <a:off x="2832" y="2256"/>
                <a:ext cx="1680" cy="576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766" name="Line 18"/>
              <p:cNvSpPr>
                <a:spLocks noChangeShapeType="1"/>
              </p:cNvSpPr>
              <p:nvPr/>
            </p:nvSpPr>
            <p:spPr bwMode="auto">
              <a:xfrm>
                <a:off x="2544" y="2880"/>
                <a:ext cx="2016" cy="48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767" name="Line 19"/>
              <p:cNvSpPr>
                <a:spLocks noChangeShapeType="1"/>
              </p:cNvSpPr>
              <p:nvPr/>
            </p:nvSpPr>
            <p:spPr bwMode="auto">
              <a:xfrm flipV="1">
                <a:off x="2928" y="3072"/>
                <a:ext cx="1584" cy="288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768" name="Line 20"/>
              <p:cNvSpPr>
                <a:spLocks noChangeShapeType="1"/>
              </p:cNvSpPr>
              <p:nvPr/>
            </p:nvSpPr>
            <p:spPr bwMode="auto">
              <a:xfrm flipV="1">
                <a:off x="1680" y="3024"/>
                <a:ext cx="2832" cy="192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769" name="Line 21"/>
              <p:cNvSpPr>
                <a:spLocks noChangeShapeType="1"/>
              </p:cNvSpPr>
              <p:nvPr/>
            </p:nvSpPr>
            <p:spPr bwMode="auto">
              <a:xfrm>
                <a:off x="1920" y="2352"/>
                <a:ext cx="2544" cy="528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" name="Group 22"/>
          <p:cNvGrpSpPr>
            <a:grpSpLocks/>
          </p:cNvGrpSpPr>
          <p:nvPr/>
        </p:nvGrpSpPr>
        <p:grpSpPr bwMode="auto">
          <a:xfrm>
            <a:off x="4038600" y="4572000"/>
            <a:ext cx="3352800" cy="1327150"/>
            <a:chOff x="2544" y="2880"/>
            <a:chExt cx="2112" cy="836"/>
          </a:xfrm>
        </p:grpSpPr>
        <p:sp>
          <p:nvSpPr>
            <p:cNvPr id="74759" name="Text Box 23"/>
            <p:cNvSpPr txBox="1">
              <a:spLocks noChangeArrowheads="1"/>
            </p:cNvSpPr>
            <p:nvPr/>
          </p:nvSpPr>
          <p:spPr bwMode="auto">
            <a:xfrm>
              <a:off x="3264" y="3312"/>
              <a:ext cx="1392" cy="40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Choose k of the “nearest” records</a:t>
              </a:r>
            </a:p>
          </p:txBody>
        </p:sp>
        <p:grpSp>
          <p:nvGrpSpPr>
            <p:cNvPr id="6" name="Group 24"/>
            <p:cNvGrpSpPr>
              <a:grpSpLocks/>
            </p:cNvGrpSpPr>
            <p:nvPr/>
          </p:nvGrpSpPr>
          <p:grpSpPr bwMode="auto">
            <a:xfrm>
              <a:off x="2544" y="2880"/>
              <a:ext cx="2016" cy="480"/>
              <a:chOff x="2544" y="2880"/>
              <a:chExt cx="2016" cy="480"/>
            </a:xfrm>
          </p:grpSpPr>
          <p:sp>
            <p:nvSpPr>
              <p:cNvPr id="74761" name="Line 25"/>
              <p:cNvSpPr>
                <a:spLocks noChangeShapeType="1"/>
              </p:cNvSpPr>
              <p:nvPr/>
            </p:nvSpPr>
            <p:spPr bwMode="auto">
              <a:xfrm>
                <a:off x="2544" y="2880"/>
                <a:ext cx="2016" cy="48"/>
              </a:xfrm>
              <a:prstGeom prst="line">
                <a:avLst/>
              </a:prstGeom>
              <a:noFill/>
              <a:ln w="44450">
                <a:solidFill>
                  <a:srgbClr val="0000FF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762" name="Line 26"/>
              <p:cNvSpPr>
                <a:spLocks noChangeShapeType="1"/>
              </p:cNvSpPr>
              <p:nvPr/>
            </p:nvSpPr>
            <p:spPr bwMode="auto">
              <a:xfrm flipV="1">
                <a:off x="2928" y="3072"/>
                <a:ext cx="1584" cy="288"/>
              </a:xfrm>
              <a:prstGeom prst="line">
                <a:avLst/>
              </a:prstGeom>
              <a:noFill/>
              <a:ln w="44450">
                <a:solidFill>
                  <a:srgbClr val="0000FF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dirty="0" err="1"/>
              <a:t>L'idée</a:t>
            </a:r>
            <a:r>
              <a:rPr lang="en-US" altLang="en-US" dirty="0"/>
              <a:t> </a:t>
            </a:r>
            <a:r>
              <a:rPr lang="en-US" altLang="en-US" dirty="0" err="1"/>
              <a:t>generale</a:t>
            </a:r>
            <a:endParaRPr lang="en-US" altLang="en-US" dirty="0"/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 eaLnBrk="1" hangingPunct="1"/>
            <a:r>
              <a:rPr lang="en-US" altLang="en-US" i="1" dirty="0"/>
              <a:t>k</a:t>
            </a:r>
            <a:r>
              <a:rPr lang="en-US" altLang="en-US" dirty="0"/>
              <a:t>-NN classification </a:t>
            </a:r>
            <a:r>
              <a:rPr lang="fr-FR" altLang="en-US" dirty="0"/>
              <a:t>consiste à attribuer à un échantillon de test l'étiquette de catégorie majoritaire parmi ses k voisins d'apprentissage les plus proches.</a:t>
            </a:r>
            <a:endParaRPr lang="en-US" altLang="en-US" dirty="0"/>
          </a:p>
          <a:p>
            <a:pPr eaLnBrk="1" hangingPunct="1"/>
            <a:r>
              <a:rPr lang="fr-FR" altLang="en-US" dirty="0"/>
              <a:t> La valeur de k est généralement choisie comme étant impaire pour éviter les égalités (ties), c'est-à-dire lorsque le nombre de voisins est pair et il y a une égalité entre les classes. </a:t>
            </a:r>
          </a:p>
          <a:p>
            <a:pPr eaLnBrk="1" hangingPunct="1"/>
            <a:r>
              <a:rPr lang="fr-FR" altLang="en-US" dirty="0"/>
              <a:t>La règle k = 1 est généralement appelée la règle de classification du plus proche voisin (</a:t>
            </a:r>
            <a:r>
              <a:rPr lang="fr-FR" altLang="en-US" dirty="0" err="1"/>
              <a:t>nearest-neighbor</a:t>
            </a:r>
            <a:r>
              <a:rPr lang="fr-FR" altLang="en-US" dirty="0"/>
              <a:t>). Cela signifie qu'on attribue à l'échantillon de test la même étiquette que son voisin le plus proche dans l'ensemble d'apprentissage.</a:t>
            </a:r>
            <a:endParaRPr lang="en-US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de Nearest Neighbor</a:t>
            </a:r>
          </a:p>
        </p:txBody>
      </p:sp>
      <p:graphicFrame>
        <p:nvGraphicFramePr>
          <p:cNvPr id="1638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3850198"/>
              </p:ext>
            </p:extLst>
          </p:nvPr>
        </p:nvGraphicFramePr>
        <p:xfrm>
          <a:off x="457200" y="1219200"/>
          <a:ext cx="7848600" cy="3640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VISIO" r:id="rId2" imgW="9756360" imgH="4523760" progId="">
                  <p:embed/>
                </p:oleObj>
              </mc:Choice>
              <mc:Fallback>
                <p:oleObj name="VISIO" r:id="rId2" imgW="9756360" imgH="452376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219200"/>
                        <a:ext cx="7848600" cy="3640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-14177" y="4572000"/>
            <a:ext cx="9448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Arial" panose="020B0604020202020204" pitchFamily="34" charset="0"/>
              <a:buChar char="•"/>
            </a:pPr>
            <a:r>
              <a:rPr lang="fr-FR" sz="2400" b="0" dirty="0"/>
              <a:t>les k plus proches voisins sont les k points de données dans l'ensemble de données qui ont les distances les plus petites par rapport à x. </a:t>
            </a:r>
          </a:p>
          <a:p>
            <a: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Arial" panose="020B0604020202020204" pitchFamily="34" charset="0"/>
              <a:buChar char="•"/>
            </a:pPr>
            <a:r>
              <a:rPr lang="fr-FR" sz="2400" b="0" dirty="0"/>
              <a:t>La distance est généralement mesurée à l'aide d'une métrique de distance, telle que la distance euclidienne.</a:t>
            </a:r>
            <a:endParaRPr lang="en-US" sz="2400" b="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dirty="0" err="1"/>
              <a:t>Pondération</a:t>
            </a:r>
            <a:r>
              <a:rPr lang="en-US" altLang="en-US" dirty="0"/>
              <a:t>-distance </a:t>
            </a:r>
            <a:r>
              <a:rPr lang="en-US" altLang="en-US" i="1" dirty="0"/>
              <a:t>k</a:t>
            </a:r>
            <a:r>
              <a:rPr lang="en-US" altLang="en-US" dirty="0"/>
              <a:t>-NN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457200" y="1981200"/>
            <a:ext cx="8056563" cy="66198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en-US" sz="2800" dirty="0"/>
              <a:t>Replace					                 by: </a:t>
            </a:r>
          </a:p>
          <a:p>
            <a:pPr eaLnBrk="1" hangingPunct="1"/>
            <a:endParaRPr lang="en-US" altLang="en-US" sz="2800" dirty="0"/>
          </a:p>
          <a:p>
            <a:pPr eaLnBrk="1" hangingPunct="1"/>
            <a:endParaRPr lang="en-US" altLang="en-US" sz="2800" dirty="0"/>
          </a:p>
          <a:p>
            <a:pPr eaLnBrk="1" hangingPunct="1"/>
            <a:endParaRPr lang="en-US" altLang="en-US" sz="2800" dirty="0"/>
          </a:p>
          <a:p>
            <a:pPr eaLnBrk="1" hangingPunct="1"/>
            <a:endParaRPr lang="en-US" altLang="en-US" sz="2800" dirty="0"/>
          </a:p>
          <a:p>
            <a:pPr eaLnBrk="1" hangingPunct="1">
              <a:buFont typeface="Arial" pitchFamily="34" charset="0"/>
              <a:buNone/>
            </a:pPr>
            <a:endParaRPr lang="en-US" altLang="en-US" sz="2800" dirty="0"/>
          </a:p>
        </p:txBody>
      </p:sp>
      <p:graphicFrame>
        <p:nvGraphicFramePr>
          <p:cNvPr id="24580" name="Object 2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882620023"/>
              </p:ext>
            </p:extLst>
          </p:nvPr>
        </p:nvGraphicFramePr>
        <p:xfrm>
          <a:off x="2614612" y="1779588"/>
          <a:ext cx="35814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8" name="Equation" r:id="rId2" imgW="3565440" imgH="849960" progId="Equation.3">
                  <p:embed/>
                </p:oleObj>
              </mc:Choice>
              <mc:Fallback>
                <p:oleObj name="Equation" r:id="rId2" imgW="3565440" imgH="84996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4612" y="1779588"/>
                        <a:ext cx="3581400" cy="8636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1" name="Object 3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2643168851"/>
              </p:ext>
            </p:extLst>
          </p:nvPr>
        </p:nvGraphicFramePr>
        <p:xfrm>
          <a:off x="1981200" y="3429000"/>
          <a:ext cx="5610225" cy="118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9" name="Equation" r:id="rId4" imgW="2340360" imgH="484560" progId="Equation.3">
                  <p:embed/>
                </p:oleObj>
              </mc:Choice>
              <mc:Fallback>
                <p:oleObj name="Equation" r:id="rId4" imgW="2340360" imgH="4845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429000"/>
                        <a:ext cx="5610225" cy="1182687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Nearest-Neighbor Classifiers: </a:t>
            </a:r>
            <a:r>
              <a:rPr lang="en-US" dirty="0" err="1"/>
              <a:t>problème</a:t>
            </a:r>
            <a:endParaRPr lang="en-US" dirty="0"/>
          </a:p>
        </p:txBody>
      </p:sp>
      <p:sp>
        <p:nvSpPr>
          <p:cNvPr id="15364" name="Rectangle 3"/>
          <p:cNvSpPr>
            <a:spLocks noChangeArrowheads="1"/>
          </p:cNvSpPr>
          <p:nvPr/>
        </p:nvSpPr>
        <p:spPr bwMode="auto">
          <a:xfrm>
            <a:off x="685800" y="1828800"/>
            <a:ext cx="70104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57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itchFamily="34" charset="0"/>
              <a:buChar char="–"/>
            </a:pPr>
            <a:r>
              <a:rPr lang="fr-FR" sz="2800" b="0" dirty="0"/>
              <a:t>Valeur de k (Nombre de plus proches voisins)</a:t>
            </a:r>
          </a:p>
          <a:p>
            <a:pPr marL="2857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itchFamily="34" charset="0"/>
              <a:buChar char="–"/>
            </a:pPr>
            <a:r>
              <a:rPr lang="fr-FR" sz="2800" b="0" dirty="0"/>
              <a:t>Choix de la Métrique de Distance </a:t>
            </a:r>
          </a:p>
          <a:p>
            <a:pPr marL="2857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itchFamily="34" charset="0"/>
              <a:buChar char="–"/>
            </a:pPr>
            <a:r>
              <a:rPr lang="fr-FR" sz="2800" b="0" dirty="0"/>
              <a:t>Complexité Computationnelle :</a:t>
            </a:r>
          </a:p>
          <a:p>
            <a: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</a:pPr>
            <a:r>
              <a:rPr lang="fr-FR" sz="2800" dirty="0"/>
              <a:t>	</a:t>
            </a:r>
            <a:r>
              <a:rPr lang="fr-FR" sz="2800" b="0" dirty="0"/>
              <a:t>Taille de l'Ensemble d'Entraînement :</a:t>
            </a:r>
          </a:p>
          <a:p>
            <a: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</a:pPr>
            <a:r>
              <a:rPr lang="fr-FR" sz="2800" b="0" dirty="0"/>
              <a:t>	Dimension des Données </a:t>
            </a:r>
            <a:endParaRPr lang="en-US" sz="1800" b="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of K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Choosing the value of k:</a:t>
            </a:r>
          </a:p>
          <a:p>
            <a:pPr lvl="1"/>
            <a:r>
              <a:rPr lang="en-US" sz="2400" dirty="0"/>
              <a:t>If k is too small, sensitive to noise points</a:t>
            </a:r>
          </a:p>
          <a:p>
            <a:pPr lvl="1"/>
            <a:r>
              <a:rPr lang="en-US" sz="2400" dirty="0"/>
              <a:t>If k is too large, neighborhood may include points from other classes</a:t>
            </a:r>
          </a:p>
        </p:txBody>
      </p:sp>
      <p:graphicFrame>
        <p:nvGraphicFramePr>
          <p:cNvPr id="18434" name="Object 4"/>
          <p:cNvGraphicFramePr>
            <a:graphicFrameLocks noChangeAspect="1"/>
          </p:cNvGraphicFramePr>
          <p:nvPr/>
        </p:nvGraphicFramePr>
        <p:xfrm>
          <a:off x="3657600" y="3078163"/>
          <a:ext cx="3738563" cy="317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Visio" r:id="rId2" imgW="6582512" imgH="5298053" progId="">
                  <p:embed/>
                </p:oleObj>
              </mc:Choice>
              <mc:Fallback>
                <p:oleObj name="Visio" r:id="rId2" imgW="6582512" imgH="5298053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3078163"/>
                        <a:ext cx="3738563" cy="3170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38200" y="3962400"/>
            <a:ext cx="28283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Rule of thumb:</a:t>
            </a:r>
          </a:p>
          <a:p>
            <a:r>
              <a:rPr lang="en-US" dirty="0"/>
              <a:t>K = </a:t>
            </a:r>
            <a:r>
              <a:rPr lang="en-US" dirty="0" err="1"/>
              <a:t>sqrt</a:t>
            </a:r>
            <a:r>
              <a:rPr lang="en-US" dirty="0"/>
              <a:t>(N)</a:t>
            </a:r>
          </a:p>
          <a:p>
            <a:r>
              <a:rPr lang="en-US" dirty="0"/>
              <a:t>N: number of training points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Distance Metrics</a:t>
            </a:r>
          </a:p>
        </p:txBody>
      </p:sp>
      <p:pic>
        <p:nvPicPr>
          <p:cNvPr id="27651" name="Picture 3" descr="Snapshot 2005-11-03 15-11-0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0" y="914400"/>
            <a:ext cx="5529262" cy="559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290</TotalTime>
  <Words>291</Words>
  <Application>Microsoft Office PowerPoint</Application>
  <PresentationFormat>Affichage à l'écran (4:3)</PresentationFormat>
  <Paragraphs>37</Paragraphs>
  <Slides>8</Slides>
  <Notes>1</Notes>
  <HiddenSlides>0</HiddenSlides>
  <MMClips>0</MMClips>
  <ScaleCrop>false</ScaleCrop>
  <HeadingPairs>
    <vt:vector size="8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3</vt:i4>
      </vt:variant>
      <vt:variant>
        <vt:lpstr>Titres des diapositives</vt:lpstr>
      </vt:variant>
      <vt:variant>
        <vt:i4>8</vt:i4>
      </vt:variant>
    </vt:vector>
  </HeadingPairs>
  <TitlesOfParts>
    <vt:vector size="21" baseType="lpstr">
      <vt:lpstr>MS PGothic</vt:lpstr>
      <vt:lpstr>Arial</vt:lpstr>
      <vt:lpstr>Bookman Old Style</vt:lpstr>
      <vt:lpstr>Calibri</vt:lpstr>
      <vt:lpstr>Gill Sans MT</vt:lpstr>
      <vt:lpstr>Tahoma</vt:lpstr>
      <vt:lpstr>Times New Roman</vt:lpstr>
      <vt:lpstr>Wingdings</vt:lpstr>
      <vt:lpstr>Wingdings 3</vt:lpstr>
      <vt:lpstr>Origin</vt:lpstr>
      <vt:lpstr>VISIO</vt:lpstr>
      <vt:lpstr>Equation</vt:lpstr>
      <vt:lpstr>Visio</vt:lpstr>
      <vt:lpstr>K Nearest Neighbor Classification</vt:lpstr>
      <vt:lpstr>Nearest Neighbor Classifiers</vt:lpstr>
      <vt:lpstr>L'idée generale</vt:lpstr>
      <vt:lpstr>Definition de Nearest Neighbor</vt:lpstr>
      <vt:lpstr>Pondération-distance k-NN</vt:lpstr>
      <vt:lpstr>Nearest-Neighbor Classifiers: problème</vt:lpstr>
      <vt:lpstr>Value of K</vt:lpstr>
      <vt:lpstr>Distance Metrics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 Nearest Neighbor Classification</dc:title>
  <dc:creator>Pabitra Mitra</dc:creator>
  <cp:lastModifiedBy>Aymane BELKHEIR</cp:lastModifiedBy>
  <cp:revision>22</cp:revision>
  <dcterms:created xsi:type="dcterms:W3CDTF">2006-08-16T00:00:00Z</dcterms:created>
  <dcterms:modified xsi:type="dcterms:W3CDTF">2024-01-20T18:14:20Z</dcterms:modified>
</cp:coreProperties>
</file>