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38" Target="slides/slide19.xml" Type="http://schemas.openxmlformats.org/officeDocument/2006/relationships/slide"/><Relationship Id="rId39" Target="slides/slide20.xml" Type="http://schemas.openxmlformats.org/officeDocument/2006/relationships/slide"/><Relationship Id="rId4" Target="theme/theme1.xml" Type="http://schemas.openxmlformats.org/officeDocument/2006/relationships/theme"/><Relationship Id="rId40" Target="slides/slide2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534103" y="180151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76325"/>
            <a:ext cx="13419241" cy="262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69"/>
              </a:lnSpc>
            </a:pPr>
            <a:r>
              <a:rPr lang="en-US" sz="6188" spc="-185">
                <a:solidFill>
                  <a:srgbClr val="FFFFFF"/>
                </a:solidFill>
                <a:latin typeface="HK Grotesk Bold"/>
              </a:rPr>
              <a:t>Exploration Approfondie des Algorithmes d'Apprentissage Automatique et de Clustering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42106"/>
            <a:ext cx="7526351" cy="459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1"/>
              </a:lnSpc>
            </a:pPr>
            <a:r>
              <a:rPr lang="en-US" sz="3199">
                <a:solidFill>
                  <a:srgbClr val="57FFDC"/>
                </a:solidFill>
                <a:latin typeface="HK Grotesk Light"/>
              </a:rPr>
              <a:t>DATA MINING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850546" y="8532694"/>
            <a:ext cx="1928648" cy="2074325"/>
            <a:chOff x="0" y="0"/>
            <a:chExt cx="2571531" cy="2765767"/>
          </a:xfrm>
        </p:grpSpPr>
        <p:sp>
          <p:nvSpPr>
            <p:cNvPr name="AutoShape 6" id="6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2571531" cy="455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58796" y="8670691"/>
            <a:ext cx="7526351" cy="1175218"/>
            <a:chOff x="0" y="0"/>
            <a:chExt cx="10035134" cy="156695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9050"/>
              <a:ext cx="10035134" cy="618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51"/>
                </a:lnSpc>
              </a:pPr>
              <a:r>
                <a:rPr lang="en-US" sz="3199">
                  <a:solidFill>
                    <a:srgbClr val="57FFDC"/>
                  </a:solidFill>
                  <a:latin typeface="HK Grotesk Light"/>
                </a:rPr>
                <a:t>BENKOUITEN AYMEN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48579"/>
              <a:ext cx="10035134" cy="618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51"/>
                </a:lnSpc>
              </a:pPr>
              <a:r>
                <a:rPr lang="en-US" sz="3199">
                  <a:solidFill>
                    <a:srgbClr val="57FFDC"/>
                  </a:solidFill>
                  <a:latin typeface="HK Grotesk Light"/>
                </a:rPr>
                <a:t>NOUGHI TAREK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0304738" cy="226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Apprentissage </a:t>
            </a:r>
          </a:p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non-supervisé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-2228806">
            <a:off x="937623" y="2679825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6874465"/>
                </a:moveTo>
                <a:lnTo>
                  <a:pt x="21356206" y="6874465"/>
                </a:lnTo>
                <a:lnTo>
                  <a:pt x="21356206" y="0"/>
                </a:lnTo>
                <a:lnTo>
                  <a:pt x="0" y="0"/>
                </a:lnTo>
                <a:lnTo>
                  <a:pt x="0" y="68744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57520"/>
            <a:ext cx="10220634" cy="99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59"/>
              </a:lnSpc>
            </a:pPr>
            <a:r>
              <a:rPr lang="en-US" sz="6900" spc="-207">
                <a:solidFill>
                  <a:srgbClr val="FFFFFF"/>
                </a:solidFill>
                <a:latin typeface="HK Grotesk Bold"/>
              </a:rPr>
              <a:t>K-Means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110349"/>
            <a:ext cx="15796610" cy="3272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Centroides initialisés avec Kmeans++.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Assignation aux clusters les plus proches.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Mise à jour itérative des centroides.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Mesure de distance euclidienne utilisée.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Critère d'arrêt basé sur la convergence.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1461512">
            <a:off x="8601563" y="92778"/>
            <a:ext cx="14662108" cy="4465495"/>
          </a:xfrm>
          <a:custGeom>
            <a:avLst/>
            <a:gdLst/>
            <a:ahLst/>
            <a:cxnLst/>
            <a:rect r="r" b="b" t="t" l="l"/>
            <a:pathLst>
              <a:path h="4465495" w="14662108">
                <a:moveTo>
                  <a:pt x="0" y="4465495"/>
                </a:moveTo>
                <a:lnTo>
                  <a:pt x="14662108" y="4465495"/>
                </a:lnTo>
                <a:lnTo>
                  <a:pt x="14662108" y="0"/>
                </a:lnTo>
                <a:lnTo>
                  <a:pt x="0" y="0"/>
                </a:lnTo>
                <a:lnTo>
                  <a:pt x="0" y="44654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1098363" y="1795822"/>
            <a:ext cx="20799788" cy="6695357"/>
          </a:xfrm>
          <a:custGeom>
            <a:avLst/>
            <a:gdLst/>
            <a:ahLst/>
            <a:cxnLst/>
            <a:rect r="r" b="b" t="t" l="l"/>
            <a:pathLst>
              <a:path h="6695357" w="20799788">
                <a:moveTo>
                  <a:pt x="0" y="0"/>
                </a:moveTo>
                <a:lnTo>
                  <a:pt x="20799788" y="0"/>
                </a:lnTo>
                <a:lnTo>
                  <a:pt x="20799788" y="6695356"/>
                </a:lnTo>
                <a:lnTo>
                  <a:pt x="0" y="669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1164" y="2768175"/>
            <a:ext cx="15185672" cy="6745180"/>
          </a:xfrm>
          <a:custGeom>
            <a:avLst/>
            <a:gdLst/>
            <a:ahLst/>
            <a:cxnLst/>
            <a:rect r="r" b="b" t="t" l="l"/>
            <a:pathLst>
              <a:path h="6745180" w="15185672">
                <a:moveTo>
                  <a:pt x="0" y="0"/>
                </a:moveTo>
                <a:lnTo>
                  <a:pt x="15185672" y="0"/>
                </a:lnTo>
                <a:lnTo>
                  <a:pt x="15185672" y="6745180"/>
                </a:lnTo>
                <a:lnTo>
                  <a:pt x="0" y="6745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1447463" y="793446"/>
            <a:ext cx="15708136" cy="1003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70"/>
              </a:lnSpc>
            </a:pPr>
            <a:r>
              <a:rPr lang="en-US" sz="7000" spc="-210">
                <a:solidFill>
                  <a:srgbClr val="FFFFFF"/>
                </a:solidFill>
                <a:latin typeface="HK Grotesk Bold"/>
              </a:rPr>
              <a:t>Heatmap pour les Métriques par Itération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1098363" y="1795822"/>
            <a:ext cx="20799788" cy="6695357"/>
          </a:xfrm>
          <a:custGeom>
            <a:avLst/>
            <a:gdLst/>
            <a:ahLst/>
            <a:cxnLst/>
            <a:rect r="r" b="b" t="t" l="l"/>
            <a:pathLst>
              <a:path h="6695357" w="20799788">
                <a:moveTo>
                  <a:pt x="0" y="0"/>
                </a:moveTo>
                <a:lnTo>
                  <a:pt x="20799788" y="0"/>
                </a:lnTo>
                <a:lnTo>
                  <a:pt x="20799788" y="6695356"/>
                </a:lnTo>
                <a:lnTo>
                  <a:pt x="0" y="669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1164" y="2768175"/>
            <a:ext cx="15107287" cy="6710363"/>
          </a:xfrm>
          <a:custGeom>
            <a:avLst/>
            <a:gdLst/>
            <a:ahLst/>
            <a:cxnLst/>
            <a:rect r="r" b="b" t="t" l="l"/>
            <a:pathLst>
              <a:path h="6710363" w="15107287">
                <a:moveTo>
                  <a:pt x="0" y="0"/>
                </a:moveTo>
                <a:lnTo>
                  <a:pt x="15107287" y="0"/>
                </a:lnTo>
                <a:lnTo>
                  <a:pt x="15107287" y="6710363"/>
                </a:lnTo>
                <a:lnTo>
                  <a:pt x="0" y="67103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514350" y="850596"/>
            <a:ext cx="17259300" cy="1003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70"/>
              </a:lnSpc>
            </a:pPr>
            <a:r>
              <a:rPr lang="en-US" sz="7000" spc="-210">
                <a:solidFill>
                  <a:srgbClr val="FFFFFF"/>
                </a:solidFill>
                <a:latin typeface="HK Grotesk Bold"/>
              </a:rPr>
              <a:t>Heatmap pour les Métriques par Convergence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1098363" y="1795822"/>
            <a:ext cx="20799788" cy="6695357"/>
          </a:xfrm>
          <a:custGeom>
            <a:avLst/>
            <a:gdLst/>
            <a:ahLst/>
            <a:cxnLst/>
            <a:rect r="r" b="b" t="t" l="l"/>
            <a:pathLst>
              <a:path h="6695357" w="20799788">
                <a:moveTo>
                  <a:pt x="0" y="0"/>
                </a:moveTo>
                <a:lnTo>
                  <a:pt x="20799788" y="0"/>
                </a:lnTo>
                <a:lnTo>
                  <a:pt x="20799788" y="6695356"/>
                </a:lnTo>
                <a:lnTo>
                  <a:pt x="0" y="669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16662" y="2407124"/>
            <a:ext cx="9254677" cy="7260134"/>
          </a:xfrm>
          <a:custGeom>
            <a:avLst/>
            <a:gdLst/>
            <a:ahLst/>
            <a:cxnLst/>
            <a:rect r="r" b="b" t="t" l="l"/>
            <a:pathLst>
              <a:path h="7260134" w="9254677">
                <a:moveTo>
                  <a:pt x="0" y="0"/>
                </a:moveTo>
                <a:lnTo>
                  <a:pt x="9254676" y="0"/>
                </a:lnTo>
                <a:lnTo>
                  <a:pt x="9254676" y="7260134"/>
                </a:lnTo>
                <a:lnTo>
                  <a:pt x="0" y="7260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514350" y="831546"/>
            <a:ext cx="17259300" cy="74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72"/>
              </a:lnSpc>
            </a:pPr>
            <a:r>
              <a:rPr lang="en-US" sz="5200" spc="-156">
                <a:solidFill>
                  <a:srgbClr val="FFFFFF"/>
                </a:solidFill>
                <a:latin typeface="HK Grotesk Bold"/>
              </a:rPr>
              <a:t>Calcul de la Somme des Carrés des Distances pour différents k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1098363" y="1795822"/>
            <a:ext cx="20799788" cy="6695357"/>
          </a:xfrm>
          <a:custGeom>
            <a:avLst/>
            <a:gdLst/>
            <a:ahLst/>
            <a:cxnLst/>
            <a:rect r="r" b="b" t="t" l="l"/>
            <a:pathLst>
              <a:path h="6695357" w="20799788">
                <a:moveTo>
                  <a:pt x="0" y="0"/>
                </a:moveTo>
                <a:lnTo>
                  <a:pt x="20799788" y="0"/>
                </a:lnTo>
                <a:lnTo>
                  <a:pt x="20799788" y="6695356"/>
                </a:lnTo>
                <a:lnTo>
                  <a:pt x="0" y="669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169213"/>
            <a:ext cx="6692229" cy="7089087"/>
            <a:chOff x="0" y="0"/>
            <a:chExt cx="1762562" cy="18670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2562" cy="1867085"/>
            </a:xfrm>
            <a:custGeom>
              <a:avLst/>
              <a:gdLst/>
              <a:ahLst/>
              <a:cxnLst/>
              <a:rect r="r" b="b" t="t" l="l"/>
              <a:pathLst>
                <a:path h="1867085" w="1762562">
                  <a:moveTo>
                    <a:pt x="58999" y="0"/>
                  </a:moveTo>
                  <a:lnTo>
                    <a:pt x="1703563" y="0"/>
                  </a:lnTo>
                  <a:cubicBezTo>
                    <a:pt x="1719211" y="0"/>
                    <a:pt x="1734217" y="6216"/>
                    <a:pt x="1745282" y="17281"/>
                  </a:cubicBezTo>
                  <a:cubicBezTo>
                    <a:pt x="1756346" y="28345"/>
                    <a:pt x="1762562" y="43352"/>
                    <a:pt x="1762562" y="58999"/>
                  </a:cubicBezTo>
                  <a:lnTo>
                    <a:pt x="1762562" y="1808085"/>
                  </a:lnTo>
                  <a:cubicBezTo>
                    <a:pt x="1762562" y="1823733"/>
                    <a:pt x="1756346" y="1838740"/>
                    <a:pt x="1745282" y="1849804"/>
                  </a:cubicBezTo>
                  <a:cubicBezTo>
                    <a:pt x="1734217" y="1860869"/>
                    <a:pt x="1719211" y="1867085"/>
                    <a:pt x="1703563" y="1867085"/>
                  </a:cubicBezTo>
                  <a:lnTo>
                    <a:pt x="58999" y="1867085"/>
                  </a:lnTo>
                  <a:cubicBezTo>
                    <a:pt x="43352" y="1867085"/>
                    <a:pt x="28345" y="1860869"/>
                    <a:pt x="17281" y="1849804"/>
                  </a:cubicBezTo>
                  <a:cubicBezTo>
                    <a:pt x="6216" y="1838740"/>
                    <a:pt x="0" y="1823733"/>
                    <a:pt x="0" y="1808085"/>
                  </a:cubicBezTo>
                  <a:lnTo>
                    <a:pt x="0" y="58999"/>
                  </a:lnTo>
                  <a:cubicBezTo>
                    <a:pt x="0" y="43352"/>
                    <a:pt x="6216" y="28345"/>
                    <a:pt x="17281" y="17281"/>
                  </a:cubicBezTo>
                  <a:cubicBezTo>
                    <a:pt x="28345" y="6216"/>
                    <a:pt x="43352" y="0"/>
                    <a:pt x="58999" y="0"/>
                  </a:cubicBez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762562" cy="1848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644874" y="2169213"/>
            <a:ext cx="8614426" cy="6937281"/>
          </a:xfrm>
          <a:custGeom>
            <a:avLst/>
            <a:gdLst/>
            <a:ahLst/>
            <a:cxnLst/>
            <a:rect r="r" b="b" t="t" l="l"/>
            <a:pathLst>
              <a:path h="6937281" w="8614426">
                <a:moveTo>
                  <a:pt x="0" y="0"/>
                </a:moveTo>
                <a:lnTo>
                  <a:pt x="8614426" y="0"/>
                </a:lnTo>
                <a:lnTo>
                  <a:pt x="8614426" y="6937280"/>
                </a:lnTo>
                <a:lnTo>
                  <a:pt x="0" y="6937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5572941" y="1066800"/>
            <a:ext cx="7142117" cy="74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72"/>
              </a:lnSpc>
            </a:pPr>
            <a:r>
              <a:rPr lang="en-US" sz="5200" spc="-156">
                <a:solidFill>
                  <a:srgbClr val="FFFFFF"/>
                </a:solidFill>
                <a:latin typeface="HK Grotesk Bold"/>
              </a:rPr>
              <a:t>Evaluation de K-means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8186" y="3188081"/>
            <a:ext cx="5953257" cy="5070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27"/>
              </a:lnSpc>
              <a:spcBef>
                <a:spcPct val="0"/>
              </a:spcBef>
            </a:pPr>
            <a:r>
              <a:rPr lang="en-US" sz="3628" spc="-108">
                <a:solidFill>
                  <a:srgbClr val="0097EE"/>
                </a:solidFill>
                <a:latin typeface="HK Grotesk Bold"/>
              </a:rPr>
              <a:t>Cette combinaison des paramètres a produit des résultats d’évaluation</a:t>
            </a:r>
          </a:p>
          <a:p>
            <a:pPr>
              <a:lnSpc>
                <a:spcPts val="4027"/>
              </a:lnSpc>
              <a:spcBef>
                <a:spcPct val="0"/>
              </a:spcBef>
            </a:pPr>
          </a:p>
          <a:p>
            <a:pPr>
              <a:lnSpc>
                <a:spcPts val="4027"/>
              </a:lnSpc>
              <a:spcBef>
                <a:spcPct val="0"/>
              </a:spcBef>
            </a:pPr>
          </a:p>
          <a:p>
            <a:pPr marL="783361" indent="-391680" lvl="1">
              <a:lnSpc>
                <a:spcPts val="4027"/>
              </a:lnSpc>
              <a:spcBef>
                <a:spcPct val="0"/>
              </a:spcBef>
              <a:buFont typeface="Arial"/>
              <a:buChar char="•"/>
            </a:pPr>
            <a:r>
              <a:rPr lang="en-US" sz="3628" spc="-108">
                <a:solidFill>
                  <a:srgbClr val="57FFDC"/>
                </a:solidFill>
                <a:latin typeface="HK Grotesk Bold"/>
              </a:rPr>
              <a:t>Homogénéité de 0.20, une complétude de 0.17, et une mesure V de 0.18</a:t>
            </a:r>
          </a:p>
          <a:p>
            <a:pPr marL="783361" indent="-391680" lvl="1">
              <a:lnSpc>
                <a:spcPts val="4027"/>
              </a:lnSpc>
              <a:spcBef>
                <a:spcPct val="0"/>
              </a:spcBef>
              <a:buFont typeface="Arial"/>
              <a:buChar char="•"/>
            </a:pPr>
            <a:r>
              <a:rPr lang="en-US" sz="3628" spc="-108">
                <a:solidFill>
                  <a:srgbClr val="57FFDC"/>
                </a:solidFill>
                <a:latin typeface="HK Grotesk Bold"/>
              </a:rPr>
              <a:t>Indice</a:t>
            </a:r>
            <a:r>
              <a:rPr lang="en-US" sz="3628" spc="-108">
                <a:solidFill>
                  <a:srgbClr val="57FFDC"/>
                </a:solidFill>
                <a:latin typeface="HK Grotesk Bold"/>
              </a:rPr>
              <a:t> de silhouette moyen de 0.40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57520"/>
            <a:ext cx="10220634" cy="99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59"/>
              </a:lnSpc>
            </a:pPr>
            <a:r>
              <a:rPr lang="en-US" sz="6900" spc="-207">
                <a:solidFill>
                  <a:srgbClr val="FFFFFF"/>
                </a:solidFill>
                <a:latin typeface="HK Grotesk Bold"/>
              </a:rPr>
              <a:t>DBSCAN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090842"/>
            <a:ext cx="15796610" cy="3929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DBSCAN: clustering basé sur densité.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Étiquettes attribuées selon voisins.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Voisinage défini par eps et min_samples.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Méthodes: get_neighbors, expand_cluster.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Calcul de la distance euclidienne.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Identification robuste des clusters.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1461512">
            <a:off x="8601563" y="92778"/>
            <a:ext cx="14662108" cy="4465495"/>
          </a:xfrm>
          <a:custGeom>
            <a:avLst/>
            <a:gdLst/>
            <a:ahLst/>
            <a:cxnLst/>
            <a:rect r="r" b="b" t="t" l="l"/>
            <a:pathLst>
              <a:path h="4465495" w="14662108">
                <a:moveTo>
                  <a:pt x="0" y="4465495"/>
                </a:moveTo>
                <a:lnTo>
                  <a:pt x="14662108" y="4465495"/>
                </a:lnTo>
                <a:lnTo>
                  <a:pt x="14662108" y="0"/>
                </a:lnTo>
                <a:lnTo>
                  <a:pt x="0" y="0"/>
                </a:lnTo>
                <a:lnTo>
                  <a:pt x="0" y="44654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1098363" y="1795822"/>
            <a:ext cx="20799788" cy="6695357"/>
          </a:xfrm>
          <a:custGeom>
            <a:avLst/>
            <a:gdLst/>
            <a:ahLst/>
            <a:cxnLst/>
            <a:rect r="r" b="b" t="t" l="l"/>
            <a:pathLst>
              <a:path h="6695357" w="20799788">
                <a:moveTo>
                  <a:pt x="0" y="0"/>
                </a:moveTo>
                <a:lnTo>
                  <a:pt x="20799788" y="0"/>
                </a:lnTo>
                <a:lnTo>
                  <a:pt x="20799788" y="6695356"/>
                </a:lnTo>
                <a:lnTo>
                  <a:pt x="0" y="669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13808" y="1497653"/>
            <a:ext cx="9460385" cy="7760647"/>
          </a:xfrm>
          <a:custGeom>
            <a:avLst/>
            <a:gdLst/>
            <a:ahLst/>
            <a:cxnLst/>
            <a:rect r="r" b="b" t="t" l="l"/>
            <a:pathLst>
              <a:path h="7760647" w="9460385">
                <a:moveTo>
                  <a:pt x="0" y="0"/>
                </a:moveTo>
                <a:lnTo>
                  <a:pt x="9460384" y="0"/>
                </a:lnTo>
                <a:lnTo>
                  <a:pt x="9460384" y="7760647"/>
                </a:lnTo>
                <a:lnTo>
                  <a:pt x="0" y="7760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1221336" y="321814"/>
            <a:ext cx="16160390" cy="84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49"/>
              </a:lnSpc>
            </a:pPr>
            <a:r>
              <a:rPr lang="en-US" sz="5900" spc="-177">
                <a:solidFill>
                  <a:srgbClr val="FFFFFF"/>
                </a:solidFill>
                <a:latin typeface="HK Grotesk Bold"/>
              </a:rPr>
              <a:t>Impact of EPS and Min Samples on Silhouette Score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1117413" y="1795822"/>
            <a:ext cx="20799788" cy="6695357"/>
          </a:xfrm>
          <a:custGeom>
            <a:avLst/>
            <a:gdLst/>
            <a:ahLst/>
            <a:cxnLst/>
            <a:rect r="r" b="b" t="t" l="l"/>
            <a:pathLst>
              <a:path h="6695357" w="20799788">
                <a:moveTo>
                  <a:pt x="0" y="0"/>
                </a:moveTo>
                <a:lnTo>
                  <a:pt x="20799788" y="0"/>
                </a:lnTo>
                <a:lnTo>
                  <a:pt x="20799788" y="6695356"/>
                </a:lnTo>
                <a:lnTo>
                  <a:pt x="0" y="669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1336" y="1824829"/>
            <a:ext cx="6512671" cy="7200900"/>
            <a:chOff x="0" y="0"/>
            <a:chExt cx="1715271" cy="18965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15271" cy="1896533"/>
            </a:xfrm>
            <a:custGeom>
              <a:avLst/>
              <a:gdLst/>
              <a:ahLst/>
              <a:cxnLst/>
              <a:rect r="r" b="b" t="t" l="l"/>
              <a:pathLst>
                <a:path h="1896533" w="1715271">
                  <a:moveTo>
                    <a:pt x="60626" y="0"/>
                  </a:moveTo>
                  <a:lnTo>
                    <a:pt x="1654645" y="0"/>
                  </a:lnTo>
                  <a:cubicBezTo>
                    <a:pt x="1688128" y="0"/>
                    <a:pt x="1715271" y="27143"/>
                    <a:pt x="1715271" y="60626"/>
                  </a:cubicBezTo>
                  <a:lnTo>
                    <a:pt x="1715271" y="1835907"/>
                  </a:lnTo>
                  <a:cubicBezTo>
                    <a:pt x="1715271" y="1869390"/>
                    <a:pt x="1688128" y="1896533"/>
                    <a:pt x="1654645" y="1896533"/>
                  </a:cubicBezTo>
                  <a:lnTo>
                    <a:pt x="60626" y="1896533"/>
                  </a:lnTo>
                  <a:cubicBezTo>
                    <a:pt x="27143" y="1896533"/>
                    <a:pt x="0" y="1869390"/>
                    <a:pt x="0" y="1835907"/>
                  </a:cubicBezTo>
                  <a:lnTo>
                    <a:pt x="0" y="60626"/>
                  </a:lnTo>
                  <a:cubicBezTo>
                    <a:pt x="0" y="27143"/>
                    <a:pt x="27143" y="0"/>
                    <a:pt x="60626" y="0"/>
                  </a:cubicBez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715271" cy="1877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073708" y="1938298"/>
            <a:ext cx="8185592" cy="6410403"/>
          </a:xfrm>
          <a:custGeom>
            <a:avLst/>
            <a:gdLst/>
            <a:ahLst/>
            <a:cxnLst/>
            <a:rect r="r" b="b" t="t" l="l"/>
            <a:pathLst>
              <a:path h="6410403" w="8185592">
                <a:moveTo>
                  <a:pt x="0" y="0"/>
                </a:moveTo>
                <a:lnTo>
                  <a:pt x="8185592" y="0"/>
                </a:lnTo>
                <a:lnTo>
                  <a:pt x="8185592" y="6410404"/>
                </a:lnTo>
                <a:lnTo>
                  <a:pt x="0" y="6410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5414467" y="628322"/>
            <a:ext cx="7318483" cy="84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49"/>
              </a:lnSpc>
            </a:pPr>
            <a:r>
              <a:rPr lang="en-US" sz="5900" spc="-177">
                <a:solidFill>
                  <a:srgbClr val="FFFFFF"/>
                </a:solidFill>
                <a:latin typeface="HK Grotesk Bold"/>
              </a:rPr>
              <a:t>Evaluation de DBSCAN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89899" y="2647204"/>
            <a:ext cx="4975546" cy="557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27"/>
              </a:lnSpc>
            </a:pPr>
            <a:r>
              <a:rPr lang="en-US" sz="3628" spc="-108">
                <a:solidFill>
                  <a:srgbClr val="FFFFFF"/>
                </a:solidFill>
                <a:latin typeface="HK Grotesk Bold"/>
              </a:rPr>
              <a:t>eps=0.65  min_samples=5</a:t>
            </a:r>
          </a:p>
          <a:p>
            <a:pPr>
              <a:lnSpc>
                <a:spcPts val="4027"/>
              </a:lnSpc>
              <a:spcBef>
                <a:spcPct val="0"/>
              </a:spcBef>
            </a:pPr>
            <a:r>
              <a:rPr lang="en-US" sz="3628" spc="-108">
                <a:solidFill>
                  <a:srgbClr val="0097EE"/>
                </a:solidFill>
                <a:latin typeface="HK Grotesk Bold"/>
              </a:rPr>
              <a:t>Cette combinaison des paramètres a produit des résultats d’évaluation :</a:t>
            </a:r>
          </a:p>
          <a:p>
            <a:pPr algn="ctr">
              <a:lnSpc>
                <a:spcPts val="4027"/>
              </a:lnSpc>
              <a:spcBef>
                <a:spcPct val="0"/>
              </a:spcBef>
            </a:pPr>
          </a:p>
          <a:p>
            <a:pPr algn="ctr">
              <a:lnSpc>
                <a:spcPts val="4027"/>
              </a:lnSpc>
              <a:spcBef>
                <a:spcPct val="0"/>
              </a:spcBef>
            </a:pPr>
          </a:p>
          <a:p>
            <a:pPr marL="783361" indent="-391680" lvl="1">
              <a:lnSpc>
                <a:spcPts val="4027"/>
              </a:lnSpc>
              <a:spcBef>
                <a:spcPct val="0"/>
              </a:spcBef>
              <a:buFont typeface="Arial"/>
              <a:buChar char="•"/>
            </a:pPr>
            <a:r>
              <a:rPr lang="en-US" sz="3628" spc="-108">
                <a:solidFill>
                  <a:srgbClr val="57FFDC"/>
                </a:solidFill>
                <a:latin typeface="HK Grotesk Bold"/>
              </a:rPr>
              <a:t>Indice</a:t>
            </a:r>
            <a:r>
              <a:rPr lang="en-US" sz="3628" spc="-108">
                <a:solidFill>
                  <a:srgbClr val="57FFDC"/>
                </a:solidFill>
                <a:latin typeface="HK Grotesk Bold"/>
              </a:rPr>
              <a:t> de silhouette moyen de </a:t>
            </a:r>
            <a:r>
              <a:rPr lang="en-US" sz="3628" spc="-108">
                <a:solidFill>
                  <a:srgbClr val="FF7057"/>
                </a:solidFill>
                <a:latin typeface="HK Grotesk Bold"/>
              </a:rPr>
              <a:t>0.40</a:t>
            </a:r>
          </a:p>
          <a:p>
            <a:pPr marL="783361" indent="-391680" lvl="1">
              <a:lnSpc>
                <a:spcPts val="4027"/>
              </a:lnSpc>
              <a:spcBef>
                <a:spcPct val="0"/>
              </a:spcBef>
              <a:buFont typeface="Arial"/>
              <a:buChar char="•"/>
            </a:pPr>
            <a:r>
              <a:rPr lang="en-US" sz="3628" spc="-108">
                <a:solidFill>
                  <a:srgbClr val="57FFDC"/>
                </a:solidFill>
                <a:latin typeface="HK Grotesk Bold"/>
              </a:rPr>
              <a:t>Nombre de clusters formés est </a:t>
            </a:r>
            <a:r>
              <a:rPr lang="en-US" sz="3628" spc="-108">
                <a:solidFill>
                  <a:srgbClr val="FF7057"/>
                </a:solidFill>
                <a:latin typeface="HK Grotesk Bold"/>
              </a:rPr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1098363" y="1795822"/>
            <a:ext cx="20799788" cy="6695357"/>
          </a:xfrm>
          <a:custGeom>
            <a:avLst/>
            <a:gdLst/>
            <a:ahLst/>
            <a:cxnLst/>
            <a:rect r="r" b="b" t="t" l="l"/>
            <a:pathLst>
              <a:path h="6695357" w="20799788">
                <a:moveTo>
                  <a:pt x="0" y="0"/>
                </a:moveTo>
                <a:lnTo>
                  <a:pt x="20799788" y="0"/>
                </a:lnTo>
                <a:lnTo>
                  <a:pt x="20799788" y="6695356"/>
                </a:lnTo>
                <a:lnTo>
                  <a:pt x="0" y="669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44858" y="1312259"/>
            <a:ext cx="10713345" cy="8557677"/>
          </a:xfrm>
          <a:custGeom>
            <a:avLst/>
            <a:gdLst/>
            <a:ahLst/>
            <a:cxnLst/>
            <a:rect r="r" b="b" t="t" l="l"/>
            <a:pathLst>
              <a:path h="8557677" w="10713345">
                <a:moveTo>
                  <a:pt x="0" y="0"/>
                </a:moveTo>
                <a:lnTo>
                  <a:pt x="10713346" y="0"/>
                </a:lnTo>
                <a:lnTo>
                  <a:pt x="10713346" y="8557677"/>
                </a:lnTo>
                <a:lnTo>
                  <a:pt x="0" y="85576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886364" y="321814"/>
            <a:ext cx="16372936" cy="84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49"/>
              </a:lnSpc>
            </a:pPr>
            <a:r>
              <a:rPr lang="en-US" sz="5900" spc="-177">
                <a:solidFill>
                  <a:srgbClr val="FFFFFF"/>
                </a:solidFill>
                <a:latin typeface="HK Grotesk Bold"/>
              </a:rPr>
              <a:t>Comparaison entre Distances Intra et Inter-Clusters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92178">
            <a:off x="-3184334" y="-1644671"/>
            <a:ext cx="11135343" cy="3391383"/>
          </a:xfrm>
          <a:custGeom>
            <a:avLst/>
            <a:gdLst/>
            <a:ahLst/>
            <a:cxnLst/>
            <a:rect r="r" b="b" t="t" l="l"/>
            <a:pathLst>
              <a:path h="3391383" w="1113534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8138756" y="1028700"/>
            <a:ext cx="52381" cy="8229600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984960" y="4230375"/>
            <a:ext cx="5910916" cy="226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Plan de Présentation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1282903"/>
            <a:ext cx="8115300" cy="4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57FFDC"/>
                </a:solidFill>
                <a:latin typeface="HK Grotesk Bold"/>
              </a:rPr>
              <a:t>INTRODUCTION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144000" y="3238698"/>
            <a:ext cx="8497883" cy="1774293"/>
            <a:chOff x="0" y="0"/>
            <a:chExt cx="11330510" cy="236572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11330510" cy="644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99"/>
                </a:lnSpc>
              </a:pPr>
              <a:r>
                <a:rPr lang="en-US" sz="2999">
                  <a:solidFill>
                    <a:srgbClr val="57FFDC"/>
                  </a:solidFill>
                  <a:latin typeface="HK Grotesk Bold"/>
                </a:rPr>
                <a:t>APPRENTISSAGE SUPERVISÉ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63911"/>
              <a:ext cx="11330510" cy="1809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799" spc="-55">
                  <a:solidFill>
                    <a:srgbClr val="FFFFFF"/>
                  </a:solidFill>
                  <a:latin typeface="HK Grotesk Light"/>
                </a:rPr>
                <a:t>Aperçu de l'implémentation et résultats de comparaison des 3 algorithmes de classification : KNN - Random Forest - Decision Trees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144000" y="8503798"/>
            <a:ext cx="8115300" cy="4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57FFDC"/>
                </a:solidFill>
                <a:latin typeface="HK Grotesk Bold"/>
              </a:rPr>
              <a:t>CONCLUSION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979987" y="1405820"/>
            <a:ext cx="369918" cy="369918"/>
            <a:chOff x="6705600" y="1371600"/>
            <a:chExt cx="10972800" cy="1097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979987" y="3238698"/>
            <a:ext cx="369918" cy="369918"/>
            <a:chOff x="6705600" y="1371600"/>
            <a:chExt cx="10972800" cy="1097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953797" y="5558479"/>
            <a:ext cx="369918" cy="369918"/>
            <a:chOff x="6705600" y="1371600"/>
            <a:chExt cx="10972800" cy="1097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144000" y="5553627"/>
            <a:ext cx="8497883" cy="1326895"/>
            <a:chOff x="0" y="0"/>
            <a:chExt cx="11330510" cy="176919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38100"/>
              <a:ext cx="11330510" cy="644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99"/>
                </a:lnSpc>
              </a:pPr>
              <a:r>
                <a:rPr lang="en-US" sz="2999">
                  <a:solidFill>
                    <a:srgbClr val="57FFDC"/>
                  </a:solidFill>
                  <a:latin typeface="HK Grotesk Bold"/>
                </a:rPr>
                <a:t>APPRENTISSAGE NON SUPERVISÉ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863911"/>
              <a:ext cx="11330510" cy="12133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799" spc="-55">
                  <a:solidFill>
                    <a:srgbClr val="FFFFFF"/>
                  </a:solidFill>
                  <a:latin typeface="HK Grotesk Light"/>
                </a:rPr>
                <a:t>Aperçu de l'implémentation et résultats de comparaison des 2 algorithmes de Clusturing : Kmeans et DBSCAN</a:t>
              </a:r>
            </a:p>
          </p:txBody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7979987" y="8551423"/>
            <a:ext cx="369918" cy="369918"/>
            <a:chOff x="6705600" y="1371600"/>
            <a:chExt cx="10972800" cy="1097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4529200" cy="11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Évaluation globale :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231817">
            <a:off x="-1782999" y="5871383"/>
            <a:ext cx="21853999" cy="7390754"/>
          </a:xfrm>
          <a:custGeom>
            <a:avLst/>
            <a:gdLst/>
            <a:ahLst/>
            <a:cxnLst/>
            <a:rect r="r" b="b" t="t" l="l"/>
            <a:pathLst>
              <a:path h="7390754" w="21853999">
                <a:moveTo>
                  <a:pt x="21853998" y="0"/>
                </a:moveTo>
                <a:lnTo>
                  <a:pt x="0" y="0"/>
                </a:lnTo>
                <a:lnTo>
                  <a:pt x="0" y="7390754"/>
                </a:lnTo>
                <a:lnTo>
                  <a:pt x="21853998" y="7390754"/>
                </a:lnTo>
                <a:lnTo>
                  <a:pt x="218539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199387"/>
            <a:ext cx="14529200" cy="447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6809" indent="-433404" lvl="1">
              <a:lnSpc>
                <a:spcPts val="5941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Bold"/>
              </a:rPr>
              <a:t>K-Means </a:t>
            </a:r>
            <a:r>
              <a:rPr lang="en-US" sz="4014" spc="-80">
                <a:solidFill>
                  <a:srgbClr val="FFFFFF"/>
                </a:solidFill>
                <a:latin typeface="HK Grotesk"/>
              </a:rPr>
              <a:t>préférable pour des clusters bien définis et distincts.</a:t>
            </a:r>
          </a:p>
          <a:p>
            <a:pPr marL="866809" indent="-433404" lvl="1">
              <a:lnSpc>
                <a:spcPts val="5941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Bold"/>
              </a:rPr>
              <a:t>DBSCAN</a:t>
            </a:r>
            <a:r>
              <a:rPr lang="en-US" sz="4014" spc="-80">
                <a:solidFill>
                  <a:srgbClr val="FFFFFF"/>
                </a:solidFill>
                <a:latin typeface="HK Grotesk"/>
              </a:rPr>
              <a:t> adapté à des clusters non sphériques ou des préoccupations de bruit.</a:t>
            </a:r>
          </a:p>
          <a:p>
            <a:pPr>
              <a:lnSpc>
                <a:spcPts val="5941"/>
              </a:lnSpc>
            </a:pPr>
          </a:p>
          <a:p>
            <a:pPr marL="866809" indent="-433404" lvl="1">
              <a:lnSpc>
                <a:spcPts val="5941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"/>
              </a:rPr>
              <a:t>Le choix dépend de la nature des données et des objectifs de clustering.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36445">
            <a:off x="3821047" y="20876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41713" y="1028700"/>
            <a:ext cx="8100629" cy="7333706"/>
            <a:chOff x="0" y="0"/>
            <a:chExt cx="5580380" cy="5052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635000" y="-673100"/>
              <a:ext cx="6488430" cy="6027420"/>
            </a:xfrm>
            <a:custGeom>
              <a:avLst/>
              <a:gdLst/>
              <a:ahLst/>
              <a:cxnLst/>
              <a:rect r="r" b="b" t="t" l="l"/>
              <a:pathLst>
                <a:path h="6027420" w="6488430">
                  <a:moveTo>
                    <a:pt x="5344160" y="1055370"/>
                  </a:moveTo>
                  <a:cubicBezTo>
                    <a:pt x="4573270" y="651510"/>
                    <a:pt x="3856990" y="1112520"/>
                    <a:pt x="3284220" y="1112520"/>
                  </a:cubicBezTo>
                  <a:cubicBezTo>
                    <a:pt x="2839720" y="1112520"/>
                    <a:pt x="2001520" y="0"/>
                    <a:pt x="1000760" y="1314450"/>
                  </a:cubicBezTo>
                  <a:cubicBezTo>
                    <a:pt x="0" y="2628900"/>
                    <a:pt x="1247140" y="3865880"/>
                    <a:pt x="2368550" y="4946650"/>
                  </a:cubicBezTo>
                  <a:cubicBezTo>
                    <a:pt x="3489960" y="6027420"/>
                    <a:pt x="5013960" y="6009640"/>
                    <a:pt x="5894070" y="4725670"/>
                  </a:cubicBezTo>
                  <a:cubicBezTo>
                    <a:pt x="6488430" y="3859530"/>
                    <a:pt x="6229350" y="1520190"/>
                    <a:pt x="5344160" y="1055370"/>
                  </a:cubicBezTo>
                  <a:close/>
                </a:path>
              </a:pathLst>
            </a:custGeom>
            <a:blipFill>
              <a:blip r:embed="rId4"/>
              <a:stretch>
                <a:fillRect l="0" t="-33161" r="0" b="-18146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4762228"/>
            <a:ext cx="5910916" cy="226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Présentation De L’interface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32696" y="4602493"/>
            <a:ext cx="7222607" cy="114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 spc="-240">
                <a:solidFill>
                  <a:srgbClr val="57FFDC"/>
                </a:solidFill>
                <a:latin typeface="HK Grotesk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0304738" cy="11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Apprentissage supervisé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-2228806">
            <a:off x="937623" y="2679825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6874465"/>
                </a:moveTo>
                <a:lnTo>
                  <a:pt x="21356206" y="6874465"/>
                </a:lnTo>
                <a:lnTo>
                  <a:pt x="21356206" y="0"/>
                </a:lnTo>
                <a:lnTo>
                  <a:pt x="0" y="0"/>
                </a:lnTo>
                <a:lnTo>
                  <a:pt x="0" y="68744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57520"/>
            <a:ext cx="10220634" cy="99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59"/>
              </a:lnSpc>
            </a:pPr>
            <a:r>
              <a:rPr lang="en-US" sz="6900" spc="-207">
                <a:solidFill>
                  <a:srgbClr val="FFFFFF"/>
                </a:solidFill>
                <a:latin typeface="HK Grotesk Bold"/>
              </a:rPr>
              <a:t>K-Nearest Neighbors (KNN)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005563"/>
            <a:ext cx="15796610" cy="237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Collecte et prétraitement des données.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Calcul de la distance entre les instances.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Prédiction basée sur les K voisins les plus proches.</a:t>
            </a:r>
          </a:p>
          <a:p>
            <a:pPr>
              <a:lnSpc>
                <a:spcPts val="326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true" rot="1461512">
            <a:off x="8601563" y="92778"/>
            <a:ext cx="14662108" cy="4465495"/>
          </a:xfrm>
          <a:custGeom>
            <a:avLst/>
            <a:gdLst/>
            <a:ahLst/>
            <a:cxnLst/>
            <a:rect r="r" b="b" t="t" l="l"/>
            <a:pathLst>
              <a:path h="4465495" w="14662108">
                <a:moveTo>
                  <a:pt x="0" y="4465495"/>
                </a:moveTo>
                <a:lnTo>
                  <a:pt x="14662108" y="4465495"/>
                </a:lnTo>
                <a:lnTo>
                  <a:pt x="14662108" y="0"/>
                </a:lnTo>
                <a:lnTo>
                  <a:pt x="0" y="0"/>
                </a:lnTo>
                <a:lnTo>
                  <a:pt x="0" y="44654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57520"/>
            <a:ext cx="10220634" cy="99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59"/>
              </a:lnSpc>
            </a:pPr>
            <a:r>
              <a:rPr lang="en-US" sz="6900" spc="-207">
                <a:solidFill>
                  <a:srgbClr val="FFFFFF"/>
                </a:solidFill>
                <a:latin typeface="HK Grotesk Bold"/>
              </a:rPr>
              <a:t>Random Forest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665490"/>
            <a:ext cx="17259300" cy="237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Génération d'échantillons bootstrap.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Entraînement de plusieurs arbres de décision.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Prédiction par vote ensembliste.</a:t>
            </a:r>
          </a:p>
          <a:p>
            <a:pPr>
              <a:lnSpc>
                <a:spcPts val="326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true" rot="1461512">
            <a:off x="8601563" y="92778"/>
            <a:ext cx="14662108" cy="4465495"/>
          </a:xfrm>
          <a:custGeom>
            <a:avLst/>
            <a:gdLst/>
            <a:ahLst/>
            <a:cxnLst/>
            <a:rect r="r" b="b" t="t" l="l"/>
            <a:pathLst>
              <a:path h="4465495" w="14662108">
                <a:moveTo>
                  <a:pt x="0" y="4465495"/>
                </a:moveTo>
                <a:lnTo>
                  <a:pt x="14662108" y="4465495"/>
                </a:lnTo>
                <a:lnTo>
                  <a:pt x="14662108" y="0"/>
                </a:lnTo>
                <a:lnTo>
                  <a:pt x="0" y="0"/>
                </a:lnTo>
                <a:lnTo>
                  <a:pt x="0" y="44654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57520"/>
            <a:ext cx="10220634" cy="99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59"/>
              </a:lnSpc>
            </a:pPr>
            <a:r>
              <a:rPr lang="en-US" sz="6900" spc="-207">
                <a:solidFill>
                  <a:srgbClr val="FFFFFF"/>
                </a:solidFill>
                <a:latin typeface="HK Grotesk Bold"/>
              </a:rPr>
              <a:t>Decision Trees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767492"/>
            <a:ext cx="16230600" cy="2615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Comptage des occurrences de chaque classe.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Partitionnement des données basé sur la valeur d'une colonne.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Calcul de l'indice de Gini pour évaluer l'impureté des données.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Light"/>
              </a:rPr>
              <a:t>Construction récursive de l'arbre basée sur le gain d'information.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1461512">
            <a:off x="8601563" y="92778"/>
            <a:ext cx="14662108" cy="4465495"/>
          </a:xfrm>
          <a:custGeom>
            <a:avLst/>
            <a:gdLst/>
            <a:ahLst/>
            <a:cxnLst/>
            <a:rect r="r" b="b" t="t" l="l"/>
            <a:pathLst>
              <a:path h="4465495" w="14662108">
                <a:moveTo>
                  <a:pt x="0" y="4465495"/>
                </a:moveTo>
                <a:lnTo>
                  <a:pt x="14662108" y="4465495"/>
                </a:lnTo>
                <a:lnTo>
                  <a:pt x="14662108" y="0"/>
                </a:lnTo>
                <a:lnTo>
                  <a:pt x="0" y="0"/>
                </a:lnTo>
                <a:lnTo>
                  <a:pt x="0" y="44654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231817">
            <a:off x="-1782999" y="5871383"/>
            <a:ext cx="21853999" cy="7390754"/>
          </a:xfrm>
          <a:custGeom>
            <a:avLst/>
            <a:gdLst/>
            <a:ahLst/>
            <a:cxnLst/>
            <a:rect r="r" b="b" t="t" l="l"/>
            <a:pathLst>
              <a:path h="7390754" w="21853999">
                <a:moveTo>
                  <a:pt x="21853998" y="0"/>
                </a:moveTo>
                <a:lnTo>
                  <a:pt x="0" y="0"/>
                </a:lnTo>
                <a:lnTo>
                  <a:pt x="0" y="7390754"/>
                </a:lnTo>
                <a:lnTo>
                  <a:pt x="21853998" y="7390754"/>
                </a:lnTo>
                <a:lnTo>
                  <a:pt x="218539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6634" y="3200174"/>
            <a:ext cx="16774732" cy="5086398"/>
          </a:xfrm>
          <a:custGeom>
            <a:avLst/>
            <a:gdLst/>
            <a:ahLst/>
            <a:cxnLst/>
            <a:rect r="r" b="b" t="t" l="l"/>
            <a:pathLst>
              <a:path h="5086398" w="16774732">
                <a:moveTo>
                  <a:pt x="0" y="0"/>
                </a:moveTo>
                <a:lnTo>
                  <a:pt x="16774732" y="0"/>
                </a:lnTo>
                <a:lnTo>
                  <a:pt x="16774732" y="5086398"/>
                </a:lnTo>
                <a:lnTo>
                  <a:pt x="0" y="50863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2134455" y="1076325"/>
            <a:ext cx="14019090" cy="84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49"/>
              </a:lnSpc>
            </a:pPr>
            <a:r>
              <a:rPr lang="en-US" sz="5900" spc="-177">
                <a:solidFill>
                  <a:srgbClr val="FFFFFF"/>
                </a:solidFill>
                <a:latin typeface="HK Grotesk Bold"/>
              </a:rPr>
              <a:t>Comparaison des performances des modèles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4529200" cy="11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Évaluation globale :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231817">
            <a:off x="-1782999" y="5871383"/>
            <a:ext cx="21853999" cy="7390754"/>
          </a:xfrm>
          <a:custGeom>
            <a:avLst/>
            <a:gdLst/>
            <a:ahLst/>
            <a:cxnLst/>
            <a:rect r="r" b="b" t="t" l="l"/>
            <a:pathLst>
              <a:path h="7390754" w="21853999">
                <a:moveTo>
                  <a:pt x="21853998" y="0"/>
                </a:moveTo>
                <a:lnTo>
                  <a:pt x="0" y="0"/>
                </a:lnTo>
                <a:lnTo>
                  <a:pt x="0" y="7390754"/>
                </a:lnTo>
                <a:lnTo>
                  <a:pt x="21853998" y="7390754"/>
                </a:lnTo>
                <a:lnTo>
                  <a:pt x="218539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145179"/>
            <a:ext cx="16230600" cy="1958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Bold"/>
              </a:rPr>
              <a:t>Random Forest</a:t>
            </a:r>
            <a:r>
              <a:rPr lang="en-US" sz="4014" spc="-80">
                <a:solidFill>
                  <a:srgbClr val="FFFFFF"/>
                </a:solidFill>
                <a:latin typeface="HK Grotesk Light"/>
              </a:rPr>
              <a:t> performe mieux mais avec un coût de calcul plus élevé.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Bold"/>
              </a:rPr>
              <a:t>KNN</a:t>
            </a:r>
            <a:r>
              <a:rPr lang="en-US" sz="4014" spc="-80">
                <a:solidFill>
                  <a:srgbClr val="FFFFFF"/>
                </a:solidFill>
                <a:latin typeface="HK Grotesk Light"/>
              </a:rPr>
              <a:t> pour des réponses rapides malgré des limitations.</a:t>
            </a:r>
          </a:p>
          <a:p>
            <a:pPr marL="866809" indent="-433404" lvl="1">
              <a:lnSpc>
                <a:spcPts val="5219"/>
              </a:lnSpc>
              <a:buFont typeface="Arial"/>
              <a:buChar char="•"/>
            </a:pPr>
            <a:r>
              <a:rPr lang="en-US" sz="4014" spc="-80">
                <a:solidFill>
                  <a:srgbClr val="FFFFFF"/>
                </a:solidFill>
                <a:latin typeface="HK Grotesk Bold"/>
              </a:rPr>
              <a:t>Les arbres de décision</a:t>
            </a:r>
            <a:r>
              <a:rPr lang="en-US" sz="4014" spc="-80">
                <a:solidFill>
                  <a:srgbClr val="FFFFFF"/>
                </a:solidFill>
                <a:latin typeface="HK Grotesk Light"/>
              </a:rPr>
              <a:t> offrent un équilibre entre vitesse et précision.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DAF5s1daGuA</dc:identifier>
  <dcterms:modified xsi:type="dcterms:W3CDTF">2011-08-01T06:04:30Z</dcterms:modified>
  <cp:revision>1</cp:revision>
  <dc:title>Bleu et Blanc Moderne Technologie Portfolio Diaporama</dc:title>
</cp:coreProperties>
</file>