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75" r:id="rId2"/>
    <p:sldId id="257" r:id="rId3"/>
    <p:sldId id="272" r:id="rId4"/>
    <p:sldId id="277" r:id="rId5"/>
    <p:sldId id="278" r:id="rId6"/>
    <p:sldId id="296" r:id="rId7"/>
    <p:sldId id="297" r:id="rId8"/>
    <p:sldId id="280" r:id="rId9"/>
    <p:sldId id="298" r:id="rId10"/>
    <p:sldId id="270" r:id="rId11"/>
    <p:sldId id="299"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ouzzal"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34" autoAdjust="0"/>
    <p:restoredTop sz="91982" autoAdjust="0"/>
  </p:normalViewPr>
  <p:slideViewPr>
    <p:cSldViewPr>
      <p:cViewPr varScale="1">
        <p:scale>
          <a:sx n="78" d="100"/>
          <a:sy n="78" d="100"/>
        </p:scale>
        <p:origin x="-924" y="-84"/>
      </p:cViewPr>
      <p:guideLst>
        <p:guide orient="horz" pos="2160"/>
        <p:guide pos="2880"/>
      </p:guideLst>
    </p:cSldViewPr>
  </p:slideViewPr>
  <p:notesTextViewPr>
    <p:cViewPr>
      <p:scale>
        <a:sx n="66" d="100"/>
        <a:sy n="66"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967A19-CE05-496A-83B4-C02B258FF7E6}" type="datetimeFigureOut">
              <a:rPr lang="fr-FR" smtClean="0"/>
              <a:t>12/01/2020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61BA68-F991-4230-8840-90FFE80A367F}" type="slidenum">
              <a:rPr lang="fr-FR" smtClean="0"/>
              <a:t>‹N°›</a:t>
            </a:fld>
            <a:endParaRPr lang="fr-F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B75572-C810-4A46-98FA-CCD28014F734}" type="datetimeFigureOut">
              <a:rPr lang="fr-FR" smtClean="0"/>
              <a:pPr/>
              <a:t>12/01/2020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B7C88A-70DF-4732-9150-3FE1CA5155C4}" type="slidenum">
              <a:rPr lang="fr-FR" smtClean="0"/>
              <a:pPr/>
              <a:t>‹N°›</a:t>
            </a:fld>
            <a:endParaRPr lang="fr-F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ECB7C88A-70DF-4732-9150-3FE1CA5155C4}"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CB7C88A-70DF-4732-9150-3FE1CA5155C4}"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2000" kern="1200" dirty="0" smtClean="0">
                <a:solidFill>
                  <a:schemeClr val="tx1"/>
                </a:solidFill>
                <a:latin typeface="+mn-lt"/>
                <a:ea typeface="+mn-ea"/>
                <a:cs typeface="+mn-cs"/>
              </a:rPr>
              <a:t> Pour cela j’ai  passé mon stage au sein de la « Présidence de l’Université Moulay Ismail » à Meknès exactement dans</a:t>
            </a:r>
            <a:r>
              <a:rPr lang="fr-FR" sz="2000" kern="1200" baseline="0" dirty="0" smtClean="0">
                <a:solidFill>
                  <a:schemeClr val="tx1"/>
                </a:solidFill>
                <a:latin typeface="+mn-lt"/>
                <a:ea typeface="+mn-ea"/>
                <a:cs typeface="+mn-cs"/>
              </a:rPr>
              <a:t> le </a:t>
            </a:r>
            <a:r>
              <a:rPr lang="fr-FR" sz="2000" kern="1200" baseline="0" dirty="0" err="1" smtClean="0">
                <a:solidFill>
                  <a:schemeClr val="tx1"/>
                </a:solidFill>
                <a:latin typeface="+mn-lt"/>
                <a:ea typeface="+mn-ea"/>
                <a:cs typeface="+mn-cs"/>
              </a:rPr>
              <a:t>departement</a:t>
            </a:r>
            <a:r>
              <a:rPr lang="fr-FR" sz="2000" kern="1200" baseline="0" dirty="0" smtClean="0">
                <a:solidFill>
                  <a:schemeClr val="tx1"/>
                </a:solidFill>
                <a:latin typeface="+mn-lt"/>
                <a:ea typeface="+mn-ea"/>
                <a:cs typeface="+mn-cs"/>
              </a:rPr>
              <a:t> de système d’information</a:t>
            </a:r>
            <a:r>
              <a:rPr lang="fr-FR" sz="2000" kern="1200" dirty="0" smtClean="0">
                <a:solidFill>
                  <a:schemeClr val="tx1"/>
                </a:solidFill>
                <a:latin typeface="+mn-lt"/>
                <a:ea typeface="+mn-ea"/>
                <a:cs typeface="+mn-cs"/>
              </a:rPr>
              <a:t> qui m’a donné une précieuse et indispensable expérience à la pratique professionnelle. </a:t>
            </a:r>
          </a:p>
          <a:p>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ECB7C88A-70DF-4732-9150-3FE1CA5155C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La  période que nous avons passée nous a permis de découvrir le milieu de travail, et d’améliorer nos connaissances.</a:t>
            </a:r>
          </a:p>
          <a:p>
            <a:r>
              <a:rPr lang="fr-FR" sz="1200" kern="1200" dirty="0" smtClean="0">
                <a:solidFill>
                  <a:schemeClr val="tx1"/>
                </a:solidFill>
                <a:latin typeface="+mn-lt"/>
                <a:ea typeface="+mn-ea"/>
                <a:cs typeface="+mn-cs"/>
              </a:rPr>
              <a:t>       Ce Stage nous a montré aussi l’intérêt du travail en équipe et le partage des tâches, nous avons donc pu avoir une idée générale sur l’activité de l’établissement et mettre en pratique les connaissances théoriques acquises durant nos deux années de formation en L’ESTM.</a:t>
            </a:r>
          </a:p>
          <a:p>
            <a:r>
              <a:rPr lang="fr-FR" sz="1200" kern="1200" dirty="0" smtClean="0">
                <a:solidFill>
                  <a:schemeClr val="tx1"/>
                </a:solidFill>
                <a:latin typeface="+mn-lt"/>
                <a:ea typeface="+mn-ea"/>
                <a:cs typeface="+mn-cs"/>
              </a:rPr>
              <a:t>      En effet, le contact avec le monde professionnel nous permettra sûrement d'acquérir de la compétence et du savoir-faire en préparation à notre métier </a:t>
            </a:r>
            <a:endParaRPr lang="fr-FR" dirty="0"/>
          </a:p>
        </p:txBody>
      </p:sp>
      <p:sp>
        <p:nvSpPr>
          <p:cNvPr id="4" name="Espace réservé du numéro de diapositive 3"/>
          <p:cNvSpPr>
            <a:spLocks noGrp="1"/>
          </p:cNvSpPr>
          <p:nvPr>
            <p:ph type="sldNum" sz="quarter" idx="10"/>
          </p:nvPr>
        </p:nvSpPr>
        <p:spPr/>
        <p:txBody>
          <a:bodyPr/>
          <a:lstStyle/>
          <a:p>
            <a:fld id="{ECB7C88A-70DF-4732-9150-3FE1CA5155C4}"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779C0902-26DB-4120-A04B-BAE98C44EA14}" type="datetime1">
              <a:rPr lang="fr-FR" smtClean="0"/>
              <a:t>12/01/2020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hasCustomPrompt="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0645EDE2-15CE-4306-87C2-4DBA5F7E01CD}" type="datetime1">
              <a:rPr lang="fr-FR" smtClean="0"/>
              <a:t>12/01/2020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7BC3564E-1EE7-4DCA-A681-1E802DFA9056}" type="datetime1">
              <a:rPr lang="fr-FR" smtClean="0"/>
              <a:t>12/01/2020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u contenu 2"/>
          <p:cNvSpPr>
            <a:spLocks noGrp="1"/>
          </p:cNvSpPr>
          <p:nvPr>
            <p:ph idx="1" hasCustomPrompt="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1214056-CFC1-44E4-8E02-6DE48B828ABD}" type="datetime1">
              <a:rPr lang="fr-FR" smtClean="0"/>
              <a:t>12/01/2020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034F2AB-9945-4080-8FCC-7A261636DBAF}" type="datetime1">
              <a:rPr lang="fr-FR" smtClean="0"/>
              <a:t>12/01/2020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4412A94C-B3F9-4409-A61D-9E99090C1719}" type="datetime1">
              <a:rPr lang="fr-FR" smtClean="0"/>
              <a:t>12/01/2020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CE8B6D78-B539-4F4F-9E2B-AB2EAD2CFA07}" type="datetime1">
              <a:rPr lang="fr-FR" smtClean="0"/>
              <a:t>12/01/2020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4186312C-D98C-45B9-9A6C-A5BECF57A6EB}" type="datetime1">
              <a:rPr lang="fr-FR" smtClean="0"/>
              <a:t>12/01/2020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F8D954C-BA34-467E-8D80-B3EF92ED3159}" type="datetime1">
              <a:rPr lang="fr-FR" smtClean="0"/>
              <a:t>12/01/2020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825424E-0311-4B4F-B603-3A9F1356D2EC}" type="datetime1">
              <a:rPr lang="fr-FR" smtClean="0"/>
              <a:t>12/01/2020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C1E3CAA-A092-4EA4-AFD6-F75020E37C81}" type="datetime1">
              <a:rPr lang="fr-FR" smtClean="0"/>
              <a:t>12/01/2020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1EAC9-46F8-464F-960B-E4C0D456DBD2}" type="datetime1">
              <a:rPr lang="fr-FR" smtClean="0"/>
              <a:t>12/01/2020</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r.wikipedia.org/wiki/Structured_Query_Language" TargetMode="External"/><Relationship Id="rId2" Type="http://schemas.openxmlformats.org/officeDocument/2006/relationships/hyperlink" Target="https://fr.wikipedia.org/wiki/Base_de_donn%C3%A9es_relationnelle" TargetMode="External"/><Relationship Id="rId1" Type="http://schemas.openxmlformats.org/officeDocument/2006/relationships/slideLayout" Target="../slideLayouts/slideLayout2.xml"/><Relationship Id="rId4" Type="http://schemas.openxmlformats.org/officeDocument/2006/relationships/hyperlink" Target="https://fr.wikipedia.org/wiki/Processus_l%C3%A9g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3000372"/>
            <a:ext cx="8229600" cy="1080120"/>
          </a:xfrm>
        </p:spPr>
        <p:txBody>
          <a:bodyPr>
            <a:normAutofit/>
          </a:bodyPr>
          <a:lstStyle/>
          <a:p>
            <a:r>
              <a:rPr lang="fr-FR" sz="4800" dirty="0" smtClean="0">
                <a:solidFill>
                  <a:srgbClr val="FF0000"/>
                </a:solidFill>
              </a:rPr>
              <a:t>Projet Agence de Voyage</a:t>
            </a:r>
            <a:endParaRPr lang="en-US" sz="4800" dirty="0">
              <a:solidFill>
                <a:srgbClr val="FF0000"/>
              </a:solidFill>
            </a:endParaRPr>
          </a:p>
        </p:txBody>
      </p:sp>
      <p:pic>
        <p:nvPicPr>
          <p:cNvPr id="4" name="Espace réservé du contenu 3"/>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0" y="285728"/>
            <a:ext cx="8844705" cy="1785950"/>
          </a:xfrm>
        </p:spPr>
      </p:pic>
      <p:sp>
        <p:nvSpPr>
          <p:cNvPr id="5" name="ZoneTexte 4"/>
          <p:cNvSpPr txBox="1"/>
          <p:nvPr/>
        </p:nvSpPr>
        <p:spPr>
          <a:xfrm>
            <a:off x="5759624" y="4786322"/>
            <a:ext cx="3384376" cy="1261884"/>
          </a:xfrm>
          <a:prstGeom prst="rect">
            <a:avLst/>
          </a:prstGeom>
          <a:noFill/>
        </p:spPr>
        <p:txBody>
          <a:bodyPr wrap="square" rtlCol="0">
            <a:spAutoFit/>
          </a:bodyPr>
          <a:lstStyle/>
          <a:p>
            <a:r>
              <a:rPr lang="fr-FR" sz="2800" b="1" dirty="0" smtClean="0">
                <a:solidFill>
                  <a:schemeClr val="accent3">
                    <a:lumMod val="50000"/>
                  </a:schemeClr>
                </a:solidFill>
              </a:rPr>
              <a:t>   </a:t>
            </a:r>
            <a:r>
              <a:rPr lang="fr-FR" sz="2800" b="1" dirty="0" err="1" smtClean="0">
                <a:solidFill>
                  <a:schemeClr val="accent3">
                    <a:lumMod val="50000"/>
                  </a:schemeClr>
                </a:solidFill>
              </a:rPr>
              <a:t>Realisé</a:t>
            </a:r>
            <a:r>
              <a:rPr lang="fr-FR" sz="2800" b="1" dirty="0" smtClean="0">
                <a:solidFill>
                  <a:schemeClr val="accent3">
                    <a:lumMod val="50000"/>
                  </a:schemeClr>
                </a:solidFill>
              </a:rPr>
              <a:t> par :</a:t>
            </a:r>
            <a:r>
              <a:rPr lang="fr-FR" sz="2400" b="1" dirty="0" smtClean="0">
                <a:solidFill>
                  <a:schemeClr val="accent5">
                    <a:lumMod val="50000"/>
                  </a:schemeClr>
                </a:solidFill>
              </a:rPr>
              <a:t> </a:t>
            </a:r>
          </a:p>
          <a:p>
            <a:r>
              <a:rPr lang="fr-FR" sz="2400" b="1" dirty="0" err="1" smtClean="0">
                <a:solidFill>
                  <a:schemeClr val="accent5">
                    <a:lumMod val="50000"/>
                  </a:schemeClr>
                </a:solidFill>
              </a:rPr>
              <a:t>Achraf</a:t>
            </a:r>
            <a:r>
              <a:rPr lang="fr-FR" sz="2400" b="1" dirty="0" smtClean="0">
                <a:solidFill>
                  <a:schemeClr val="accent5">
                    <a:lumMod val="50000"/>
                  </a:schemeClr>
                </a:solidFill>
              </a:rPr>
              <a:t> El </a:t>
            </a:r>
            <a:r>
              <a:rPr lang="fr-FR" sz="2400" b="1" dirty="0" err="1" smtClean="0">
                <a:solidFill>
                  <a:schemeClr val="accent5">
                    <a:lumMod val="50000"/>
                  </a:schemeClr>
                </a:solidFill>
              </a:rPr>
              <a:t>maghroudi</a:t>
            </a:r>
            <a:endParaRPr lang="fr-FR" sz="2400" b="1" dirty="0" smtClean="0">
              <a:solidFill>
                <a:schemeClr val="accent5">
                  <a:lumMod val="50000"/>
                </a:schemeClr>
              </a:solidFill>
            </a:endParaRPr>
          </a:p>
          <a:p>
            <a:r>
              <a:rPr lang="fr-FR" sz="2400" b="1" dirty="0" err="1" smtClean="0">
                <a:solidFill>
                  <a:schemeClr val="accent5">
                    <a:lumMod val="50000"/>
                  </a:schemeClr>
                </a:solidFill>
              </a:rPr>
              <a:t>Aymen</a:t>
            </a:r>
            <a:r>
              <a:rPr lang="fr-FR" sz="2400" b="1" dirty="0" smtClean="0">
                <a:solidFill>
                  <a:schemeClr val="accent5">
                    <a:lumMod val="50000"/>
                  </a:schemeClr>
                </a:solidFill>
              </a:rPr>
              <a:t> </a:t>
            </a:r>
            <a:r>
              <a:rPr lang="fr-FR" sz="2400" b="1" dirty="0" err="1" smtClean="0">
                <a:solidFill>
                  <a:schemeClr val="accent5">
                    <a:lumMod val="50000"/>
                  </a:schemeClr>
                </a:solidFill>
              </a:rPr>
              <a:t>Benjbara</a:t>
            </a:r>
            <a:endParaRPr lang="en-US" sz="2400" b="1" dirty="0">
              <a:solidFill>
                <a:schemeClr val="accent5">
                  <a:lumMod val="50000"/>
                </a:schemeClr>
              </a:solidFill>
            </a:endParaRPr>
          </a:p>
        </p:txBody>
      </p:sp>
      <p:sp>
        <p:nvSpPr>
          <p:cNvPr id="7" name="ZoneTexte 6"/>
          <p:cNvSpPr txBox="1"/>
          <p:nvPr/>
        </p:nvSpPr>
        <p:spPr>
          <a:xfrm>
            <a:off x="642910" y="4929198"/>
            <a:ext cx="2814582" cy="1384995"/>
          </a:xfrm>
          <a:prstGeom prst="rect">
            <a:avLst/>
          </a:prstGeom>
          <a:noFill/>
        </p:spPr>
        <p:txBody>
          <a:bodyPr wrap="square" rtlCol="0">
            <a:spAutoFit/>
          </a:bodyPr>
          <a:lstStyle/>
          <a:p>
            <a:r>
              <a:rPr lang="fr-FR" sz="2800" b="1" dirty="0" smtClean="0">
                <a:solidFill>
                  <a:schemeClr val="accent3">
                    <a:lumMod val="75000"/>
                  </a:schemeClr>
                </a:solidFill>
              </a:rPr>
              <a:t>Encadré par : </a:t>
            </a:r>
          </a:p>
          <a:p>
            <a:r>
              <a:rPr lang="fr-FR" sz="2000" b="1" dirty="0" smtClean="0">
                <a:solidFill>
                  <a:schemeClr val="accent5">
                    <a:lumMod val="50000"/>
                  </a:schemeClr>
                </a:solidFill>
              </a:rPr>
              <a:t>Prof-Dr: </a:t>
            </a:r>
            <a:r>
              <a:rPr lang="fr-FR" sz="2000" b="1" dirty="0" err="1" smtClean="0">
                <a:solidFill>
                  <a:schemeClr val="accent5">
                    <a:lumMod val="50000"/>
                  </a:schemeClr>
                </a:solidFill>
              </a:rPr>
              <a:t>Said</a:t>
            </a:r>
            <a:r>
              <a:rPr lang="fr-FR" sz="2000" b="1" dirty="0" smtClean="0">
                <a:solidFill>
                  <a:schemeClr val="accent5">
                    <a:lumMod val="50000"/>
                  </a:schemeClr>
                </a:solidFill>
              </a:rPr>
              <a:t> </a:t>
            </a:r>
            <a:r>
              <a:rPr lang="fr-FR" sz="2000" b="1" dirty="0" err="1" smtClean="0">
                <a:solidFill>
                  <a:schemeClr val="accent5">
                    <a:lumMod val="50000"/>
                  </a:schemeClr>
                </a:solidFill>
              </a:rPr>
              <a:t>Benhalima</a:t>
            </a:r>
            <a:endParaRPr lang="fr-FR" sz="2000" b="1" dirty="0" smtClean="0">
              <a:solidFill>
                <a:schemeClr val="accent5">
                  <a:lumMod val="50000"/>
                </a:schemeClr>
              </a:solidFill>
            </a:endParaRPr>
          </a:p>
          <a:p>
            <a:endParaRPr lang="fr-FR" sz="2000" b="1" dirty="0" smtClean="0">
              <a:solidFill>
                <a:schemeClr val="accent5">
                  <a:lumMod val="50000"/>
                </a:schemeClr>
              </a:solidFill>
            </a:endParaRPr>
          </a:p>
          <a:p>
            <a:r>
              <a:rPr lang="fr-FR" sz="1600" b="1" dirty="0" smtClean="0"/>
              <a:t>Le 13.01.2020</a:t>
            </a:r>
          </a:p>
        </p:txBody>
      </p:sp>
      <p:pic>
        <p:nvPicPr>
          <p:cNvPr id="1026" name="Picture 2" descr="C:\Users\hh\Desktop\index.jpeg"/>
          <p:cNvPicPr>
            <a:picLocks noChangeAspect="1" noChangeArrowheads="1"/>
          </p:cNvPicPr>
          <p:nvPr/>
        </p:nvPicPr>
        <p:blipFill>
          <a:blip r:embed="rId4"/>
          <a:srcRect/>
          <a:stretch>
            <a:fillRect/>
          </a:stretch>
        </p:blipFill>
        <p:spPr bwMode="auto">
          <a:xfrm>
            <a:off x="6929454" y="1000108"/>
            <a:ext cx="1409701" cy="897995"/>
          </a:xfrm>
          <a:prstGeom prst="rect">
            <a:avLst/>
          </a:prstGeom>
          <a:noFill/>
        </p:spPr>
      </p:pic>
      <p:sp>
        <p:nvSpPr>
          <p:cNvPr id="8" name="Espace réservé du pied de page 7"/>
          <p:cNvSpPr>
            <a:spLocks noGrp="1"/>
          </p:cNvSpPr>
          <p:nvPr>
            <p:ph type="ftr" sz="quarter" idx="11"/>
          </p:nvPr>
        </p:nvSpPr>
        <p:spPr/>
        <p:txBody>
          <a:bodyPr/>
          <a:lstStyle/>
          <a:p>
            <a:endParaRPr lang="fr-B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404664"/>
            <a:ext cx="8229600" cy="1143000"/>
          </a:xfrm>
        </p:spPr>
        <p:txBody>
          <a:bodyPr/>
          <a:lstStyle/>
          <a:p>
            <a:r>
              <a:rPr lang="fr-FR" dirty="0" smtClean="0">
                <a:solidFill>
                  <a:schemeClr val="tx2">
                    <a:lumMod val="75000"/>
                  </a:schemeClr>
                </a:solidFill>
              </a:rPr>
              <a:t>Conclusion</a:t>
            </a:r>
            <a:endParaRPr lang="fr-FR" dirty="0">
              <a:solidFill>
                <a:schemeClr val="tx2">
                  <a:lumMod val="75000"/>
                </a:schemeClr>
              </a:solidFill>
            </a:endParaRPr>
          </a:p>
        </p:txBody>
      </p:sp>
      <p:sp>
        <p:nvSpPr>
          <p:cNvPr id="3" name="Espace réservé du contenu 2"/>
          <p:cNvSpPr>
            <a:spLocks noGrp="1"/>
          </p:cNvSpPr>
          <p:nvPr>
            <p:ph idx="1"/>
          </p:nvPr>
        </p:nvSpPr>
        <p:spPr/>
        <p:txBody>
          <a:bodyPr/>
          <a:lstStyle/>
          <a:p>
            <a:r>
              <a:rPr lang="fr-FR" dirty="0" smtClean="0"/>
              <a:t>La vie active, pratique ou professionnelle n’est pas identique au monde des études, c’est un autre univers, dans lequel la personne doit avoir une conscience professionnelle .Il permet en dépit de toutes les difficultés de réaliser et d’assurer les responsabilités qui nous seront confiées avec le maximum de perfection et de dévouement souhaitables   .</a:t>
            </a:r>
          </a:p>
          <a:p>
            <a:endParaRPr lang="fr-FR" dirty="0"/>
          </a:p>
        </p:txBody>
      </p:sp>
      <p:sp>
        <p:nvSpPr>
          <p:cNvPr id="4" name="Espace réservé du pied de page 3"/>
          <p:cNvSpPr>
            <a:spLocks noGrp="1"/>
          </p:cNvSpPr>
          <p:nvPr>
            <p:ph type="ftr" sz="quarter" idx="11"/>
          </p:nvPr>
        </p:nvSpPr>
        <p:spPr/>
        <p:txBody>
          <a:bodyPr/>
          <a:lstStyle/>
          <a:p>
            <a:endParaRPr lang="fr-B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sz="6600" dirty="0" smtClean="0">
                <a:solidFill>
                  <a:schemeClr val="accent2">
                    <a:lumMod val="75000"/>
                  </a:schemeClr>
                </a:solidFill>
              </a:rPr>
              <a:t>Merci Pour Votre Attention</a:t>
            </a:r>
          </a:p>
          <a:p>
            <a:endParaRPr lang="fr-FR" dirty="0" smtClean="0"/>
          </a:p>
          <a:p>
            <a:endParaRPr lang="fr-FR" dirty="0"/>
          </a:p>
        </p:txBody>
      </p:sp>
      <p:pic>
        <p:nvPicPr>
          <p:cNvPr id="4" name="Picture 4" descr="mer"/>
          <p:cNvPicPr>
            <a:picLocks noChangeAspect="1"/>
          </p:cNvPicPr>
          <p:nvPr/>
        </p:nvPicPr>
        <p:blipFill>
          <a:blip r:embed="rId2"/>
          <a:stretch>
            <a:fillRect/>
          </a:stretch>
        </p:blipFill>
        <p:spPr>
          <a:xfrm>
            <a:off x="4786314" y="2857496"/>
            <a:ext cx="3411855" cy="2868930"/>
          </a:xfrm>
          <a:prstGeom prst="rect">
            <a:avLst/>
          </a:prstGeom>
        </p:spPr>
      </p:pic>
      <p:sp>
        <p:nvSpPr>
          <p:cNvPr id="5" name="Espace réservé du pied de page 4"/>
          <p:cNvSpPr>
            <a:spLocks noGrp="1"/>
          </p:cNvSpPr>
          <p:nvPr>
            <p:ph type="ftr" sz="quarter" idx="11"/>
          </p:nvPr>
        </p:nvSpPr>
        <p:spPr/>
        <p:txBody>
          <a:bodyPr/>
          <a:lstStyle/>
          <a:p>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dirty="0" smtClean="0">
                <a:solidFill>
                  <a:schemeClr val="accent2">
                    <a:lumMod val="75000"/>
                  </a:schemeClr>
                </a:solidFill>
              </a:rPr>
              <a:t>Plan</a:t>
            </a:r>
            <a:endParaRPr lang="fr-FR" dirty="0">
              <a:solidFill>
                <a:schemeClr val="accent2">
                  <a:lumMod val="75000"/>
                </a:schemeClr>
              </a:solidFill>
            </a:endParaRPr>
          </a:p>
        </p:txBody>
      </p:sp>
      <p:sp>
        <p:nvSpPr>
          <p:cNvPr id="3" name="Espace réservé du contenu 2"/>
          <p:cNvSpPr>
            <a:spLocks noGrp="1"/>
          </p:cNvSpPr>
          <p:nvPr>
            <p:ph idx="1"/>
          </p:nvPr>
        </p:nvSpPr>
        <p:spPr/>
        <p:txBody>
          <a:bodyPr>
            <a:normAutofit fontScale="97500"/>
          </a:bodyPr>
          <a:lstStyle/>
          <a:p>
            <a:pPr marL="571500" indent="-571500">
              <a:buFont typeface="+mj-lt"/>
              <a:buAutoNum type="romanUcPeriod"/>
            </a:pPr>
            <a:r>
              <a:rPr lang="fr-FR" dirty="0" smtClean="0">
                <a:solidFill>
                  <a:schemeClr val="tx2">
                    <a:lumMod val="75000"/>
                  </a:schemeClr>
                </a:solidFill>
              </a:rPr>
              <a:t>Introduction générale</a:t>
            </a:r>
          </a:p>
          <a:p>
            <a:pPr marL="571500" lvl="0" indent="-571500">
              <a:buFont typeface="+mj-lt"/>
              <a:buAutoNum type="romanUcPeriod"/>
            </a:pPr>
            <a:r>
              <a:rPr lang="en-US" i="1" dirty="0" smtClean="0">
                <a:solidFill>
                  <a:schemeClr val="tx2">
                    <a:lumMod val="75000"/>
                  </a:schemeClr>
                </a:solidFill>
              </a:rPr>
              <a:t>Use Case du systeme</a:t>
            </a:r>
          </a:p>
          <a:p>
            <a:pPr marL="571500" indent="-571500">
              <a:buFont typeface="+mj-lt"/>
              <a:buAutoNum type="romanUcPeriod"/>
            </a:pPr>
            <a:r>
              <a:rPr lang="en-US" i="1" dirty="0" smtClean="0">
                <a:solidFill>
                  <a:schemeClr val="tx2">
                    <a:lumMod val="75000"/>
                  </a:schemeClr>
                </a:solidFill>
              </a:rPr>
              <a:t>Diagramme de Classe</a:t>
            </a:r>
          </a:p>
          <a:p>
            <a:pPr marL="571500" indent="-571500">
              <a:buFont typeface="+mj-lt"/>
              <a:buAutoNum type="romanUcPeriod"/>
            </a:pPr>
            <a:r>
              <a:rPr lang="fr-MA" dirty="0" smtClean="0">
                <a:solidFill>
                  <a:schemeClr val="tx2">
                    <a:lumMod val="75000"/>
                  </a:schemeClr>
                </a:solidFill>
              </a:rPr>
              <a:t>Les outils utilisés </a:t>
            </a:r>
          </a:p>
          <a:p>
            <a:pPr marL="571500" indent="-571500">
              <a:buNone/>
            </a:pPr>
            <a:r>
              <a:rPr lang="fr-MA" dirty="0" smtClean="0">
                <a:solidFill>
                  <a:schemeClr val="tx2">
                    <a:lumMod val="75000"/>
                  </a:schemeClr>
                </a:solidFill>
              </a:rPr>
              <a:t>      </a:t>
            </a:r>
            <a:r>
              <a:rPr lang="fr-MA" sz="2100" dirty="0" smtClean="0">
                <a:solidFill>
                  <a:schemeClr val="tx2">
                    <a:lumMod val="75000"/>
                  </a:schemeClr>
                </a:solidFill>
              </a:rPr>
              <a:t>1. </a:t>
            </a:r>
            <a:r>
              <a:rPr lang="fr-FR" sz="2100" dirty="0" smtClean="0">
                <a:solidFill>
                  <a:schemeClr val="tx2">
                    <a:lumMod val="75000"/>
                  </a:schemeClr>
                </a:solidFill>
              </a:rPr>
              <a:t>Les langages de Programmation</a:t>
            </a:r>
          </a:p>
          <a:p>
            <a:pPr marL="571500" indent="-571500">
              <a:buNone/>
            </a:pPr>
            <a:r>
              <a:rPr lang="fr-FR" sz="2100" dirty="0" smtClean="0">
                <a:solidFill>
                  <a:schemeClr val="tx2">
                    <a:lumMod val="75000"/>
                  </a:schemeClr>
                </a:solidFill>
              </a:rPr>
              <a:t>         2. Les bases de Données</a:t>
            </a:r>
          </a:p>
          <a:p>
            <a:pPr marL="571500" indent="-571500">
              <a:buNone/>
            </a:pPr>
            <a:r>
              <a:rPr lang="fr-FR" sz="2100" dirty="0" smtClean="0">
                <a:solidFill>
                  <a:schemeClr val="tx2">
                    <a:lumMod val="75000"/>
                  </a:schemeClr>
                </a:solidFill>
              </a:rPr>
              <a:t>         3. Méthodes et logiciel utilisés</a:t>
            </a:r>
          </a:p>
          <a:p>
            <a:pPr marL="571500" indent="-571500">
              <a:buNone/>
            </a:pPr>
            <a:endParaRPr lang="fr-FR" sz="2100" dirty="0" smtClean="0">
              <a:solidFill>
                <a:schemeClr val="tx2">
                  <a:lumMod val="75000"/>
                </a:schemeClr>
              </a:solidFill>
            </a:endParaRPr>
          </a:p>
          <a:p>
            <a:pPr marL="571500" indent="-571500">
              <a:buFont typeface="+mj-lt"/>
              <a:buAutoNum type="romanUcPeriod"/>
            </a:pPr>
            <a:r>
              <a:rPr lang="fr-FR" dirty="0" smtClean="0">
                <a:solidFill>
                  <a:schemeClr val="tx2">
                    <a:lumMod val="75000"/>
                  </a:schemeClr>
                </a:solidFill>
                <a:sym typeface="+mn-ea"/>
              </a:rPr>
              <a:t>Conclusion</a:t>
            </a:r>
            <a:endParaRPr lang="fr-FR" b="1" dirty="0" smtClean="0">
              <a:solidFill>
                <a:schemeClr val="tx2">
                  <a:lumMod val="75000"/>
                </a:schemeClr>
              </a:solidFill>
            </a:endParaRPr>
          </a:p>
          <a:p>
            <a:endParaRPr lang="fr-FR" dirty="0" smtClean="0"/>
          </a:p>
          <a:p>
            <a:endParaRPr lang="fr-FR" dirty="0" smtClean="0"/>
          </a:p>
          <a:p>
            <a:endParaRPr lang="fr-FR" dirty="0" smtClean="0"/>
          </a:p>
          <a:p>
            <a:pPr>
              <a:buNone/>
            </a:pPr>
            <a:endParaRPr lang="fr-FR" dirty="0" smtClean="0"/>
          </a:p>
          <a:p>
            <a:endParaRPr lang="fr-FR" dirty="0" smtClean="0"/>
          </a:p>
          <a:p>
            <a:endParaRPr lang="fr-FR" dirty="0"/>
          </a:p>
        </p:txBody>
      </p:sp>
      <p:sp>
        <p:nvSpPr>
          <p:cNvPr id="4" name="Espace réservé du pied de page 3"/>
          <p:cNvSpPr>
            <a:spLocks noGrp="1"/>
          </p:cNvSpPr>
          <p:nvPr>
            <p:ph type="ftr" sz="quarter" idx="11"/>
          </p:nvPr>
        </p:nvSpPr>
        <p:spPr/>
        <p:txBody>
          <a:bodyPr/>
          <a:lstStyle/>
          <a:p>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normAutofit/>
          </a:bodyPr>
          <a:lstStyle/>
          <a:p>
            <a:r>
              <a:rPr lang="fr-FR" dirty="0" smtClean="0">
                <a:solidFill>
                  <a:schemeClr val="tx2">
                    <a:lumMod val="75000"/>
                  </a:schemeClr>
                </a:solidFill>
              </a:rPr>
              <a:t>I. Introduction générale</a:t>
            </a:r>
            <a:endParaRPr lang="fr-FR" dirty="0"/>
          </a:p>
        </p:txBody>
      </p:sp>
      <p:sp>
        <p:nvSpPr>
          <p:cNvPr id="3" name="Espace réservé du contenu 2"/>
          <p:cNvSpPr>
            <a:spLocks noGrp="1"/>
          </p:cNvSpPr>
          <p:nvPr>
            <p:ph idx="1"/>
          </p:nvPr>
        </p:nvSpPr>
        <p:spPr/>
        <p:txBody>
          <a:bodyPr>
            <a:normAutofit/>
          </a:bodyPr>
          <a:lstStyle/>
          <a:p>
            <a:r>
              <a:rPr lang="en-US" dirty="0" smtClean="0"/>
              <a:t>Les </a:t>
            </a:r>
            <a:r>
              <a:rPr lang="en-US" dirty="0" err="1" smtClean="0"/>
              <a:t>étudiants</a:t>
            </a:r>
            <a:r>
              <a:rPr lang="en-US" dirty="0" smtClean="0"/>
              <a:t> </a:t>
            </a:r>
            <a:r>
              <a:rPr lang="en-US" dirty="0" err="1" smtClean="0"/>
              <a:t>appartenant</a:t>
            </a:r>
            <a:r>
              <a:rPr lang="en-US" dirty="0" smtClean="0"/>
              <a:t> à </a:t>
            </a:r>
            <a:r>
              <a:rPr lang="en-US" dirty="0" err="1" smtClean="0"/>
              <a:t>n’importe</a:t>
            </a:r>
            <a:r>
              <a:rPr lang="en-US" dirty="0" smtClean="0"/>
              <a:t> </a:t>
            </a:r>
            <a:r>
              <a:rPr lang="en-US" dirty="0" err="1" smtClean="0"/>
              <a:t>quel</a:t>
            </a:r>
            <a:r>
              <a:rPr lang="en-US" dirty="0" smtClean="0"/>
              <a:t> </a:t>
            </a:r>
            <a:r>
              <a:rPr lang="en-US" dirty="0" err="1" smtClean="0"/>
              <a:t>institut</a:t>
            </a:r>
            <a:r>
              <a:rPr lang="en-US" dirty="0" smtClean="0"/>
              <a:t> </a:t>
            </a:r>
            <a:r>
              <a:rPr lang="en-US" dirty="0" err="1" smtClean="0"/>
              <a:t>ou</a:t>
            </a:r>
            <a:r>
              <a:rPr lang="en-US" dirty="0" smtClean="0"/>
              <a:t> </a:t>
            </a:r>
            <a:r>
              <a:rPr lang="en-US" dirty="0" err="1" smtClean="0"/>
              <a:t>établissement</a:t>
            </a:r>
            <a:r>
              <a:rPr lang="en-US" dirty="0" smtClean="0"/>
              <a:t> </a:t>
            </a:r>
            <a:r>
              <a:rPr lang="en-US" dirty="0" err="1" smtClean="0"/>
              <a:t>doivent</a:t>
            </a:r>
            <a:r>
              <a:rPr lang="en-US" dirty="0" smtClean="0"/>
              <a:t> </a:t>
            </a:r>
            <a:r>
              <a:rPr lang="en-US" dirty="0" err="1" smtClean="0"/>
              <a:t>mettre</a:t>
            </a:r>
            <a:r>
              <a:rPr lang="en-US" dirty="0" smtClean="0"/>
              <a:t> en </a:t>
            </a:r>
            <a:r>
              <a:rPr lang="en-US" dirty="0" err="1" smtClean="0"/>
              <a:t>pratique</a:t>
            </a:r>
            <a:r>
              <a:rPr lang="en-US" dirty="0" smtClean="0"/>
              <a:t> </a:t>
            </a:r>
            <a:r>
              <a:rPr lang="en-US" dirty="0" err="1" smtClean="0"/>
              <a:t>leurs</a:t>
            </a:r>
            <a:r>
              <a:rPr lang="en-US" dirty="0" smtClean="0"/>
              <a:t> </a:t>
            </a:r>
            <a:r>
              <a:rPr lang="en-US" dirty="0" err="1" smtClean="0"/>
              <a:t>connaissances</a:t>
            </a:r>
            <a:r>
              <a:rPr lang="en-US" dirty="0" smtClean="0"/>
              <a:t> </a:t>
            </a:r>
            <a:r>
              <a:rPr lang="en-US" dirty="0" err="1" smtClean="0"/>
              <a:t>théoriques</a:t>
            </a:r>
            <a:r>
              <a:rPr lang="en-US" dirty="0" smtClean="0"/>
              <a:t> </a:t>
            </a:r>
            <a:r>
              <a:rPr lang="en-US" dirty="0" err="1" smtClean="0"/>
              <a:t>acquises</a:t>
            </a:r>
            <a:r>
              <a:rPr lang="en-US" dirty="0" smtClean="0"/>
              <a:t> au </a:t>
            </a:r>
            <a:r>
              <a:rPr lang="en-US" dirty="0" err="1" smtClean="0"/>
              <a:t>cours</a:t>
            </a:r>
            <a:r>
              <a:rPr lang="en-US" dirty="0" smtClean="0"/>
              <a:t> de </a:t>
            </a:r>
            <a:r>
              <a:rPr lang="en-US" dirty="0" err="1" smtClean="0"/>
              <a:t>leur</a:t>
            </a:r>
            <a:r>
              <a:rPr lang="en-US" dirty="0" smtClean="0"/>
              <a:t> formation, la </a:t>
            </a:r>
            <a:r>
              <a:rPr lang="en-US" dirty="0" err="1" smtClean="0"/>
              <a:t>théorie</a:t>
            </a:r>
            <a:r>
              <a:rPr lang="en-US" dirty="0" smtClean="0"/>
              <a:t> </a:t>
            </a:r>
            <a:r>
              <a:rPr lang="en-US" dirty="0" err="1" smtClean="0"/>
              <a:t>reste</a:t>
            </a:r>
            <a:r>
              <a:rPr lang="en-US" dirty="0" smtClean="0"/>
              <a:t> </a:t>
            </a:r>
            <a:r>
              <a:rPr lang="en-US" dirty="0" err="1" smtClean="0"/>
              <a:t>insuffisante</a:t>
            </a:r>
            <a:r>
              <a:rPr lang="en-US" dirty="0" smtClean="0"/>
              <a:t>, </a:t>
            </a:r>
            <a:r>
              <a:rPr lang="en-US" dirty="0" err="1" smtClean="0"/>
              <a:t>c’est</a:t>
            </a:r>
            <a:r>
              <a:rPr lang="en-US" dirty="0" smtClean="0"/>
              <a:t> pour </a:t>
            </a:r>
            <a:r>
              <a:rPr lang="en-US" dirty="0" err="1" smtClean="0"/>
              <a:t>cela</a:t>
            </a:r>
            <a:r>
              <a:rPr lang="en-US" dirty="0" smtClean="0"/>
              <a:t> </a:t>
            </a:r>
            <a:r>
              <a:rPr lang="en-US" dirty="0" err="1" smtClean="0"/>
              <a:t>qu’il</a:t>
            </a:r>
            <a:r>
              <a:rPr lang="en-US" dirty="0" smtClean="0"/>
              <a:t> </a:t>
            </a:r>
            <a:r>
              <a:rPr lang="en-US" dirty="0" err="1" smtClean="0"/>
              <a:t>est</a:t>
            </a:r>
            <a:r>
              <a:rPr lang="en-US" dirty="0" smtClean="0"/>
              <a:t> </a:t>
            </a:r>
            <a:r>
              <a:rPr lang="en-US" dirty="0" err="1" smtClean="0"/>
              <a:t>nécessaire</a:t>
            </a:r>
            <a:r>
              <a:rPr lang="en-US" dirty="0" smtClean="0"/>
              <a:t> de la </a:t>
            </a:r>
            <a:r>
              <a:rPr lang="en-US" dirty="0" err="1" smtClean="0"/>
              <a:t>compléter</a:t>
            </a:r>
            <a:r>
              <a:rPr lang="en-US" dirty="0" smtClean="0"/>
              <a:t> par un </a:t>
            </a:r>
            <a:r>
              <a:rPr lang="en-US" dirty="0" err="1" smtClean="0"/>
              <a:t>projet</a:t>
            </a:r>
            <a:r>
              <a:rPr lang="en-US" dirty="0" smtClean="0"/>
              <a:t>  qui aide à </a:t>
            </a:r>
            <a:r>
              <a:rPr lang="en-US" dirty="0" err="1" smtClean="0"/>
              <a:t>développer</a:t>
            </a:r>
            <a:r>
              <a:rPr lang="en-US" dirty="0" smtClean="0"/>
              <a:t> </a:t>
            </a:r>
            <a:r>
              <a:rPr lang="en-US" dirty="0" err="1" smtClean="0"/>
              <a:t>leurs</a:t>
            </a:r>
            <a:r>
              <a:rPr lang="en-US" dirty="0" smtClean="0"/>
              <a:t> </a:t>
            </a:r>
            <a:r>
              <a:rPr lang="en-US" dirty="0" err="1" smtClean="0"/>
              <a:t>capacités</a:t>
            </a:r>
            <a:r>
              <a:rPr lang="en-US" dirty="0" smtClean="0"/>
              <a:t> et </a:t>
            </a:r>
            <a:r>
              <a:rPr lang="en-US" dirty="0" err="1" smtClean="0"/>
              <a:t>leurs</a:t>
            </a:r>
            <a:r>
              <a:rPr lang="en-US" dirty="0" smtClean="0"/>
              <a:t> </a:t>
            </a:r>
            <a:r>
              <a:rPr lang="en-US" dirty="0" err="1" smtClean="0"/>
              <a:t>connaissances</a:t>
            </a:r>
            <a:r>
              <a:rPr lang="en-US" dirty="0" smtClean="0"/>
              <a:t>.</a:t>
            </a:r>
          </a:p>
          <a:p>
            <a:endParaRPr lang="fr-FR" dirty="0"/>
          </a:p>
        </p:txBody>
      </p:sp>
      <p:sp>
        <p:nvSpPr>
          <p:cNvPr id="4" name="Espace réservé du pied de page 3"/>
          <p:cNvSpPr>
            <a:spLocks noGrp="1"/>
          </p:cNvSpPr>
          <p:nvPr>
            <p:ph type="ftr" sz="quarter" idx="11"/>
          </p:nvPr>
        </p:nvSpPr>
        <p:spPr/>
        <p:txBody>
          <a:bodyPr/>
          <a:lstStyle/>
          <a:p>
            <a:endParaRPr lang="fr-B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solidFill>
                  <a:schemeClr val="tx2">
                    <a:lumMod val="75000"/>
                  </a:schemeClr>
                </a:solidFill>
              </a:rPr>
              <a:t>Diagramme </a:t>
            </a:r>
            <a:r>
              <a:rPr lang="fr-FR" dirty="0" smtClean="0">
                <a:solidFill>
                  <a:schemeClr val="tx2">
                    <a:lumMod val="75000"/>
                  </a:schemeClr>
                </a:solidFill>
              </a:rPr>
              <a:t> de cas d’utilisation</a:t>
            </a:r>
            <a:endParaRPr lang="en-US" dirty="0">
              <a:solidFill>
                <a:schemeClr val="tx2">
                  <a:lumMod val="75000"/>
                </a:schemeClr>
              </a:solidFill>
            </a:endParaRPr>
          </a:p>
        </p:txBody>
      </p:sp>
      <p:sp>
        <p:nvSpPr>
          <p:cNvPr id="3" name="Espace réservé du contenu 2"/>
          <p:cNvSpPr>
            <a:spLocks noGrp="1"/>
          </p:cNvSpPr>
          <p:nvPr>
            <p:ph idx="1"/>
          </p:nvPr>
        </p:nvSpPr>
        <p:spPr/>
        <p:txBody>
          <a:bodyPr/>
          <a:lstStyle/>
          <a:p>
            <a:r>
              <a:rPr lang="fr-FR" dirty="0" err="1" smtClean="0"/>
              <a:t>Definition</a:t>
            </a:r>
            <a:r>
              <a:rPr lang="fr-FR" dirty="0" smtClean="0"/>
              <a:t> :Le diagramme de cas d'utilisation est  un diagramme utilisé pour donner une vision globale du comportement fonctionnel d'un système logiciel.Un cas d'utilisation représente une unité discrète d'interaction entre un utilisateur (humain ou machine) et un système.</a:t>
            </a:r>
          </a:p>
        </p:txBody>
      </p:sp>
      <p:sp>
        <p:nvSpPr>
          <p:cNvPr id="4" name="Espace réservé du pied de page 3"/>
          <p:cNvSpPr>
            <a:spLocks noGrp="1"/>
          </p:cNvSpPr>
          <p:nvPr>
            <p:ph type="ftr" sz="quarter" idx="11"/>
          </p:nvPr>
        </p:nvSpPr>
        <p:spPr/>
        <p:txBody>
          <a:bodyPr/>
          <a:lstStyle/>
          <a:p>
            <a:endParaRPr lang="fr-B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64704"/>
            <a:ext cx="8229600" cy="652934"/>
          </a:xfrm>
        </p:spPr>
        <p:txBody>
          <a:bodyPr>
            <a:normAutofit fontScale="90000"/>
          </a:bodyPr>
          <a:lstStyle/>
          <a:p>
            <a:r>
              <a:rPr lang="fr-FR" dirty="0">
                <a:solidFill>
                  <a:schemeClr val="tx2">
                    <a:lumMod val="75000"/>
                  </a:schemeClr>
                </a:solidFill>
              </a:rPr>
              <a:t>Diagramme de cas d’utilisateur</a:t>
            </a:r>
            <a:r>
              <a:rPr lang="fr-FR" dirty="0" smtClean="0"/>
              <a:t/>
            </a:r>
            <a:br>
              <a:rPr lang="fr-FR" dirty="0" smtClean="0"/>
            </a:br>
            <a:endParaRPr lang="en-US" dirty="0"/>
          </a:p>
        </p:txBody>
      </p:sp>
      <p:pic>
        <p:nvPicPr>
          <p:cNvPr id="2050" name="Picture 2" descr="C:\Users\hh\Desktop\USE CASE.jpg"/>
          <p:cNvPicPr>
            <a:picLocks noGrp="1" noChangeAspect="1" noChangeArrowheads="1"/>
          </p:cNvPicPr>
          <p:nvPr>
            <p:ph idx="1"/>
          </p:nvPr>
        </p:nvPicPr>
        <p:blipFill>
          <a:blip r:embed="rId2"/>
          <a:srcRect/>
          <a:stretch>
            <a:fillRect/>
          </a:stretch>
        </p:blipFill>
        <p:spPr bwMode="auto">
          <a:xfrm>
            <a:off x="857224" y="1785926"/>
            <a:ext cx="7358114" cy="4393209"/>
          </a:xfrm>
          <a:prstGeom prst="rect">
            <a:avLst/>
          </a:prstGeom>
          <a:noFill/>
        </p:spPr>
      </p:pic>
      <p:sp>
        <p:nvSpPr>
          <p:cNvPr id="4" name="Espace réservé du pied de page 3"/>
          <p:cNvSpPr>
            <a:spLocks noGrp="1"/>
          </p:cNvSpPr>
          <p:nvPr>
            <p:ph type="ftr" sz="quarter" idx="11"/>
          </p:nvPr>
        </p:nvSpPr>
        <p:spPr/>
        <p:txBody>
          <a:bodyPr/>
          <a:lstStyle/>
          <a:p>
            <a:endParaRPr lang="fr-B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tx2">
                    <a:lumMod val="75000"/>
                  </a:schemeClr>
                </a:solidFill>
              </a:rPr>
              <a:t>Diagramme de classe:</a:t>
            </a:r>
          </a:p>
        </p:txBody>
      </p:sp>
      <p:sp>
        <p:nvSpPr>
          <p:cNvPr id="3" name="Content Placeholder 2"/>
          <p:cNvSpPr>
            <a:spLocks noGrp="1"/>
          </p:cNvSpPr>
          <p:nvPr>
            <p:ph idx="1"/>
          </p:nvPr>
        </p:nvSpPr>
        <p:spPr/>
        <p:txBody>
          <a:bodyPr/>
          <a:lstStyle/>
          <a:p>
            <a:r>
              <a:rPr lang="fr-FR" dirty="0">
                <a:solidFill>
                  <a:schemeClr val="tx1">
                    <a:lumMod val="85000"/>
                    <a:lumOff val="15000"/>
                  </a:schemeClr>
                </a:solidFill>
                <a:sym typeface="+mn-ea"/>
              </a:rPr>
              <a:t>Il représente les classes intervenant dans le système. Le diagramme de classe est une représentation statique des éléments qui composent un système et de leurs relations.</a:t>
            </a:r>
            <a:endParaRPr lang="en-US"/>
          </a:p>
        </p:txBody>
      </p:sp>
      <p:sp>
        <p:nvSpPr>
          <p:cNvPr id="4" name="Espace réservé du pied de page 3"/>
          <p:cNvSpPr>
            <a:spLocks noGrp="1"/>
          </p:cNvSpPr>
          <p:nvPr>
            <p:ph type="ftr" sz="quarter" idx="11"/>
          </p:nvPr>
        </p:nvSpPr>
        <p:spPr/>
        <p:txBody>
          <a:bodyPr/>
          <a:lstStyle/>
          <a:p>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h\Desktop\81897782_616059318936559_5114064267116544000_n.jpg"/>
          <p:cNvPicPr>
            <a:picLocks noGrp="1" noChangeAspect="1" noChangeArrowheads="1"/>
          </p:cNvPicPr>
          <p:nvPr>
            <p:ph idx="1"/>
          </p:nvPr>
        </p:nvPicPr>
        <p:blipFill>
          <a:blip r:embed="rId2"/>
          <a:srcRect/>
          <a:stretch>
            <a:fillRect/>
          </a:stretch>
        </p:blipFill>
        <p:spPr bwMode="auto">
          <a:xfrm>
            <a:off x="1228117" y="571500"/>
            <a:ext cx="6687766" cy="5715000"/>
          </a:xfrm>
          <a:prstGeom prst="rect">
            <a:avLst/>
          </a:prstGeom>
          <a:noFill/>
        </p:spPr>
      </p:pic>
      <p:sp>
        <p:nvSpPr>
          <p:cNvPr id="3" name="Espace réservé du pied de page 2"/>
          <p:cNvSpPr>
            <a:spLocks noGrp="1"/>
          </p:cNvSpPr>
          <p:nvPr>
            <p:ph type="ftr" sz="quarter" idx="11"/>
          </p:nvPr>
        </p:nvSpPr>
        <p:spPr/>
        <p:txBody>
          <a:bodyPr/>
          <a:lstStyle/>
          <a:p>
            <a:endParaRPr lang="fr-B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solidFill>
                  <a:schemeClr val="tx2">
                    <a:lumMod val="75000"/>
                  </a:schemeClr>
                </a:solidFill>
              </a:rPr>
              <a:t>Les outils utilisés :</a:t>
            </a:r>
            <a:endParaRPr lang="fr-FR" dirty="0">
              <a:solidFill>
                <a:schemeClr val="tx2">
                  <a:lumMod val="75000"/>
                </a:schemeClr>
              </a:solidFill>
            </a:endParaRPr>
          </a:p>
        </p:txBody>
      </p:sp>
      <p:sp>
        <p:nvSpPr>
          <p:cNvPr id="3" name="Espace réservé du contenu 2"/>
          <p:cNvSpPr>
            <a:spLocks noGrp="1"/>
          </p:cNvSpPr>
          <p:nvPr>
            <p:ph idx="1"/>
          </p:nvPr>
        </p:nvSpPr>
        <p:spPr>
          <a:xfrm>
            <a:off x="214282" y="1285860"/>
            <a:ext cx="8715436" cy="5000660"/>
          </a:xfrm>
        </p:spPr>
        <p:txBody>
          <a:bodyPr>
            <a:normAutofit/>
          </a:bodyPr>
          <a:lstStyle/>
          <a:p>
            <a:r>
              <a:rPr lang="fr-FR" dirty="0" smtClean="0">
                <a:solidFill>
                  <a:schemeClr val="accent2">
                    <a:lumMod val="75000"/>
                  </a:schemeClr>
                </a:solidFill>
              </a:rPr>
              <a:t>1.Les langages de Programmation:</a:t>
            </a:r>
          </a:p>
          <a:p>
            <a:r>
              <a:rPr lang="fr-MA" sz="2000" b="1" dirty="0" smtClean="0"/>
              <a:t>J2EE :</a:t>
            </a:r>
            <a:r>
              <a:rPr lang="fr-MA" sz="2000" dirty="0" smtClean="0"/>
              <a:t> </a:t>
            </a:r>
            <a:r>
              <a:rPr lang="fr-FR" sz="2000" dirty="0" smtClean="0"/>
              <a:t>est l'acronyme de Java 2 Entreprise Edition. Cette édition est dédiée à la réalisation d'applications pour entreprises. J2EE est basé sur J2SE (Java 2 Standard Edition) qui contient les API de base de Java. Depuis sa version 5, J2EE est renommée Java EE (Enterprise Edition).</a:t>
            </a:r>
          </a:p>
          <a:p>
            <a:r>
              <a:rPr lang="fr-MA" sz="2000" b="1" dirty="0" smtClean="0"/>
              <a:t>HTML / CSS</a:t>
            </a:r>
            <a:r>
              <a:rPr lang="fr-MA" sz="2000" dirty="0" smtClean="0"/>
              <a:t> :(feuilles de style) sont utilisés pour la description et le design de nos différentes interfaces. </a:t>
            </a:r>
            <a:endParaRPr lang="fr-FR" sz="2000" dirty="0" smtClean="0"/>
          </a:p>
          <a:p>
            <a:r>
              <a:rPr lang="fr-FR" dirty="0" smtClean="0">
                <a:solidFill>
                  <a:schemeClr val="accent2">
                    <a:lumMod val="75000"/>
                  </a:schemeClr>
                </a:solidFill>
              </a:rPr>
              <a:t>2.Les bases de Données:</a:t>
            </a:r>
          </a:p>
          <a:p>
            <a:r>
              <a:rPr lang="fr-FR" sz="2000" b="1" dirty="0" smtClean="0"/>
              <a:t>MySQL  : </a:t>
            </a:r>
            <a:r>
              <a:rPr lang="fr-FR" sz="2000" dirty="0" smtClean="0"/>
              <a:t> est un serveur de </a:t>
            </a:r>
            <a:r>
              <a:rPr lang="fr-FR" sz="2000" u="sng" dirty="0" smtClean="0">
                <a:hlinkClick r:id="rId2" tooltip="Base de données relationnelle"/>
              </a:rPr>
              <a:t>bases de données relationnelles</a:t>
            </a:r>
            <a:r>
              <a:rPr lang="fr-FR" sz="2000" dirty="0" smtClean="0"/>
              <a:t> </a:t>
            </a:r>
            <a:r>
              <a:rPr lang="fr-FR" sz="2000" u="sng" dirty="0" smtClean="0">
                <a:hlinkClick r:id="rId3" tooltip="Structured Query Language"/>
              </a:rPr>
              <a:t>SQL</a:t>
            </a:r>
            <a:r>
              <a:rPr lang="fr-FR" sz="2000" dirty="0" smtClean="0"/>
              <a:t> développé dans un souci de performances élevées en lecture, ce qui signifie qu'il est davantage orienté vers le service de données déjà en place que vers celui de mises à jour fréquentes et fortement sécurisées. Il est </a:t>
            </a:r>
            <a:r>
              <a:rPr lang="fr-FR" sz="2000" u="sng" dirty="0" err="1" smtClean="0">
                <a:hlinkClick r:id="rId4" tooltip="Processus léger"/>
              </a:rPr>
              <a:t>multi-thread</a:t>
            </a:r>
            <a:r>
              <a:rPr lang="fr-FR" sz="2000" dirty="0" smtClean="0"/>
              <a:t> et </a:t>
            </a:r>
            <a:r>
              <a:rPr lang="fr-FR" sz="2000" dirty="0" err="1" smtClean="0"/>
              <a:t>multi-utilisateur</a:t>
            </a:r>
            <a:r>
              <a:rPr lang="fr-FR" sz="2000" dirty="0" smtClean="0"/>
              <a:t>.</a:t>
            </a:r>
          </a:p>
          <a:p>
            <a:endParaRPr lang="fr-FR" sz="2000" dirty="0" smtClean="0"/>
          </a:p>
          <a:p>
            <a:endParaRPr lang="fr-FR" dirty="0" smtClean="0">
              <a:solidFill>
                <a:schemeClr val="tx2">
                  <a:lumMod val="75000"/>
                </a:schemeClr>
              </a:solidFill>
            </a:endParaRPr>
          </a:p>
          <a:p>
            <a:endParaRPr lang="fr-FR" dirty="0" smtClean="0"/>
          </a:p>
          <a:p>
            <a:endParaRPr lang="en-US" dirty="0"/>
          </a:p>
        </p:txBody>
      </p:sp>
      <p:sp>
        <p:nvSpPr>
          <p:cNvPr id="4" name="Espace réservé du pied de page 3"/>
          <p:cNvSpPr>
            <a:spLocks noGrp="1"/>
          </p:cNvSpPr>
          <p:nvPr>
            <p:ph type="ftr" sz="quarter" idx="11"/>
          </p:nvPr>
        </p:nvSpPr>
        <p:spPr/>
        <p:txBody>
          <a:bodyPr/>
          <a:lstStyle/>
          <a:p>
            <a:endParaRPr lang="fr-B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solidFill>
                  <a:schemeClr val="tx2">
                    <a:lumMod val="75000"/>
                  </a:schemeClr>
                </a:solidFill>
              </a:rPr>
              <a:t>Les outils utilisés :</a:t>
            </a:r>
            <a:endParaRPr lang="fr-FR" dirty="0"/>
          </a:p>
        </p:txBody>
      </p:sp>
      <p:sp>
        <p:nvSpPr>
          <p:cNvPr id="3" name="Espace réservé du contenu 2"/>
          <p:cNvSpPr>
            <a:spLocks noGrp="1"/>
          </p:cNvSpPr>
          <p:nvPr>
            <p:ph idx="1"/>
          </p:nvPr>
        </p:nvSpPr>
        <p:spPr/>
        <p:txBody>
          <a:bodyPr>
            <a:normAutofit/>
          </a:bodyPr>
          <a:lstStyle/>
          <a:p>
            <a:r>
              <a:rPr lang="fr-FR" dirty="0" smtClean="0">
                <a:solidFill>
                  <a:schemeClr val="accent2">
                    <a:lumMod val="75000"/>
                  </a:schemeClr>
                </a:solidFill>
              </a:rPr>
              <a:t>3.Méthodes et logiciel utilisés:</a:t>
            </a:r>
            <a:endParaRPr lang="fr-FR" b="1" dirty="0" smtClean="0"/>
          </a:p>
          <a:p>
            <a:r>
              <a:rPr lang="fr-FR" b="1" dirty="0" smtClean="0"/>
              <a:t>UML</a:t>
            </a:r>
            <a:r>
              <a:rPr lang="fr-FR" dirty="0" smtClean="0"/>
              <a:t> : Pour la partie de </a:t>
            </a:r>
            <a:r>
              <a:rPr lang="fr-FR" dirty="0" err="1" smtClean="0"/>
              <a:t>modélisation,UML</a:t>
            </a:r>
            <a:r>
              <a:rPr lang="fr-FR" dirty="0" smtClean="0"/>
              <a:t>  est un langage de modélisation unifié (</a:t>
            </a:r>
            <a:r>
              <a:rPr lang="fr-FR" dirty="0" err="1" smtClean="0"/>
              <a:t>enanglais</a:t>
            </a:r>
            <a:r>
              <a:rPr lang="fr-FR" dirty="0" smtClean="0"/>
              <a:t> </a:t>
            </a:r>
            <a:r>
              <a:rPr lang="fr-FR" dirty="0" err="1" smtClean="0"/>
              <a:t>Unified</a:t>
            </a:r>
            <a:r>
              <a:rPr lang="fr-FR" dirty="0" smtClean="0"/>
              <a:t> </a:t>
            </a:r>
            <a:r>
              <a:rPr lang="fr-FR" dirty="0" err="1" smtClean="0"/>
              <a:t>Modeling</a:t>
            </a:r>
            <a:r>
              <a:rPr lang="fr-FR" dirty="0" smtClean="0"/>
              <a:t> </a:t>
            </a:r>
            <a:r>
              <a:rPr lang="fr-FR" dirty="0" err="1" smtClean="0"/>
              <a:t>Language</a:t>
            </a:r>
            <a:r>
              <a:rPr lang="fr-FR" dirty="0" smtClean="0"/>
              <a:t>). C'est un langage graphique de modélisation des données et des traitements.</a:t>
            </a:r>
          </a:p>
          <a:p>
            <a:endParaRPr lang="fr-FR" dirty="0" smtClean="0">
              <a:solidFill>
                <a:schemeClr val="accent2">
                  <a:lumMod val="75000"/>
                </a:schemeClr>
              </a:solidFill>
            </a:endParaRPr>
          </a:p>
          <a:p>
            <a:endParaRPr lang="fr-FR" dirty="0"/>
          </a:p>
        </p:txBody>
      </p:sp>
      <p:sp>
        <p:nvSpPr>
          <p:cNvPr id="4" name="Espace réservé du pied de page 3"/>
          <p:cNvSpPr>
            <a:spLocks noGrp="1"/>
          </p:cNvSpPr>
          <p:nvPr>
            <p:ph type="ftr" sz="quarter" idx="11"/>
          </p:nvPr>
        </p:nvSpPr>
        <p:spPr/>
        <p:txBody>
          <a:bodyPr/>
          <a:lstStyle/>
          <a:p>
            <a:endParaRPr lang="fr-BE"/>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382</Words>
  <Application>Microsoft Office PowerPoint</Application>
  <PresentationFormat>Affichage à l'écran (4:3)</PresentationFormat>
  <Paragraphs>51</Paragraphs>
  <Slides>11</Slides>
  <Notes>4</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Projet Agence de Voyage</vt:lpstr>
      <vt:lpstr>Plan</vt:lpstr>
      <vt:lpstr>I. Introduction générale</vt:lpstr>
      <vt:lpstr>Diagramme  de cas d’utilisation</vt:lpstr>
      <vt:lpstr>Diagramme de cas d’utilisateur </vt:lpstr>
      <vt:lpstr>Diagramme de classe:</vt:lpstr>
      <vt:lpstr>Diapositive 7</vt:lpstr>
      <vt:lpstr>Les outils utilisés :</vt:lpstr>
      <vt:lpstr>Les outils utilisés :</vt:lpstr>
      <vt:lpstr>Conclusion</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AYOUB BOUGSID</dc:creator>
  <cp:lastModifiedBy>hh</cp:lastModifiedBy>
  <cp:revision>109</cp:revision>
  <dcterms:created xsi:type="dcterms:W3CDTF">2014-06-18T01:01:00Z</dcterms:created>
  <dcterms:modified xsi:type="dcterms:W3CDTF">2020-01-12T15:28:26Z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