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</p:sldIdLst>
  <p:sldSz cx="18288000" cy="10287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  <p:embeddedFont>
      <p:font typeface="Montserrat Bold" panose="00000800000000000000" charset="0"/>
      <p:regular r:id="rId33"/>
    </p:embeddedFont>
    <p:embeddedFont>
      <p:font typeface="Montserrat Ultra-Bold" panose="020B0604020202020204" charset="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3" Type="http://schemas.openxmlformats.org/officeDocument/2006/relationships/image" Target="../media/image8.svg"/><Relationship Id="rId7" Type="http://schemas.openxmlformats.org/officeDocument/2006/relationships/image" Target="../media/image35.svg"/><Relationship Id="rId12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svg"/><Relationship Id="rId5" Type="http://schemas.openxmlformats.org/officeDocument/2006/relationships/image" Target="../media/image19.sv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18.png"/><Relationship Id="rId9" Type="http://schemas.openxmlformats.org/officeDocument/2006/relationships/image" Target="../media/image37.svg"/><Relationship Id="rId1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3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4.svg"/><Relationship Id="rId7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4.svg"/><Relationship Id="rId7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4.svg"/><Relationship Id="rId7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41.svg"/><Relationship Id="rId4" Type="http://schemas.openxmlformats.org/officeDocument/2006/relationships/image" Target="../media/image46.png"/><Relationship Id="rId9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4.svg"/><Relationship Id="rId7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41.svg"/><Relationship Id="rId4" Type="http://schemas.openxmlformats.org/officeDocument/2006/relationships/image" Target="../media/image47.png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svg"/><Relationship Id="rId7" Type="http://schemas.openxmlformats.org/officeDocument/2006/relationships/image" Target="../media/image1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8.svg"/><Relationship Id="rId7" Type="http://schemas.openxmlformats.org/officeDocument/2006/relationships/image" Target="../media/image2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4.sv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.svg"/><Relationship Id="rId7" Type="http://schemas.openxmlformats.org/officeDocument/2006/relationships/image" Target="../media/image1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.svg"/><Relationship Id="rId7" Type="http://schemas.openxmlformats.org/officeDocument/2006/relationships/image" Target="../media/image1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64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894348" y="2652595"/>
            <a:ext cx="2499303" cy="1034087"/>
          </a:xfrm>
          <a:custGeom>
            <a:avLst/>
            <a:gdLst/>
            <a:ahLst/>
            <a:cxnLst/>
            <a:rect l="l" t="t" r="r" b="b"/>
            <a:pathLst>
              <a:path w="2499303" h="1034087">
                <a:moveTo>
                  <a:pt x="0" y="0"/>
                </a:moveTo>
                <a:lnTo>
                  <a:pt x="2499304" y="0"/>
                </a:lnTo>
                <a:lnTo>
                  <a:pt x="2499304" y="1034087"/>
                </a:lnTo>
                <a:lnTo>
                  <a:pt x="0" y="10340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028700" y="-310771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15739347" y="8733624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6712785" y="3822313"/>
            <a:ext cx="4862429" cy="1078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88"/>
              </a:lnSpc>
            </a:pPr>
            <a:r>
              <a:rPr lang="en-US" sz="6277">
                <a:solidFill>
                  <a:srgbClr val="F9B80C"/>
                </a:solidFill>
                <a:latin typeface="Montserrat"/>
              </a:rPr>
              <a:t>CS434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033568" y="7162600"/>
            <a:ext cx="6220863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Montserrat"/>
              </a:rPr>
              <a:t>Aymen Hammami - Aziz Maazouz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931656" y="4777283"/>
            <a:ext cx="8424687" cy="2175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00"/>
              </a:lnSpc>
            </a:pPr>
            <a:r>
              <a:rPr lang="en-US" sz="6214">
                <a:solidFill>
                  <a:srgbClr val="FFFFFF"/>
                </a:solidFill>
                <a:latin typeface="Montserrat Ultra-Bold"/>
              </a:rPr>
              <a:t>Detecting Insults in Social Commentary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9407906" cy="1028700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7017823" y="-438368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9906928" y="2252575"/>
            <a:ext cx="2195234" cy="2195234"/>
          </a:xfrm>
          <a:custGeom>
            <a:avLst/>
            <a:gdLst/>
            <a:ahLst/>
            <a:cxnLst/>
            <a:rect l="l" t="t" r="r" b="b"/>
            <a:pathLst>
              <a:path w="2195234" h="2195234">
                <a:moveTo>
                  <a:pt x="0" y="0"/>
                </a:moveTo>
                <a:lnTo>
                  <a:pt x="2195233" y="0"/>
                </a:lnTo>
                <a:lnTo>
                  <a:pt x="2195233" y="2195234"/>
                </a:lnTo>
                <a:lnTo>
                  <a:pt x="0" y="21952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10522022" y="2650598"/>
            <a:ext cx="1054919" cy="1054919"/>
          </a:xfrm>
          <a:custGeom>
            <a:avLst/>
            <a:gdLst/>
            <a:ahLst/>
            <a:cxnLst/>
            <a:rect l="l" t="t" r="r" b="b"/>
            <a:pathLst>
              <a:path w="1054919" h="1054919">
                <a:moveTo>
                  <a:pt x="0" y="0"/>
                </a:moveTo>
                <a:lnTo>
                  <a:pt x="1054920" y="0"/>
                </a:lnTo>
                <a:lnTo>
                  <a:pt x="1054920" y="1054920"/>
                </a:lnTo>
                <a:lnTo>
                  <a:pt x="0" y="10549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12597461" y="2252575"/>
            <a:ext cx="2195234" cy="2195234"/>
          </a:xfrm>
          <a:custGeom>
            <a:avLst/>
            <a:gdLst/>
            <a:ahLst/>
            <a:cxnLst/>
            <a:rect l="l" t="t" r="r" b="b"/>
            <a:pathLst>
              <a:path w="2195234" h="2195234">
                <a:moveTo>
                  <a:pt x="0" y="0"/>
                </a:moveTo>
                <a:lnTo>
                  <a:pt x="2195234" y="0"/>
                </a:lnTo>
                <a:lnTo>
                  <a:pt x="2195234" y="2195234"/>
                </a:lnTo>
                <a:lnTo>
                  <a:pt x="0" y="21952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>
            <a:off x="15287995" y="2252575"/>
            <a:ext cx="2195234" cy="2195234"/>
          </a:xfrm>
          <a:custGeom>
            <a:avLst/>
            <a:gdLst/>
            <a:ahLst/>
            <a:cxnLst/>
            <a:rect l="l" t="t" r="r" b="b"/>
            <a:pathLst>
              <a:path w="2195234" h="2195234">
                <a:moveTo>
                  <a:pt x="0" y="0"/>
                </a:moveTo>
                <a:lnTo>
                  <a:pt x="2195234" y="0"/>
                </a:lnTo>
                <a:lnTo>
                  <a:pt x="2195234" y="2195234"/>
                </a:lnTo>
                <a:lnTo>
                  <a:pt x="0" y="21952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>
            <a:off x="11499845" y="5381743"/>
            <a:ext cx="2195234" cy="2195234"/>
          </a:xfrm>
          <a:custGeom>
            <a:avLst/>
            <a:gdLst/>
            <a:ahLst/>
            <a:cxnLst/>
            <a:rect l="l" t="t" r="r" b="b"/>
            <a:pathLst>
              <a:path w="2195234" h="2195234">
                <a:moveTo>
                  <a:pt x="0" y="0"/>
                </a:moveTo>
                <a:lnTo>
                  <a:pt x="2195233" y="0"/>
                </a:lnTo>
                <a:lnTo>
                  <a:pt x="2195233" y="2195233"/>
                </a:lnTo>
                <a:lnTo>
                  <a:pt x="0" y="21952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>
            <a:off x="13942728" y="5332139"/>
            <a:ext cx="2195234" cy="2195234"/>
          </a:xfrm>
          <a:custGeom>
            <a:avLst/>
            <a:gdLst/>
            <a:ahLst/>
            <a:cxnLst/>
            <a:rect l="l" t="t" r="r" b="b"/>
            <a:pathLst>
              <a:path w="2195234" h="2195234">
                <a:moveTo>
                  <a:pt x="0" y="0"/>
                </a:moveTo>
                <a:lnTo>
                  <a:pt x="2195234" y="0"/>
                </a:lnTo>
                <a:lnTo>
                  <a:pt x="2195234" y="2195234"/>
                </a:lnTo>
                <a:lnTo>
                  <a:pt x="0" y="21952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>
            <a:off x="13125422" y="2771059"/>
            <a:ext cx="1139313" cy="1158267"/>
          </a:xfrm>
          <a:custGeom>
            <a:avLst/>
            <a:gdLst/>
            <a:ahLst/>
            <a:cxnLst/>
            <a:rect l="l" t="t" r="r" b="b"/>
            <a:pathLst>
              <a:path w="1139313" h="1158267">
                <a:moveTo>
                  <a:pt x="0" y="0"/>
                </a:moveTo>
                <a:lnTo>
                  <a:pt x="1139313" y="0"/>
                </a:lnTo>
                <a:lnTo>
                  <a:pt x="1139313" y="1158266"/>
                </a:lnTo>
                <a:lnTo>
                  <a:pt x="0" y="11582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1" name="Group 11"/>
          <p:cNvGrpSpPr/>
          <p:nvPr/>
        </p:nvGrpSpPr>
        <p:grpSpPr>
          <a:xfrm>
            <a:off x="15675817" y="2812196"/>
            <a:ext cx="1419590" cy="1075992"/>
            <a:chOff x="0" y="0"/>
            <a:chExt cx="1892787" cy="1434656"/>
          </a:xfrm>
        </p:grpSpPr>
        <p:sp>
          <p:nvSpPr>
            <p:cNvPr id="12" name="Freeform 12"/>
            <p:cNvSpPr/>
            <p:nvPr/>
          </p:nvSpPr>
          <p:spPr>
            <a:xfrm rot="-137479">
              <a:off x="14799" y="13345"/>
              <a:ext cx="682672" cy="753955"/>
            </a:xfrm>
            <a:custGeom>
              <a:avLst/>
              <a:gdLst/>
              <a:ahLst/>
              <a:cxnLst/>
              <a:rect l="l" t="t" r="r" b="b"/>
              <a:pathLst>
                <a:path w="682672" h="753955">
                  <a:moveTo>
                    <a:pt x="0" y="0"/>
                  </a:moveTo>
                  <a:lnTo>
                    <a:pt x="682672" y="0"/>
                  </a:lnTo>
                  <a:lnTo>
                    <a:pt x="682672" y="753956"/>
                  </a:lnTo>
                  <a:lnTo>
                    <a:pt x="0" y="7539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3"/>
            <p:cNvSpPr/>
            <p:nvPr/>
          </p:nvSpPr>
          <p:spPr>
            <a:xfrm rot="-10800000">
              <a:off x="1251350" y="726241"/>
              <a:ext cx="641437" cy="708415"/>
            </a:xfrm>
            <a:custGeom>
              <a:avLst/>
              <a:gdLst/>
              <a:ahLst/>
              <a:cxnLst/>
              <a:rect l="l" t="t" r="r" b="b"/>
              <a:pathLst>
                <a:path w="641437" h="708415">
                  <a:moveTo>
                    <a:pt x="0" y="0"/>
                  </a:moveTo>
                  <a:lnTo>
                    <a:pt x="641437" y="0"/>
                  </a:lnTo>
                  <a:lnTo>
                    <a:pt x="641437" y="708415"/>
                  </a:lnTo>
                  <a:lnTo>
                    <a:pt x="0" y="708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697471" y="444072"/>
              <a:ext cx="540872" cy="540872"/>
            </a:xfrm>
            <a:custGeom>
              <a:avLst/>
              <a:gdLst/>
              <a:ahLst/>
              <a:cxnLst/>
              <a:rect l="l" t="t" r="r" b="b"/>
              <a:pathLst>
                <a:path w="540872" h="540872">
                  <a:moveTo>
                    <a:pt x="0" y="0"/>
                  </a:moveTo>
                  <a:lnTo>
                    <a:pt x="540872" y="0"/>
                  </a:lnTo>
                  <a:lnTo>
                    <a:pt x="540872" y="540872"/>
                  </a:lnTo>
                  <a:lnTo>
                    <a:pt x="0" y="540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5" name="Freeform 15"/>
          <p:cNvSpPr/>
          <p:nvPr/>
        </p:nvSpPr>
        <p:spPr>
          <a:xfrm>
            <a:off x="14333158" y="5753316"/>
            <a:ext cx="1414374" cy="1352880"/>
          </a:xfrm>
          <a:custGeom>
            <a:avLst/>
            <a:gdLst/>
            <a:ahLst/>
            <a:cxnLst/>
            <a:rect l="l" t="t" r="r" b="b"/>
            <a:pathLst>
              <a:path w="1414374" h="1352880">
                <a:moveTo>
                  <a:pt x="0" y="0"/>
                </a:moveTo>
                <a:lnTo>
                  <a:pt x="1414374" y="0"/>
                </a:lnTo>
                <a:lnTo>
                  <a:pt x="1414374" y="1352880"/>
                </a:lnTo>
                <a:lnTo>
                  <a:pt x="0" y="135288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TextBox 16"/>
          <p:cNvSpPr txBox="1"/>
          <p:nvPr/>
        </p:nvSpPr>
        <p:spPr>
          <a:xfrm>
            <a:off x="918257" y="1040166"/>
            <a:ext cx="7294726" cy="1975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26"/>
              </a:lnSpc>
            </a:pPr>
            <a:r>
              <a:rPr lang="en-US" sz="5712">
                <a:solidFill>
                  <a:srgbClr val="F9B80C"/>
                </a:solidFill>
                <a:latin typeface="Montserrat Ultra-Bold"/>
              </a:rPr>
              <a:t>Data Preparation </a:t>
            </a:r>
          </a:p>
          <a:p>
            <a:pPr>
              <a:lnSpc>
                <a:spcPts val="5026"/>
              </a:lnSpc>
            </a:pPr>
            <a:r>
              <a:rPr lang="en-US" sz="5712">
                <a:solidFill>
                  <a:srgbClr val="F9B80C"/>
                </a:solidFill>
                <a:latin typeface="Montserrat Ultra-Bold"/>
              </a:rPr>
              <a:t>&amp; </a:t>
            </a:r>
          </a:p>
          <a:p>
            <a:pPr>
              <a:lnSpc>
                <a:spcPts val="5026"/>
              </a:lnSpc>
            </a:pPr>
            <a:r>
              <a:rPr lang="en-US" sz="5712">
                <a:solidFill>
                  <a:srgbClr val="F9B80C"/>
                </a:solidFill>
                <a:latin typeface="Montserrat Ultra-Bold"/>
              </a:rPr>
              <a:t>Pre-processing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3783076"/>
            <a:ext cx="6079981" cy="5264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Montserrat"/>
              </a:rPr>
              <a:t>Data Cleaning</a:t>
            </a:r>
          </a:p>
          <a:p>
            <a:pPr>
              <a:lnSpc>
                <a:spcPts val="4160"/>
              </a:lnSpc>
            </a:pPr>
            <a:endParaRPr lang="en-US" sz="3200">
              <a:solidFill>
                <a:srgbClr val="FFFFFF"/>
              </a:solidFill>
              <a:latin typeface="Montserrat"/>
            </a:endParaRPr>
          </a:p>
          <a:p>
            <a:pPr marL="690881" lvl="1" indent="-345440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Montserrat"/>
              </a:rPr>
              <a:t>Initial Data Visualization</a:t>
            </a:r>
          </a:p>
          <a:p>
            <a:pPr>
              <a:lnSpc>
                <a:spcPts val="4160"/>
              </a:lnSpc>
            </a:pPr>
            <a:endParaRPr lang="en-US" sz="3200">
              <a:solidFill>
                <a:srgbClr val="FFFFFF"/>
              </a:solidFill>
              <a:latin typeface="Montserrat"/>
            </a:endParaRPr>
          </a:p>
          <a:p>
            <a:pPr marL="690881" lvl="1" indent="-345440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Montserrat"/>
              </a:rPr>
              <a:t>Data Reduction</a:t>
            </a:r>
          </a:p>
          <a:p>
            <a:pPr>
              <a:lnSpc>
                <a:spcPts val="4160"/>
              </a:lnSpc>
            </a:pPr>
            <a:endParaRPr lang="en-US" sz="3200">
              <a:solidFill>
                <a:srgbClr val="FFFFFF"/>
              </a:solidFill>
              <a:latin typeface="Montserrat"/>
            </a:endParaRPr>
          </a:p>
          <a:p>
            <a:pPr marL="690881" lvl="1" indent="-345440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Montserrat"/>
              </a:rPr>
              <a:t>Data Transformation</a:t>
            </a:r>
          </a:p>
          <a:p>
            <a:pPr>
              <a:lnSpc>
                <a:spcPts val="4160"/>
              </a:lnSpc>
            </a:pPr>
            <a:endParaRPr lang="en-US" sz="3200">
              <a:solidFill>
                <a:srgbClr val="FFFFFF"/>
              </a:solidFill>
              <a:latin typeface="Montserrat"/>
            </a:endParaRPr>
          </a:p>
          <a:p>
            <a:pPr marL="690881" lvl="1" indent="-345440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Montserrat"/>
              </a:rPr>
              <a:t>Final Data Visualization</a:t>
            </a:r>
          </a:p>
          <a:p>
            <a:pPr algn="ctr">
              <a:lnSpc>
                <a:spcPts val="4160"/>
              </a:lnSpc>
            </a:pPr>
            <a:endParaRPr lang="en-US" sz="320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8" name="Freeform 18"/>
          <p:cNvSpPr/>
          <p:nvPr/>
        </p:nvSpPr>
        <p:spPr>
          <a:xfrm>
            <a:off x="11916170" y="5886293"/>
            <a:ext cx="1362583" cy="1186134"/>
          </a:xfrm>
          <a:custGeom>
            <a:avLst/>
            <a:gdLst/>
            <a:ahLst/>
            <a:cxnLst/>
            <a:rect l="l" t="t" r="r" b="b"/>
            <a:pathLst>
              <a:path w="1362583" h="1186134">
                <a:moveTo>
                  <a:pt x="0" y="0"/>
                </a:moveTo>
                <a:lnTo>
                  <a:pt x="1362583" y="0"/>
                </a:lnTo>
                <a:lnTo>
                  <a:pt x="1362583" y="1186133"/>
                </a:lnTo>
                <a:lnTo>
                  <a:pt x="0" y="1186133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93878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4986693" y="-325915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1028700" y="867496"/>
            <a:ext cx="10645680" cy="772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79"/>
              </a:lnSpc>
            </a:pPr>
            <a:r>
              <a:rPr lang="en-US" sz="6340">
                <a:solidFill>
                  <a:srgbClr val="FFFFFF"/>
                </a:solidFill>
                <a:latin typeface="Montserrat Ultra-Bold"/>
              </a:rPr>
              <a:t>Data Cleaning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418000"/>
            <a:ext cx="13754100" cy="6094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5712" lvl="1" indent="-367856">
              <a:lnSpc>
                <a:spcPts val="6031"/>
              </a:lnSpc>
              <a:buFont typeface="Arial"/>
              <a:buChar char="•"/>
            </a:pPr>
            <a:r>
              <a:rPr lang="en-US" sz="3407" dirty="0">
                <a:solidFill>
                  <a:srgbClr val="000000"/>
                </a:solidFill>
                <a:latin typeface="Montserrat"/>
              </a:rPr>
              <a:t>Create copies of columns to cache their original state</a:t>
            </a:r>
          </a:p>
          <a:p>
            <a:pPr marL="735712" lvl="1" indent="-367856">
              <a:lnSpc>
                <a:spcPts val="6031"/>
              </a:lnSpc>
              <a:buFont typeface="Arial"/>
              <a:buChar char="•"/>
            </a:pPr>
            <a:r>
              <a:rPr lang="en-US" sz="3407" dirty="0">
                <a:solidFill>
                  <a:srgbClr val="000000"/>
                </a:solidFill>
                <a:latin typeface="Montserrat"/>
              </a:rPr>
              <a:t>Convert all upper-cases to lower-cases</a:t>
            </a:r>
          </a:p>
          <a:p>
            <a:pPr marL="735712" lvl="1" indent="-367856">
              <a:lnSpc>
                <a:spcPts val="6031"/>
              </a:lnSpc>
              <a:buFont typeface="Arial"/>
              <a:buChar char="•"/>
            </a:pPr>
            <a:r>
              <a:rPr lang="en-US" sz="3407" dirty="0">
                <a:solidFill>
                  <a:srgbClr val="000000"/>
                </a:solidFill>
                <a:latin typeface="Montserrat"/>
              </a:rPr>
              <a:t>Remove new line symbols</a:t>
            </a:r>
          </a:p>
          <a:p>
            <a:pPr marL="735712" lvl="1" indent="-367856">
              <a:lnSpc>
                <a:spcPts val="6031"/>
              </a:lnSpc>
              <a:buFont typeface="Arial"/>
              <a:buChar char="•"/>
            </a:pPr>
            <a:r>
              <a:rPr lang="en-US" sz="3407" dirty="0">
                <a:solidFill>
                  <a:srgbClr val="000000"/>
                </a:solidFill>
                <a:latin typeface="Montserrat"/>
              </a:rPr>
              <a:t>Remove all HTML tags, links, embeds</a:t>
            </a:r>
          </a:p>
          <a:p>
            <a:pPr marL="735712" lvl="1" indent="-367856">
              <a:lnSpc>
                <a:spcPts val="6031"/>
              </a:lnSpc>
              <a:buFont typeface="Arial"/>
              <a:buChar char="•"/>
            </a:pPr>
            <a:r>
              <a:rPr lang="en-US" sz="3407" dirty="0">
                <a:solidFill>
                  <a:srgbClr val="000000"/>
                </a:solidFill>
                <a:latin typeface="Montserrat"/>
              </a:rPr>
              <a:t>Remove all non ASCII characters</a:t>
            </a:r>
          </a:p>
          <a:p>
            <a:pPr marL="735712" lvl="1" indent="-367856">
              <a:lnSpc>
                <a:spcPts val="6031"/>
              </a:lnSpc>
              <a:buFont typeface="Arial"/>
              <a:buChar char="•"/>
            </a:pPr>
            <a:r>
              <a:rPr lang="en-US" sz="3407" dirty="0">
                <a:solidFill>
                  <a:srgbClr val="000000"/>
                </a:solidFill>
                <a:latin typeface="Montserrat"/>
              </a:rPr>
              <a:t>Remove all leading and trailing white spaces</a:t>
            </a:r>
          </a:p>
          <a:p>
            <a:pPr marL="735712" lvl="1" indent="-367856">
              <a:lnSpc>
                <a:spcPts val="6031"/>
              </a:lnSpc>
              <a:buFont typeface="Arial"/>
              <a:buChar char="•"/>
            </a:pPr>
            <a:r>
              <a:rPr lang="en-US" sz="3407" dirty="0">
                <a:solidFill>
                  <a:srgbClr val="000000"/>
                </a:solidFill>
                <a:latin typeface="Montserrat"/>
              </a:rPr>
              <a:t>Change the format of dates to something more readable</a:t>
            </a:r>
          </a:p>
          <a:p>
            <a:pPr marL="735712" lvl="1" indent="-367856">
              <a:lnSpc>
                <a:spcPts val="6031"/>
              </a:lnSpc>
              <a:buFont typeface="Arial"/>
              <a:buChar char="•"/>
            </a:pPr>
            <a:r>
              <a:rPr lang="en-US" sz="3407" dirty="0">
                <a:solidFill>
                  <a:srgbClr val="000000"/>
                </a:solidFill>
                <a:latin typeface="Montserrat"/>
              </a:rPr>
              <a:t>Change the dates that are null to “Unknown”</a:t>
            </a:r>
          </a:p>
        </p:txBody>
      </p:sp>
      <p:sp>
        <p:nvSpPr>
          <p:cNvPr id="6" name="Freeform 6"/>
          <p:cNvSpPr/>
          <p:nvPr/>
        </p:nvSpPr>
        <p:spPr>
          <a:xfrm>
            <a:off x="10610769" y="-480329"/>
            <a:ext cx="3419109" cy="3419109"/>
          </a:xfrm>
          <a:custGeom>
            <a:avLst/>
            <a:gdLst/>
            <a:ahLst/>
            <a:cxnLst/>
            <a:rect l="l" t="t" r="r" b="b"/>
            <a:pathLst>
              <a:path w="3419109" h="3419109">
                <a:moveTo>
                  <a:pt x="0" y="0"/>
                </a:moveTo>
                <a:lnTo>
                  <a:pt x="3419108" y="0"/>
                </a:lnTo>
                <a:lnTo>
                  <a:pt x="3419108" y="3419109"/>
                </a:lnTo>
                <a:lnTo>
                  <a:pt x="0" y="34191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>
            <a:off x="11674380" y="720606"/>
            <a:ext cx="1446879" cy="1446879"/>
          </a:xfrm>
          <a:custGeom>
            <a:avLst/>
            <a:gdLst/>
            <a:ahLst/>
            <a:cxnLst/>
            <a:rect l="l" t="t" r="r" b="b"/>
            <a:pathLst>
              <a:path w="1446879" h="1446879">
                <a:moveTo>
                  <a:pt x="0" y="0"/>
                </a:moveTo>
                <a:lnTo>
                  <a:pt x="1446879" y="0"/>
                </a:lnTo>
                <a:lnTo>
                  <a:pt x="1446879" y="1446879"/>
                </a:lnTo>
                <a:lnTo>
                  <a:pt x="0" y="1446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93878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4986693" y="-325915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0" y="3302557"/>
            <a:ext cx="18288000" cy="5718076"/>
          </a:xfrm>
          <a:custGeom>
            <a:avLst/>
            <a:gdLst/>
            <a:ahLst/>
            <a:cxnLst/>
            <a:rect l="l" t="t" r="r" b="b"/>
            <a:pathLst>
              <a:path w="18288000" h="5718076">
                <a:moveTo>
                  <a:pt x="0" y="0"/>
                </a:moveTo>
                <a:lnTo>
                  <a:pt x="18288000" y="0"/>
                </a:lnTo>
                <a:lnTo>
                  <a:pt x="18288000" y="5718076"/>
                </a:lnTo>
                <a:lnTo>
                  <a:pt x="0" y="57180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698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1028700" y="867496"/>
            <a:ext cx="10645680" cy="772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79"/>
              </a:lnSpc>
            </a:pPr>
            <a:r>
              <a:rPr lang="en-US" sz="6340">
                <a:solidFill>
                  <a:srgbClr val="FFFFFF"/>
                </a:solidFill>
                <a:latin typeface="Montserrat Ultra-Bold"/>
              </a:rPr>
              <a:t>Data Cleaning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948521" y="9325433"/>
            <a:ext cx="6390958" cy="522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3"/>
              </a:lnSpc>
              <a:spcBef>
                <a:spcPct val="0"/>
              </a:spcBef>
            </a:pPr>
            <a:r>
              <a:rPr lang="en-US" sz="3066">
                <a:solidFill>
                  <a:srgbClr val="000000"/>
                </a:solidFill>
                <a:latin typeface="Montserrat Ultra-Bold"/>
              </a:rPr>
              <a:t>Example of data after cleaning</a:t>
            </a:r>
          </a:p>
        </p:txBody>
      </p:sp>
      <p:sp>
        <p:nvSpPr>
          <p:cNvPr id="7" name="Freeform 7"/>
          <p:cNvSpPr/>
          <p:nvPr/>
        </p:nvSpPr>
        <p:spPr>
          <a:xfrm>
            <a:off x="10610769" y="-480329"/>
            <a:ext cx="3419109" cy="3419109"/>
          </a:xfrm>
          <a:custGeom>
            <a:avLst/>
            <a:gdLst/>
            <a:ahLst/>
            <a:cxnLst/>
            <a:rect l="l" t="t" r="r" b="b"/>
            <a:pathLst>
              <a:path w="3419109" h="3419109">
                <a:moveTo>
                  <a:pt x="0" y="0"/>
                </a:moveTo>
                <a:lnTo>
                  <a:pt x="3419108" y="0"/>
                </a:lnTo>
                <a:lnTo>
                  <a:pt x="3419108" y="3419109"/>
                </a:lnTo>
                <a:lnTo>
                  <a:pt x="0" y="34191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>
            <a:off x="11674380" y="676996"/>
            <a:ext cx="1446879" cy="1446879"/>
          </a:xfrm>
          <a:custGeom>
            <a:avLst/>
            <a:gdLst/>
            <a:ahLst/>
            <a:cxnLst/>
            <a:rect l="l" t="t" r="r" b="b"/>
            <a:pathLst>
              <a:path w="1446879" h="1446879">
                <a:moveTo>
                  <a:pt x="0" y="0"/>
                </a:moveTo>
                <a:lnTo>
                  <a:pt x="1446879" y="0"/>
                </a:lnTo>
                <a:lnTo>
                  <a:pt x="1446879" y="1446880"/>
                </a:lnTo>
                <a:lnTo>
                  <a:pt x="0" y="14468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93878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4986693" y="-325915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3398702" y="3128953"/>
            <a:ext cx="11587991" cy="6253631"/>
          </a:xfrm>
          <a:custGeom>
            <a:avLst/>
            <a:gdLst/>
            <a:ahLst/>
            <a:cxnLst/>
            <a:rect l="l" t="t" r="r" b="b"/>
            <a:pathLst>
              <a:path w="11587991" h="6253631">
                <a:moveTo>
                  <a:pt x="0" y="0"/>
                </a:moveTo>
                <a:lnTo>
                  <a:pt x="11587991" y="0"/>
                </a:lnTo>
                <a:lnTo>
                  <a:pt x="11587991" y="6253630"/>
                </a:lnTo>
                <a:lnTo>
                  <a:pt x="0" y="62536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660738" y="1186563"/>
            <a:ext cx="9678233" cy="686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63"/>
              </a:lnSpc>
            </a:pPr>
            <a:r>
              <a:rPr lang="en-US" sz="5640">
                <a:solidFill>
                  <a:srgbClr val="FFFFFF"/>
                </a:solidFill>
                <a:latin typeface="Montserrat Ultra-Bold"/>
              </a:rPr>
              <a:t>Initial Data Visualization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794421" y="9515933"/>
            <a:ext cx="4699159" cy="522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3"/>
              </a:lnSpc>
              <a:spcBef>
                <a:spcPct val="0"/>
              </a:spcBef>
            </a:pPr>
            <a:r>
              <a:rPr lang="en-US" sz="3066">
                <a:solidFill>
                  <a:srgbClr val="000000"/>
                </a:solidFill>
                <a:latin typeface="Montserrat Ultra-Bold"/>
              </a:rPr>
              <a:t>Word Cloud for Insults</a:t>
            </a:r>
          </a:p>
        </p:txBody>
      </p:sp>
      <p:sp>
        <p:nvSpPr>
          <p:cNvPr id="7" name="Freeform 7"/>
          <p:cNvSpPr/>
          <p:nvPr/>
        </p:nvSpPr>
        <p:spPr>
          <a:xfrm>
            <a:off x="10610769" y="-480329"/>
            <a:ext cx="3419109" cy="3419109"/>
          </a:xfrm>
          <a:custGeom>
            <a:avLst/>
            <a:gdLst/>
            <a:ahLst/>
            <a:cxnLst/>
            <a:rect l="l" t="t" r="r" b="b"/>
            <a:pathLst>
              <a:path w="3419109" h="3419109">
                <a:moveTo>
                  <a:pt x="0" y="0"/>
                </a:moveTo>
                <a:lnTo>
                  <a:pt x="3419108" y="0"/>
                </a:lnTo>
                <a:lnTo>
                  <a:pt x="3419108" y="3419109"/>
                </a:lnTo>
                <a:lnTo>
                  <a:pt x="0" y="34191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>
            <a:off x="11600245" y="711988"/>
            <a:ext cx="1440155" cy="1464114"/>
          </a:xfrm>
          <a:custGeom>
            <a:avLst/>
            <a:gdLst/>
            <a:ahLst/>
            <a:cxnLst/>
            <a:rect l="l" t="t" r="r" b="b"/>
            <a:pathLst>
              <a:path w="1440155" h="1464114">
                <a:moveTo>
                  <a:pt x="0" y="0"/>
                </a:moveTo>
                <a:lnTo>
                  <a:pt x="1440156" y="0"/>
                </a:lnTo>
                <a:lnTo>
                  <a:pt x="1440156" y="1464114"/>
                </a:lnTo>
                <a:lnTo>
                  <a:pt x="0" y="14641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93878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4986693" y="-325915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2419817" y="3494843"/>
            <a:ext cx="13637810" cy="5651026"/>
          </a:xfrm>
          <a:custGeom>
            <a:avLst/>
            <a:gdLst/>
            <a:ahLst/>
            <a:cxnLst/>
            <a:rect l="l" t="t" r="r" b="b"/>
            <a:pathLst>
              <a:path w="13637810" h="5651026">
                <a:moveTo>
                  <a:pt x="0" y="0"/>
                </a:moveTo>
                <a:lnTo>
                  <a:pt x="13637810" y="0"/>
                </a:lnTo>
                <a:lnTo>
                  <a:pt x="13637810" y="5651026"/>
                </a:lnTo>
                <a:lnTo>
                  <a:pt x="0" y="56510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1028700" y="905596"/>
            <a:ext cx="9086293" cy="865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71"/>
              </a:lnSpc>
            </a:pPr>
            <a:r>
              <a:rPr lang="en-US" sz="7240">
                <a:solidFill>
                  <a:srgbClr val="FFFFFF"/>
                </a:solidFill>
                <a:latin typeface="Montserrat Ultra-Bold"/>
              </a:rPr>
              <a:t>Data Reduction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519896" y="9415328"/>
            <a:ext cx="7248208" cy="522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3"/>
              </a:lnSpc>
              <a:spcBef>
                <a:spcPct val="0"/>
              </a:spcBef>
            </a:pPr>
            <a:r>
              <a:rPr lang="en-US" sz="3066">
                <a:solidFill>
                  <a:srgbClr val="000000"/>
                </a:solidFill>
                <a:latin typeface="Montserrat Ultra-Bold"/>
              </a:rPr>
              <a:t>Code that performs data reduction</a:t>
            </a:r>
          </a:p>
        </p:txBody>
      </p:sp>
      <p:sp>
        <p:nvSpPr>
          <p:cNvPr id="7" name="Freeform 7"/>
          <p:cNvSpPr/>
          <p:nvPr/>
        </p:nvSpPr>
        <p:spPr>
          <a:xfrm>
            <a:off x="10610769" y="-480329"/>
            <a:ext cx="3419109" cy="3419109"/>
          </a:xfrm>
          <a:custGeom>
            <a:avLst/>
            <a:gdLst/>
            <a:ahLst/>
            <a:cxnLst/>
            <a:rect l="l" t="t" r="r" b="b"/>
            <a:pathLst>
              <a:path w="3419109" h="3419109">
                <a:moveTo>
                  <a:pt x="0" y="0"/>
                </a:moveTo>
                <a:lnTo>
                  <a:pt x="3419108" y="0"/>
                </a:lnTo>
                <a:lnTo>
                  <a:pt x="3419108" y="3419109"/>
                </a:lnTo>
                <a:lnTo>
                  <a:pt x="0" y="34191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8" name="Group 8"/>
          <p:cNvGrpSpPr/>
          <p:nvPr/>
        </p:nvGrpSpPr>
        <p:grpSpPr>
          <a:xfrm>
            <a:off x="11427636" y="767425"/>
            <a:ext cx="1785374" cy="1353241"/>
            <a:chOff x="0" y="0"/>
            <a:chExt cx="2380498" cy="1804321"/>
          </a:xfrm>
        </p:grpSpPr>
        <p:sp>
          <p:nvSpPr>
            <p:cNvPr id="9" name="Freeform 9"/>
            <p:cNvSpPr/>
            <p:nvPr/>
          </p:nvSpPr>
          <p:spPr>
            <a:xfrm rot="-137479">
              <a:off x="18612" y="16784"/>
              <a:ext cx="858575" cy="948225"/>
            </a:xfrm>
            <a:custGeom>
              <a:avLst/>
              <a:gdLst/>
              <a:ahLst/>
              <a:cxnLst/>
              <a:rect l="l" t="t" r="r" b="b"/>
              <a:pathLst>
                <a:path w="858575" h="948225">
                  <a:moveTo>
                    <a:pt x="0" y="0"/>
                  </a:moveTo>
                  <a:lnTo>
                    <a:pt x="858575" y="0"/>
                  </a:lnTo>
                  <a:lnTo>
                    <a:pt x="858575" y="948226"/>
                  </a:lnTo>
                  <a:lnTo>
                    <a:pt x="0" y="9482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0"/>
            <p:cNvSpPr/>
            <p:nvPr/>
          </p:nvSpPr>
          <p:spPr>
            <a:xfrm rot="-10800000">
              <a:off x="1573783" y="913370"/>
              <a:ext cx="806716" cy="890951"/>
            </a:xfrm>
            <a:custGeom>
              <a:avLst/>
              <a:gdLst/>
              <a:ahLst/>
              <a:cxnLst/>
              <a:rect l="l" t="t" r="r" b="b"/>
              <a:pathLst>
                <a:path w="806716" h="890951">
                  <a:moveTo>
                    <a:pt x="0" y="0"/>
                  </a:moveTo>
                  <a:lnTo>
                    <a:pt x="806715" y="0"/>
                  </a:lnTo>
                  <a:lnTo>
                    <a:pt x="806715" y="890951"/>
                  </a:lnTo>
                  <a:lnTo>
                    <a:pt x="0" y="890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877187" y="558496"/>
              <a:ext cx="680237" cy="680237"/>
            </a:xfrm>
            <a:custGeom>
              <a:avLst/>
              <a:gdLst/>
              <a:ahLst/>
              <a:cxnLst/>
              <a:rect l="l" t="t" r="r" b="b"/>
              <a:pathLst>
                <a:path w="680237" h="680237">
                  <a:moveTo>
                    <a:pt x="0" y="0"/>
                  </a:moveTo>
                  <a:lnTo>
                    <a:pt x="680237" y="0"/>
                  </a:lnTo>
                  <a:lnTo>
                    <a:pt x="680237" y="680237"/>
                  </a:lnTo>
                  <a:lnTo>
                    <a:pt x="0" y="6802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93878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4986693" y="-325915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764776" y="3403659"/>
            <a:ext cx="16758449" cy="5603940"/>
          </a:xfrm>
          <a:custGeom>
            <a:avLst/>
            <a:gdLst/>
            <a:ahLst/>
            <a:cxnLst/>
            <a:rect l="l" t="t" r="r" b="b"/>
            <a:pathLst>
              <a:path w="16758449" h="5603940">
                <a:moveTo>
                  <a:pt x="0" y="0"/>
                </a:moveTo>
                <a:lnTo>
                  <a:pt x="16758448" y="0"/>
                </a:lnTo>
                <a:lnTo>
                  <a:pt x="16758448" y="5603940"/>
                </a:lnTo>
                <a:lnTo>
                  <a:pt x="0" y="56039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1028700" y="867496"/>
            <a:ext cx="9086293" cy="772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79"/>
              </a:lnSpc>
            </a:pPr>
            <a:r>
              <a:rPr lang="en-US" sz="6340">
                <a:solidFill>
                  <a:srgbClr val="FFFFFF"/>
                </a:solidFill>
                <a:latin typeface="Montserrat Ultra-Bold"/>
              </a:rPr>
              <a:t>Data Reduction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806031" y="9415328"/>
            <a:ext cx="10675938" cy="522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3"/>
              </a:lnSpc>
              <a:spcBef>
                <a:spcPct val="0"/>
              </a:spcBef>
            </a:pPr>
            <a:r>
              <a:rPr lang="en-US" sz="3066" dirty="0">
                <a:solidFill>
                  <a:srgbClr val="000000"/>
                </a:solidFill>
                <a:latin typeface="Montserrat Ultra-Bold"/>
              </a:rPr>
              <a:t>Dataset after reduction (composed of 789 samples)</a:t>
            </a:r>
          </a:p>
        </p:txBody>
      </p:sp>
      <p:sp>
        <p:nvSpPr>
          <p:cNvPr id="7" name="Freeform 7"/>
          <p:cNvSpPr/>
          <p:nvPr/>
        </p:nvSpPr>
        <p:spPr>
          <a:xfrm>
            <a:off x="10610769" y="-480329"/>
            <a:ext cx="3419109" cy="3419109"/>
          </a:xfrm>
          <a:custGeom>
            <a:avLst/>
            <a:gdLst/>
            <a:ahLst/>
            <a:cxnLst/>
            <a:rect l="l" t="t" r="r" b="b"/>
            <a:pathLst>
              <a:path w="3419109" h="3419109">
                <a:moveTo>
                  <a:pt x="0" y="0"/>
                </a:moveTo>
                <a:lnTo>
                  <a:pt x="3419108" y="0"/>
                </a:lnTo>
                <a:lnTo>
                  <a:pt x="3419108" y="3419109"/>
                </a:lnTo>
                <a:lnTo>
                  <a:pt x="0" y="34191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8" name="Group 8"/>
          <p:cNvGrpSpPr/>
          <p:nvPr/>
        </p:nvGrpSpPr>
        <p:grpSpPr>
          <a:xfrm>
            <a:off x="11427636" y="767425"/>
            <a:ext cx="1785374" cy="1353241"/>
            <a:chOff x="0" y="0"/>
            <a:chExt cx="2380498" cy="1804321"/>
          </a:xfrm>
        </p:grpSpPr>
        <p:sp>
          <p:nvSpPr>
            <p:cNvPr id="9" name="Freeform 9"/>
            <p:cNvSpPr/>
            <p:nvPr/>
          </p:nvSpPr>
          <p:spPr>
            <a:xfrm rot="-137479">
              <a:off x="18612" y="16784"/>
              <a:ext cx="858575" cy="948225"/>
            </a:xfrm>
            <a:custGeom>
              <a:avLst/>
              <a:gdLst/>
              <a:ahLst/>
              <a:cxnLst/>
              <a:rect l="l" t="t" r="r" b="b"/>
              <a:pathLst>
                <a:path w="858575" h="948225">
                  <a:moveTo>
                    <a:pt x="0" y="0"/>
                  </a:moveTo>
                  <a:lnTo>
                    <a:pt x="858575" y="0"/>
                  </a:lnTo>
                  <a:lnTo>
                    <a:pt x="858575" y="948226"/>
                  </a:lnTo>
                  <a:lnTo>
                    <a:pt x="0" y="9482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0"/>
            <p:cNvSpPr/>
            <p:nvPr/>
          </p:nvSpPr>
          <p:spPr>
            <a:xfrm rot="-10800000">
              <a:off x="1573783" y="913370"/>
              <a:ext cx="806716" cy="890951"/>
            </a:xfrm>
            <a:custGeom>
              <a:avLst/>
              <a:gdLst/>
              <a:ahLst/>
              <a:cxnLst/>
              <a:rect l="l" t="t" r="r" b="b"/>
              <a:pathLst>
                <a:path w="806716" h="890951">
                  <a:moveTo>
                    <a:pt x="0" y="0"/>
                  </a:moveTo>
                  <a:lnTo>
                    <a:pt x="806715" y="0"/>
                  </a:lnTo>
                  <a:lnTo>
                    <a:pt x="806715" y="890951"/>
                  </a:lnTo>
                  <a:lnTo>
                    <a:pt x="0" y="890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877187" y="558496"/>
              <a:ext cx="680237" cy="680237"/>
            </a:xfrm>
            <a:custGeom>
              <a:avLst/>
              <a:gdLst/>
              <a:ahLst/>
              <a:cxnLst/>
              <a:rect l="l" t="t" r="r" b="b"/>
              <a:pathLst>
                <a:path w="680237" h="680237">
                  <a:moveTo>
                    <a:pt x="0" y="0"/>
                  </a:moveTo>
                  <a:lnTo>
                    <a:pt x="680237" y="0"/>
                  </a:lnTo>
                  <a:lnTo>
                    <a:pt x="680237" y="680237"/>
                  </a:lnTo>
                  <a:lnTo>
                    <a:pt x="0" y="6802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93878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4986693" y="-325915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1028700" y="867496"/>
            <a:ext cx="10645680" cy="772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79"/>
              </a:lnSpc>
            </a:pPr>
            <a:r>
              <a:rPr lang="en-US" sz="6340">
                <a:solidFill>
                  <a:srgbClr val="FFFFFF"/>
                </a:solidFill>
                <a:latin typeface="Montserrat Ultra-Bold"/>
              </a:rPr>
              <a:t>Data Transformation</a:t>
            </a:r>
          </a:p>
        </p:txBody>
      </p:sp>
      <p:sp>
        <p:nvSpPr>
          <p:cNvPr id="5" name="Freeform 5"/>
          <p:cNvSpPr/>
          <p:nvPr/>
        </p:nvSpPr>
        <p:spPr>
          <a:xfrm>
            <a:off x="10610769" y="-480329"/>
            <a:ext cx="3419109" cy="3419109"/>
          </a:xfrm>
          <a:custGeom>
            <a:avLst/>
            <a:gdLst/>
            <a:ahLst/>
            <a:cxnLst/>
            <a:rect l="l" t="t" r="r" b="b"/>
            <a:pathLst>
              <a:path w="3419109" h="3419109">
                <a:moveTo>
                  <a:pt x="0" y="0"/>
                </a:moveTo>
                <a:lnTo>
                  <a:pt x="3419108" y="0"/>
                </a:lnTo>
                <a:lnTo>
                  <a:pt x="3419108" y="3419109"/>
                </a:lnTo>
                <a:lnTo>
                  <a:pt x="0" y="34191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1028700" y="4241981"/>
            <a:ext cx="13802613" cy="3762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31"/>
              </a:lnSpc>
            </a:pPr>
            <a:endParaRPr lang="en-US" sz="3407" dirty="0">
              <a:solidFill>
                <a:srgbClr val="000000"/>
              </a:solidFill>
              <a:latin typeface="Montserrat"/>
            </a:endParaRPr>
          </a:p>
          <a:p>
            <a:pPr marL="735712" lvl="1" indent="-367856">
              <a:lnSpc>
                <a:spcPts val="6031"/>
              </a:lnSpc>
              <a:buFont typeface="Arial"/>
              <a:buChar char="•"/>
            </a:pPr>
            <a:r>
              <a:rPr lang="en-US" sz="3407" dirty="0">
                <a:solidFill>
                  <a:srgbClr val="000000"/>
                </a:solidFill>
                <a:latin typeface="Montserrat"/>
              </a:rPr>
              <a:t>Tokenize all the words in a given comment</a:t>
            </a:r>
          </a:p>
          <a:p>
            <a:pPr marL="735712" lvl="1" indent="-367856">
              <a:lnSpc>
                <a:spcPts val="6031"/>
              </a:lnSpc>
              <a:buFont typeface="Arial"/>
              <a:buChar char="•"/>
            </a:pPr>
            <a:r>
              <a:rPr lang="en-US" sz="3407" dirty="0">
                <a:solidFill>
                  <a:srgbClr val="000000"/>
                </a:solidFill>
                <a:latin typeface="Montserrat"/>
              </a:rPr>
              <a:t>Remove stop words from the tokens (but, if..) </a:t>
            </a:r>
          </a:p>
          <a:p>
            <a:pPr marL="735712" lvl="1" indent="-367856">
              <a:lnSpc>
                <a:spcPts val="6031"/>
              </a:lnSpc>
              <a:buFont typeface="Arial"/>
              <a:buChar char="•"/>
            </a:pPr>
            <a:r>
              <a:rPr lang="en-US" sz="3407" dirty="0">
                <a:solidFill>
                  <a:srgbClr val="000000"/>
                </a:solidFill>
                <a:latin typeface="Montserrat"/>
              </a:rPr>
              <a:t>Stem all the words (apples -&gt; appl)</a:t>
            </a:r>
          </a:p>
          <a:p>
            <a:pPr marL="735712" lvl="1" indent="-367856">
              <a:lnSpc>
                <a:spcPts val="6031"/>
              </a:lnSpc>
              <a:buFont typeface="Arial"/>
              <a:buChar char="•"/>
            </a:pPr>
            <a:r>
              <a:rPr lang="en-US" sz="3407" dirty="0">
                <a:solidFill>
                  <a:srgbClr val="000000"/>
                </a:solidFill>
                <a:latin typeface="Montserrat"/>
              </a:rPr>
              <a:t>Replace slang words with formal equivalent (u -&gt; you)</a:t>
            </a:r>
          </a:p>
        </p:txBody>
      </p:sp>
      <p:sp>
        <p:nvSpPr>
          <p:cNvPr id="7" name="Freeform 7"/>
          <p:cNvSpPr/>
          <p:nvPr/>
        </p:nvSpPr>
        <p:spPr>
          <a:xfrm>
            <a:off x="11152070" y="427076"/>
            <a:ext cx="2336507" cy="2033938"/>
          </a:xfrm>
          <a:custGeom>
            <a:avLst/>
            <a:gdLst/>
            <a:ahLst/>
            <a:cxnLst/>
            <a:rect l="l" t="t" r="r" b="b"/>
            <a:pathLst>
              <a:path w="2336507" h="2033938">
                <a:moveTo>
                  <a:pt x="0" y="0"/>
                </a:moveTo>
                <a:lnTo>
                  <a:pt x="2336507" y="0"/>
                </a:lnTo>
                <a:lnTo>
                  <a:pt x="2336507" y="2033938"/>
                </a:lnTo>
                <a:lnTo>
                  <a:pt x="0" y="20339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93878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4986693" y="-325915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0" y="2938780"/>
            <a:ext cx="18288000" cy="7348220"/>
          </a:xfrm>
          <a:custGeom>
            <a:avLst/>
            <a:gdLst/>
            <a:ahLst/>
            <a:cxnLst/>
            <a:rect l="l" t="t" r="r" b="b"/>
            <a:pathLst>
              <a:path w="18288000" h="7348220">
                <a:moveTo>
                  <a:pt x="0" y="0"/>
                </a:moveTo>
                <a:lnTo>
                  <a:pt x="18288000" y="0"/>
                </a:lnTo>
                <a:lnTo>
                  <a:pt x="18288000" y="7348220"/>
                </a:lnTo>
                <a:lnTo>
                  <a:pt x="0" y="73482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23458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1028700" y="867496"/>
            <a:ext cx="10645680" cy="772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79"/>
              </a:lnSpc>
            </a:pPr>
            <a:r>
              <a:rPr lang="en-US" sz="6340">
                <a:solidFill>
                  <a:srgbClr val="FFFFFF"/>
                </a:solidFill>
                <a:latin typeface="Montserrat Ultra-Bold"/>
              </a:rPr>
              <a:t>Data Transformation</a:t>
            </a:r>
          </a:p>
        </p:txBody>
      </p:sp>
      <p:sp>
        <p:nvSpPr>
          <p:cNvPr id="6" name="Freeform 6"/>
          <p:cNvSpPr/>
          <p:nvPr/>
        </p:nvSpPr>
        <p:spPr>
          <a:xfrm>
            <a:off x="10610769" y="-480329"/>
            <a:ext cx="3419109" cy="3419109"/>
          </a:xfrm>
          <a:custGeom>
            <a:avLst/>
            <a:gdLst/>
            <a:ahLst/>
            <a:cxnLst/>
            <a:rect l="l" t="t" r="r" b="b"/>
            <a:pathLst>
              <a:path w="3419109" h="3419109">
                <a:moveTo>
                  <a:pt x="0" y="0"/>
                </a:moveTo>
                <a:lnTo>
                  <a:pt x="3419108" y="0"/>
                </a:lnTo>
                <a:lnTo>
                  <a:pt x="3419108" y="3419109"/>
                </a:lnTo>
                <a:lnTo>
                  <a:pt x="0" y="34191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>
            <a:off x="11152070" y="427076"/>
            <a:ext cx="2336507" cy="2033938"/>
          </a:xfrm>
          <a:custGeom>
            <a:avLst/>
            <a:gdLst/>
            <a:ahLst/>
            <a:cxnLst/>
            <a:rect l="l" t="t" r="r" b="b"/>
            <a:pathLst>
              <a:path w="2336507" h="2033938">
                <a:moveTo>
                  <a:pt x="0" y="0"/>
                </a:moveTo>
                <a:lnTo>
                  <a:pt x="2336507" y="0"/>
                </a:lnTo>
                <a:lnTo>
                  <a:pt x="2336507" y="2033938"/>
                </a:lnTo>
                <a:lnTo>
                  <a:pt x="0" y="203393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93878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4986693" y="-325915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3321304" y="3181996"/>
            <a:ext cx="11645392" cy="6287239"/>
          </a:xfrm>
          <a:custGeom>
            <a:avLst/>
            <a:gdLst/>
            <a:ahLst/>
            <a:cxnLst/>
            <a:rect l="l" t="t" r="r" b="b"/>
            <a:pathLst>
              <a:path w="11645392" h="6287239">
                <a:moveTo>
                  <a:pt x="0" y="0"/>
                </a:moveTo>
                <a:lnTo>
                  <a:pt x="11645392" y="0"/>
                </a:lnTo>
                <a:lnTo>
                  <a:pt x="11645392" y="6287239"/>
                </a:lnTo>
                <a:lnTo>
                  <a:pt x="0" y="62872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644739" y="945899"/>
            <a:ext cx="9317815" cy="591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7"/>
              </a:lnSpc>
            </a:pPr>
            <a:r>
              <a:rPr lang="en-US" sz="4940">
                <a:solidFill>
                  <a:srgbClr val="FFFFFF"/>
                </a:solidFill>
                <a:latin typeface="Montserrat Ultra-Bold"/>
              </a:rPr>
              <a:t>Final Data Visualization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794421" y="9515933"/>
            <a:ext cx="4699159" cy="522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3"/>
              </a:lnSpc>
              <a:spcBef>
                <a:spcPct val="0"/>
              </a:spcBef>
            </a:pPr>
            <a:r>
              <a:rPr lang="en-US" sz="3066">
                <a:solidFill>
                  <a:srgbClr val="000000"/>
                </a:solidFill>
                <a:latin typeface="Montserrat Ultra-Bold"/>
              </a:rPr>
              <a:t>Word Cloud for Insults</a:t>
            </a:r>
          </a:p>
        </p:txBody>
      </p:sp>
      <p:sp>
        <p:nvSpPr>
          <p:cNvPr id="7" name="Freeform 7"/>
          <p:cNvSpPr/>
          <p:nvPr/>
        </p:nvSpPr>
        <p:spPr>
          <a:xfrm>
            <a:off x="10610769" y="-480329"/>
            <a:ext cx="3419109" cy="3419109"/>
          </a:xfrm>
          <a:custGeom>
            <a:avLst/>
            <a:gdLst/>
            <a:ahLst/>
            <a:cxnLst/>
            <a:rect l="l" t="t" r="r" b="b"/>
            <a:pathLst>
              <a:path w="3419109" h="3419109">
                <a:moveTo>
                  <a:pt x="0" y="0"/>
                </a:moveTo>
                <a:lnTo>
                  <a:pt x="3419108" y="0"/>
                </a:lnTo>
                <a:lnTo>
                  <a:pt x="3419108" y="3419109"/>
                </a:lnTo>
                <a:lnTo>
                  <a:pt x="0" y="34191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>
            <a:off x="11613136" y="767605"/>
            <a:ext cx="1414374" cy="1352880"/>
          </a:xfrm>
          <a:custGeom>
            <a:avLst/>
            <a:gdLst/>
            <a:ahLst/>
            <a:cxnLst/>
            <a:rect l="l" t="t" r="r" b="b"/>
            <a:pathLst>
              <a:path w="1414374" h="1352880">
                <a:moveTo>
                  <a:pt x="0" y="0"/>
                </a:moveTo>
                <a:lnTo>
                  <a:pt x="1414374" y="0"/>
                </a:lnTo>
                <a:lnTo>
                  <a:pt x="1414374" y="1352880"/>
                </a:lnTo>
                <a:lnTo>
                  <a:pt x="0" y="135288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93878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4986693" y="-325915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4681603" y="3191947"/>
            <a:ext cx="8924794" cy="6251599"/>
          </a:xfrm>
          <a:custGeom>
            <a:avLst/>
            <a:gdLst/>
            <a:ahLst/>
            <a:cxnLst/>
            <a:rect l="l" t="t" r="r" b="b"/>
            <a:pathLst>
              <a:path w="8924794" h="6251599">
                <a:moveTo>
                  <a:pt x="0" y="0"/>
                </a:moveTo>
                <a:lnTo>
                  <a:pt x="8924794" y="0"/>
                </a:lnTo>
                <a:lnTo>
                  <a:pt x="8924794" y="6251599"/>
                </a:lnTo>
                <a:lnTo>
                  <a:pt x="0" y="62515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1028700" y="1009780"/>
            <a:ext cx="8069943" cy="591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7"/>
              </a:lnSpc>
            </a:pPr>
            <a:r>
              <a:rPr lang="en-US" sz="4940">
                <a:solidFill>
                  <a:srgbClr val="FFFFFF"/>
                </a:solidFill>
                <a:latin typeface="Montserrat Ultra-Bold"/>
              </a:rPr>
              <a:t>Final Data Visualization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259988" y="9515933"/>
            <a:ext cx="6465411" cy="5221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93"/>
              </a:lnSpc>
              <a:spcBef>
                <a:spcPct val="0"/>
              </a:spcBef>
            </a:pPr>
            <a:r>
              <a:rPr lang="en-US" sz="3066" dirty="0">
                <a:solidFill>
                  <a:srgbClr val="000000"/>
                </a:solidFill>
                <a:latin typeface="Montserrat Ultra-Bold"/>
              </a:rPr>
              <a:t>Distribution of Insult Labels</a:t>
            </a:r>
          </a:p>
        </p:txBody>
      </p:sp>
      <p:sp>
        <p:nvSpPr>
          <p:cNvPr id="7" name="Freeform 7"/>
          <p:cNvSpPr/>
          <p:nvPr/>
        </p:nvSpPr>
        <p:spPr>
          <a:xfrm>
            <a:off x="10610769" y="-480329"/>
            <a:ext cx="3419109" cy="3419109"/>
          </a:xfrm>
          <a:custGeom>
            <a:avLst/>
            <a:gdLst/>
            <a:ahLst/>
            <a:cxnLst/>
            <a:rect l="l" t="t" r="r" b="b"/>
            <a:pathLst>
              <a:path w="3419109" h="3419109">
                <a:moveTo>
                  <a:pt x="0" y="0"/>
                </a:moveTo>
                <a:lnTo>
                  <a:pt x="3419108" y="0"/>
                </a:lnTo>
                <a:lnTo>
                  <a:pt x="3419108" y="3419109"/>
                </a:lnTo>
                <a:lnTo>
                  <a:pt x="0" y="34191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>
            <a:off x="11613136" y="767605"/>
            <a:ext cx="1414374" cy="1352880"/>
          </a:xfrm>
          <a:custGeom>
            <a:avLst/>
            <a:gdLst/>
            <a:ahLst/>
            <a:cxnLst/>
            <a:rect l="l" t="t" r="r" b="b"/>
            <a:pathLst>
              <a:path w="1414374" h="1352880">
                <a:moveTo>
                  <a:pt x="0" y="0"/>
                </a:moveTo>
                <a:lnTo>
                  <a:pt x="1414374" y="0"/>
                </a:lnTo>
                <a:lnTo>
                  <a:pt x="1414374" y="1352880"/>
                </a:lnTo>
                <a:lnTo>
                  <a:pt x="0" y="135288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64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442330"/>
            <a:ext cx="8115300" cy="5810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8" lvl="1" indent="-334644">
              <a:lnSpc>
                <a:spcPts val="774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Montserrat"/>
              </a:rPr>
              <a:t>Problem</a:t>
            </a:r>
          </a:p>
          <a:p>
            <a:pPr marL="669288" lvl="1" indent="-334644">
              <a:lnSpc>
                <a:spcPts val="774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Montserrat"/>
              </a:rPr>
              <a:t>Solution</a:t>
            </a:r>
          </a:p>
          <a:p>
            <a:pPr marL="669288" lvl="1" indent="-334644">
              <a:lnSpc>
                <a:spcPts val="774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Montserrat"/>
              </a:rPr>
              <a:t>Objectives</a:t>
            </a:r>
          </a:p>
          <a:p>
            <a:pPr marL="669288" lvl="1" indent="-334644">
              <a:lnSpc>
                <a:spcPts val="774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Montserrat"/>
              </a:rPr>
              <a:t>Data Understanding</a:t>
            </a:r>
          </a:p>
          <a:p>
            <a:pPr marL="669288" lvl="1" indent="-334644">
              <a:lnSpc>
                <a:spcPts val="774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Montserrat"/>
              </a:rPr>
              <a:t>Data Preparation &amp; Pre-processing</a:t>
            </a:r>
          </a:p>
          <a:p>
            <a:pPr marL="669288" lvl="1" indent="-334644">
              <a:lnSpc>
                <a:spcPts val="774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Montserrat"/>
              </a:rPr>
              <a:t>Feature Selection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913929"/>
            <a:ext cx="7282113" cy="929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3"/>
              </a:lnSpc>
            </a:pPr>
            <a:r>
              <a:rPr lang="en-US" sz="7640">
                <a:solidFill>
                  <a:srgbClr val="F9B80C"/>
                </a:solidFill>
                <a:latin typeface="Montserrat Ultra-Bold"/>
              </a:rPr>
              <a:t>Overview</a:t>
            </a:r>
          </a:p>
        </p:txBody>
      </p:sp>
      <p:sp>
        <p:nvSpPr>
          <p:cNvPr id="4" name="Freeform 4"/>
          <p:cNvSpPr/>
          <p:nvPr/>
        </p:nvSpPr>
        <p:spPr>
          <a:xfrm>
            <a:off x="9420665" y="2832855"/>
            <a:ext cx="8115300" cy="4795405"/>
          </a:xfrm>
          <a:custGeom>
            <a:avLst/>
            <a:gdLst/>
            <a:ahLst/>
            <a:cxnLst/>
            <a:rect l="l" t="t" r="r" b="b"/>
            <a:pathLst>
              <a:path w="8115300" h="4795405">
                <a:moveTo>
                  <a:pt x="0" y="0"/>
                </a:moveTo>
                <a:lnTo>
                  <a:pt x="8115300" y="0"/>
                </a:lnTo>
                <a:lnTo>
                  <a:pt x="8115300" y="4795405"/>
                </a:lnTo>
                <a:lnTo>
                  <a:pt x="0" y="47954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93878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4986693" y="-325915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3582107" y="3118564"/>
            <a:ext cx="11123787" cy="6303811"/>
          </a:xfrm>
          <a:custGeom>
            <a:avLst/>
            <a:gdLst/>
            <a:ahLst/>
            <a:cxnLst/>
            <a:rect l="l" t="t" r="r" b="b"/>
            <a:pathLst>
              <a:path w="11123787" h="6303811">
                <a:moveTo>
                  <a:pt x="0" y="0"/>
                </a:moveTo>
                <a:lnTo>
                  <a:pt x="11123786" y="0"/>
                </a:lnTo>
                <a:lnTo>
                  <a:pt x="11123786" y="6303812"/>
                </a:lnTo>
                <a:lnTo>
                  <a:pt x="0" y="63038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900713" y="1005378"/>
            <a:ext cx="8395687" cy="5700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47"/>
              </a:lnSpc>
            </a:pPr>
            <a:r>
              <a:rPr lang="en-US" sz="4940" dirty="0">
                <a:solidFill>
                  <a:srgbClr val="FFFFFF"/>
                </a:solidFill>
                <a:latin typeface="Montserrat Ultra-Bold"/>
              </a:rPr>
              <a:t>Final Data Visualization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323614" y="9515933"/>
            <a:ext cx="3640773" cy="522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3"/>
              </a:lnSpc>
              <a:spcBef>
                <a:spcPct val="0"/>
              </a:spcBef>
            </a:pPr>
            <a:r>
              <a:rPr lang="en-US" sz="3066">
                <a:solidFill>
                  <a:srgbClr val="000000"/>
                </a:solidFill>
                <a:latin typeface="Montserrat Ultra-Bold"/>
              </a:rPr>
              <a:t>Insults Over Time</a:t>
            </a:r>
          </a:p>
        </p:txBody>
      </p:sp>
      <p:sp>
        <p:nvSpPr>
          <p:cNvPr id="7" name="Freeform 7"/>
          <p:cNvSpPr/>
          <p:nvPr/>
        </p:nvSpPr>
        <p:spPr>
          <a:xfrm>
            <a:off x="10610769" y="-480329"/>
            <a:ext cx="3419109" cy="3419109"/>
          </a:xfrm>
          <a:custGeom>
            <a:avLst/>
            <a:gdLst/>
            <a:ahLst/>
            <a:cxnLst/>
            <a:rect l="l" t="t" r="r" b="b"/>
            <a:pathLst>
              <a:path w="3419109" h="3419109">
                <a:moveTo>
                  <a:pt x="0" y="0"/>
                </a:moveTo>
                <a:lnTo>
                  <a:pt x="3419108" y="0"/>
                </a:lnTo>
                <a:lnTo>
                  <a:pt x="3419108" y="3419109"/>
                </a:lnTo>
                <a:lnTo>
                  <a:pt x="0" y="34191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>
            <a:off x="11613136" y="767605"/>
            <a:ext cx="1414374" cy="1352880"/>
          </a:xfrm>
          <a:custGeom>
            <a:avLst/>
            <a:gdLst/>
            <a:ahLst/>
            <a:cxnLst/>
            <a:rect l="l" t="t" r="r" b="b"/>
            <a:pathLst>
              <a:path w="1414374" h="1352880">
                <a:moveTo>
                  <a:pt x="0" y="0"/>
                </a:moveTo>
                <a:lnTo>
                  <a:pt x="1414374" y="0"/>
                </a:lnTo>
                <a:lnTo>
                  <a:pt x="1414374" y="1352880"/>
                </a:lnTo>
                <a:lnTo>
                  <a:pt x="0" y="135288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93878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1028700" y="905596"/>
            <a:ext cx="9488715" cy="929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3"/>
              </a:lnSpc>
            </a:pPr>
            <a:r>
              <a:rPr lang="en-US" sz="7640">
                <a:solidFill>
                  <a:srgbClr val="F9B80C"/>
                </a:solidFill>
                <a:latin typeface="Montserrat Ultra-Bold"/>
              </a:rPr>
              <a:t>Feature Selection</a:t>
            </a:r>
          </a:p>
        </p:txBody>
      </p:sp>
      <p:sp>
        <p:nvSpPr>
          <p:cNvPr id="4" name="Freeform 4"/>
          <p:cNvSpPr/>
          <p:nvPr/>
        </p:nvSpPr>
        <p:spPr>
          <a:xfrm>
            <a:off x="14986693" y="-325915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1028700" y="3557057"/>
            <a:ext cx="16106308" cy="5793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93"/>
              </a:lnSpc>
            </a:pPr>
            <a:r>
              <a:rPr lang="en-US" sz="4066" dirty="0">
                <a:solidFill>
                  <a:srgbClr val="000000"/>
                </a:solidFill>
                <a:latin typeface="Montserrat"/>
              </a:rPr>
              <a:t>We decided to only use the following columns:</a:t>
            </a:r>
          </a:p>
          <a:p>
            <a:pPr>
              <a:lnSpc>
                <a:spcPts val="5693"/>
              </a:lnSpc>
            </a:pPr>
            <a:endParaRPr lang="en-US" sz="4066" dirty="0">
              <a:solidFill>
                <a:srgbClr val="000000"/>
              </a:solidFill>
              <a:latin typeface="Montserrat"/>
            </a:endParaRPr>
          </a:p>
          <a:p>
            <a:pPr marL="877988" lvl="1" indent="-438994" algn="just">
              <a:lnSpc>
                <a:spcPts val="5693"/>
              </a:lnSpc>
              <a:buFont typeface="Arial"/>
              <a:buChar char="•"/>
            </a:pPr>
            <a:r>
              <a:rPr lang="en-US" sz="4066" dirty="0">
                <a:solidFill>
                  <a:srgbClr val="000000"/>
                </a:solidFill>
                <a:latin typeface="Montserrat Bold"/>
              </a:rPr>
              <a:t>Insult:</a:t>
            </a:r>
            <a:r>
              <a:rPr lang="en-US" sz="4066" dirty="0">
                <a:solidFill>
                  <a:srgbClr val="000000"/>
                </a:solidFill>
                <a:latin typeface="Montserrat Ultra-Bold"/>
              </a:rPr>
              <a:t> </a:t>
            </a:r>
            <a:r>
              <a:rPr lang="en-US" sz="4066" dirty="0">
                <a:solidFill>
                  <a:srgbClr val="000000"/>
                </a:solidFill>
                <a:latin typeface="Montserrat"/>
              </a:rPr>
              <a:t>Labels, 0 or 1, that represent a non-insulting comment and an insulting one, respectively.</a:t>
            </a:r>
          </a:p>
          <a:p>
            <a:pPr marL="877988" lvl="1" indent="-438994" algn="just">
              <a:lnSpc>
                <a:spcPts val="5693"/>
              </a:lnSpc>
              <a:buFont typeface="Arial"/>
              <a:buChar char="•"/>
            </a:pPr>
            <a:r>
              <a:rPr lang="en-US" sz="4066" dirty="0">
                <a:solidFill>
                  <a:srgbClr val="000000"/>
                </a:solidFill>
                <a:latin typeface="Montserrat Bold"/>
              </a:rPr>
              <a:t>Improved Stemmed Comment: </a:t>
            </a:r>
            <a:r>
              <a:rPr lang="en-US" sz="4066" dirty="0">
                <a:solidFill>
                  <a:srgbClr val="000000"/>
                </a:solidFill>
                <a:latin typeface="Montserrat"/>
              </a:rPr>
              <a:t>List of tokenized and transformed words that matter in a comment</a:t>
            </a:r>
          </a:p>
          <a:p>
            <a:pPr marL="877988" lvl="1" indent="-438994" algn="just">
              <a:lnSpc>
                <a:spcPts val="5693"/>
              </a:lnSpc>
              <a:spcBef>
                <a:spcPct val="0"/>
              </a:spcBef>
              <a:buFont typeface="Arial"/>
              <a:buChar char="•"/>
            </a:pPr>
            <a:r>
              <a:rPr lang="en-US" sz="4066" dirty="0">
                <a:solidFill>
                  <a:srgbClr val="000000"/>
                </a:solidFill>
                <a:latin typeface="Montserrat Bold"/>
              </a:rPr>
              <a:t>Transformed Comment: </a:t>
            </a:r>
            <a:r>
              <a:rPr lang="en-US" sz="4066" dirty="0">
                <a:solidFill>
                  <a:srgbClr val="000000"/>
                </a:solidFill>
                <a:latin typeface="Montserrat"/>
              </a:rPr>
              <a:t>The comment rewritten using the tokenized and transformed words that matter.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93878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1028700" y="905596"/>
            <a:ext cx="9488715" cy="929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3"/>
              </a:lnSpc>
            </a:pPr>
            <a:r>
              <a:rPr lang="en-US" sz="7640">
                <a:solidFill>
                  <a:srgbClr val="F9B80C"/>
                </a:solidFill>
                <a:latin typeface="Montserrat Ultra-Bold"/>
              </a:rPr>
              <a:t>Feature Selection</a:t>
            </a:r>
          </a:p>
        </p:txBody>
      </p:sp>
      <p:sp>
        <p:nvSpPr>
          <p:cNvPr id="4" name="Freeform 4"/>
          <p:cNvSpPr/>
          <p:nvPr/>
        </p:nvSpPr>
        <p:spPr>
          <a:xfrm>
            <a:off x="14986693" y="-325915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1028700" y="3557057"/>
            <a:ext cx="16106308" cy="5701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93"/>
              </a:lnSpc>
            </a:pPr>
            <a:r>
              <a:rPr lang="en-US" sz="4066" dirty="0">
                <a:solidFill>
                  <a:srgbClr val="000000"/>
                </a:solidFill>
                <a:latin typeface="Montserrat"/>
              </a:rPr>
              <a:t>We decided to use the following to feed data to our classifier:</a:t>
            </a:r>
          </a:p>
          <a:p>
            <a:pPr>
              <a:lnSpc>
                <a:spcPts val="5693"/>
              </a:lnSpc>
            </a:pPr>
            <a:endParaRPr lang="en-US" sz="4066" dirty="0">
              <a:solidFill>
                <a:srgbClr val="000000"/>
              </a:solidFill>
              <a:latin typeface="Montserrat"/>
            </a:endParaRPr>
          </a:p>
          <a:p>
            <a:pPr marL="877988" lvl="1" indent="-438994" algn="just">
              <a:lnSpc>
                <a:spcPts val="5693"/>
              </a:lnSpc>
              <a:buFont typeface="Arial"/>
              <a:buChar char="•"/>
            </a:pPr>
            <a:r>
              <a:rPr lang="en-US" sz="4066" dirty="0">
                <a:solidFill>
                  <a:srgbClr val="000000"/>
                </a:solidFill>
                <a:latin typeface="Montserrat Bold"/>
              </a:rPr>
              <a:t>Count Vectorizer:</a:t>
            </a:r>
            <a:r>
              <a:rPr lang="en-US" sz="4066" dirty="0">
                <a:solidFill>
                  <a:srgbClr val="000000"/>
                </a:solidFill>
                <a:latin typeface="Montserrat Ultra-Bold"/>
              </a:rPr>
              <a:t> </a:t>
            </a:r>
            <a:r>
              <a:rPr lang="en-US" sz="4066" dirty="0">
                <a:solidFill>
                  <a:srgbClr val="000000"/>
                </a:solidFill>
                <a:latin typeface="Montserrat"/>
              </a:rPr>
              <a:t>Count frequency of words and convert comment data into numerical vectors.</a:t>
            </a:r>
          </a:p>
          <a:p>
            <a:pPr marL="877988" lvl="1" indent="-438994" algn="just">
              <a:lnSpc>
                <a:spcPts val="5693"/>
              </a:lnSpc>
              <a:buFont typeface="Arial"/>
              <a:buChar char="•"/>
            </a:pPr>
            <a:r>
              <a:rPr lang="en-US" sz="4066" dirty="0">
                <a:solidFill>
                  <a:srgbClr val="000000"/>
                </a:solidFill>
                <a:latin typeface="Montserrat Bold"/>
              </a:rPr>
              <a:t>TF_IDF Transformer: </a:t>
            </a:r>
            <a:r>
              <a:rPr lang="en-US" sz="4066" dirty="0">
                <a:solidFill>
                  <a:srgbClr val="000000"/>
                </a:solidFill>
                <a:latin typeface="Montserrat"/>
              </a:rPr>
              <a:t>Measure importance of words relative to their frequency and uniqueness.</a:t>
            </a:r>
          </a:p>
          <a:p>
            <a:pPr marL="877988" lvl="1" indent="-438994" algn="just">
              <a:lnSpc>
                <a:spcPts val="5693"/>
              </a:lnSpc>
              <a:spcBef>
                <a:spcPct val="0"/>
              </a:spcBef>
              <a:buFont typeface="Arial"/>
              <a:buChar char="•"/>
            </a:pPr>
            <a:r>
              <a:rPr lang="en-US" sz="4066" dirty="0">
                <a:solidFill>
                  <a:srgbClr val="000000"/>
                </a:solidFill>
                <a:latin typeface="Montserrat Bold"/>
              </a:rPr>
              <a:t>Bad Words Transformer: </a:t>
            </a:r>
            <a:r>
              <a:rPr lang="en-US" sz="4066" dirty="0">
                <a:solidFill>
                  <a:srgbClr val="000000"/>
                </a:solidFill>
                <a:latin typeface="Montserrat"/>
              </a:rPr>
              <a:t>Measure frequency of bad words in a given comment</a:t>
            </a:r>
          </a:p>
        </p:txBody>
      </p:sp>
    </p:spTree>
    <p:extLst>
      <p:ext uri="{BB962C8B-B14F-4D97-AF65-F5344CB8AC3E}">
        <p14:creationId xmlns:p14="http://schemas.microsoft.com/office/powerpoint/2010/main" val="4121901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507790" y="0"/>
            <a:ext cx="10780210" cy="1028700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028700" y="2251408"/>
            <a:ext cx="9089602" cy="5536394"/>
          </a:xfrm>
          <a:custGeom>
            <a:avLst/>
            <a:gdLst/>
            <a:ahLst/>
            <a:cxnLst/>
            <a:rect l="l" t="t" r="r" b="b"/>
            <a:pathLst>
              <a:path w="9089602" h="5536394">
                <a:moveTo>
                  <a:pt x="0" y="0"/>
                </a:moveTo>
                <a:lnTo>
                  <a:pt x="9089602" y="0"/>
                </a:lnTo>
                <a:lnTo>
                  <a:pt x="9089602" y="5536394"/>
                </a:lnTo>
                <a:lnTo>
                  <a:pt x="0" y="5536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11638871" y="4671695"/>
            <a:ext cx="5620429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Montserrat"/>
              </a:rPr>
              <a:t>Do you have any questions?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328995" y="1504950"/>
            <a:ext cx="7930305" cy="2974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156"/>
              </a:lnSpc>
            </a:pPr>
            <a:r>
              <a:rPr lang="en-US" sz="13441">
                <a:solidFill>
                  <a:srgbClr val="F9B80C"/>
                </a:solidFill>
                <a:latin typeface="Montserrat Ultra-Bold"/>
              </a:rPr>
              <a:t>THANK YOU</a:t>
            </a:r>
          </a:p>
        </p:txBody>
      </p:sp>
      <p:sp>
        <p:nvSpPr>
          <p:cNvPr id="6" name="Freeform 6"/>
          <p:cNvSpPr/>
          <p:nvPr/>
        </p:nvSpPr>
        <p:spPr>
          <a:xfrm>
            <a:off x="1028700" y="8874194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9284459" cy="1028700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5739347" y="8733624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12192080" y="2837030"/>
            <a:ext cx="2669476" cy="4114800"/>
          </a:xfrm>
          <a:custGeom>
            <a:avLst/>
            <a:gdLst/>
            <a:ahLst/>
            <a:cxnLst/>
            <a:rect l="l" t="t" r="r" b="b"/>
            <a:pathLst>
              <a:path w="2669476" h="4114800">
                <a:moveTo>
                  <a:pt x="0" y="0"/>
                </a:moveTo>
                <a:lnTo>
                  <a:pt x="2669476" y="0"/>
                </a:lnTo>
                <a:lnTo>
                  <a:pt x="26694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1001173" y="1257300"/>
            <a:ext cx="7282113" cy="929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3"/>
              </a:lnSpc>
            </a:pPr>
            <a:r>
              <a:rPr lang="en-US" sz="7640">
                <a:solidFill>
                  <a:srgbClr val="F9B80C"/>
                </a:solidFill>
                <a:latin typeface="Montserrat Bold"/>
              </a:rPr>
              <a:t>Problem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779880"/>
            <a:ext cx="7282113" cy="5848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Montserrat"/>
              </a:rPr>
              <a:t>Online spaces, especially public spaces such as social media, games, forums, chatting apps allows us to engage in discussions.</a:t>
            </a:r>
          </a:p>
          <a:p>
            <a:pPr algn="just">
              <a:lnSpc>
                <a:spcPts val="4200"/>
              </a:lnSpc>
            </a:pPr>
            <a:endParaRPr lang="en-US" sz="3000">
              <a:solidFill>
                <a:srgbClr val="FFFFFF"/>
              </a:solidFill>
              <a:latin typeface="Montserrat"/>
            </a:endParaRP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Montserrat"/>
              </a:rPr>
              <a:t>However, not all of those interactions are constructive or respectful. Some online users take advantage of their anonymity and the lack of consequences to post insulting comments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9284459" cy="1028700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5739347" y="8733624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1001173" y="1257300"/>
            <a:ext cx="7282113" cy="929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3"/>
              </a:lnSpc>
            </a:pPr>
            <a:r>
              <a:rPr lang="en-US" sz="7640">
                <a:solidFill>
                  <a:srgbClr val="F9B80C"/>
                </a:solidFill>
                <a:latin typeface="Montserrat Bold"/>
              </a:rPr>
              <a:t>Solution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724150"/>
            <a:ext cx="7282113" cy="478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Montserrat"/>
              </a:rPr>
              <a:t>There is no doubt that the significance of monitoring and moderating online platforms has become increasingly important.</a:t>
            </a:r>
          </a:p>
          <a:p>
            <a:pPr algn="just">
              <a:lnSpc>
                <a:spcPts val="4200"/>
              </a:lnSpc>
            </a:pPr>
            <a:endParaRPr lang="en-US" sz="3000">
              <a:solidFill>
                <a:srgbClr val="FFFFFF"/>
              </a:solidFill>
              <a:latin typeface="Montserrat"/>
            </a:endParaRP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Montserrat"/>
              </a:rPr>
              <a:t>A possible solution is implementing a system that can detect whether or not a given message is insulting and takes appropriate action against it.</a:t>
            </a:r>
          </a:p>
        </p:txBody>
      </p:sp>
      <p:sp>
        <p:nvSpPr>
          <p:cNvPr id="6" name="Freeform 6"/>
          <p:cNvSpPr/>
          <p:nvPr/>
        </p:nvSpPr>
        <p:spPr>
          <a:xfrm>
            <a:off x="10237102" y="2878829"/>
            <a:ext cx="6909787" cy="4962484"/>
          </a:xfrm>
          <a:custGeom>
            <a:avLst/>
            <a:gdLst/>
            <a:ahLst/>
            <a:cxnLst/>
            <a:rect l="l" t="t" r="r" b="b"/>
            <a:pathLst>
              <a:path w="6909787" h="4962484">
                <a:moveTo>
                  <a:pt x="0" y="0"/>
                </a:moveTo>
                <a:lnTo>
                  <a:pt x="6909787" y="0"/>
                </a:lnTo>
                <a:lnTo>
                  <a:pt x="6909787" y="4962484"/>
                </a:lnTo>
                <a:lnTo>
                  <a:pt x="0" y="49624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93878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3" name="Freeform 3"/>
          <p:cNvSpPr/>
          <p:nvPr/>
        </p:nvSpPr>
        <p:spPr>
          <a:xfrm>
            <a:off x="14986693" y="-325915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7876196" y="4790134"/>
            <a:ext cx="2535608" cy="2069978"/>
          </a:xfrm>
          <a:custGeom>
            <a:avLst/>
            <a:gdLst/>
            <a:ahLst/>
            <a:cxnLst/>
            <a:rect l="l" t="t" r="r" b="b"/>
            <a:pathLst>
              <a:path w="2535608" h="2069978">
                <a:moveTo>
                  <a:pt x="0" y="0"/>
                </a:moveTo>
                <a:lnTo>
                  <a:pt x="2535608" y="0"/>
                </a:lnTo>
                <a:lnTo>
                  <a:pt x="2535608" y="2069979"/>
                </a:lnTo>
                <a:lnTo>
                  <a:pt x="0" y="20699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14177873" y="4948140"/>
            <a:ext cx="2054426" cy="1753966"/>
          </a:xfrm>
          <a:custGeom>
            <a:avLst/>
            <a:gdLst/>
            <a:ahLst/>
            <a:cxnLst/>
            <a:rect l="l" t="t" r="r" b="b"/>
            <a:pathLst>
              <a:path w="2054426" h="1753966">
                <a:moveTo>
                  <a:pt x="0" y="0"/>
                </a:moveTo>
                <a:lnTo>
                  <a:pt x="2054426" y="0"/>
                </a:lnTo>
                <a:lnTo>
                  <a:pt x="2054426" y="1753967"/>
                </a:lnTo>
                <a:lnTo>
                  <a:pt x="0" y="17539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1590394" y="3982662"/>
            <a:ext cx="3245019" cy="3349697"/>
          </a:xfrm>
          <a:custGeom>
            <a:avLst/>
            <a:gdLst/>
            <a:ahLst/>
            <a:cxnLst/>
            <a:rect l="l" t="t" r="r" b="b"/>
            <a:pathLst>
              <a:path w="3245019" h="3349697">
                <a:moveTo>
                  <a:pt x="0" y="0"/>
                </a:moveTo>
                <a:lnTo>
                  <a:pt x="3245019" y="0"/>
                </a:lnTo>
                <a:lnTo>
                  <a:pt x="3245019" y="3349697"/>
                </a:lnTo>
                <a:lnTo>
                  <a:pt x="0" y="334969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1028700" y="886546"/>
            <a:ext cx="6068126" cy="793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9"/>
              </a:lnSpc>
            </a:pPr>
            <a:r>
              <a:rPr lang="en-US" sz="6840" dirty="0">
                <a:solidFill>
                  <a:srgbClr val="F9B80C"/>
                </a:solidFill>
                <a:latin typeface="Montserrat Ultra-Bold"/>
              </a:rPr>
              <a:t>Objectives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76672" y="7245665"/>
            <a:ext cx="4314123" cy="16142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24"/>
              </a:lnSpc>
            </a:pPr>
            <a:r>
              <a:rPr lang="en-US" sz="3088" dirty="0">
                <a:solidFill>
                  <a:srgbClr val="000000"/>
                </a:solidFill>
                <a:latin typeface="Montserrat Ultra-Bold"/>
              </a:rPr>
              <a:t>Help moderate forums and discussions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297942" y="7245665"/>
            <a:ext cx="3692116" cy="16142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24"/>
              </a:lnSpc>
            </a:pPr>
            <a:r>
              <a:rPr lang="en-US" sz="3088" dirty="0">
                <a:solidFill>
                  <a:srgbClr val="000000"/>
                </a:solidFill>
                <a:latin typeface="Montserrat Ultra-Bold"/>
              </a:rPr>
              <a:t>Take unbiased and precise decisions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428006" y="7139356"/>
            <a:ext cx="3352413" cy="16143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26"/>
              </a:lnSpc>
            </a:pPr>
            <a:r>
              <a:rPr lang="en-US" sz="3090" dirty="0">
                <a:solidFill>
                  <a:srgbClr val="000000"/>
                </a:solidFill>
                <a:latin typeface="Montserrat Ultra-Bold"/>
              </a:rPr>
              <a:t>Take restrictive actions on users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9407906" cy="1028700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7017823" y="-438368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918257" y="1087791"/>
            <a:ext cx="7571392" cy="1709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34"/>
              </a:lnSpc>
            </a:pPr>
            <a:r>
              <a:rPr lang="en-US" sz="7312" dirty="0">
                <a:solidFill>
                  <a:srgbClr val="F9B80C"/>
                </a:solidFill>
                <a:latin typeface="Montserrat Ultra-Bold"/>
              </a:rPr>
              <a:t>Data</a:t>
            </a:r>
          </a:p>
          <a:p>
            <a:pPr>
              <a:lnSpc>
                <a:spcPts val="6434"/>
              </a:lnSpc>
            </a:pPr>
            <a:r>
              <a:rPr lang="en-US" sz="7312" dirty="0">
                <a:solidFill>
                  <a:srgbClr val="F9B80C"/>
                </a:solidFill>
                <a:latin typeface="Montserrat Ultra-Bold"/>
              </a:rPr>
              <a:t>Understanding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402844"/>
            <a:ext cx="6223967" cy="4599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144"/>
              </a:lnSpc>
            </a:pPr>
            <a:r>
              <a:rPr lang="en-US" sz="3200" dirty="0">
                <a:solidFill>
                  <a:srgbClr val="FFFFFF"/>
                </a:solidFill>
                <a:latin typeface="Montserrat"/>
              </a:rPr>
              <a:t>To properly understand the training data we are dealing with, we need to:</a:t>
            </a:r>
          </a:p>
          <a:p>
            <a:pPr algn="just">
              <a:lnSpc>
                <a:spcPts val="6144"/>
              </a:lnSpc>
            </a:pPr>
            <a:endParaRPr lang="en-US" sz="3200" dirty="0">
              <a:solidFill>
                <a:srgbClr val="FFFFFF"/>
              </a:solidFill>
              <a:latin typeface="Montserrat"/>
            </a:endParaRPr>
          </a:p>
          <a:p>
            <a:pPr marL="690881" lvl="1" indent="-345440" algn="just">
              <a:lnSpc>
                <a:spcPts val="6144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Montserrat"/>
              </a:rPr>
              <a:t>Import the dataset</a:t>
            </a:r>
          </a:p>
          <a:p>
            <a:pPr marL="690881" lvl="1" indent="-345440" algn="just">
              <a:lnSpc>
                <a:spcPts val="6144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Montserrat"/>
              </a:rPr>
              <a:t>Explore the dataset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2507999" y="1322123"/>
            <a:ext cx="3419109" cy="7642754"/>
            <a:chOff x="0" y="0"/>
            <a:chExt cx="4558812" cy="1019033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558812" cy="4558812"/>
            </a:xfrm>
            <a:custGeom>
              <a:avLst/>
              <a:gdLst/>
              <a:ahLst/>
              <a:cxnLst/>
              <a:rect l="l" t="t" r="r" b="b"/>
              <a:pathLst>
                <a:path w="4558812" h="4558812">
                  <a:moveTo>
                    <a:pt x="0" y="0"/>
                  </a:moveTo>
                  <a:lnTo>
                    <a:pt x="4558812" y="0"/>
                  </a:lnTo>
                  <a:lnTo>
                    <a:pt x="4558812" y="4558812"/>
                  </a:lnTo>
                  <a:lnTo>
                    <a:pt x="0" y="45588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8"/>
            <p:cNvSpPr/>
            <p:nvPr/>
          </p:nvSpPr>
          <p:spPr>
            <a:xfrm>
              <a:off x="1348822" y="1091793"/>
              <a:ext cx="1861169" cy="1861169"/>
            </a:xfrm>
            <a:custGeom>
              <a:avLst/>
              <a:gdLst/>
              <a:ahLst/>
              <a:cxnLst/>
              <a:rect l="l" t="t" r="r" b="b"/>
              <a:pathLst>
                <a:path w="1861169" h="1861169">
                  <a:moveTo>
                    <a:pt x="0" y="0"/>
                  </a:moveTo>
                  <a:lnTo>
                    <a:pt x="1861168" y="0"/>
                  </a:lnTo>
                  <a:lnTo>
                    <a:pt x="1861168" y="1861168"/>
                  </a:lnTo>
                  <a:lnTo>
                    <a:pt x="0" y="18611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5631528"/>
              <a:ext cx="4558812" cy="4558812"/>
            </a:xfrm>
            <a:custGeom>
              <a:avLst/>
              <a:gdLst/>
              <a:ahLst/>
              <a:cxnLst/>
              <a:rect l="l" t="t" r="r" b="b"/>
              <a:pathLst>
                <a:path w="4558812" h="4558812">
                  <a:moveTo>
                    <a:pt x="0" y="0"/>
                  </a:moveTo>
                  <a:lnTo>
                    <a:pt x="4558812" y="0"/>
                  </a:lnTo>
                  <a:lnTo>
                    <a:pt x="4558812" y="4558811"/>
                  </a:lnTo>
                  <a:lnTo>
                    <a:pt x="0" y="45588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1090717" y="6677388"/>
              <a:ext cx="2377378" cy="2467091"/>
            </a:xfrm>
            <a:custGeom>
              <a:avLst/>
              <a:gdLst/>
              <a:ahLst/>
              <a:cxnLst/>
              <a:rect l="l" t="t" r="r" b="b"/>
              <a:pathLst>
                <a:path w="2377378" h="2467091">
                  <a:moveTo>
                    <a:pt x="0" y="0"/>
                  </a:moveTo>
                  <a:lnTo>
                    <a:pt x="2377378" y="0"/>
                  </a:lnTo>
                  <a:lnTo>
                    <a:pt x="2377378" y="2467091"/>
                  </a:lnTo>
                  <a:lnTo>
                    <a:pt x="0" y="24670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93878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4986693" y="-325915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3920671" y="4170652"/>
            <a:ext cx="10446659" cy="3605689"/>
          </a:xfrm>
          <a:custGeom>
            <a:avLst/>
            <a:gdLst/>
            <a:ahLst/>
            <a:cxnLst/>
            <a:rect l="l" t="t" r="r" b="b"/>
            <a:pathLst>
              <a:path w="10446659" h="3605689">
                <a:moveTo>
                  <a:pt x="0" y="0"/>
                </a:moveTo>
                <a:lnTo>
                  <a:pt x="10446658" y="0"/>
                </a:lnTo>
                <a:lnTo>
                  <a:pt x="10446658" y="3605689"/>
                </a:lnTo>
                <a:lnTo>
                  <a:pt x="0" y="36056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2555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1028700" y="867496"/>
            <a:ext cx="10645680" cy="772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79"/>
              </a:lnSpc>
            </a:pPr>
            <a:r>
              <a:rPr lang="en-US" sz="6340">
                <a:solidFill>
                  <a:srgbClr val="FFFFFF"/>
                </a:solidFill>
                <a:latin typeface="Montserrat Ultra-Bold"/>
              </a:rPr>
              <a:t>Importing Dataset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533231" y="8176247"/>
            <a:ext cx="7221538" cy="522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3"/>
              </a:lnSpc>
              <a:spcBef>
                <a:spcPct val="0"/>
              </a:spcBef>
            </a:pPr>
            <a:r>
              <a:rPr lang="en-US" sz="3066">
                <a:solidFill>
                  <a:srgbClr val="000000"/>
                </a:solidFill>
                <a:latin typeface="Montserrat Ultra-Bold"/>
              </a:rPr>
              <a:t>Code that imports the CSV dataset</a:t>
            </a:r>
          </a:p>
        </p:txBody>
      </p:sp>
      <p:sp>
        <p:nvSpPr>
          <p:cNvPr id="7" name="Freeform 7"/>
          <p:cNvSpPr/>
          <p:nvPr/>
        </p:nvSpPr>
        <p:spPr>
          <a:xfrm>
            <a:off x="10610769" y="-480329"/>
            <a:ext cx="3419109" cy="3419109"/>
          </a:xfrm>
          <a:custGeom>
            <a:avLst/>
            <a:gdLst/>
            <a:ahLst/>
            <a:cxnLst/>
            <a:rect l="l" t="t" r="r" b="b"/>
            <a:pathLst>
              <a:path w="3419109" h="3419109">
                <a:moveTo>
                  <a:pt x="0" y="0"/>
                </a:moveTo>
                <a:lnTo>
                  <a:pt x="3419108" y="0"/>
                </a:lnTo>
                <a:lnTo>
                  <a:pt x="3419108" y="3419109"/>
                </a:lnTo>
                <a:lnTo>
                  <a:pt x="0" y="34191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>
            <a:off x="11674380" y="559065"/>
            <a:ext cx="1291887" cy="1291887"/>
          </a:xfrm>
          <a:custGeom>
            <a:avLst/>
            <a:gdLst/>
            <a:ahLst/>
            <a:cxnLst/>
            <a:rect l="l" t="t" r="r" b="b"/>
            <a:pathLst>
              <a:path w="1291887" h="1291887">
                <a:moveTo>
                  <a:pt x="0" y="0"/>
                </a:moveTo>
                <a:lnTo>
                  <a:pt x="1291887" y="0"/>
                </a:lnTo>
                <a:lnTo>
                  <a:pt x="1291887" y="1291887"/>
                </a:lnTo>
                <a:lnTo>
                  <a:pt x="0" y="129188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93878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4986693" y="-325915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1028700" y="5143500"/>
            <a:ext cx="16520733" cy="3035162"/>
          </a:xfrm>
          <a:custGeom>
            <a:avLst/>
            <a:gdLst/>
            <a:ahLst/>
            <a:cxnLst/>
            <a:rect l="l" t="t" r="r" b="b"/>
            <a:pathLst>
              <a:path w="16520733" h="3035162">
                <a:moveTo>
                  <a:pt x="0" y="0"/>
                </a:moveTo>
                <a:lnTo>
                  <a:pt x="16520733" y="0"/>
                </a:lnTo>
                <a:lnTo>
                  <a:pt x="16520733" y="3035162"/>
                </a:lnTo>
                <a:lnTo>
                  <a:pt x="0" y="30351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1028700" y="3371162"/>
            <a:ext cx="16230600" cy="674795"/>
          </a:xfrm>
          <a:custGeom>
            <a:avLst/>
            <a:gdLst/>
            <a:ahLst/>
            <a:cxnLst/>
            <a:rect l="l" t="t" r="r" b="b"/>
            <a:pathLst>
              <a:path w="16230600" h="674795">
                <a:moveTo>
                  <a:pt x="0" y="0"/>
                </a:moveTo>
                <a:lnTo>
                  <a:pt x="16230600" y="0"/>
                </a:lnTo>
                <a:lnTo>
                  <a:pt x="16230600" y="674795"/>
                </a:lnTo>
                <a:lnTo>
                  <a:pt x="0" y="6747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1028700" y="867496"/>
            <a:ext cx="10645680" cy="772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79"/>
              </a:lnSpc>
            </a:pPr>
            <a:r>
              <a:rPr lang="en-US" sz="6340">
                <a:solidFill>
                  <a:srgbClr val="FFFFFF"/>
                </a:solidFill>
                <a:latin typeface="Montserrat Ultra-Bold"/>
              </a:rPr>
              <a:t>Exploring Dataset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51071" y="4220913"/>
            <a:ext cx="8945245" cy="628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36"/>
              </a:lnSpc>
              <a:spcBef>
                <a:spcPct val="0"/>
              </a:spcBef>
            </a:pPr>
            <a:r>
              <a:rPr lang="en-US" sz="3740">
                <a:solidFill>
                  <a:srgbClr val="000000"/>
                </a:solidFill>
                <a:latin typeface="Montserrat"/>
              </a:rPr>
              <a:t>The dataset consists of </a:t>
            </a:r>
            <a:r>
              <a:rPr lang="en-US" sz="3740">
                <a:solidFill>
                  <a:srgbClr val="000000"/>
                </a:solidFill>
                <a:latin typeface="Montserrat Bold"/>
              </a:rPr>
              <a:t>3947</a:t>
            </a:r>
            <a:r>
              <a:rPr lang="en-US" sz="3740">
                <a:solidFill>
                  <a:srgbClr val="000000"/>
                </a:solidFill>
                <a:latin typeface="Montserrat"/>
              </a:rPr>
              <a:t> samples.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78376" y="8350112"/>
            <a:ext cx="16280924" cy="628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36"/>
              </a:lnSpc>
              <a:spcBef>
                <a:spcPct val="0"/>
              </a:spcBef>
            </a:pPr>
            <a:r>
              <a:rPr lang="en-US" sz="3740">
                <a:solidFill>
                  <a:srgbClr val="000000"/>
                </a:solidFill>
                <a:latin typeface="Montserrat"/>
              </a:rPr>
              <a:t>The dataset is structured by </a:t>
            </a:r>
            <a:r>
              <a:rPr lang="en-US" sz="3740">
                <a:solidFill>
                  <a:srgbClr val="000000"/>
                </a:solidFill>
                <a:latin typeface="Montserrat Bold"/>
              </a:rPr>
              <a:t>3</a:t>
            </a:r>
            <a:r>
              <a:rPr lang="en-US" sz="3740">
                <a:solidFill>
                  <a:srgbClr val="000000"/>
                </a:solidFill>
                <a:latin typeface="Montserrat"/>
              </a:rPr>
              <a:t> columns: Insult, Date, and Comment</a:t>
            </a:r>
          </a:p>
        </p:txBody>
      </p:sp>
      <p:sp>
        <p:nvSpPr>
          <p:cNvPr id="9" name="Freeform 9"/>
          <p:cNvSpPr/>
          <p:nvPr/>
        </p:nvSpPr>
        <p:spPr>
          <a:xfrm>
            <a:off x="10594063" y="-480329"/>
            <a:ext cx="3419109" cy="3419109"/>
          </a:xfrm>
          <a:custGeom>
            <a:avLst/>
            <a:gdLst/>
            <a:ahLst/>
            <a:cxnLst/>
            <a:rect l="l" t="t" r="r" b="b"/>
            <a:pathLst>
              <a:path w="3419109" h="3419109">
                <a:moveTo>
                  <a:pt x="0" y="0"/>
                </a:moveTo>
                <a:lnTo>
                  <a:pt x="3419109" y="0"/>
                </a:lnTo>
                <a:lnTo>
                  <a:pt x="3419109" y="3419109"/>
                </a:lnTo>
                <a:lnTo>
                  <a:pt x="0" y="34191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>
            <a:off x="11488281" y="559065"/>
            <a:ext cx="1630673" cy="1692208"/>
          </a:xfrm>
          <a:custGeom>
            <a:avLst/>
            <a:gdLst/>
            <a:ahLst/>
            <a:cxnLst/>
            <a:rect l="l" t="t" r="r" b="b"/>
            <a:pathLst>
              <a:path w="1630673" h="1692208">
                <a:moveTo>
                  <a:pt x="0" y="0"/>
                </a:moveTo>
                <a:lnTo>
                  <a:pt x="1630673" y="0"/>
                </a:lnTo>
                <a:lnTo>
                  <a:pt x="1630673" y="1692208"/>
                </a:lnTo>
                <a:lnTo>
                  <a:pt x="0" y="16922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93878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4986693" y="-325915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883633" y="3625919"/>
            <a:ext cx="16520733" cy="3035162"/>
          </a:xfrm>
          <a:custGeom>
            <a:avLst/>
            <a:gdLst/>
            <a:ahLst/>
            <a:cxnLst/>
            <a:rect l="l" t="t" r="r" b="b"/>
            <a:pathLst>
              <a:path w="16520733" h="3035162">
                <a:moveTo>
                  <a:pt x="0" y="0"/>
                </a:moveTo>
                <a:lnTo>
                  <a:pt x="16520734" y="0"/>
                </a:lnTo>
                <a:lnTo>
                  <a:pt x="16520734" y="3035162"/>
                </a:lnTo>
                <a:lnTo>
                  <a:pt x="0" y="30351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13173241" y="6809689"/>
            <a:ext cx="4086059" cy="2486410"/>
          </a:xfrm>
          <a:custGeom>
            <a:avLst/>
            <a:gdLst/>
            <a:ahLst/>
            <a:cxnLst/>
            <a:rect l="l" t="t" r="r" b="b"/>
            <a:pathLst>
              <a:path w="4086059" h="2486410">
                <a:moveTo>
                  <a:pt x="0" y="0"/>
                </a:moveTo>
                <a:lnTo>
                  <a:pt x="4086059" y="0"/>
                </a:lnTo>
                <a:lnTo>
                  <a:pt x="4086059" y="2486410"/>
                </a:lnTo>
                <a:lnTo>
                  <a:pt x="0" y="24864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1028700" y="867496"/>
            <a:ext cx="10645680" cy="772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79"/>
              </a:lnSpc>
            </a:pPr>
            <a:r>
              <a:rPr lang="en-US" sz="6340">
                <a:solidFill>
                  <a:srgbClr val="FFFFFF"/>
                </a:solidFill>
                <a:latin typeface="Montserrat Ultra-Bold"/>
              </a:rPr>
              <a:t>Exploring Dataset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83633" y="6846838"/>
            <a:ext cx="12107363" cy="2193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51"/>
              </a:lnSpc>
            </a:pPr>
            <a:r>
              <a:rPr lang="en-US" sz="3099">
                <a:solidFill>
                  <a:srgbClr val="000000"/>
                </a:solidFill>
                <a:latin typeface="Montserrat Bold"/>
              </a:rPr>
              <a:t>Insult:</a:t>
            </a:r>
            <a:r>
              <a:rPr lang="en-US" sz="3099">
                <a:solidFill>
                  <a:srgbClr val="000000"/>
                </a:solidFill>
                <a:latin typeface="Montserrat"/>
              </a:rPr>
              <a:t>  Label of 1 is an insult. 0 is not an insult.</a:t>
            </a:r>
          </a:p>
          <a:p>
            <a:pPr>
              <a:lnSpc>
                <a:spcPts val="5951"/>
              </a:lnSpc>
            </a:pPr>
            <a:r>
              <a:rPr lang="en-US" sz="3099">
                <a:solidFill>
                  <a:srgbClr val="000000"/>
                </a:solidFill>
                <a:latin typeface="Montserrat Bold"/>
              </a:rPr>
              <a:t>Date: </a:t>
            </a:r>
            <a:r>
              <a:rPr lang="en-US" sz="3099">
                <a:solidFill>
                  <a:srgbClr val="000000"/>
                </a:solidFill>
                <a:latin typeface="Montserrat"/>
              </a:rPr>
              <a:t> Format: YYYYMMDDHHMMSSZ | Some dates are null. </a:t>
            </a:r>
          </a:p>
          <a:p>
            <a:pPr>
              <a:lnSpc>
                <a:spcPts val="5951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Montserrat Bold"/>
              </a:rPr>
              <a:t>Comment:  </a:t>
            </a:r>
            <a:r>
              <a:rPr lang="en-US" sz="3099">
                <a:solidFill>
                  <a:srgbClr val="000000"/>
                </a:solidFill>
                <a:latin typeface="Montserrat"/>
              </a:rPr>
              <a:t>The contents of the comment between quotes.</a:t>
            </a:r>
          </a:p>
        </p:txBody>
      </p:sp>
      <p:sp>
        <p:nvSpPr>
          <p:cNvPr id="8" name="Freeform 8"/>
          <p:cNvSpPr/>
          <p:nvPr/>
        </p:nvSpPr>
        <p:spPr>
          <a:xfrm>
            <a:off x="10594063" y="-480329"/>
            <a:ext cx="3419109" cy="3419109"/>
          </a:xfrm>
          <a:custGeom>
            <a:avLst/>
            <a:gdLst/>
            <a:ahLst/>
            <a:cxnLst/>
            <a:rect l="l" t="t" r="r" b="b"/>
            <a:pathLst>
              <a:path w="3419109" h="3419109">
                <a:moveTo>
                  <a:pt x="0" y="0"/>
                </a:moveTo>
                <a:lnTo>
                  <a:pt x="3419109" y="0"/>
                </a:lnTo>
                <a:lnTo>
                  <a:pt x="3419109" y="3419109"/>
                </a:lnTo>
                <a:lnTo>
                  <a:pt x="0" y="34191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>
            <a:off x="11488281" y="559065"/>
            <a:ext cx="1630673" cy="1692208"/>
          </a:xfrm>
          <a:custGeom>
            <a:avLst/>
            <a:gdLst/>
            <a:ahLst/>
            <a:cxnLst/>
            <a:rect l="l" t="t" r="r" b="b"/>
            <a:pathLst>
              <a:path w="1630673" h="1692208">
                <a:moveTo>
                  <a:pt x="0" y="0"/>
                </a:moveTo>
                <a:lnTo>
                  <a:pt x="1630673" y="0"/>
                </a:lnTo>
                <a:lnTo>
                  <a:pt x="1630673" y="1692208"/>
                </a:lnTo>
                <a:lnTo>
                  <a:pt x="0" y="16922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527</Words>
  <Application>Microsoft Office PowerPoint</Application>
  <PresentationFormat>Custom</PresentationFormat>
  <Paragraphs>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Montserrat</vt:lpstr>
      <vt:lpstr>Montserrat Ultra-Bold</vt:lpstr>
      <vt:lpstr>Montserrat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Midway Presentation</dc:title>
  <cp:lastModifiedBy>Aymen Hamammi</cp:lastModifiedBy>
  <cp:revision>11</cp:revision>
  <dcterms:created xsi:type="dcterms:W3CDTF">2006-08-16T00:00:00Z</dcterms:created>
  <dcterms:modified xsi:type="dcterms:W3CDTF">2023-11-06T13:12:19Z</dcterms:modified>
  <dc:identifier>DAFyuDrEx30</dc:identifier>
</cp:coreProperties>
</file>