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5"/>
  </p:notesMasterIdLst>
  <p:handoutMasterIdLst>
    <p:handoutMasterId r:id="rId186"/>
  </p:handoutMasterIdLst>
  <p:sldIdLst>
    <p:sldId id="256" r:id="rId2"/>
    <p:sldId id="257" r:id="rId3"/>
    <p:sldId id="258" r:id="rId4"/>
    <p:sldId id="259" r:id="rId5"/>
    <p:sldId id="260" r:id="rId6"/>
    <p:sldId id="261" r:id="rId7"/>
    <p:sldId id="497" r:id="rId8"/>
    <p:sldId id="263" r:id="rId9"/>
    <p:sldId id="498" r:id="rId10"/>
    <p:sldId id="499" r:id="rId11"/>
    <p:sldId id="500" r:id="rId12"/>
    <p:sldId id="502" r:id="rId13"/>
    <p:sldId id="501" r:id="rId14"/>
    <p:sldId id="504" r:id="rId15"/>
    <p:sldId id="26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5" r:id="rId40"/>
    <p:sldId id="296" r:id="rId41"/>
    <p:sldId id="297" r:id="rId42"/>
    <p:sldId id="298" r:id="rId43"/>
    <p:sldId id="289" r:id="rId44"/>
    <p:sldId id="290" r:id="rId45"/>
    <p:sldId id="291" r:id="rId46"/>
    <p:sldId id="294" r:id="rId47"/>
    <p:sldId id="505" r:id="rId48"/>
    <p:sldId id="299" r:id="rId49"/>
    <p:sldId id="300" r:id="rId50"/>
    <p:sldId id="301" r:id="rId51"/>
    <p:sldId id="302" r:id="rId52"/>
    <p:sldId id="506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96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95" r:id="rId184"/>
  </p:sldIdLst>
  <p:sldSz cx="10801350" cy="7559675"/>
  <p:notesSz cx="6858000" cy="9144000"/>
  <p:defaultTextStyle>
    <a:defPPr>
      <a:defRPr lang="en-US"/>
    </a:defPPr>
    <a:lvl1pPr marL="0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1pPr>
    <a:lvl2pPr marL="524591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2pPr>
    <a:lvl3pPr marL="1049183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3pPr>
    <a:lvl4pPr marL="1573774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4pPr>
    <a:lvl5pPr marL="2098365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5pPr>
    <a:lvl6pPr marL="2622956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6pPr>
    <a:lvl7pPr marL="3147548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7pPr>
    <a:lvl8pPr marL="3672139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8pPr>
    <a:lvl9pPr marL="4196730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27BF5-8BF9-469A-9DE7-F2E139DD0B37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A9DC5-7149-4BA3-A2AB-ED42AE0CDC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3916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7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6CE2-EB9F-491B-9387-3C5B76AF99F8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12EB-3571-467A-AC68-3B0EA14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96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1pPr>
    <a:lvl2pPr marL="524591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2pPr>
    <a:lvl3pPr marL="1049183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3pPr>
    <a:lvl4pPr marL="1573774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4pPr>
    <a:lvl5pPr marL="2098365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5pPr>
    <a:lvl6pPr marL="2622956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6pPr>
    <a:lvl7pPr marL="3147548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7pPr>
    <a:lvl8pPr marL="3672139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8pPr>
    <a:lvl9pPr marL="419673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237197"/>
            <a:ext cx="9181148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970580"/>
            <a:ext cx="8101013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2DA2-A224-47B5-88F3-EB7D42D993C3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FA67-5F64-41A2-8728-3C4A912BB0A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9717" y="402483"/>
            <a:ext cx="2329041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94" y="402483"/>
            <a:ext cx="6852106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22D3-3256-4AE8-92CC-E3A647EC784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BE5B-B066-4278-8B50-29A9AA01FF15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68" y="1884671"/>
            <a:ext cx="931616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68" y="5059035"/>
            <a:ext cx="931616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4531-E173-49EA-81AD-6EEA1C24B5ED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593" y="2012414"/>
            <a:ext cx="4590574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183" y="2012414"/>
            <a:ext cx="4590574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E09-2F04-4D5B-89DF-C7CBACA6C97A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402484"/>
            <a:ext cx="931616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1" y="1853171"/>
            <a:ext cx="456947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01" y="2761381"/>
            <a:ext cx="4569477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8184" y="1853171"/>
            <a:ext cx="4591981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8184" y="2761381"/>
            <a:ext cx="4591981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042-DD46-4A28-9CA4-55450F02A2A5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8259-91F7-43BE-ABA6-0A8FE40F9741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48F5-0DFC-4103-BAD2-25B4C1802C46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99" y="503978"/>
            <a:ext cx="348371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981" y="1088455"/>
            <a:ext cx="546818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999" y="2267902"/>
            <a:ext cx="348371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35-D0B7-4855-BA60-D8322CBCDDC0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99" y="503978"/>
            <a:ext cx="348371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981" y="1088455"/>
            <a:ext cx="546818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999" y="2267902"/>
            <a:ext cx="348371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853-5F53-48D4-9886-6A5BADE793D6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593" y="2012414"/>
            <a:ext cx="931616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93" y="7006700"/>
            <a:ext cx="2430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EE41-7191-4B3C-86BD-2A8C445BF4A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947" y="7006700"/>
            <a:ext cx="36454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8453" y="7006700"/>
            <a:ext cx="2430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://galaxy.ansible.com/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riraayme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265" y="4468420"/>
            <a:ext cx="8101013" cy="1825171"/>
          </a:xfrm>
        </p:spPr>
        <p:txBody>
          <a:bodyPr>
            <a:normAutofit fontScale="77500" lnSpcReduction="20000"/>
          </a:bodyPr>
          <a:lstStyle/>
          <a:p>
            <a:r>
              <a:rPr lang="fr-FR" sz="3200" b="1" u="sng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Formateur</a:t>
            </a:r>
          </a:p>
          <a:p>
            <a:endParaRPr lang="fr-FR" sz="2000" b="1" dirty="0">
              <a:latin typeface="Gill Sans MT" panose="020B0502020104020203" pitchFamily="34" charset="0"/>
            </a:endParaRPr>
          </a:p>
          <a:p>
            <a:r>
              <a:rPr lang="fr-FR" sz="2800" dirty="0" err="1">
                <a:latin typeface="Gill Sans MT" panose="020B0502020104020203" pitchFamily="34" charset="0"/>
              </a:rPr>
              <a:t>Ing</a:t>
            </a:r>
            <a:r>
              <a:rPr lang="fr-FR" sz="2800" dirty="0">
                <a:latin typeface="Gill Sans MT" panose="020B0502020104020203" pitchFamily="34" charset="0"/>
              </a:rPr>
              <a:t>. </a:t>
            </a:r>
            <a:r>
              <a:rPr lang="fr-FR" sz="2800" dirty="0" err="1">
                <a:latin typeface="Gill Sans MT" panose="020B0502020104020203" pitchFamily="34" charset="0"/>
              </a:rPr>
              <a:t>Aymen</a:t>
            </a:r>
            <a:r>
              <a:rPr lang="fr-FR" sz="2800" dirty="0">
                <a:latin typeface="Gill Sans MT" panose="020B0502020104020203" pitchFamily="34" charset="0"/>
              </a:rPr>
              <a:t> </a:t>
            </a:r>
            <a:r>
              <a:rPr lang="fr-FR" sz="2800" dirty="0" err="1">
                <a:latin typeface="Gill Sans MT" panose="020B0502020104020203" pitchFamily="34" charset="0"/>
              </a:rPr>
              <a:t>Drira</a:t>
            </a:r>
            <a:endParaRPr lang="fr-FR" sz="2800" dirty="0">
              <a:latin typeface="Gill Sans MT" panose="020B0502020104020203" pitchFamily="34" charset="0"/>
            </a:endParaRPr>
          </a:p>
          <a:p>
            <a:r>
              <a:rPr lang="fr-FR" sz="2800" b="1" dirty="0">
                <a:latin typeface="Gill Sans MT" panose="020B0502020104020203" pitchFamily="34" charset="0"/>
              </a:rPr>
              <a:t>Consultant systèmes et intégration </a:t>
            </a:r>
            <a:r>
              <a:rPr lang="fr-FR" sz="2800" b="1" dirty="0" err="1">
                <a:latin typeface="Gill Sans MT" panose="020B0502020104020203" pitchFamily="34" charset="0"/>
              </a:rPr>
              <a:t>DevOps</a:t>
            </a:r>
            <a:endParaRPr lang="fr-FR" sz="2800" b="1" dirty="0">
              <a:latin typeface="Gill Sans MT" panose="020B0502020104020203" pitchFamily="34" charset="0"/>
            </a:endParaRPr>
          </a:p>
          <a:p>
            <a:r>
              <a:rPr lang="fr-FR" sz="2800" b="1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driraaymen@gmail.com</a:t>
            </a:r>
          </a:p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9A8FBC6-A80C-7148-813D-1241ACF5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3" y="1278478"/>
            <a:ext cx="8550194" cy="1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208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algn="ctr">
              <a:lnSpc>
                <a:spcPts val="3124"/>
              </a:lnSpc>
              <a:spcBef>
                <a:spcPts val="93"/>
              </a:spcBef>
            </a:pPr>
            <a:r>
              <a:rPr lang="fr-FR" altLang="fr-FR" sz="2601" b="1" u="sng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Formation</a:t>
            </a:r>
            <a:r>
              <a:rPr lang="fr-FR" altLang="fr-FR" sz="2601" b="1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2601" b="1" dirty="0" smtClean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>
              <a:lnSpc>
                <a:spcPts val="3124"/>
              </a:lnSpc>
              <a:spcBef>
                <a:spcPts val="93"/>
              </a:spcBef>
            </a:pPr>
            <a:endParaRPr lang="fr-FR" altLang="fr-FR" sz="2601" b="1" dirty="0" smtClean="0">
              <a:latin typeface="Gill Sans MT" panose="020B05020201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ts val="3124"/>
              </a:lnSpc>
              <a:spcBef>
                <a:spcPts val="93"/>
              </a:spcBef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automatiser la gestion des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serveurs</a:t>
            </a:r>
            <a:endParaRPr lang="fr-FR" altLang="fr-FR" sz="2601" b="1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Ansible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97" y="2968843"/>
            <a:ext cx="872547" cy="10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695" y="2229339"/>
            <a:ext cx="8125959" cy="4363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737" y="1767058"/>
            <a:ext cx="10176974" cy="4474819"/>
          </a:xfrm>
          <a:custGeom>
            <a:avLst/>
            <a:gdLst/>
            <a:ahLst/>
            <a:cxnLst/>
            <a:rect l="l" t="t" r="r" b="b"/>
            <a:pathLst>
              <a:path w="10172700" h="4472940">
                <a:moveTo>
                  <a:pt x="10172700" y="0"/>
                </a:moveTo>
                <a:lnTo>
                  <a:pt x="0" y="0"/>
                </a:lnTo>
                <a:lnTo>
                  <a:pt x="0" y="4472940"/>
                </a:lnTo>
                <a:lnTo>
                  <a:pt x="10172700" y="4472940"/>
                </a:lnTo>
                <a:lnTo>
                  <a:pt x="1017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551912" y="1874799"/>
            <a:ext cx="8595795" cy="4393945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 marR="5082">
              <a:lnSpc>
                <a:spcPct val="101600"/>
              </a:lnSpc>
              <a:spcBef>
                <a:spcPts val="95"/>
              </a:spcBef>
            </a:pPr>
            <a:r>
              <a:rPr sz="1901" b="1" u="heavy" spc="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Courier New"/>
                <a:cs typeface="Courier New"/>
              </a:rPr>
              <a:t>Vert</a:t>
            </a:r>
            <a:r>
              <a:rPr sz="1901" b="1" spc="2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Une</a:t>
            </a:r>
            <a:r>
              <a:rPr sz="1901" b="1" spc="2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tâche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exécutée</a:t>
            </a:r>
            <a:r>
              <a:rPr sz="1901" b="1" spc="3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correctement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sans</a:t>
            </a:r>
            <a:r>
              <a:rPr sz="1901" b="1" spc="3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effectuer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aucun </a:t>
            </a:r>
            <a:r>
              <a:rPr sz="1901" b="1" spc="-112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changement.</a:t>
            </a:r>
            <a:endParaRPr sz="1901">
              <a:latin typeface="Courier New"/>
              <a:cs typeface="Courier New"/>
            </a:endParaRPr>
          </a:p>
          <a:p>
            <a:pPr marL="12705">
              <a:spcBef>
                <a:spcPts val="1706"/>
              </a:spcBef>
            </a:pPr>
            <a:r>
              <a:rPr sz="1851" b="1" u="heavy" spc="2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ourier New"/>
                <a:cs typeface="Courier New"/>
              </a:rPr>
              <a:t>Jaune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851" b="1" spc="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Une</a:t>
            </a:r>
            <a:r>
              <a:rPr sz="1851" b="1" spc="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tâche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exécutée</a:t>
            </a:r>
            <a:r>
              <a:rPr sz="1851" b="1" spc="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correctement</a:t>
            </a:r>
            <a:r>
              <a:rPr sz="1851" b="1" spc="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et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introduit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des</a:t>
            </a:r>
            <a:endParaRPr sz="1851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001">
              <a:latin typeface="Courier New"/>
              <a:cs typeface="Courier New"/>
            </a:endParaRPr>
          </a:p>
          <a:p>
            <a:pPr marL="12705"/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changements.</a:t>
            </a:r>
            <a:endParaRPr sz="18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101">
              <a:latin typeface="Courier New"/>
              <a:cs typeface="Courier New"/>
            </a:endParaRPr>
          </a:p>
          <a:p>
            <a:pPr marL="12705"/>
            <a:r>
              <a:rPr sz="2101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Blanc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101" b="1" spc="-10" dirty="0">
                <a:solidFill>
                  <a:srgbClr val="FFFFFF"/>
                </a:solidFill>
                <a:latin typeface="Courier New"/>
                <a:cs typeface="Courier New"/>
              </a:rPr>
              <a:t>Information 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générale</a:t>
            </a:r>
            <a:r>
              <a:rPr sz="2101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et </a:t>
            </a:r>
            <a:r>
              <a:rPr sz="2101" b="1" spc="-10" dirty="0">
                <a:solidFill>
                  <a:srgbClr val="FFFFFF"/>
                </a:solidFill>
                <a:latin typeface="Courier New"/>
                <a:cs typeface="Courier New"/>
              </a:rPr>
              <a:t>entêtes.</a:t>
            </a:r>
            <a:endParaRPr sz="2101">
              <a:latin typeface="Courier New"/>
              <a:cs typeface="Courier New"/>
            </a:endParaRPr>
          </a:p>
          <a:p>
            <a:pPr marL="12705" marR="1999780">
              <a:lnSpc>
                <a:spcPct val="198600"/>
              </a:lnSpc>
              <a:spcBef>
                <a:spcPts val="5"/>
              </a:spcBef>
            </a:pPr>
            <a:r>
              <a:rPr sz="2101" b="1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Courier New"/>
                <a:cs typeface="Courier New"/>
              </a:rPr>
              <a:t>Bleu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: </a:t>
            </a:r>
            <a:r>
              <a:rPr sz="2101" b="1" dirty="0">
                <a:solidFill>
                  <a:srgbClr val="00FFFF"/>
                </a:solidFill>
                <a:latin typeface="Courier New"/>
                <a:cs typeface="Courier New"/>
              </a:rPr>
              <a:t>Une</a:t>
            </a:r>
            <a:r>
              <a:rPr sz="2101" b="1" spc="1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tâche</a:t>
            </a:r>
            <a:r>
              <a:rPr sz="2101" b="1" spc="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conditionnelle ignorée. </a:t>
            </a:r>
            <a:r>
              <a:rPr sz="2101" b="1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u="heavy" spc="-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ourier New"/>
                <a:cs typeface="Courier New"/>
              </a:rPr>
              <a:t>Violet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:</a:t>
            </a:r>
            <a:r>
              <a:rPr sz="2101" b="1" spc="5" dirty="0">
                <a:solidFill>
                  <a:srgbClr val="FF00FF"/>
                </a:solidFill>
                <a:latin typeface="Courier New"/>
                <a:cs typeface="Courier New"/>
              </a:rPr>
              <a:t> Un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 bug</a:t>
            </a:r>
            <a:r>
              <a:rPr sz="2101" b="1" spc="-1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01" b="1" spc="5" dirty="0">
                <a:solidFill>
                  <a:srgbClr val="FF00FF"/>
                </a:solidFill>
                <a:latin typeface="Courier New"/>
                <a:cs typeface="Courier New"/>
              </a:rPr>
              <a:t>ou</a:t>
            </a:r>
            <a:r>
              <a:rPr sz="2101" b="1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avertissement obsolète.</a:t>
            </a:r>
            <a:endParaRPr sz="2101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801">
              <a:latin typeface="Courier New"/>
              <a:cs typeface="Courier New"/>
            </a:endParaRPr>
          </a:p>
          <a:p>
            <a:pPr marL="12705"/>
            <a:r>
              <a:rPr sz="2101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Rouge</a:t>
            </a:r>
            <a:r>
              <a:rPr sz="2101" b="1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101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b="1" dirty="0">
                <a:solidFill>
                  <a:srgbClr val="FF0000"/>
                </a:solidFill>
                <a:latin typeface="Courier New"/>
                <a:cs typeface="Courier New"/>
              </a:rPr>
              <a:t>Une</a:t>
            </a:r>
            <a:r>
              <a:rPr sz="2101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0000"/>
                </a:solidFill>
                <a:latin typeface="Courier New"/>
                <a:cs typeface="Courier New"/>
              </a:rPr>
              <a:t>tâche échouée.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737" y="899646"/>
            <a:ext cx="1017697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Exécution</a:t>
            </a:r>
            <a:r>
              <a:rPr spc="-130" dirty="0"/>
              <a:t> </a:t>
            </a:r>
            <a:r>
              <a:rPr spc="-40" dirty="0"/>
              <a:t>d’un</a:t>
            </a:r>
            <a:r>
              <a:rPr spc="-140" dirty="0"/>
              <a:t> </a:t>
            </a:r>
            <a:r>
              <a:rPr spc="-50" dirty="0"/>
              <a:t>playbook</a:t>
            </a:r>
            <a:r>
              <a:rPr spc="-120" dirty="0"/>
              <a:t> </a:t>
            </a:r>
            <a:r>
              <a:rPr spc="-5" dirty="0"/>
              <a:t>:</a:t>
            </a:r>
            <a:r>
              <a:rPr spc="-95" dirty="0"/>
              <a:t> </a:t>
            </a:r>
            <a:r>
              <a:rPr spc="-45" dirty="0"/>
              <a:t>codes</a:t>
            </a:r>
            <a:r>
              <a:rPr spc="-145" dirty="0"/>
              <a:t> </a:t>
            </a:r>
            <a:r>
              <a:rPr spc="-50" dirty="0"/>
              <a:t>couleurs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0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452" y="1890516"/>
            <a:ext cx="7955446" cy="4741631"/>
          </a:xfrm>
          <a:custGeom>
            <a:avLst/>
            <a:gdLst/>
            <a:ahLst/>
            <a:cxnLst/>
            <a:rect l="l" t="t" r="r" b="b"/>
            <a:pathLst>
              <a:path w="7952105" h="4739640">
                <a:moveTo>
                  <a:pt x="7951724" y="0"/>
                </a:moveTo>
                <a:lnTo>
                  <a:pt x="0" y="0"/>
                </a:lnTo>
                <a:lnTo>
                  <a:pt x="0" y="4739132"/>
                </a:lnTo>
                <a:lnTo>
                  <a:pt x="7951724" y="4739132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1264529" y="1920539"/>
            <a:ext cx="6060445" cy="761685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[user@ansible] $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ansible-playbook</a:t>
            </a:r>
            <a:r>
              <a:rPr sz="1551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apache.yml</a:t>
            </a:r>
            <a:endParaRPr sz="1551">
              <a:latin typeface="Courier New"/>
              <a:cs typeface="Courier New"/>
            </a:endParaRPr>
          </a:p>
          <a:p>
            <a:pPr marL="12705">
              <a:spcBef>
                <a:spcPts val="1381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[webservers]</a:t>
            </a:r>
            <a:endParaRPr sz="1050">
              <a:latin typeface="Courier New"/>
              <a:cs typeface="Courier New"/>
            </a:endParaRPr>
          </a:p>
          <a:p>
            <a:pPr marL="12705"/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2152" y="2992360"/>
            <a:ext cx="83092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6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530" y="2827700"/>
            <a:ext cx="5658321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[Gathering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Facts]</a:t>
            </a:r>
            <a:endParaRPr sz="1050" dirty="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14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050" dirty="0">
              <a:latin typeface="Courier New"/>
              <a:cs typeface="Courier New"/>
            </a:endParaRPr>
          </a:p>
          <a:p>
            <a:pPr marL="12705">
              <a:spcBef>
                <a:spcPts val="10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3]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449" y="3808297"/>
            <a:ext cx="123432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7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530" y="3642112"/>
            <a:ext cx="4372541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3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9245" y="4622836"/>
            <a:ext cx="123305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529" y="4457794"/>
            <a:ext cx="3807789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latest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164531">
              <a:lnSpc>
                <a:spcPts val="1220"/>
              </a:lnSpc>
              <a:spcBef>
                <a:spcPts val="11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2238" y="5438518"/>
            <a:ext cx="123241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234" y="6112265"/>
            <a:ext cx="1771124" cy="31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RECAP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988" y="6272885"/>
            <a:ext cx="48343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1398" y="6272885"/>
            <a:ext cx="884290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5176" y="6272885"/>
            <a:ext cx="1208913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544" y="6272885"/>
            <a:ext cx="725475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5287" y="6237709"/>
            <a:ext cx="155386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8140" y="6035695"/>
            <a:ext cx="5110721" cy="1453490"/>
          </a:xfrm>
          <a:custGeom>
            <a:avLst/>
            <a:gdLst/>
            <a:ahLst/>
            <a:cxnLst/>
            <a:rect l="l" t="t" r="r" b="b"/>
            <a:pathLst>
              <a:path w="5108575" h="1452879">
                <a:moveTo>
                  <a:pt x="2273439" y="0"/>
                </a:moveTo>
                <a:lnTo>
                  <a:pt x="1752219" y="0"/>
                </a:lnTo>
                <a:lnTo>
                  <a:pt x="0" y="0"/>
                </a:lnTo>
                <a:lnTo>
                  <a:pt x="0" y="460997"/>
                </a:lnTo>
                <a:lnTo>
                  <a:pt x="0" y="956932"/>
                </a:lnTo>
                <a:lnTo>
                  <a:pt x="0" y="1452867"/>
                </a:lnTo>
                <a:lnTo>
                  <a:pt x="1752142" y="1452867"/>
                </a:lnTo>
                <a:lnTo>
                  <a:pt x="2273439" y="1452867"/>
                </a:lnTo>
                <a:lnTo>
                  <a:pt x="2273439" y="956932"/>
                </a:lnTo>
                <a:lnTo>
                  <a:pt x="2273439" y="460997"/>
                </a:lnTo>
                <a:lnTo>
                  <a:pt x="2273439" y="0"/>
                </a:lnTo>
                <a:close/>
              </a:path>
              <a:path w="5108575" h="1452879">
                <a:moveTo>
                  <a:pt x="4358652" y="0"/>
                </a:moveTo>
                <a:lnTo>
                  <a:pt x="3195790" y="0"/>
                </a:lnTo>
                <a:lnTo>
                  <a:pt x="2273477" y="0"/>
                </a:lnTo>
                <a:lnTo>
                  <a:pt x="2273477" y="460997"/>
                </a:lnTo>
                <a:lnTo>
                  <a:pt x="2273477" y="956932"/>
                </a:lnTo>
                <a:lnTo>
                  <a:pt x="2273477" y="1452867"/>
                </a:lnTo>
                <a:lnTo>
                  <a:pt x="3195751" y="1452867"/>
                </a:lnTo>
                <a:lnTo>
                  <a:pt x="4358652" y="1452867"/>
                </a:lnTo>
                <a:lnTo>
                  <a:pt x="4358652" y="956932"/>
                </a:lnTo>
                <a:lnTo>
                  <a:pt x="4358652" y="460997"/>
                </a:lnTo>
                <a:lnTo>
                  <a:pt x="4358652" y="0"/>
                </a:lnTo>
                <a:close/>
              </a:path>
              <a:path w="5108575" h="1452879">
                <a:moveTo>
                  <a:pt x="5108346" y="0"/>
                </a:moveTo>
                <a:lnTo>
                  <a:pt x="4358691" y="0"/>
                </a:lnTo>
                <a:lnTo>
                  <a:pt x="4358691" y="460997"/>
                </a:lnTo>
                <a:lnTo>
                  <a:pt x="4358691" y="956932"/>
                </a:lnTo>
                <a:lnTo>
                  <a:pt x="4358691" y="1452867"/>
                </a:lnTo>
                <a:lnTo>
                  <a:pt x="5108346" y="1452867"/>
                </a:lnTo>
                <a:lnTo>
                  <a:pt x="5108346" y="956932"/>
                </a:lnTo>
                <a:lnTo>
                  <a:pt x="5108346" y="460997"/>
                </a:lnTo>
                <a:lnTo>
                  <a:pt x="510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8" name="object 18"/>
          <p:cNvSpPr txBox="1"/>
          <p:nvPr/>
        </p:nvSpPr>
        <p:spPr>
          <a:xfrm>
            <a:off x="1264529" y="5273858"/>
            <a:ext cx="5819679" cy="915419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14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  <a:p>
            <a:pPr marL="15246">
              <a:spcBef>
                <a:spcPts val="625"/>
              </a:spcBef>
              <a:tabLst>
                <a:tab pos="1782523" algn="l"/>
                <a:tab pos="2389190" algn="l"/>
              </a:tabLst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web2	</a:t>
            </a: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	</a:t>
            </a: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7579" y="7315999"/>
            <a:ext cx="109901" cy="15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240"/>
              </a:lnSpc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578" y="6300220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21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21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4686" y="6467321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1494" y="6467321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7578" y="6796644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16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16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4686" y="6963438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494" y="6963438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26347" y="951484"/>
            <a:ext cx="690976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Exécution</a:t>
            </a:r>
            <a:r>
              <a:rPr spc="-160" dirty="0"/>
              <a:t> </a:t>
            </a:r>
            <a:r>
              <a:rPr spc="-40" dirty="0"/>
              <a:t>d’un</a:t>
            </a:r>
            <a:r>
              <a:rPr spc="-140" dirty="0"/>
              <a:t> </a:t>
            </a:r>
            <a:r>
              <a:rPr spc="-45" dirty="0"/>
              <a:t>playbook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452" y="1890516"/>
            <a:ext cx="7955446" cy="4741631"/>
          </a:xfrm>
          <a:custGeom>
            <a:avLst/>
            <a:gdLst/>
            <a:ahLst/>
            <a:cxnLst/>
            <a:rect l="l" t="t" r="r" b="b"/>
            <a:pathLst>
              <a:path w="7952105" h="4739640">
                <a:moveTo>
                  <a:pt x="7951724" y="0"/>
                </a:moveTo>
                <a:lnTo>
                  <a:pt x="0" y="0"/>
                </a:lnTo>
                <a:lnTo>
                  <a:pt x="0" y="4739132"/>
                </a:lnTo>
                <a:lnTo>
                  <a:pt x="7951724" y="4739132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1264529" y="1920538"/>
            <a:ext cx="6060445" cy="916054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[user@ansible] $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ansible-playbook</a:t>
            </a:r>
            <a:r>
              <a:rPr sz="1551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apache.yml</a:t>
            </a:r>
            <a:endParaRPr sz="1551" dirty="0">
              <a:latin typeface="Courier New"/>
              <a:cs typeface="Courier New"/>
            </a:endParaRPr>
          </a:p>
          <a:p>
            <a:pPr marL="12705">
              <a:spcBef>
                <a:spcPts val="1381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[webservers]</a:t>
            </a:r>
            <a:endParaRPr sz="1050" dirty="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8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[Gathering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Facts]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530" y="2813088"/>
            <a:ext cx="5658321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k: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529" y="2979274"/>
            <a:ext cx="821400" cy="33677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1]</a:t>
            </a:r>
            <a:endParaRPr sz="1050">
              <a:latin typeface="Courier New"/>
              <a:cs typeface="Courier New"/>
            </a:endParaRPr>
          </a:p>
          <a:p>
            <a:pPr marL="12705">
              <a:spcBef>
                <a:spcPts val="3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530" y="3443349"/>
            <a:ext cx="4372541" cy="65178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 marR="5082">
              <a:lnSpc>
                <a:spcPct val="97600"/>
              </a:lnSpc>
              <a:spcBef>
                <a:spcPts val="13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httpd package is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 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00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529" y="4229504"/>
            <a:ext cx="3807789" cy="695617"/>
          </a:xfrm>
          <a:prstGeom prst="rect">
            <a:avLst/>
          </a:prstGeom>
        </p:spPr>
        <p:txBody>
          <a:bodyPr vert="horz" wrap="square" lIns="0" tIns="21599" rIns="0" bIns="0" rtlCol="0">
            <a:spAutoFit/>
          </a:bodyPr>
          <a:lstStyle/>
          <a:p>
            <a:pPr marL="12705">
              <a:spcBef>
                <a:spcPts val="17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latest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164531">
              <a:lnSpc>
                <a:spcPct val="103800"/>
              </a:lnSpc>
              <a:spcBef>
                <a:spcPts val="25"/>
              </a:spcBef>
            </a:pP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 </a:t>
            </a:r>
            <a:r>
              <a:rPr sz="1576" spc="-930" baseline="2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 [web1]</a:t>
            </a:r>
            <a:endParaRPr sz="1050">
              <a:latin typeface="Courier New"/>
              <a:cs typeface="Courier New"/>
            </a:endParaRPr>
          </a:p>
          <a:p>
            <a:pPr marL="12705">
              <a:spcBef>
                <a:spcPts val="40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529" y="5032075"/>
            <a:ext cx="1635176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529" y="5193687"/>
            <a:ext cx="581967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529" y="5344626"/>
            <a:ext cx="1234959" cy="339232"/>
          </a:xfrm>
          <a:prstGeom prst="rect">
            <a:avLst/>
          </a:prstGeom>
        </p:spPr>
        <p:txBody>
          <a:bodyPr vert="horz" wrap="square" lIns="0" tIns="24775" rIns="0" bIns="0" rtlCol="0">
            <a:spAutoFit/>
          </a:bodyPr>
          <a:lstStyle/>
          <a:p>
            <a:pPr marL="12705" marR="5082">
              <a:lnSpc>
                <a:spcPts val="1200"/>
              </a:lnSpc>
              <a:spcBef>
                <a:spcPts val="19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6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 </a:t>
            </a:r>
            <a:r>
              <a:rPr sz="1050" spc="-61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234" y="6023200"/>
            <a:ext cx="1771124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988" y="6023200"/>
            <a:ext cx="48343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1398" y="6023200"/>
            <a:ext cx="884290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5176" y="6023200"/>
            <a:ext cx="1208913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544" y="6023200"/>
            <a:ext cx="725475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8140" y="6035695"/>
            <a:ext cx="5110721" cy="1453490"/>
          </a:xfrm>
          <a:custGeom>
            <a:avLst/>
            <a:gdLst/>
            <a:ahLst/>
            <a:cxnLst/>
            <a:rect l="l" t="t" r="r" b="b"/>
            <a:pathLst>
              <a:path w="5108575" h="1452879">
                <a:moveTo>
                  <a:pt x="2273439" y="0"/>
                </a:moveTo>
                <a:lnTo>
                  <a:pt x="1752219" y="0"/>
                </a:lnTo>
                <a:lnTo>
                  <a:pt x="0" y="0"/>
                </a:lnTo>
                <a:lnTo>
                  <a:pt x="0" y="460997"/>
                </a:lnTo>
                <a:lnTo>
                  <a:pt x="0" y="956932"/>
                </a:lnTo>
                <a:lnTo>
                  <a:pt x="0" y="1452867"/>
                </a:lnTo>
                <a:lnTo>
                  <a:pt x="1752142" y="1452867"/>
                </a:lnTo>
                <a:lnTo>
                  <a:pt x="2273439" y="1452867"/>
                </a:lnTo>
                <a:lnTo>
                  <a:pt x="2273439" y="956932"/>
                </a:lnTo>
                <a:lnTo>
                  <a:pt x="2273439" y="460997"/>
                </a:lnTo>
                <a:lnTo>
                  <a:pt x="2273439" y="0"/>
                </a:lnTo>
                <a:close/>
              </a:path>
              <a:path w="5108575" h="1452879">
                <a:moveTo>
                  <a:pt x="4358652" y="0"/>
                </a:moveTo>
                <a:lnTo>
                  <a:pt x="3195790" y="0"/>
                </a:lnTo>
                <a:lnTo>
                  <a:pt x="2273477" y="0"/>
                </a:lnTo>
                <a:lnTo>
                  <a:pt x="2273477" y="460997"/>
                </a:lnTo>
                <a:lnTo>
                  <a:pt x="2273477" y="956932"/>
                </a:lnTo>
                <a:lnTo>
                  <a:pt x="2273477" y="1452867"/>
                </a:lnTo>
                <a:lnTo>
                  <a:pt x="3195751" y="1452867"/>
                </a:lnTo>
                <a:lnTo>
                  <a:pt x="4358652" y="1452867"/>
                </a:lnTo>
                <a:lnTo>
                  <a:pt x="4358652" y="956932"/>
                </a:lnTo>
                <a:lnTo>
                  <a:pt x="4358652" y="460997"/>
                </a:lnTo>
                <a:lnTo>
                  <a:pt x="4358652" y="0"/>
                </a:lnTo>
                <a:close/>
              </a:path>
              <a:path w="5108575" h="1452879">
                <a:moveTo>
                  <a:pt x="5108346" y="0"/>
                </a:moveTo>
                <a:lnTo>
                  <a:pt x="4358691" y="0"/>
                </a:lnTo>
                <a:lnTo>
                  <a:pt x="4358691" y="460997"/>
                </a:lnTo>
                <a:lnTo>
                  <a:pt x="4358691" y="956932"/>
                </a:lnTo>
                <a:lnTo>
                  <a:pt x="4358691" y="1452867"/>
                </a:lnTo>
                <a:lnTo>
                  <a:pt x="5108346" y="1452867"/>
                </a:lnTo>
                <a:lnTo>
                  <a:pt x="5108346" y="956932"/>
                </a:lnTo>
                <a:lnTo>
                  <a:pt x="5108346" y="460997"/>
                </a:lnTo>
                <a:lnTo>
                  <a:pt x="510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7" name="object 17"/>
          <p:cNvSpPr txBox="1"/>
          <p:nvPr/>
        </p:nvSpPr>
        <p:spPr>
          <a:xfrm>
            <a:off x="1264529" y="5826413"/>
            <a:ext cx="831564" cy="362737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RECAP</a:t>
            </a:r>
            <a:endParaRPr sz="1050">
              <a:latin typeface="Courier New"/>
              <a:cs typeface="Courier New"/>
            </a:endParaRPr>
          </a:p>
          <a:p>
            <a:pPr marL="15246">
              <a:spcBef>
                <a:spcPts val="65"/>
              </a:spcBef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4686" y="5995267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1494" y="5995267"/>
            <a:ext cx="4247394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2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r>
              <a:rPr sz="1576" baseline="5291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576" baseline="5291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7578" y="6300220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21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21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7579" y="6796643"/>
            <a:ext cx="109901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4686" y="6467321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1494" y="6467321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4686" y="6963438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94" y="6963438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98206" y="2729106"/>
            <a:ext cx="422452" cy="3138853"/>
          </a:xfrm>
          <a:custGeom>
            <a:avLst/>
            <a:gdLst/>
            <a:ahLst/>
            <a:cxnLst/>
            <a:rect l="l" t="t" r="r" b="b"/>
            <a:pathLst>
              <a:path w="422275" h="3137535">
                <a:moveTo>
                  <a:pt x="0" y="731139"/>
                </a:moveTo>
                <a:lnTo>
                  <a:pt x="66167" y="730758"/>
                </a:lnTo>
                <a:lnTo>
                  <a:pt x="129032" y="729361"/>
                </a:lnTo>
                <a:lnTo>
                  <a:pt x="187579" y="727329"/>
                </a:lnTo>
                <a:lnTo>
                  <a:pt x="241173" y="724535"/>
                </a:lnTo>
                <a:lnTo>
                  <a:pt x="288671" y="721233"/>
                </a:lnTo>
                <a:lnTo>
                  <a:pt x="329565" y="717296"/>
                </a:lnTo>
                <a:lnTo>
                  <a:pt x="402971" y="702691"/>
                </a:lnTo>
                <a:lnTo>
                  <a:pt x="408305" y="697230"/>
                </a:lnTo>
                <a:lnTo>
                  <a:pt x="408305" y="33909"/>
                </a:lnTo>
                <a:lnTo>
                  <a:pt x="339725" y="15112"/>
                </a:lnTo>
                <a:lnTo>
                  <a:pt x="288671" y="9906"/>
                </a:lnTo>
                <a:lnTo>
                  <a:pt x="248285" y="6985"/>
                </a:lnTo>
                <a:lnTo>
                  <a:pt x="203835" y="4572"/>
                </a:lnTo>
                <a:lnTo>
                  <a:pt x="156210" y="2540"/>
                </a:lnTo>
                <a:lnTo>
                  <a:pt x="105918" y="1143"/>
                </a:lnTo>
                <a:lnTo>
                  <a:pt x="53721" y="254"/>
                </a:lnTo>
                <a:lnTo>
                  <a:pt x="0" y="0"/>
                </a:lnTo>
              </a:path>
              <a:path w="422275" h="3137535">
                <a:moveTo>
                  <a:pt x="0" y="1478280"/>
                </a:moveTo>
                <a:lnTo>
                  <a:pt x="66167" y="1477772"/>
                </a:lnTo>
                <a:lnTo>
                  <a:pt x="129032" y="1476502"/>
                </a:lnTo>
                <a:lnTo>
                  <a:pt x="187579" y="1474470"/>
                </a:lnTo>
                <a:lnTo>
                  <a:pt x="241173" y="1471676"/>
                </a:lnTo>
                <a:lnTo>
                  <a:pt x="288671" y="1468247"/>
                </a:lnTo>
                <a:lnTo>
                  <a:pt x="329565" y="1464310"/>
                </a:lnTo>
                <a:lnTo>
                  <a:pt x="402971" y="1449705"/>
                </a:lnTo>
                <a:lnTo>
                  <a:pt x="408305" y="1444244"/>
                </a:lnTo>
                <a:lnTo>
                  <a:pt x="408305" y="890524"/>
                </a:lnTo>
                <a:lnTo>
                  <a:pt x="339725" y="871601"/>
                </a:lnTo>
                <a:lnTo>
                  <a:pt x="288671" y="866394"/>
                </a:lnTo>
                <a:lnTo>
                  <a:pt x="248285" y="863473"/>
                </a:lnTo>
                <a:lnTo>
                  <a:pt x="203835" y="861060"/>
                </a:lnTo>
                <a:lnTo>
                  <a:pt x="156210" y="859028"/>
                </a:lnTo>
                <a:lnTo>
                  <a:pt x="105918" y="857631"/>
                </a:lnTo>
                <a:lnTo>
                  <a:pt x="53721" y="856742"/>
                </a:lnTo>
                <a:lnTo>
                  <a:pt x="0" y="856488"/>
                </a:lnTo>
              </a:path>
              <a:path w="422275" h="3137535">
                <a:moveTo>
                  <a:pt x="13716" y="2279396"/>
                </a:moveTo>
                <a:lnTo>
                  <a:pt x="79883" y="2279015"/>
                </a:lnTo>
                <a:lnTo>
                  <a:pt x="142748" y="2277618"/>
                </a:lnTo>
                <a:lnTo>
                  <a:pt x="201295" y="2275586"/>
                </a:lnTo>
                <a:lnTo>
                  <a:pt x="254889" y="2272919"/>
                </a:lnTo>
                <a:lnTo>
                  <a:pt x="302387" y="2269490"/>
                </a:lnTo>
                <a:lnTo>
                  <a:pt x="343281" y="2265553"/>
                </a:lnTo>
                <a:lnTo>
                  <a:pt x="416687" y="2250948"/>
                </a:lnTo>
                <a:lnTo>
                  <a:pt x="422021" y="2245487"/>
                </a:lnTo>
                <a:lnTo>
                  <a:pt x="422021" y="1637284"/>
                </a:lnTo>
                <a:lnTo>
                  <a:pt x="353441" y="1618361"/>
                </a:lnTo>
                <a:lnTo>
                  <a:pt x="302387" y="1613154"/>
                </a:lnTo>
                <a:lnTo>
                  <a:pt x="262001" y="1610233"/>
                </a:lnTo>
                <a:lnTo>
                  <a:pt x="217551" y="1607820"/>
                </a:lnTo>
                <a:lnTo>
                  <a:pt x="169926" y="1605788"/>
                </a:lnTo>
                <a:lnTo>
                  <a:pt x="119634" y="1604391"/>
                </a:lnTo>
                <a:lnTo>
                  <a:pt x="67437" y="1603502"/>
                </a:lnTo>
                <a:lnTo>
                  <a:pt x="13716" y="1603248"/>
                </a:lnTo>
              </a:path>
              <a:path w="422275" h="3137535">
                <a:moveTo>
                  <a:pt x="0" y="3137535"/>
                </a:moveTo>
                <a:lnTo>
                  <a:pt x="66167" y="3137154"/>
                </a:lnTo>
                <a:lnTo>
                  <a:pt x="129032" y="3135757"/>
                </a:lnTo>
                <a:lnTo>
                  <a:pt x="187579" y="3133725"/>
                </a:lnTo>
                <a:lnTo>
                  <a:pt x="241173" y="3130931"/>
                </a:lnTo>
                <a:lnTo>
                  <a:pt x="288671" y="3127629"/>
                </a:lnTo>
                <a:lnTo>
                  <a:pt x="329565" y="3123565"/>
                </a:lnTo>
                <a:lnTo>
                  <a:pt x="402971" y="3109087"/>
                </a:lnTo>
                <a:lnTo>
                  <a:pt x="408305" y="3103499"/>
                </a:lnTo>
                <a:lnTo>
                  <a:pt x="408305" y="2438908"/>
                </a:lnTo>
                <a:lnTo>
                  <a:pt x="339725" y="2419985"/>
                </a:lnTo>
                <a:lnTo>
                  <a:pt x="288671" y="2414778"/>
                </a:lnTo>
                <a:lnTo>
                  <a:pt x="248285" y="2411857"/>
                </a:lnTo>
                <a:lnTo>
                  <a:pt x="203835" y="2409444"/>
                </a:lnTo>
                <a:lnTo>
                  <a:pt x="156210" y="2407412"/>
                </a:lnTo>
                <a:lnTo>
                  <a:pt x="105918" y="2406015"/>
                </a:lnTo>
                <a:lnTo>
                  <a:pt x="53721" y="2405126"/>
                </a:lnTo>
                <a:lnTo>
                  <a:pt x="0" y="2404872"/>
                </a:lnTo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27" name="object 27"/>
          <p:cNvSpPr txBox="1"/>
          <p:nvPr/>
        </p:nvSpPr>
        <p:spPr>
          <a:xfrm>
            <a:off x="5706111" y="2735967"/>
            <a:ext cx="2649063" cy="5069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setup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7579" y="7315999"/>
            <a:ext cx="109901" cy="15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240"/>
              </a:lnSpc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2551" y="3538436"/>
            <a:ext cx="2407661" cy="130928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87030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yum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  <a:p>
            <a:pPr marL="12705">
              <a:spcBef>
                <a:spcPts val="2536"/>
              </a:spcBef>
            </a:pPr>
            <a:r>
              <a:rPr sz="3151" spc="5" dirty="0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sz="3151" spc="-1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5473" y="5143374"/>
            <a:ext cx="3131230" cy="5069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26348" y="991709"/>
            <a:ext cx="789673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Exécution</a:t>
            </a:r>
            <a:r>
              <a:rPr spc="-155" dirty="0"/>
              <a:t> </a:t>
            </a:r>
            <a:r>
              <a:rPr spc="-40" dirty="0"/>
              <a:t>d’un</a:t>
            </a:r>
            <a:r>
              <a:rPr spc="-145" dirty="0"/>
              <a:t> </a:t>
            </a:r>
            <a:r>
              <a:rPr spc="-45" dirty="0"/>
              <a:t>playbook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22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12" y="2974573"/>
            <a:ext cx="5798715" cy="3092479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30865" rIns="0" bIns="0" rtlCol="0">
            <a:spAutoFit/>
          </a:bodyPr>
          <a:lstStyle/>
          <a:p>
            <a:pPr marL="233138">
              <a:spcBef>
                <a:spcPts val="103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5170" marR="866486" indent="-242667">
              <a:lnSpc>
                <a:spcPct val="102600"/>
              </a:lnSpc>
              <a:spcBef>
                <a:spcPts val="10"/>
              </a:spcBef>
              <a:buClr>
                <a:srgbClr val="000000"/>
              </a:buClr>
              <a:buFont typeface="Courier New"/>
              <a:buChar char="-"/>
              <a:tabLst>
                <a:tab pos="474535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5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 marL="473898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restart_httpd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51">
              <a:latin typeface="Courier New"/>
              <a:cs typeface="Courier New"/>
            </a:endParaRPr>
          </a:p>
          <a:p>
            <a:pPr marL="233138"/>
            <a:r>
              <a:rPr sz="1551" b="1" spc="10" dirty="0">
                <a:solidFill>
                  <a:srgbClr val="0079AF"/>
                </a:solidFill>
                <a:latin typeface="Courier New"/>
                <a:cs typeface="Courier New"/>
              </a:rPr>
              <a:t>handlers</a:t>
            </a:r>
            <a:r>
              <a:rPr sz="1551" spc="10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3898" indent="-241397">
              <a:spcBef>
                <a:spcPts val="60"/>
              </a:spcBef>
              <a:buClr>
                <a:srgbClr val="000000"/>
              </a:buClr>
              <a:buFont typeface="Courier New"/>
              <a:buChar char="-"/>
              <a:tabLst>
                <a:tab pos="474535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restart_httpd</a:t>
            </a:r>
            <a:endParaRPr sz="1551">
              <a:latin typeface="Courier New"/>
              <a:cs typeface="Courier New"/>
            </a:endParaRPr>
          </a:p>
          <a:p>
            <a:pPr marL="475170">
              <a:spcBef>
                <a:spcPts val="5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restarted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71" y="957201"/>
            <a:ext cx="54962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754" y="2143466"/>
            <a:ext cx="9520744" cy="40657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501" spc="-10" dirty="0">
                <a:latin typeface="Calibri"/>
                <a:cs typeface="Calibri"/>
              </a:rPr>
              <a:t>Un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handler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est</a:t>
            </a:r>
            <a:r>
              <a:rPr sz="2501" spc="-15" dirty="0">
                <a:latin typeface="Calibri"/>
                <a:cs typeface="Calibri"/>
              </a:rPr>
              <a:t> </a:t>
            </a:r>
            <a:r>
              <a:rPr sz="2501" spc="-20" dirty="0">
                <a:latin typeface="Calibri"/>
                <a:cs typeface="Calibri"/>
              </a:rPr>
              <a:t>exécuté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5" dirty="0">
                <a:latin typeface="Calibri"/>
                <a:cs typeface="Calibri"/>
              </a:rPr>
              <a:t>lorsqu’une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tâche</a:t>
            </a:r>
            <a:r>
              <a:rPr sz="2501" spc="10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le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notifie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suite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à un</a:t>
            </a:r>
            <a:r>
              <a:rPr sz="2501" spc="10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changement.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71" y="2000327"/>
            <a:ext cx="6017882" cy="198965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4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320" y="960251"/>
            <a:ext cx="590569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/>
          <p:nvPr/>
        </p:nvSpPr>
        <p:spPr>
          <a:xfrm>
            <a:off x="783771" y="4168365"/>
            <a:ext cx="9056915" cy="2813006"/>
          </a:xfrm>
          <a:custGeom>
            <a:avLst/>
            <a:gdLst/>
            <a:ahLst/>
            <a:cxnLst/>
            <a:rect l="l" t="t" r="r" b="b"/>
            <a:pathLst>
              <a:path w="7952105" h="2089150">
                <a:moveTo>
                  <a:pt x="7951724" y="0"/>
                </a:moveTo>
                <a:lnTo>
                  <a:pt x="0" y="0"/>
                </a:lnTo>
                <a:lnTo>
                  <a:pt x="0" y="2088895"/>
                </a:lnTo>
                <a:lnTo>
                  <a:pt x="7951724" y="2088895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1460243" y="4293133"/>
            <a:ext cx="4359836" cy="350032"/>
          </a:xfrm>
          <a:prstGeom prst="rect">
            <a:avLst/>
          </a:prstGeom>
        </p:spPr>
        <p:txBody>
          <a:bodyPr vert="horz" wrap="square" lIns="0" tIns="10164" rIns="0" bIns="0" rtlCol="0">
            <a:spAutoFit/>
          </a:bodyPr>
          <a:lstStyle/>
          <a:p>
            <a:pPr marR="5082">
              <a:lnSpc>
                <a:spcPct val="102099"/>
              </a:lnSpc>
              <a:spcBef>
                <a:spcPts val="8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 httpd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 is present]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k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b2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4622836"/>
            <a:ext cx="80869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15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2" y="4920166"/>
            <a:ext cx="4600602" cy="364643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R="5082">
              <a:lnSpc>
                <a:spcPct val="105900"/>
              </a:lnSpc>
              <a:spcBef>
                <a:spcPts val="9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[Standardized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 file]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h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a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d: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eb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</a:t>
            </a:r>
            <a:endParaRPr sz="1576" baseline="264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242" y="5264328"/>
            <a:ext cx="121081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242" y="5574466"/>
            <a:ext cx="5404850" cy="33677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NOTIFIED:</a:t>
            </a:r>
            <a:r>
              <a:rPr sz="10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[restart_httpd]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5014" y="5740651"/>
            <a:ext cx="122098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243" y="588155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9782" y="2091806"/>
            <a:ext cx="2041747" cy="1767312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9387" rIns="0" bIns="0" rtlCol="0">
            <a:spAutoFit/>
          </a:bodyPr>
          <a:lstStyle/>
          <a:p>
            <a:pPr marL="74325" marR="122604">
              <a:lnSpc>
                <a:spcPct val="100600"/>
              </a:lnSpc>
              <a:spcBef>
                <a:spcPts val="310"/>
              </a:spcBef>
            </a:pPr>
            <a:r>
              <a:rPr sz="1851" spc="25" dirty="0">
                <a:latin typeface="Arial MT"/>
                <a:cs typeface="Arial MT"/>
              </a:rPr>
              <a:t>Si</a:t>
            </a:r>
            <a:r>
              <a:rPr sz="1851" spc="9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sz="1851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spc="35" dirty="0">
                <a:latin typeface="Arial MT"/>
                <a:cs typeface="Arial MT"/>
              </a:rPr>
              <a:t>des </a:t>
            </a:r>
            <a:r>
              <a:rPr sz="1851" spc="4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tâches notifie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51" b="1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b="1" spc="-2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851" spc="-20" dirty="0">
                <a:latin typeface="Arial MT"/>
                <a:cs typeface="Arial MT"/>
              </a:rPr>
              <a:t>,</a:t>
            </a:r>
            <a:r>
              <a:rPr sz="1851" spc="55" dirty="0">
                <a:latin typeface="Arial MT"/>
                <a:cs typeface="Arial MT"/>
              </a:rPr>
              <a:t> </a:t>
            </a:r>
            <a:r>
              <a:rPr sz="1851" spc="25" dirty="0">
                <a:latin typeface="Arial MT"/>
                <a:cs typeface="Arial MT"/>
              </a:rPr>
              <a:t>le </a:t>
            </a:r>
            <a:r>
              <a:rPr sz="1851" spc="3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handler</a:t>
            </a:r>
            <a:r>
              <a:rPr sz="1851" spc="50" dirty="0">
                <a:latin typeface="Arial MT"/>
                <a:cs typeface="Arial MT"/>
              </a:rPr>
              <a:t> </a:t>
            </a:r>
            <a:r>
              <a:rPr sz="1851" spc="40" dirty="0">
                <a:latin typeface="Arial MT"/>
                <a:cs typeface="Arial MT"/>
              </a:rPr>
              <a:t>sera </a:t>
            </a:r>
            <a:r>
              <a:rPr sz="1851" spc="45" dirty="0">
                <a:latin typeface="Arial MT"/>
                <a:cs typeface="Arial MT"/>
              </a:rPr>
              <a:t> notifié</a:t>
            </a:r>
            <a:r>
              <a:rPr sz="1851" spc="65" dirty="0">
                <a:latin typeface="Arial MT"/>
                <a:cs typeface="Arial MT"/>
              </a:rPr>
              <a:t> </a:t>
            </a:r>
            <a:r>
              <a:rPr sz="1851" b="1" spc="-30" dirty="0">
                <a:latin typeface="Arial"/>
                <a:cs typeface="Arial"/>
              </a:rPr>
              <a:t>une</a:t>
            </a:r>
            <a:r>
              <a:rPr sz="1851" b="1" spc="55" dirty="0">
                <a:latin typeface="Arial"/>
                <a:cs typeface="Arial"/>
              </a:rPr>
              <a:t> </a:t>
            </a:r>
            <a:r>
              <a:rPr sz="1851" b="1" spc="-15" dirty="0">
                <a:latin typeface="Arial"/>
                <a:cs typeface="Arial"/>
              </a:rPr>
              <a:t>seule </a:t>
            </a:r>
            <a:r>
              <a:rPr sz="1851" b="1" spc="-500" dirty="0">
                <a:latin typeface="Arial"/>
                <a:cs typeface="Arial"/>
              </a:rPr>
              <a:t> </a:t>
            </a:r>
            <a:r>
              <a:rPr sz="1851" b="1" spc="-35" dirty="0">
                <a:latin typeface="Arial"/>
                <a:cs typeface="Arial"/>
              </a:rPr>
              <a:t>fois.</a:t>
            </a:r>
            <a:endParaRPr sz="185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0084" y="4477614"/>
            <a:ext cx="1410292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125" dirty="0">
                <a:solidFill>
                  <a:srgbClr val="00FF00"/>
                </a:solidFill>
                <a:latin typeface="Arial"/>
                <a:cs typeface="Arial"/>
              </a:rPr>
              <a:t>unchanged</a:t>
            </a:r>
            <a:endParaRPr sz="210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4234" y="5111865"/>
            <a:ext cx="1089483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170" dirty="0">
                <a:solidFill>
                  <a:srgbClr val="F0C130"/>
                </a:solidFill>
                <a:latin typeface="Arial"/>
                <a:cs typeface="Arial"/>
              </a:rPr>
              <a:t>changed</a:t>
            </a:r>
            <a:endParaRPr sz="210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0981" y="5780673"/>
            <a:ext cx="2257103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handler</a:t>
            </a:r>
            <a:r>
              <a:rPr sz="2101" b="1" spc="-75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runsonce</a:t>
            </a:r>
            <a:endParaRPr sz="210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0409" y="5522259"/>
            <a:ext cx="2503586" cy="707687"/>
          </a:xfrm>
          <a:custGeom>
            <a:avLst/>
            <a:gdLst/>
            <a:ahLst/>
            <a:cxnLst/>
            <a:rect l="l" t="t" r="r" b="b"/>
            <a:pathLst>
              <a:path w="2502535" h="707389">
                <a:moveTo>
                  <a:pt x="0" y="707123"/>
                </a:moveTo>
                <a:lnTo>
                  <a:pt x="2502026" y="707123"/>
                </a:lnTo>
                <a:lnTo>
                  <a:pt x="2502026" y="0"/>
                </a:lnTo>
                <a:lnTo>
                  <a:pt x="0" y="0"/>
                </a:lnTo>
                <a:lnTo>
                  <a:pt x="0" y="707123"/>
                </a:lnTo>
                <a:close/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71" y="2000327"/>
            <a:ext cx="6017882" cy="198965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4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927" y="949324"/>
            <a:ext cx="715004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/>
          <p:nvPr/>
        </p:nvSpPr>
        <p:spPr>
          <a:xfrm>
            <a:off x="1225702" y="4168366"/>
            <a:ext cx="7955446" cy="2090028"/>
          </a:xfrm>
          <a:custGeom>
            <a:avLst/>
            <a:gdLst/>
            <a:ahLst/>
            <a:cxnLst/>
            <a:rect l="l" t="t" r="r" b="b"/>
            <a:pathLst>
              <a:path w="7952105" h="2089150">
                <a:moveTo>
                  <a:pt x="7951724" y="0"/>
                </a:moveTo>
                <a:lnTo>
                  <a:pt x="0" y="0"/>
                </a:lnTo>
                <a:lnTo>
                  <a:pt x="0" y="2088895"/>
                </a:lnTo>
                <a:lnTo>
                  <a:pt x="7951724" y="2088895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1460243" y="4303805"/>
            <a:ext cx="4359836" cy="35320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111" y="4469991"/>
            <a:ext cx="122034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3" y="461089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242" y="4939326"/>
            <a:ext cx="283074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[Standardized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243" y="5105512"/>
            <a:ext cx="154306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8957" y="5105512"/>
            <a:ext cx="307151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0005" y="5105512"/>
            <a:ext cx="122034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242" y="5740651"/>
            <a:ext cx="677575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5554026" algn="l"/>
              </a:tabLst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	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0243" y="588155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0243" y="5113389"/>
            <a:ext cx="2436248" cy="64797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383583" algn="l"/>
              </a:tabLst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6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	</a:t>
            </a:r>
            <a:r>
              <a:rPr sz="2101" b="1" spc="-170" dirty="0">
                <a:solidFill>
                  <a:srgbClr val="F0C130"/>
                </a:solidFill>
                <a:latin typeface="Arial"/>
                <a:cs typeface="Arial"/>
              </a:rPr>
              <a:t>changed</a:t>
            </a:r>
            <a:endParaRPr sz="2101">
              <a:latin typeface="Arial"/>
              <a:cs typeface="Arial"/>
            </a:endParaRPr>
          </a:p>
          <a:p>
            <a:pPr>
              <a:spcBef>
                <a:spcPts val="111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NOTIFIED:</a:t>
            </a:r>
            <a:r>
              <a:rPr sz="10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[restart_httpd]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9782" y="2091806"/>
            <a:ext cx="2041747" cy="1767312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9387" rIns="0" bIns="0" rtlCol="0">
            <a:spAutoFit/>
          </a:bodyPr>
          <a:lstStyle/>
          <a:p>
            <a:pPr marL="74325" marR="122604">
              <a:lnSpc>
                <a:spcPct val="100600"/>
              </a:lnSpc>
              <a:spcBef>
                <a:spcPts val="310"/>
              </a:spcBef>
            </a:pPr>
            <a:r>
              <a:rPr sz="1851" spc="25" dirty="0">
                <a:latin typeface="Arial MT"/>
                <a:cs typeface="Arial MT"/>
              </a:rPr>
              <a:t>Si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spc="35" dirty="0">
                <a:latin typeface="Arial MT"/>
                <a:cs typeface="Arial MT"/>
              </a:rPr>
              <a:t>les</a:t>
            </a:r>
            <a:r>
              <a:rPr sz="1851" spc="110" dirty="0">
                <a:latin typeface="Arial MT"/>
                <a:cs typeface="Arial MT"/>
              </a:rPr>
              <a:t> </a:t>
            </a:r>
            <a:r>
              <a:rPr sz="1851" b="1" spc="-35" dirty="0">
                <a:solidFill>
                  <a:srgbClr val="FF0000"/>
                </a:solidFill>
                <a:latin typeface="Arial"/>
                <a:cs typeface="Arial"/>
              </a:rPr>
              <a:t>deux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spc="45" dirty="0">
                <a:latin typeface="Arial MT"/>
                <a:cs typeface="Arial MT"/>
              </a:rPr>
              <a:t>tâches notifie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51" b="1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b="1" spc="-2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851" spc="-20" dirty="0">
                <a:latin typeface="Arial MT"/>
                <a:cs typeface="Arial MT"/>
              </a:rPr>
              <a:t>,</a:t>
            </a:r>
            <a:r>
              <a:rPr sz="1851" spc="55" dirty="0">
                <a:latin typeface="Arial MT"/>
                <a:cs typeface="Arial MT"/>
              </a:rPr>
              <a:t> </a:t>
            </a:r>
            <a:r>
              <a:rPr sz="1851" spc="25" dirty="0">
                <a:latin typeface="Arial MT"/>
                <a:cs typeface="Arial MT"/>
              </a:rPr>
              <a:t>le </a:t>
            </a:r>
            <a:r>
              <a:rPr sz="1851" spc="3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handler</a:t>
            </a:r>
            <a:r>
              <a:rPr sz="1851" spc="50" dirty="0">
                <a:latin typeface="Arial MT"/>
                <a:cs typeface="Arial MT"/>
              </a:rPr>
              <a:t> </a:t>
            </a:r>
            <a:r>
              <a:rPr sz="1851" spc="40" dirty="0">
                <a:latin typeface="Arial MT"/>
                <a:cs typeface="Arial MT"/>
              </a:rPr>
              <a:t>sera </a:t>
            </a:r>
            <a:r>
              <a:rPr sz="1851" spc="45" dirty="0">
                <a:latin typeface="Arial MT"/>
                <a:cs typeface="Arial MT"/>
              </a:rPr>
              <a:t> notifié</a:t>
            </a:r>
            <a:r>
              <a:rPr sz="1851" spc="65" dirty="0">
                <a:latin typeface="Arial MT"/>
                <a:cs typeface="Arial MT"/>
              </a:rPr>
              <a:t> </a:t>
            </a:r>
            <a:r>
              <a:rPr sz="1851" b="1" spc="-30" dirty="0">
                <a:latin typeface="Arial"/>
                <a:cs typeface="Arial"/>
              </a:rPr>
              <a:t>une</a:t>
            </a:r>
            <a:r>
              <a:rPr sz="1851" b="1" spc="55" dirty="0">
                <a:latin typeface="Arial"/>
                <a:cs typeface="Arial"/>
              </a:rPr>
              <a:t> </a:t>
            </a:r>
            <a:r>
              <a:rPr sz="1851" b="1" spc="-15" dirty="0">
                <a:latin typeface="Arial"/>
                <a:cs typeface="Arial"/>
              </a:rPr>
              <a:t>seule </a:t>
            </a:r>
            <a:r>
              <a:rPr sz="1851" b="1" spc="-500" dirty="0">
                <a:latin typeface="Arial"/>
                <a:cs typeface="Arial"/>
              </a:rPr>
              <a:t> </a:t>
            </a:r>
            <a:r>
              <a:rPr sz="1851" b="1" spc="-35" dirty="0">
                <a:latin typeface="Arial"/>
                <a:cs typeface="Arial"/>
              </a:rPr>
              <a:t>fois.</a:t>
            </a:r>
            <a:endParaRPr sz="185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0981" y="5780673"/>
            <a:ext cx="2224704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35" dirty="0">
                <a:solidFill>
                  <a:srgbClr val="F0C130"/>
                </a:solidFill>
                <a:latin typeface="Arial"/>
                <a:cs typeface="Arial"/>
              </a:rPr>
              <a:t>h</a:t>
            </a:r>
            <a:r>
              <a:rPr sz="2101" b="1" spc="-45" dirty="0">
                <a:solidFill>
                  <a:srgbClr val="F0C130"/>
                </a:solidFill>
                <a:latin typeface="Arial"/>
                <a:cs typeface="Arial"/>
              </a:rPr>
              <a:t>a</a:t>
            </a:r>
            <a:r>
              <a:rPr sz="2101" b="1" spc="-35" dirty="0">
                <a:solidFill>
                  <a:srgbClr val="F0C130"/>
                </a:solidFill>
                <a:latin typeface="Arial"/>
                <a:cs typeface="Arial"/>
              </a:rPr>
              <a:t>nd</a:t>
            </a:r>
            <a:r>
              <a:rPr sz="2101" b="1" spc="-30" dirty="0">
                <a:solidFill>
                  <a:srgbClr val="F0C130"/>
                </a:solidFill>
                <a:latin typeface="Arial"/>
                <a:cs typeface="Arial"/>
              </a:rPr>
              <a:t>l</a:t>
            </a:r>
            <a:r>
              <a:rPr sz="2101" b="1" spc="-45" dirty="0">
                <a:solidFill>
                  <a:srgbClr val="F0C130"/>
                </a:solidFill>
                <a:latin typeface="Arial"/>
                <a:cs typeface="Arial"/>
              </a:rPr>
              <a:t>e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r</a:t>
            </a:r>
            <a:r>
              <a:rPr sz="2101" b="1" spc="-30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r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un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s</a:t>
            </a:r>
            <a:r>
              <a:rPr sz="2101" b="1" spc="-204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on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c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e</a:t>
            </a:r>
            <a:endParaRPr sz="210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409" y="5522259"/>
            <a:ext cx="2503586" cy="707687"/>
          </a:xfrm>
          <a:custGeom>
            <a:avLst/>
            <a:gdLst/>
            <a:ahLst/>
            <a:cxnLst/>
            <a:rect l="l" t="t" r="r" b="b"/>
            <a:pathLst>
              <a:path w="2502535" h="707389">
                <a:moveTo>
                  <a:pt x="0" y="707123"/>
                </a:moveTo>
                <a:lnTo>
                  <a:pt x="2502026" y="707123"/>
                </a:lnTo>
                <a:lnTo>
                  <a:pt x="2502026" y="0"/>
                </a:lnTo>
                <a:lnTo>
                  <a:pt x="0" y="0"/>
                </a:lnTo>
                <a:lnTo>
                  <a:pt x="0" y="707123"/>
                </a:lnTo>
                <a:close/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8" name="object 18"/>
          <p:cNvSpPr txBox="1"/>
          <p:nvPr/>
        </p:nvSpPr>
        <p:spPr>
          <a:xfrm>
            <a:off x="2844234" y="4518271"/>
            <a:ext cx="1065342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c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h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a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nge</a:t>
            </a: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d</a:t>
            </a:r>
            <a:endParaRPr sz="2101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371" y="1858536"/>
            <a:ext cx="6017882" cy="2203105"/>
            <a:chOff x="565404" y="1857756"/>
            <a:chExt cx="6015355" cy="2202180"/>
          </a:xfrm>
        </p:grpSpPr>
        <p:sp>
          <p:nvSpPr>
            <p:cNvPr id="3" name="object 3"/>
            <p:cNvSpPr/>
            <p:nvPr/>
          </p:nvSpPr>
          <p:spPr>
            <a:xfrm>
              <a:off x="565404" y="1857756"/>
              <a:ext cx="6015355" cy="2202180"/>
            </a:xfrm>
            <a:custGeom>
              <a:avLst/>
              <a:gdLst/>
              <a:ahLst/>
              <a:cxnLst/>
              <a:rect l="l" t="t" r="r" b="b"/>
              <a:pathLst>
                <a:path w="6015355" h="2202179">
                  <a:moveTo>
                    <a:pt x="6014974" y="0"/>
                  </a:moveTo>
                  <a:lnTo>
                    <a:pt x="0" y="0"/>
                  </a:lnTo>
                  <a:lnTo>
                    <a:pt x="0" y="2201799"/>
                  </a:lnTo>
                  <a:lnTo>
                    <a:pt x="6014974" y="2201799"/>
                  </a:lnTo>
                  <a:lnTo>
                    <a:pt x="601497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" name="object 4"/>
            <p:cNvSpPr/>
            <p:nvPr/>
          </p:nvSpPr>
          <p:spPr>
            <a:xfrm>
              <a:off x="800100" y="3762756"/>
              <a:ext cx="1844039" cy="160020"/>
            </a:xfrm>
            <a:custGeom>
              <a:avLst/>
              <a:gdLst/>
              <a:ahLst/>
              <a:cxnLst/>
              <a:rect l="l" t="t" r="r" b="b"/>
              <a:pathLst>
                <a:path w="1844039" h="160020">
                  <a:moveTo>
                    <a:pt x="1843786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1843786" y="160020"/>
                  </a:lnTo>
                  <a:lnTo>
                    <a:pt x="18437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2165" y="2811436"/>
            <a:ext cx="1857519" cy="16008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6" rIns="0" bIns="0" rtlCol="0">
            <a:spAutoFit/>
          </a:bodyPr>
          <a:lstStyle/>
          <a:p>
            <a:pPr marL="160084">
              <a:lnSpc>
                <a:spcPts val="1230"/>
              </a:lnSpc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71" y="1858536"/>
            <a:ext cx="6017882" cy="2203105"/>
          </a:xfrm>
          <a:prstGeom prst="rect">
            <a:avLst/>
          </a:prstGeom>
        </p:spPr>
        <p:txBody>
          <a:bodyPr vert="horz" wrap="square" lIns="0" tIns="3176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4625" y="982231"/>
            <a:ext cx="63383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25702" y="4168366"/>
          <a:ext cx="8083770" cy="2112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69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ts val="76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TASK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[Ensure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httpd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present]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 marR="2396490">
                        <a:lnSpc>
                          <a:spcPct val="75400"/>
                        </a:lnSpc>
                        <a:spcBef>
                          <a:spcPts val="120"/>
                        </a:spcBef>
                        <a:tabLst>
                          <a:tab pos="4742180" algn="l"/>
                        </a:tabLst>
                      </a:pP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**************************	</a:t>
                      </a:r>
                      <a:r>
                        <a:rPr sz="11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7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[web2] </a:t>
                      </a:r>
                      <a:r>
                        <a:rPr sz="1100" spc="-61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7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ts val="76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TASK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[Standardized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index.html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file]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>
                        <a:lnSpc>
                          <a:spcPts val="1835"/>
                        </a:lnSpc>
                        <a:tabLst>
                          <a:tab pos="4982845" algn="l"/>
                        </a:tabLst>
                      </a:pP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*****************************	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5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[web2]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>
                        <a:lnSpc>
                          <a:spcPts val="1080"/>
                        </a:lnSpc>
                      </a:pPr>
                      <a:r>
                        <a:rPr sz="1100" spc="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12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541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1219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PLAY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RECAP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5890">
                        <a:lnSpc>
                          <a:spcPct val="10380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579880" algn="l"/>
                          <a:tab pos="2461895" algn="l"/>
                        </a:tabLst>
                      </a:pP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eb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******:**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 </a:t>
                      </a:r>
                      <a:r>
                        <a:rPr sz="1100" spc="-2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web1	</a:t>
                      </a:r>
                      <a:r>
                        <a:rPr sz="1600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120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ok=2	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6703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014" marR="974725" indent="-154305">
                        <a:lnSpc>
                          <a:spcPct val="103800"/>
                        </a:lnSpc>
                        <a:tabLst>
                          <a:tab pos="1161415" algn="l"/>
                          <a:tab pos="1963420" algn="l"/>
                          <a:tab pos="2845435" algn="l"/>
                        </a:tabLst>
                      </a:pP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=0 </a:t>
                      </a:r>
                      <a:r>
                        <a:rPr sz="1100" spc="-28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reachable=0	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failed=0	skipped=0	rescued=0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ignored=0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812" marB="0">
                    <a:lnL w="76200">
                      <a:solidFill>
                        <a:srgbClr val="FF000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653585" y="2323552"/>
            <a:ext cx="2296490" cy="125471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4775" rIns="0" bIns="0" rtlCol="0">
            <a:spAutoFit/>
          </a:bodyPr>
          <a:lstStyle/>
          <a:p>
            <a:pPr marL="166437" marR="224880">
              <a:lnSpc>
                <a:spcPct val="102899"/>
              </a:lnSpc>
              <a:spcBef>
                <a:spcPts val="195"/>
              </a:spcBef>
            </a:pPr>
            <a:r>
              <a:rPr sz="1551" spc="40" dirty="0">
                <a:latin typeface="Arial MT"/>
                <a:cs typeface="Arial MT"/>
              </a:rPr>
              <a:t>Si</a:t>
            </a:r>
            <a:r>
              <a:rPr sz="1551" spc="95" dirty="0">
                <a:latin typeface="Arial MT"/>
                <a:cs typeface="Arial MT"/>
              </a:rPr>
              <a:t> </a:t>
            </a:r>
            <a:r>
              <a:rPr sz="1551" b="1" spc="5" dirty="0">
                <a:solidFill>
                  <a:srgbClr val="FF0000"/>
                </a:solidFill>
                <a:latin typeface="Arial"/>
                <a:cs typeface="Arial"/>
              </a:rPr>
              <a:t>aucune</a:t>
            </a:r>
            <a:r>
              <a:rPr sz="1551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51" spc="55" dirty="0">
                <a:latin typeface="Arial MT"/>
                <a:cs typeface="Arial MT"/>
              </a:rPr>
              <a:t>tâche </a:t>
            </a:r>
            <a:r>
              <a:rPr sz="1551" spc="60" dirty="0">
                <a:latin typeface="Arial MT"/>
                <a:cs typeface="Arial MT"/>
              </a:rPr>
              <a:t> notifie</a:t>
            </a:r>
            <a:r>
              <a:rPr sz="1551" spc="75" dirty="0">
                <a:latin typeface="Arial MT"/>
                <a:cs typeface="Arial MT"/>
              </a:rPr>
              <a:t> </a:t>
            </a:r>
            <a:r>
              <a:rPr sz="1551" b="1" spc="4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551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51" b="1" spc="1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551" spc="10" dirty="0">
                <a:latin typeface="Arial MT"/>
                <a:cs typeface="Arial MT"/>
              </a:rPr>
              <a:t>,</a:t>
            </a:r>
            <a:r>
              <a:rPr sz="1551" spc="70" dirty="0">
                <a:latin typeface="Arial MT"/>
                <a:cs typeface="Arial MT"/>
              </a:rPr>
              <a:t> </a:t>
            </a:r>
            <a:r>
              <a:rPr sz="1551" spc="35" dirty="0">
                <a:latin typeface="Arial MT"/>
                <a:cs typeface="Arial MT"/>
              </a:rPr>
              <a:t>le </a:t>
            </a:r>
            <a:r>
              <a:rPr sz="1551" spc="40" dirty="0">
                <a:latin typeface="Arial MT"/>
                <a:cs typeface="Arial MT"/>
              </a:rPr>
              <a:t> </a:t>
            </a:r>
            <a:r>
              <a:rPr sz="1551" spc="55" dirty="0">
                <a:latin typeface="Arial MT"/>
                <a:cs typeface="Arial MT"/>
              </a:rPr>
              <a:t>handler</a:t>
            </a:r>
            <a:r>
              <a:rPr sz="1551" spc="70" dirty="0">
                <a:latin typeface="Arial MT"/>
                <a:cs typeface="Arial MT"/>
              </a:rPr>
              <a:t> </a:t>
            </a:r>
            <a:r>
              <a:rPr sz="1551" spc="40" dirty="0">
                <a:latin typeface="Arial MT"/>
                <a:cs typeface="Arial MT"/>
              </a:rPr>
              <a:t>ne</a:t>
            </a:r>
            <a:r>
              <a:rPr sz="1551" spc="85" dirty="0">
                <a:latin typeface="Arial MT"/>
                <a:cs typeface="Arial MT"/>
              </a:rPr>
              <a:t> </a:t>
            </a:r>
            <a:r>
              <a:rPr sz="1551" spc="55" dirty="0">
                <a:latin typeface="Arial MT"/>
                <a:cs typeface="Arial MT"/>
              </a:rPr>
              <a:t>sera</a:t>
            </a:r>
            <a:r>
              <a:rPr sz="1551" spc="85" dirty="0">
                <a:latin typeface="Arial MT"/>
                <a:cs typeface="Arial MT"/>
              </a:rPr>
              <a:t> </a:t>
            </a:r>
            <a:r>
              <a:rPr sz="1551" spc="50" dirty="0">
                <a:latin typeface="Arial MT"/>
                <a:cs typeface="Arial MT"/>
              </a:rPr>
              <a:t>pas </a:t>
            </a:r>
            <a:r>
              <a:rPr sz="1551" spc="-415" dirty="0">
                <a:latin typeface="Arial MT"/>
                <a:cs typeface="Arial MT"/>
              </a:rPr>
              <a:t> </a:t>
            </a:r>
            <a:r>
              <a:rPr sz="1551" spc="60" dirty="0">
                <a:latin typeface="Arial MT"/>
                <a:cs typeface="Arial MT"/>
              </a:rPr>
              <a:t>notifié.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79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18831"/>
            <a:ext cx="94197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379026" algn="l"/>
              </a:tabLst>
            </a:pPr>
            <a:r>
              <a:rPr spc="210" dirty="0"/>
              <a:t>EXÉCUTER	</a:t>
            </a:r>
            <a:r>
              <a:rPr spc="70" dirty="0"/>
              <a:t>UN</a:t>
            </a:r>
            <a:r>
              <a:rPr spc="310" dirty="0"/>
              <a:t> </a:t>
            </a:r>
            <a:r>
              <a:rPr spc="220" dirty="0"/>
              <a:t>PLAYBOOK</a:t>
            </a:r>
            <a:r>
              <a:rPr spc="110" dirty="0"/>
              <a:t> </a:t>
            </a:r>
            <a:r>
              <a:rPr spc="16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681843"/>
            <a:ext cx="9884229" cy="615553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7711"/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 err="1" smtClean="0">
                <a:latin typeface="Consolas"/>
                <a:cs typeface="Consolas"/>
              </a:rPr>
              <a:t>centos@</a:t>
            </a:r>
            <a:r>
              <a:rPr sz="2000" spc="10" dirty="0" err="1" smtClean="0">
                <a:latin typeface="Consolas"/>
                <a:cs typeface="Consolas"/>
              </a:rPr>
              <a:t>ansible</a:t>
            </a:r>
            <a:r>
              <a:rPr sz="2000" spc="10" dirty="0">
                <a:latin typeface="Consolas"/>
                <a:cs typeface="Consolas"/>
              </a:rPr>
              <a:t>]$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ansible-playbook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play.yml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-i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inventory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17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29" y="918831"/>
            <a:ext cx="94197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379026" algn="l"/>
              </a:tabLst>
            </a:pPr>
            <a:r>
              <a:rPr spc="210" dirty="0"/>
              <a:t>EXÉCUTER	</a:t>
            </a:r>
            <a:r>
              <a:rPr spc="70" dirty="0"/>
              <a:t>UN</a:t>
            </a:r>
            <a:r>
              <a:rPr spc="310" dirty="0"/>
              <a:t> </a:t>
            </a:r>
            <a:r>
              <a:rPr spc="220" dirty="0"/>
              <a:t>PLAYBOOK</a:t>
            </a:r>
            <a:r>
              <a:rPr spc="110" dirty="0"/>
              <a:t> </a:t>
            </a:r>
            <a:r>
              <a:rPr spc="16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513" y="2653001"/>
            <a:ext cx="4478631" cy="40657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501" spc="40" dirty="0">
                <a:latin typeface="Calibri"/>
                <a:cs typeface="Calibri"/>
              </a:rPr>
              <a:t>En</a:t>
            </a:r>
            <a:r>
              <a:rPr sz="2501" spc="155" dirty="0">
                <a:latin typeface="Calibri"/>
                <a:cs typeface="Calibri"/>
              </a:rPr>
              <a:t> </a:t>
            </a:r>
            <a:r>
              <a:rPr sz="2501" spc="35" dirty="0">
                <a:latin typeface="Calibri"/>
                <a:cs typeface="Calibri"/>
              </a:rPr>
              <a:t>mode</a:t>
            </a:r>
            <a:r>
              <a:rPr sz="2501" spc="155" dirty="0">
                <a:latin typeface="Calibri"/>
                <a:cs typeface="Calibri"/>
              </a:rPr>
              <a:t> </a:t>
            </a:r>
            <a:r>
              <a:rPr sz="2501" spc="10" dirty="0">
                <a:latin typeface="Calibri"/>
                <a:cs typeface="Calibri"/>
              </a:rPr>
              <a:t>vérification </a:t>
            </a:r>
            <a:r>
              <a:rPr sz="2501" spc="20" dirty="0">
                <a:latin typeface="Calibri"/>
                <a:cs typeface="Calibri"/>
              </a:rPr>
              <a:t>uniquement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943" y="3157530"/>
            <a:ext cx="8897257" cy="49949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988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6478"/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 err="1" smtClean="0">
                <a:latin typeface="Consolas"/>
                <a:cs typeface="Consolas"/>
              </a:rPr>
              <a:t>centos@</a:t>
            </a:r>
            <a:r>
              <a:rPr sz="2000" spc="10" dirty="0" err="1" smtClean="0">
                <a:latin typeface="Consolas"/>
                <a:cs typeface="Consolas"/>
              </a:rPr>
              <a:t>ansible</a:t>
            </a:r>
            <a:r>
              <a:rPr sz="2000" spc="10" dirty="0">
                <a:latin typeface="Consolas"/>
                <a:cs typeface="Consolas"/>
              </a:rPr>
              <a:t>]$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ansible-playbook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play.yml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-i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hosts</a:t>
            </a:r>
            <a:r>
              <a:rPr sz="2000" spc="80" dirty="0"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onsolas"/>
                <a:cs typeface="Consolas"/>
              </a:rPr>
              <a:t>–check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16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302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3863057" cy="8493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 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Script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d’exécution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distantes.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Différents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parties 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34" y="1727201"/>
            <a:ext cx="9706135" cy="47026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937" y="3036575"/>
            <a:ext cx="2706237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Variables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28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4322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6350127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Saisie </a:t>
            </a:r>
            <a:r>
              <a:rPr sz="2501" spc="-5" dirty="0">
                <a:latin typeface="Segoe UI Symbol"/>
                <a:cs typeface="Segoe UI Symbol"/>
              </a:rPr>
              <a:t>au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clavier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Variables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internes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externes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Récupération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résultat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d'une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Facts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</a:t>
            </a:r>
            <a:r>
              <a:rPr sz="2501" spc="-10" dirty="0">
                <a:latin typeface="Segoe UI Symbol"/>
                <a:cs typeface="Segoe UI Symbol"/>
              </a:rPr>
              <a:t>Variables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magiques</a:t>
            </a:r>
            <a:endParaRPr sz="25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3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111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4667305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135563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Variables saisies </a:t>
            </a:r>
            <a:r>
              <a:rPr sz="1801" dirty="0">
                <a:latin typeface="Segoe UI Symbol"/>
                <a:cs typeface="Segoe UI Symbol"/>
              </a:rPr>
              <a:t>au </a:t>
            </a:r>
            <a:r>
              <a:rPr sz="1801" spc="-5" dirty="0">
                <a:latin typeface="Segoe UI Symbol"/>
                <a:cs typeface="Segoe UI Symbol"/>
              </a:rPr>
              <a:t>clavier.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définies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dans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scripts.</a:t>
            </a:r>
            <a:endParaRPr sz="1801" dirty="0">
              <a:latin typeface="Segoe UI Symbol"/>
              <a:cs typeface="Segoe UI Symbol"/>
            </a:endParaRPr>
          </a:p>
          <a:p>
            <a:pPr marL="12705" marR="5082"/>
            <a:r>
              <a:rPr sz="1801" spc="-5" dirty="0">
                <a:latin typeface="Segoe UI Symbol"/>
                <a:cs typeface="Segoe UI Symbol"/>
              </a:rPr>
              <a:t>Variables incluses depuis </a:t>
            </a:r>
            <a:r>
              <a:rPr sz="1801" spc="-10" dirty="0">
                <a:latin typeface="Segoe UI Symbol"/>
                <a:cs typeface="Segoe UI Symbol"/>
              </a:rPr>
              <a:t>des </a:t>
            </a:r>
            <a:r>
              <a:rPr sz="1801" spc="-5" dirty="0">
                <a:latin typeface="Segoe UI Symbol"/>
                <a:cs typeface="Segoe UI Symbol"/>
              </a:rPr>
              <a:t>fichiers externes.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Facts </a:t>
            </a:r>
            <a:r>
              <a:rPr sz="1801" dirty="0">
                <a:latin typeface="Segoe UI Symbol"/>
                <a:cs typeface="Segoe UI Symbol"/>
              </a:rPr>
              <a:t>: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magiques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04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420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Saisie</a:t>
            </a:r>
            <a:r>
              <a:rPr spc="-45" dirty="0"/>
              <a:t> </a:t>
            </a:r>
            <a:r>
              <a:rPr spc="-5" dirty="0"/>
              <a:t>au</a:t>
            </a:r>
            <a:r>
              <a:rPr spc="-40" dirty="0"/>
              <a:t> </a:t>
            </a:r>
            <a:r>
              <a:rPr dirty="0"/>
              <a:t>clavier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2389493"/>
            <a:ext cx="5752341" cy="254881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Définie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 playbook</a:t>
            </a:r>
            <a:r>
              <a:rPr sz="1801" dirty="0">
                <a:latin typeface="Segoe UI Symbol"/>
                <a:cs typeface="Segoe UI Symbol"/>
              </a:rPr>
              <a:t> par</a:t>
            </a:r>
            <a:r>
              <a:rPr sz="1801" spc="-5" dirty="0">
                <a:latin typeface="Segoe UI Symbol"/>
                <a:cs typeface="Segoe UI Symbol"/>
              </a:rPr>
              <a:t> 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module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«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vars_prompt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» :</a:t>
            </a:r>
          </a:p>
          <a:p>
            <a:pPr marL="139121" marR="4029415" indent="-127051"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10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vars_prompt:</a:t>
            </a:r>
          </a:p>
          <a:p>
            <a:pPr marL="414821" lvl="1" indent="-156272">
              <a:buChar char="-"/>
              <a:tabLst>
                <a:tab pos="415456" algn="l"/>
              </a:tabLst>
            </a:pPr>
            <a:r>
              <a:rPr sz="1801" dirty="0">
                <a:latin typeface="Segoe UI Symbol"/>
                <a:cs typeface="Segoe UI Symbol"/>
              </a:rPr>
              <a:t>name:</a:t>
            </a:r>
            <a:r>
              <a:rPr sz="1801" spc="-6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"name"</a:t>
            </a:r>
          </a:p>
          <a:p>
            <a:pPr marL="384329" marR="1944512"/>
            <a:r>
              <a:rPr sz="1801" dirty="0">
                <a:latin typeface="Segoe UI Symbol"/>
                <a:cs typeface="Segoe UI Symbol"/>
              </a:rPr>
              <a:t>prompt: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“Quel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votre</a:t>
            </a:r>
            <a:r>
              <a:rPr sz="1801" spc="-5" dirty="0">
                <a:latin typeface="Segoe UI Symbol"/>
                <a:cs typeface="Segoe UI Symbol"/>
              </a:rPr>
              <a:t> prénom?"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private: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no</a:t>
            </a:r>
            <a:endParaRPr sz="1801" dirty="0">
              <a:latin typeface="Segoe UI Symbol"/>
              <a:cs typeface="Segoe UI Symbol"/>
            </a:endParaRPr>
          </a:p>
          <a:p>
            <a:pPr marL="135944"/>
            <a:r>
              <a:rPr sz="1801" spc="-5" dirty="0">
                <a:latin typeface="Segoe UI Symbol"/>
                <a:cs typeface="Segoe UI Symbol"/>
              </a:rPr>
              <a:t>tasks:</a:t>
            </a:r>
            <a:endParaRPr sz="1801" dirty="0">
              <a:latin typeface="Segoe UI Symbol"/>
              <a:cs typeface="Segoe UI Symbol"/>
            </a:endParaRPr>
          </a:p>
          <a:p>
            <a:pPr marL="414821" lvl="1" indent="-156272">
              <a:buChar char="-"/>
              <a:tabLst>
                <a:tab pos="415456" algn="l"/>
              </a:tabLst>
            </a:pPr>
            <a:r>
              <a:rPr sz="1801" dirty="0">
                <a:latin typeface="Segoe UI Symbol"/>
                <a:cs typeface="Segoe UI Symbol"/>
              </a:rPr>
              <a:t>debug:</a:t>
            </a:r>
          </a:p>
          <a:p>
            <a:pPr marL="508203"/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“Bonjour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{{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name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}}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53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82670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Variables</a:t>
            </a:r>
            <a:r>
              <a:rPr spc="5" dirty="0"/>
              <a:t> </a:t>
            </a:r>
            <a:r>
              <a:rPr spc="-10" dirty="0"/>
              <a:t>internes</a:t>
            </a:r>
            <a:r>
              <a:rPr spc="1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externes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2107180"/>
            <a:ext cx="9730382" cy="4045498"/>
          </a:xfrm>
          <a:prstGeom prst="rect">
            <a:avLst/>
          </a:prstGeom>
        </p:spPr>
        <p:txBody>
          <a:bodyPr vert="horz" wrap="square" lIns="0" tIns="102278" rIns="0" bIns="0" rtlCol="0">
            <a:spAutoFit/>
          </a:bodyPr>
          <a:lstStyle/>
          <a:p>
            <a:pPr marL="241397" indent="-228691">
              <a:spcBef>
                <a:spcPts val="80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Il </a:t>
            </a:r>
            <a:r>
              <a:rPr sz="2451" spc="-10" dirty="0">
                <a:latin typeface="Calibri"/>
                <a:cs typeface="Calibri"/>
              </a:rPr>
              <a:t>est</a:t>
            </a:r>
            <a:r>
              <a:rPr sz="2451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 </a:t>
            </a:r>
            <a:r>
              <a:rPr sz="2451" dirty="0">
                <a:latin typeface="Calibri"/>
                <a:cs typeface="Calibri"/>
              </a:rPr>
              <a:t>bonne</a:t>
            </a:r>
            <a:r>
              <a:rPr sz="2451" spc="-10" dirty="0">
                <a:latin typeface="Calibri"/>
                <a:cs typeface="Calibri"/>
              </a:rPr>
              <a:t> pratique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d'organiser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ses</a:t>
            </a:r>
            <a:r>
              <a:rPr sz="2451" spc="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procédures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avec</a:t>
            </a:r>
            <a:r>
              <a:rPr sz="2451" dirty="0">
                <a:latin typeface="Calibri"/>
                <a:cs typeface="Calibri"/>
              </a:rPr>
              <a:t> des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variables.</a:t>
            </a:r>
            <a:endParaRPr sz="2451" dirty="0">
              <a:latin typeface="Calibri"/>
              <a:cs typeface="Calibri"/>
            </a:endParaRPr>
          </a:p>
          <a:p>
            <a:pPr marL="241397" marR="5082" indent="-228691">
              <a:lnSpc>
                <a:spcPts val="2651"/>
              </a:lnSpc>
              <a:spcBef>
                <a:spcPts val="103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Les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variables</a:t>
            </a:r>
            <a:r>
              <a:rPr sz="2451" spc="3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Ansible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peuvent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être</a:t>
            </a:r>
            <a:r>
              <a:rPr sz="2451" spc="33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déclarées</a:t>
            </a:r>
            <a:r>
              <a:rPr sz="2451" spc="34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à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différents</a:t>
            </a:r>
            <a:r>
              <a:rPr sz="2451" spc="3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endroits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33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dans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l'inventaire,</a:t>
            </a:r>
            <a:r>
              <a:rPr sz="2451" spc="-4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dossiers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group_vars/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host_vars/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par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exemple.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68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spc="5" dirty="0">
                <a:latin typeface="Calibri"/>
                <a:cs typeface="Calibri"/>
              </a:rPr>
              <a:t>On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aussi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via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la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commande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15" dirty="0">
                <a:latin typeface="Calibri"/>
                <a:cs typeface="Calibri"/>
              </a:rPr>
              <a:t> </a:t>
            </a:r>
            <a:r>
              <a:rPr sz="2451" b="1" spc="-5" dirty="0">
                <a:latin typeface="Calibri"/>
                <a:cs typeface="Calibri"/>
              </a:rPr>
              <a:t>ansible-playbook</a:t>
            </a:r>
            <a:r>
              <a:rPr sz="2451" b="1" spc="-35" dirty="0">
                <a:latin typeface="Calibri"/>
                <a:cs typeface="Calibri"/>
              </a:rPr>
              <a:t> </a:t>
            </a:r>
            <a:r>
              <a:rPr sz="2451" b="1" dirty="0">
                <a:latin typeface="Calibri"/>
                <a:cs typeface="Calibri"/>
              </a:rPr>
              <a:t>–e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710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spc="5" dirty="0">
                <a:latin typeface="Calibri"/>
                <a:cs typeface="Calibri"/>
              </a:rPr>
              <a:t>On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définir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playbook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sous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forme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diverses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</a:p>
          <a:p>
            <a:pPr marL="698779" lvl="1" indent="-228691">
              <a:spcBef>
                <a:spcPts val="27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10" dirty="0">
                <a:latin typeface="Calibri"/>
                <a:cs typeface="Calibri"/>
              </a:rPr>
              <a:t>valorisation</a:t>
            </a:r>
            <a:r>
              <a:rPr sz="2101" b="1" spc="2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directe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 la</a:t>
            </a:r>
            <a:r>
              <a:rPr sz="2101" b="1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tâche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 le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jeu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ou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encore</a:t>
            </a:r>
            <a:r>
              <a:rPr sz="2101" b="1" spc="2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le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rôle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10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vars: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20" dirty="0">
                <a:latin typeface="Calibri"/>
                <a:cs typeface="Calibri"/>
              </a:rPr>
              <a:t>référence</a:t>
            </a:r>
            <a:r>
              <a:rPr sz="2101" b="1" spc="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un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fichier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10" dirty="0">
                <a:latin typeface="Calibri"/>
                <a:cs typeface="Calibri"/>
              </a:rPr>
              <a:t> vars_files: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les</a:t>
            </a:r>
            <a:r>
              <a:rPr sz="2101" b="1" spc="-10" dirty="0">
                <a:latin typeface="Calibri"/>
                <a:cs typeface="Calibri"/>
              </a:rPr>
              <a:t> "incluant"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include_vars: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5" dirty="0">
                <a:latin typeface="Calibri"/>
                <a:cs typeface="Calibri"/>
              </a:rPr>
              <a:t>appelant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des</a:t>
            </a:r>
            <a:r>
              <a:rPr sz="2101" b="1" spc="-10" dirty="0">
                <a:latin typeface="Calibri"/>
                <a:cs typeface="Calibri"/>
              </a:rPr>
              <a:t> variables</a:t>
            </a:r>
            <a:r>
              <a:rPr sz="2101" b="1" spc="3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d'environnement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6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important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d'autres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playbooks(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import_playbook:</a:t>
            </a:r>
            <a:r>
              <a:rPr sz="2101" b="1" spc="3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52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5993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Variables</a:t>
            </a:r>
            <a:r>
              <a:rPr spc="5" dirty="0"/>
              <a:t> </a:t>
            </a:r>
            <a:r>
              <a:rPr spc="-10" dirty="0"/>
              <a:t>internes</a:t>
            </a:r>
            <a:r>
              <a:rPr spc="1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externes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171" y="2107180"/>
            <a:ext cx="9397502" cy="4032669"/>
          </a:xfrm>
          <a:prstGeom prst="rect">
            <a:avLst/>
          </a:prstGeom>
        </p:spPr>
        <p:txBody>
          <a:bodyPr vert="horz" wrap="square" lIns="0" tIns="102278" rIns="0" bIns="0" rtlCol="0">
            <a:spAutoFit/>
          </a:bodyPr>
          <a:lstStyle/>
          <a:p>
            <a:pPr marL="241397" indent="-228691">
              <a:spcBef>
                <a:spcPts val="80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Il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est</a:t>
            </a:r>
            <a:r>
              <a:rPr sz="2451" dirty="0">
                <a:latin typeface="Calibri"/>
                <a:cs typeface="Calibri"/>
              </a:rPr>
              <a:t> de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bonne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pratique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d'organiser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ses</a:t>
            </a:r>
            <a:r>
              <a:rPr sz="2451" spc="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procédures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avec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5" dirty="0">
                <a:latin typeface="Calibri"/>
                <a:cs typeface="Calibri"/>
              </a:rPr>
              <a:t> variables.</a:t>
            </a:r>
            <a:endParaRPr sz="2451" dirty="0">
              <a:latin typeface="Calibri"/>
              <a:cs typeface="Calibri"/>
            </a:endParaRPr>
          </a:p>
          <a:p>
            <a:pPr marL="241397" marR="113075" indent="-228691">
              <a:lnSpc>
                <a:spcPts val="2651"/>
              </a:lnSpc>
              <a:spcBef>
                <a:spcPts val="103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variables </a:t>
            </a:r>
            <a:r>
              <a:rPr sz="2451" dirty="0">
                <a:latin typeface="Calibri"/>
                <a:cs typeface="Calibri"/>
              </a:rPr>
              <a:t>Ansible </a:t>
            </a:r>
            <a:r>
              <a:rPr sz="2451" spc="-5" dirty="0">
                <a:latin typeface="Calibri"/>
                <a:cs typeface="Calibri"/>
              </a:rPr>
              <a:t>peuvent </a:t>
            </a:r>
            <a:r>
              <a:rPr sz="2451" spc="-10" dirty="0">
                <a:latin typeface="Calibri"/>
                <a:cs typeface="Calibri"/>
              </a:rPr>
              <a:t>être </a:t>
            </a:r>
            <a:r>
              <a:rPr sz="2451" spc="-5" dirty="0">
                <a:latin typeface="Calibri"/>
                <a:cs typeface="Calibri"/>
              </a:rPr>
              <a:t>déclarées </a:t>
            </a:r>
            <a:r>
              <a:rPr sz="2451" dirty="0">
                <a:latin typeface="Calibri"/>
                <a:cs typeface="Calibri"/>
              </a:rPr>
              <a:t>à </a:t>
            </a:r>
            <a:r>
              <a:rPr sz="2451" spc="-15" dirty="0">
                <a:latin typeface="Calibri"/>
                <a:cs typeface="Calibri"/>
              </a:rPr>
              <a:t>différents </a:t>
            </a:r>
            <a:r>
              <a:rPr sz="2451" spc="-5" dirty="0">
                <a:latin typeface="Calibri"/>
                <a:cs typeface="Calibri"/>
              </a:rPr>
              <a:t>endroits </a:t>
            </a:r>
            <a:r>
              <a:rPr sz="2451" dirty="0">
                <a:latin typeface="Calibri"/>
                <a:cs typeface="Calibri"/>
              </a:rPr>
              <a:t>: </a:t>
            </a:r>
            <a:r>
              <a:rPr sz="2451" spc="-5" dirty="0">
                <a:latin typeface="Calibri"/>
                <a:cs typeface="Calibri"/>
              </a:rPr>
              <a:t>dans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l'inventaire,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dossiers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group_vars/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host_vars/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par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exemple.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68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On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aussi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via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la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commande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20" dirty="0">
                <a:latin typeface="Calibri"/>
                <a:cs typeface="Calibri"/>
              </a:rPr>
              <a:t> </a:t>
            </a:r>
            <a:r>
              <a:rPr sz="2451" b="1" spc="-5" dirty="0">
                <a:latin typeface="Calibri"/>
                <a:cs typeface="Calibri"/>
              </a:rPr>
              <a:t>ansible-playbook</a:t>
            </a:r>
            <a:r>
              <a:rPr sz="2451" b="1" spc="-35" dirty="0">
                <a:latin typeface="Calibri"/>
                <a:cs typeface="Calibri"/>
              </a:rPr>
              <a:t> </a:t>
            </a:r>
            <a:r>
              <a:rPr sz="2451" b="1" dirty="0">
                <a:latin typeface="Calibri"/>
                <a:cs typeface="Calibri"/>
              </a:rPr>
              <a:t>–e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710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On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playbook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sous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forme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diverses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</a:p>
          <a:p>
            <a:pPr marL="698779" lvl="1" indent="-228691">
              <a:spcBef>
                <a:spcPts val="27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par </a:t>
            </a:r>
            <a:r>
              <a:rPr sz="2101" b="1" spc="-15" dirty="0">
                <a:latin typeface="Calibri"/>
                <a:cs typeface="Calibri"/>
              </a:rPr>
              <a:t>génération</a:t>
            </a:r>
            <a:r>
              <a:rPr sz="2101" b="1" spc="2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récolte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dynamique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(gather_facts: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par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des </a:t>
            </a:r>
            <a:r>
              <a:rPr sz="2101" b="1" spc="-10" dirty="0">
                <a:latin typeface="Calibri"/>
                <a:cs typeface="Calibri"/>
              </a:rPr>
              <a:t>tâches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du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playbook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set_facts:</a:t>
            </a:r>
            <a:r>
              <a:rPr sz="2101" b="1" dirty="0">
                <a:latin typeface="Calibri"/>
                <a:cs typeface="Calibri"/>
              </a:rPr>
              <a:t> 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 la sortie </a:t>
            </a:r>
            <a:r>
              <a:rPr sz="2101" b="1" spc="-15" dirty="0">
                <a:latin typeface="Calibri"/>
                <a:cs typeface="Calibri"/>
              </a:rPr>
              <a:t>standard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d'une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tâche</a:t>
            </a:r>
            <a:r>
              <a:rPr sz="2101" b="1" dirty="0">
                <a:latin typeface="Calibri"/>
                <a:cs typeface="Calibri"/>
              </a:rPr>
              <a:t> 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register:</a:t>
            </a:r>
            <a:r>
              <a:rPr sz="2101" b="1" dirty="0">
                <a:latin typeface="Calibri"/>
                <a:cs typeface="Calibri"/>
              </a:rPr>
              <a:t> 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d'invites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interactives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vars_prompt:</a:t>
            </a:r>
            <a:r>
              <a:rPr sz="2101" b="1" spc="3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4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A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dirty="0">
                <a:latin typeface="Calibri"/>
                <a:cs typeface="Calibri"/>
              </a:rPr>
              <a:t> des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dossiers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default/ </a:t>
            </a:r>
            <a:r>
              <a:rPr sz="2101" b="1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variables/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d'un</a:t>
            </a:r>
            <a:r>
              <a:rPr sz="2101" b="1" spc="-10" dirty="0">
                <a:latin typeface="Calibri"/>
                <a:cs typeface="Calibri"/>
              </a:rPr>
              <a:t> rôle</a:t>
            </a:r>
            <a:endParaRPr sz="21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1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80168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Variables</a:t>
            </a:r>
            <a:r>
              <a:rPr spc="5" dirty="0"/>
              <a:t> </a:t>
            </a:r>
            <a:r>
              <a:rPr spc="-10" dirty="0"/>
              <a:t>internes</a:t>
            </a:r>
            <a:r>
              <a:rPr spc="1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externes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580" y="2129696"/>
            <a:ext cx="8313100" cy="2659227"/>
          </a:xfrm>
          <a:prstGeom prst="rect">
            <a:avLst/>
          </a:prstGeom>
        </p:spPr>
        <p:txBody>
          <a:bodyPr vert="horz" wrap="square" lIns="0" tIns="196297" rIns="0" bIns="0" rtlCol="0">
            <a:spAutoFit/>
          </a:bodyPr>
          <a:lstStyle/>
          <a:p>
            <a:pPr marL="329697" indent="-317627">
              <a:spcBef>
                <a:spcPts val="1546"/>
              </a:spcBef>
              <a:buClr>
                <a:srgbClr val="C0504D"/>
              </a:buClr>
              <a:buSzPct val="69047"/>
              <a:buFont typeface="Tahoma"/>
              <a:buChar char="○"/>
              <a:tabLst>
                <a:tab pos="329697" algn="l"/>
                <a:tab pos="330332" algn="l"/>
              </a:tabLst>
            </a:pPr>
            <a:r>
              <a:rPr sz="2101" spc="-10" dirty="0">
                <a:latin typeface="Calibri"/>
                <a:cs typeface="Calibri"/>
              </a:rPr>
              <a:t>Définies</a:t>
            </a:r>
            <a:r>
              <a:rPr sz="2101" spc="-25" dirty="0">
                <a:latin typeface="Calibri"/>
                <a:cs typeface="Calibri"/>
              </a:rPr>
              <a:t> </a:t>
            </a:r>
            <a:r>
              <a:rPr sz="2101" dirty="0">
                <a:latin typeface="Calibri"/>
                <a:cs typeface="Calibri"/>
              </a:rPr>
              <a:t>dans</a:t>
            </a:r>
            <a:r>
              <a:rPr sz="2101" spc="-25" dirty="0">
                <a:latin typeface="Calibri"/>
                <a:cs typeface="Calibri"/>
              </a:rPr>
              <a:t> </a:t>
            </a:r>
            <a:r>
              <a:rPr sz="2101" dirty="0">
                <a:latin typeface="Calibri"/>
                <a:cs typeface="Calibri"/>
              </a:rPr>
              <a:t>le</a:t>
            </a:r>
            <a:r>
              <a:rPr sz="2101" spc="-10" dirty="0">
                <a:latin typeface="Calibri"/>
                <a:cs typeface="Calibri"/>
              </a:rPr>
              <a:t> playbook</a:t>
            </a:r>
            <a:endParaRPr sz="2101" dirty="0">
              <a:latin typeface="Calibri"/>
              <a:cs typeface="Calibri"/>
            </a:endParaRPr>
          </a:p>
          <a:p>
            <a:pPr marL="226150" indent="-213445">
              <a:spcBef>
                <a:spcPts val="975"/>
              </a:spcBef>
              <a:buChar char="-"/>
              <a:tabLst>
                <a:tab pos="226150" algn="l"/>
              </a:tabLst>
            </a:pPr>
            <a:r>
              <a:rPr sz="1401" spc="-10" dirty="0">
                <a:latin typeface="Courier New"/>
                <a:cs typeface="Courier New"/>
              </a:rPr>
              <a:t>hosts:</a:t>
            </a:r>
            <a:r>
              <a:rPr sz="1401" spc="-75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webservers</a:t>
            </a:r>
            <a:endParaRPr sz="1401" dirty="0">
              <a:latin typeface="Courier New"/>
              <a:cs typeface="Courier New"/>
            </a:endParaRPr>
          </a:p>
          <a:p>
            <a:pPr marL="225515">
              <a:spcBef>
                <a:spcPts val="409"/>
              </a:spcBef>
            </a:pPr>
            <a:r>
              <a:rPr sz="1401" b="1" spc="-5" dirty="0">
                <a:solidFill>
                  <a:srgbClr val="C00000"/>
                </a:solidFill>
                <a:latin typeface="Courier New"/>
                <a:cs typeface="Courier New"/>
              </a:rPr>
              <a:t>vars</a:t>
            </a:r>
            <a:r>
              <a:rPr sz="1401" spc="-5" dirty="0">
                <a:latin typeface="Courier New"/>
                <a:cs typeface="Courier New"/>
              </a:rPr>
              <a:t>:</a:t>
            </a:r>
            <a:endParaRPr sz="1401" dirty="0">
              <a:latin typeface="Courier New"/>
              <a:cs typeface="Courier New"/>
            </a:endParaRPr>
          </a:p>
          <a:p>
            <a:pPr marL="439596">
              <a:spcBef>
                <a:spcPts val="400"/>
              </a:spcBef>
            </a:pPr>
            <a:r>
              <a:rPr sz="1401" spc="-10" dirty="0">
                <a:latin typeface="Courier New"/>
                <a:cs typeface="Courier New"/>
              </a:rPr>
              <a:t>http_port:</a:t>
            </a:r>
            <a:r>
              <a:rPr sz="1401" spc="-80" dirty="0">
                <a:latin typeface="Courier New"/>
                <a:cs typeface="Courier New"/>
              </a:rPr>
              <a:t> </a:t>
            </a:r>
            <a:r>
              <a:rPr sz="1401" spc="-5" dirty="0">
                <a:latin typeface="Courier New"/>
                <a:cs typeface="Courier New"/>
              </a:rPr>
              <a:t>80</a:t>
            </a:r>
            <a:endParaRPr sz="1401" dirty="0">
              <a:latin typeface="Courier New"/>
              <a:cs typeface="Courier New"/>
            </a:endParaRPr>
          </a:p>
          <a:p>
            <a:pPr marL="327791" lvl="1" indent="-229327">
              <a:spcBef>
                <a:spcPts val="290"/>
              </a:spcBef>
              <a:buFont typeface="Arial MT"/>
              <a:buChar char="•"/>
              <a:tabLst>
                <a:tab pos="328426" algn="l"/>
              </a:tabLst>
            </a:pPr>
            <a:r>
              <a:rPr sz="2451" dirty="0">
                <a:latin typeface="Calibri"/>
                <a:cs typeface="Calibri"/>
              </a:rPr>
              <a:t>Des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variables</a:t>
            </a:r>
            <a:r>
              <a:rPr sz="2451" spc="-5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par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défaut</a:t>
            </a:r>
            <a:r>
              <a:rPr sz="2451" spc="-4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rôles: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b="1" dirty="0">
                <a:latin typeface="Calibri"/>
                <a:cs typeface="Calibri"/>
              </a:rPr>
              <a:t>{{</a:t>
            </a:r>
            <a:r>
              <a:rPr sz="2451" b="1" spc="-5" dirty="0">
                <a:latin typeface="Calibri"/>
                <a:cs typeface="Calibri"/>
              </a:rPr>
              <a:t> role</a:t>
            </a:r>
            <a:r>
              <a:rPr sz="2451" b="1" spc="-10" dirty="0">
                <a:latin typeface="Calibri"/>
                <a:cs typeface="Calibri"/>
              </a:rPr>
              <a:t> </a:t>
            </a:r>
            <a:r>
              <a:rPr sz="2451" b="1" spc="-15" dirty="0">
                <a:latin typeface="Calibri"/>
                <a:cs typeface="Calibri"/>
              </a:rPr>
              <a:t>}}/defaults/main.yml</a:t>
            </a:r>
            <a:endParaRPr sz="2451" dirty="0">
              <a:latin typeface="Calibri"/>
              <a:cs typeface="Calibri"/>
            </a:endParaRPr>
          </a:p>
          <a:p>
            <a:pPr marL="327791" lvl="1" indent="-229327">
              <a:spcBef>
                <a:spcPts val="1080"/>
              </a:spcBef>
              <a:buFont typeface="Arial MT"/>
              <a:buChar char="•"/>
              <a:tabLst>
                <a:tab pos="328426" algn="l"/>
              </a:tabLst>
            </a:pPr>
            <a:r>
              <a:rPr sz="2451" spc="-20" dirty="0">
                <a:latin typeface="Calibri"/>
                <a:cs typeface="Calibri"/>
              </a:rPr>
              <a:t>Variables</a:t>
            </a:r>
            <a:r>
              <a:rPr sz="2451" spc="-6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incluses</a:t>
            </a:r>
          </a:p>
          <a:p>
            <a:pPr marL="12705">
              <a:spcBef>
                <a:spcPts val="1005"/>
              </a:spcBef>
            </a:pPr>
            <a:r>
              <a:rPr sz="1401" spc="-10" dirty="0">
                <a:latin typeface="Courier New"/>
                <a:cs typeface="Courier New"/>
              </a:rPr>
              <a:t>---</a:t>
            </a:r>
            <a:endParaRPr sz="140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781" y="4880730"/>
            <a:ext cx="4163945" cy="153401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41397" marR="5082" indent="-229327">
              <a:lnSpc>
                <a:spcPct val="115700"/>
              </a:lnSpc>
              <a:spcBef>
                <a:spcPts val="100"/>
              </a:spcBef>
              <a:tabLst>
                <a:tab pos="1496023" algn="l"/>
              </a:tabLst>
            </a:pPr>
            <a:r>
              <a:rPr sz="1401" dirty="0">
                <a:latin typeface="Courier New"/>
                <a:cs typeface="Courier New"/>
              </a:rPr>
              <a:t>- </a:t>
            </a:r>
            <a:r>
              <a:rPr sz="1401" spc="-10" dirty="0">
                <a:latin typeface="Courier New"/>
                <a:cs typeface="Courier New"/>
              </a:rPr>
              <a:t>hosts:</a:t>
            </a:r>
            <a:r>
              <a:rPr sz="1401" spc="-5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all	</a:t>
            </a:r>
            <a:endParaRPr lang="fr-BE" sz="1401" spc="-10" dirty="0" smtClean="0">
              <a:latin typeface="Courier New"/>
              <a:cs typeface="Courier New"/>
            </a:endParaRPr>
          </a:p>
          <a:p>
            <a:pPr marL="241397" marR="5082" indent="-229327">
              <a:lnSpc>
                <a:spcPct val="115700"/>
              </a:lnSpc>
              <a:spcBef>
                <a:spcPts val="100"/>
              </a:spcBef>
              <a:tabLst>
                <a:tab pos="1496023" algn="l"/>
              </a:tabLst>
            </a:pPr>
            <a:r>
              <a:rPr lang="fr-BE" sz="1401" spc="-10" dirty="0">
                <a:latin typeface="Courier New"/>
                <a:cs typeface="Courier New"/>
              </a:rPr>
              <a:t> </a:t>
            </a:r>
            <a:r>
              <a:rPr lang="fr-BE" sz="1401" spc="-10" dirty="0" smtClean="0">
                <a:latin typeface="Courier New"/>
                <a:cs typeface="Courier New"/>
              </a:rPr>
              <a:t> </a:t>
            </a:r>
            <a:r>
              <a:rPr sz="1401" spc="-10" dirty="0" err="1" smtClean="0">
                <a:latin typeface="Courier New"/>
                <a:cs typeface="Courier New"/>
              </a:rPr>
              <a:t>remote_user</a:t>
            </a:r>
            <a:r>
              <a:rPr sz="1401" spc="-10" dirty="0">
                <a:latin typeface="Courier New"/>
                <a:cs typeface="Courier New"/>
              </a:rPr>
              <a:t>:</a:t>
            </a:r>
            <a:r>
              <a:rPr sz="1401" spc="-160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root </a:t>
            </a:r>
            <a:endParaRPr lang="fr-BE" sz="1401" spc="-10" dirty="0" smtClean="0">
              <a:latin typeface="Courier New"/>
              <a:cs typeface="Courier New"/>
            </a:endParaRPr>
          </a:p>
          <a:p>
            <a:pPr marL="241397" marR="5082" indent="-229327">
              <a:lnSpc>
                <a:spcPct val="115700"/>
              </a:lnSpc>
              <a:spcBef>
                <a:spcPts val="100"/>
              </a:spcBef>
              <a:tabLst>
                <a:tab pos="1496023" algn="l"/>
              </a:tabLst>
            </a:pPr>
            <a:r>
              <a:rPr lang="fr-BE" sz="1401" spc="-10" dirty="0">
                <a:latin typeface="Courier New"/>
                <a:cs typeface="Courier New"/>
              </a:rPr>
              <a:t> </a:t>
            </a:r>
            <a:r>
              <a:rPr lang="fr-BE" sz="1401" spc="-10" dirty="0" smtClean="0">
                <a:latin typeface="Courier New"/>
                <a:cs typeface="Courier New"/>
              </a:rPr>
              <a:t> vars:</a:t>
            </a:r>
          </a:p>
          <a:p>
            <a:pPr marL="241397" marR="5082" indent="-229327">
              <a:lnSpc>
                <a:spcPct val="115700"/>
              </a:lnSpc>
              <a:spcBef>
                <a:spcPts val="100"/>
              </a:spcBef>
              <a:tabLst>
                <a:tab pos="1496023" algn="l"/>
              </a:tabLst>
            </a:pPr>
            <a:r>
              <a:rPr lang="fr-BE" sz="1401" spc="-10" dirty="0" smtClean="0">
                <a:latin typeface="Courier New"/>
                <a:cs typeface="Courier New"/>
              </a:rPr>
              <a:t>    </a:t>
            </a:r>
            <a:r>
              <a:rPr sz="1401" spc="-825" dirty="0" smtClean="0">
                <a:latin typeface="Courier New"/>
                <a:cs typeface="Courier New"/>
              </a:rPr>
              <a:t> </a:t>
            </a:r>
            <a:r>
              <a:rPr sz="1401" spc="-10" dirty="0" err="1" smtClean="0">
                <a:latin typeface="Courier New"/>
                <a:cs typeface="Courier New"/>
              </a:rPr>
              <a:t>favcolor</a:t>
            </a:r>
            <a:r>
              <a:rPr sz="1401" spc="-10" dirty="0">
                <a:latin typeface="Courier New"/>
                <a:cs typeface="Courier New"/>
              </a:rPr>
              <a:t>:</a:t>
            </a:r>
            <a:r>
              <a:rPr sz="1401" spc="-20" dirty="0">
                <a:latin typeface="Courier New"/>
                <a:cs typeface="Courier New"/>
              </a:rPr>
              <a:t> </a:t>
            </a:r>
            <a:r>
              <a:rPr sz="1401" spc="-10" dirty="0" smtClean="0">
                <a:latin typeface="Courier New"/>
                <a:cs typeface="Courier New"/>
              </a:rPr>
              <a:t>blue</a:t>
            </a:r>
            <a:endParaRPr sz="1401" dirty="0">
              <a:latin typeface="Courier New"/>
              <a:cs typeface="Courier New"/>
            </a:endParaRPr>
          </a:p>
          <a:p>
            <a:pPr marL="27951">
              <a:spcBef>
                <a:spcPts val="200"/>
              </a:spcBef>
            </a:pPr>
            <a:r>
              <a:rPr lang="fr-BE" sz="1401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fr-BE" sz="1401" b="1" spc="-5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1" b="1" spc="-5" dirty="0" err="1" smtClean="0">
                <a:solidFill>
                  <a:srgbClr val="C00000"/>
                </a:solidFill>
                <a:latin typeface="Courier New"/>
                <a:cs typeface="Courier New"/>
              </a:rPr>
              <a:t>vars_files</a:t>
            </a:r>
            <a:r>
              <a:rPr sz="1401" spc="-5" dirty="0">
                <a:solidFill>
                  <a:srgbClr val="C00000"/>
                </a:solidFill>
                <a:latin typeface="Courier New"/>
                <a:cs typeface="Courier New"/>
              </a:rPr>
              <a:t>:</a:t>
            </a:r>
            <a:endParaRPr sz="1401" dirty="0">
              <a:latin typeface="Courier New"/>
              <a:cs typeface="Courier New"/>
            </a:endParaRPr>
          </a:p>
          <a:p>
            <a:pPr marL="241397">
              <a:spcBef>
                <a:spcPts val="204"/>
              </a:spcBef>
            </a:pPr>
            <a:r>
              <a:rPr sz="1401" dirty="0" smtClean="0">
                <a:latin typeface="Courier New"/>
                <a:cs typeface="Courier New"/>
              </a:rPr>
              <a:t>-</a:t>
            </a:r>
            <a:r>
              <a:rPr sz="1401" spc="-70" dirty="0" smtClean="0">
                <a:latin typeface="Courier New"/>
                <a:cs typeface="Courier New"/>
              </a:rPr>
              <a:t> </a:t>
            </a:r>
            <a:r>
              <a:rPr sz="1401" spc="-5" dirty="0">
                <a:latin typeface="Courier New"/>
                <a:cs typeface="Courier New"/>
              </a:rPr>
              <a:t>/vars/external_vars.yml</a:t>
            </a:r>
            <a:endParaRPr sz="1401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0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" y="858735"/>
            <a:ext cx="1069975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Récupération</a:t>
            </a:r>
            <a:r>
              <a:rPr spc="25" dirty="0"/>
              <a:t> </a:t>
            </a:r>
            <a:r>
              <a:rPr spc="-5" dirty="0"/>
              <a:t>du</a:t>
            </a:r>
            <a:r>
              <a:rPr spc="15" dirty="0"/>
              <a:t> </a:t>
            </a:r>
            <a:r>
              <a:rPr spc="-5" dirty="0"/>
              <a:t>résultat</a:t>
            </a:r>
            <a:r>
              <a:rPr dirty="0"/>
              <a:t> </a:t>
            </a:r>
            <a:r>
              <a:rPr spc="-5" dirty="0"/>
              <a:t>d'une</a:t>
            </a:r>
            <a:r>
              <a:rPr spc="15" dirty="0"/>
              <a:t> </a:t>
            </a:r>
            <a:r>
              <a:rPr spc="-5" dirty="0"/>
              <a:t>commande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489" y="1896652"/>
            <a:ext cx="8736189" cy="3946277"/>
            <a:chOff x="696468" y="1895856"/>
            <a:chExt cx="8732520" cy="3944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687" y="2037119"/>
              <a:ext cx="8624200" cy="5673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" y="2554224"/>
              <a:ext cx="8656320" cy="1388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68" y="3880104"/>
              <a:ext cx="8656320" cy="5836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568" y="4328160"/>
              <a:ext cx="8656320" cy="14737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4568" y="1933956"/>
              <a:ext cx="8656320" cy="3868420"/>
            </a:xfrm>
            <a:custGeom>
              <a:avLst/>
              <a:gdLst/>
              <a:ahLst/>
              <a:cxnLst/>
              <a:rect l="l" t="t" r="r" b="b"/>
              <a:pathLst>
                <a:path w="8656320" h="3868420">
                  <a:moveTo>
                    <a:pt x="0" y="3867912"/>
                  </a:moveTo>
                  <a:lnTo>
                    <a:pt x="8656320" y="3867912"/>
                  </a:lnTo>
                  <a:lnTo>
                    <a:pt x="8656320" y="0"/>
                  </a:lnTo>
                  <a:lnTo>
                    <a:pt x="0" y="0"/>
                  </a:lnTo>
                  <a:lnTo>
                    <a:pt x="0" y="3867912"/>
                  </a:lnTo>
                  <a:close/>
                </a:path>
              </a:pathLst>
            </a:custGeom>
            <a:ln w="762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07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42" y="488292"/>
            <a:ext cx="10319657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Récupération</a:t>
            </a:r>
            <a:r>
              <a:rPr spc="25" dirty="0"/>
              <a:t> </a:t>
            </a:r>
            <a:r>
              <a:rPr spc="-5" dirty="0"/>
              <a:t>du</a:t>
            </a:r>
            <a:r>
              <a:rPr spc="15" dirty="0"/>
              <a:t> </a:t>
            </a:r>
            <a:r>
              <a:rPr spc="-5" dirty="0"/>
              <a:t>résultat</a:t>
            </a:r>
            <a:r>
              <a:rPr dirty="0"/>
              <a:t> </a:t>
            </a:r>
            <a:r>
              <a:rPr spc="-5" dirty="0"/>
              <a:t>d'une</a:t>
            </a:r>
            <a:r>
              <a:rPr spc="15" dirty="0"/>
              <a:t> </a:t>
            </a:r>
            <a:r>
              <a:rPr spc="-5" dirty="0"/>
              <a:t>commande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7006" y="1951539"/>
            <a:ext cx="8356935" cy="4991927"/>
            <a:chOff x="944880" y="1950720"/>
            <a:chExt cx="8353425" cy="4989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80" y="2022348"/>
              <a:ext cx="8276844" cy="48798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2980" y="1988820"/>
              <a:ext cx="8277225" cy="4913630"/>
            </a:xfrm>
            <a:custGeom>
              <a:avLst/>
              <a:gdLst/>
              <a:ahLst/>
              <a:cxnLst/>
              <a:rect l="l" t="t" r="r" b="b"/>
              <a:pathLst>
                <a:path w="8277225" h="4913630">
                  <a:moveTo>
                    <a:pt x="0" y="4913376"/>
                  </a:moveTo>
                  <a:lnTo>
                    <a:pt x="8276844" y="4913376"/>
                  </a:lnTo>
                  <a:lnTo>
                    <a:pt x="8276844" y="0"/>
                  </a:lnTo>
                  <a:lnTo>
                    <a:pt x="0" y="0"/>
                  </a:lnTo>
                  <a:lnTo>
                    <a:pt x="0" y="4913376"/>
                  </a:lnTo>
                  <a:close/>
                </a:path>
              </a:pathLst>
            </a:custGeom>
            <a:ln w="761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64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509" y="488292"/>
            <a:ext cx="8156826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Récupération</a:t>
            </a:r>
            <a:r>
              <a:rPr spc="25" dirty="0"/>
              <a:t> </a:t>
            </a:r>
            <a:r>
              <a:rPr spc="-5" dirty="0"/>
              <a:t>du</a:t>
            </a:r>
            <a:r>
              <a:rPr spc="15" dirty="0"/>
              <a:t> </a:t>
            </a:r>
            <a:r>
              <a:rPr spc="-5" dirty="0"/>
              <a:t>résultat</a:t>
            </a:r>
            <a:r>
              <a:rPr dirty="0"/>
              <a:t> </a:t>
            </a:r>
            <a:r>
              <a:rPr spc="-5" dirty="0"/>
              <a:t>d'une</a:t>
            </a:r>
            <a:r>
              <a:rPr spc="15" dirty="0"/>
              <a:t> </a:t>
            </a:r>
            <a:r>
              <a:rPr spc="-5" dirty="0"/>
              <a:t>commande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309" y="2521527"/>
            <a:ext cx="8155709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name: "print </a:t>
            </a:r>
            <a:r>
              <a:rPr lang="en-US" dirty="0" err="1"/>
              <a:t>df</a:t>
            </a:r>
            <a:r>
              <a:rPr lang="en-US" dirty="0"/>
              <a:t> -</a:t>
            </a:r>
            <a:r>
              <a:rPr lang="en-US" dirty="0" err="1"/>
              <a:t>Th</a:t>
            </a:r>
            <a:r>
              <a:rPr lang="en-US" dirty="0"/>
              <a:t>"</a:t>
            </a:r>
          </a:p>
          <a:p>
            <a:r>
              <a:rPr lang="en-US" dirty="0"/>
              <a:t>  hosts: localhost</a:t>
            </a:r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true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shell: </a:t>
            </a:r>
            <a:r>
              <a:rPr lang="en-US" dirty="0" err="1"/>
              <a:t>df</a:t>
            </a:r>
            <a:r>
              <a:rPr lang="en-US" dirty="0"/>
              <a:t> -h</a:t>
            </a:r>
          </a:p>
          <a:p>
            <a:r>
              <a:rPr lang="en-US" dirty="0"/>
              <a:t>      register: </a:t>
            </a:r>
            <a:r>
              <a:rPr lang="en-US" dirty="0" err="1"/>
              <a:t>df_output</a:t>
            </a:r>
            <a:endParaRPr lang="en-US" dirty="0"/>
          </a:p>
          <a:p>
            <a:r>
              <a:rPr lang="en-US" dirty="0"/>
              <a:t>    - debug:</a:t>
            </a:r>
          </a:p>
          <a:p>
            <a:r>
              <a:rPr lang="en-US" dirty="0"/>
              <a:t>        </a:t>
            </a:r>
            <a:r>
              <a:rPr lang="en-US" dirty="0" err="1"/>
              <a:t>msg</a:t>
            </a:r>
            <a:r>
              <a:rPr lang="en-US" dirty="0"/>
              <a:t>: "{{ </a:t>
            </a:r>
            <a:r>
              <a:rPr lang="en-US" dirty="0" err="1"/>
              <a:t>df_output.stdout_lines</a:t>
            </a:r>
            <a:r>
              <a:rPr lang="en-US" dirty="0"/>
              <a:t> | list }}"</a:t>
            </a:r>
          </a:p>
        </p:txBody>
      </p:sp>
    </p:spTree>
    <p:extLst>
      <p:ext uri="{BB962C8B-B14F-4D97-AF65-F5344CB8AC3E}">
        <p14:creationId xmlns:p14="http://schemas.microsoft.com/office/powerpoint/2010/main" val="33364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52" y="1863672"/>
            <a:ext cx="9462005" cy="50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7590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Facts</a:t>
            </a:r>
            <a:r>
              <a:rPr spc="-1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10" dirty="0"/>
              <a:t>Variables magiques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318" y="2097651"/>
            <a:ext cx="9077327" cy="1711408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291582" indent="-279512">
              <a:spcBef>
                <a:spcPts val="13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Les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facts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visent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l’obtention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informations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20" dirty="0">
                <a:latin typeface="Arial MT"/>
                <a:cs typeface="Arial MT"/>
              </a:rPr>
              <a:t>vos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hosts.</a:t>
            </a:r>
            <a:endParaRPr sz="1551" dirty="0">
              <a:latin typeface="Arial MT"/>
              <a:cs typeface="Arial MT"/>
            </a:endParaRPr>
          </a:p>
          <a:p>
            <a:pPr marL="291582" indent="-279512">
              <a:spcBef>
                <a:spcPts val="4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Elles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commencent</a:t>
            </a:r>
            <a:r>
              <a:rPr sz="1551" spc="-5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b="1" spc="15" dirty="0">
                <a:latin typeface="Arial"/>
                <a:cs typeface="Arial"/>
              </a:rPr>
              <a:t>ansible_</a:t>
            </a:r>
            <a:endParaRPr sz="1551" dirty="0">
              <a:latin typeface="Arial"/>
              <a:cs typeface="Arial"/>
            </a:endParaRPr>
          </a:p>
          <a:p>
            <a:pPr marL="291582" indent="-279512">
              <a:spcBef>
                <a:spcPts val="35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-5" dirty="0">
                <a:latin typeface="Arial MT"/>
                <a:cs typeface="Arial MT"/>
              </a:rPr>
              <a:t>Vous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pouvez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utiliser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Facts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dans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20" dirty="0">
                <a:latin typeface="Arial MT"/>
                <a:cs typeface="Arial MT"/>
              </a:rPr>
              <a:t>vos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variables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de</a:t>
            </a:r>
            <a:r>
              <a:rPr sz="1551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playbooks.</a:t>
            </a:r>
            <a:endParaRPr sz="1551" dirty="0">
              <a:latin typeface="Arial MT"/>
              <a:cs typeface="Arial MT"/>
            </a:endParaRPr>
          </a:p>
          <a:p>
            <a:pPr marL="291582" indent="-279512">
              <a:lnSpc>
                <a:spcPts val="1826"/>
              </a:lnSpc>
              <a:spcBef>
                <a:spcPts val="35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5" dirty="0">
                <a:latin typeface="Arial MT"/>
                <a:cs typeface="Arial MT"/>
              </a:rPr>
              <a:t>Le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retour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 informations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fournies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 les facts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peut être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bloqué pour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améliorer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les </a:t>
            </a:r>
            <a:r>
              <a:rPr sz="1551" spc="15" dirty="0">
                <a:latin typeface="Arial MT"/>
                <a:cs typeface="Arial MT"/>
              </a:rPr>
              <a:t>performances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:</a:t>
            </a:r>
            <a:endParaRPr sz="1551" dirty="0">
              <a:latin typeface="Arial MT"/>
              <a:cs typeface="Arial MT"/>
            </a:endParaRPr>
          </a:p>
          <a:p>
            <a:pPr marL="613020">
              <a:lnSpc>
                <a:spcPts val="1826"/>
              </a:lnSpc>
              <a:tabLst>
                <a:tab pos="1820003" algn="l"/>
              </a:tabLst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5" dirty="0">
                <a:latin typeface="Courier New"/>
                <a:cs typeface="Courier New"/>
              </a:rPr>
              <a:t> hosts:	mainserver</a:t>
            </a:r>
            <a:endParaRPr sz="1551" dirty="0">
              <a:latin typeface="Courier New"/>
              <a:cs typeface="Courier New"/>
            </a:endParaRPr>
          </a:p>
          <a:p>
            <a:pPr marL="1700575">
              <a:tabLst>
                <a:tab pos="3509778" algn="l"/>
              </a:tabLst>
            </a:pPr>
            <a:r>
              <a:rPr sz="1551" spc="15" dirty="0">
                <a:latin typeface="Courier New"/>
                <a:cs typeface="Courier New"/>
              </a:rPr>
              <a:t>gather_facts:	no</a:t>
            </a:r>
            <a:endParaRPr sz="1551" dirty="0">
              <a:latin typeface="Courier New"/>
              <a:cs typeface="Courier New"/>
            </a:endParaRPr>
          </a:p>
          <a:p>
            <a:pPr marL="291582" indent="-279512">
              <a:spcBef>
                <a:spcPts val="17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Les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facts</a:t>
            </a:r>
            <a:r>
              <a:rPr sz="1551" spc="-3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sont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fournies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module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setup:</a:t>
            </a:r>
            <a:endParaRPr sz="1551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166" y="3198710"/>
            <a:ext cx="4365938" cy="3268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81560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Facts</a:t>
            </a:r>
            <a:r>
              <a:rPr spc="-1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10" dirty="0"/>
              <a:t>Variables magiques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3210638" cy="276150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470088" marR="5082" indent="-457383">
              <a:lnSpc>
                <a:spcPct val="99700"/>
              </a:lnSpc>
              <a:spcBef>
                <a:spcPts val="105"/>
              </a:spcBef>
            </a:pPr>
            <a:r>
              <a:rPr sz="1801" spc="-5" dirty="0">
                <a:latin typeface="Segoe UI Symbol"/>
                <a:cs typeface="Segoe UI Symbol"/>
              </a:rPr>
              <a:t>Quelques variables magiques: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ansible_distribution_release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ansible_distribution_version </a:t>
            </a:r>
            <a:r>
              <a:rPr sz="1801" dirty="0">
                <a:latin typeface="Calibri"/>
                <a:cs typeface="Calibri"/>
              </a:rPr>
              <a:t> ansible_fqdn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ansible_hostname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ansible_os_family </a:t>
            </a:r>
            <a:r>
              <a:rPr sz="1801" dirty="0">
                <a:latin typeface="Calibri"/>
                <a:cs typeface="Calibri"/>
              </a:rPr>
              <a:t> ansible_pkg_mgr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ansible_default_ipv4.address </a:t>
            </a:r>
            <a:r>
              <a:rPr sz="1801" spc="-39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ansible_default_ipv6.address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383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4700339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Types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utilisées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saisies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au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clavier.</a:t>
            </a:r>
            <a:endParaRPr sz="1801">
              <a:latin typeface="Segoe UI Symbol"/>
              <a:cs typeface="Segoe UI Symbol"/>
            </a:endParaRPr>
          </a:p>
          <a:p>
            <a:pPr marL="12705" marR="1681517"/>
            <a:r>
              <a:rPr sz="1801" spc="-5" dirty="0">
                <a:latin typeface="Segoe UI Symbol"/>
                <a:cs typeface="Segoe UI Symbol"/>
              </a:rPr>
              <a:t>Variables internes et externes. </a:t>
            </a:r>
            <a:r>
              <a:rPr sz="1801" spc="-484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magiques.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11" y="3036575"/>
            <a:ext cx="6553411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Structures</a:t>
            </a:r>
            <a:r>
              <a:rPr sz="5252" u="heavy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10" dirty="0">
                <a:uFill>
                  <a:solidFill>
                    <a:srgbClr val="000000"/>
                  </a:solidFill>
                </a:uFill>
              </a:rPr>
              <a:t>de</a:t>
            </a:r>
            <a:r>
              <a:rPr sz="5252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contrôle</a:t>
            </a:r>
            <a:endParaRPr sz="5252"/>
          </a:p>
        </p:txBody>
      </p:sp>
      <p:sp>
        <p:nvSpPr>
          <p:cNvPr id="3" name="object 3"/>
          <p:cNvSpPr txBox="1"/>
          <p:nvPr/>
        </p:nvSpPr>
        <p:spPr>
          <a:xfrm>
            <a:off x="573867" y="7003994"/>
            <a:ext cx="1015156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</a:t>
            </a:r>
            <a:r>
              <a:rPr sz="1801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0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909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454" y="7177345"/>
            <a:ext cx="1013886" cy="2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811"/>
              </a:lnSpc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3/31/2020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5475365" cy="307532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conditionnelles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conditionnelles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-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exemple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Condition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selon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 état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précédent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boucles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Notion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blocs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exceptions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Ignorer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échec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09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35498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454" y="7177345"/>
            <a:ext cx="1013886" cy="2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811"/>
              </a:lnSpc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3/31/2020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2264853"/>
            <a:ext cx="7809335" cy="112315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intègre 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structures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complexes en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 simples.</a:t>
            </a:r>
            <a:endParaRPr sz="1801">
              <a:latin typeface="Segoe UI Symbol"/>
              <a:cs typeface="Segoe UI Symbol"/>
            </a:endParaRPr>
          </a:p>
          <a:p>
            <a:pPr marL="12705" marR="5082"/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structures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conditionnelles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peuvent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écrites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contrôler</a:t>
            </a:r>
            <a:r>
              <a:rPr sz="1801" spc="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l’exécution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d’une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spécifique.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boucles sont fournies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également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parcourir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liste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valeurs.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9752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-40" dirty="0"/>
              <a:t> </a:t>
            </a:r>
            <a:r>
              <a:rPr dirty="0"/>
              <a:t>conditionnelles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71" y="1990037"/>
            <a:ext cx="10377715" cy="324448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marR="5082" indent="-2871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000" dirty="0">
                <a:latin typeface="Segoe UI Symbol"/>
                <a:cs typeface="Segoe UI Symbol"/>
              </a:rPr>
              <a:t>Les </a:t>
            </a:r>
            <a:r>
              <a:rPr sz="2000" spc="-5" dirty="0">
                <a:latin typeface="Segoe UI Symbol"/>
                <a:cs typeface="Segoe UI Symbol"/>
              </a:rPr>
              <a:t>conditions sont introduites </a:t>
            </a:r>
            <a:r>
              <a:rPr sz="2000" dirty="0">
                <a:latin typeface="Segoe UI Symbol"/>
                <a:cs typeface="Segoe UI Symbol"/>
              </a:rPr>
              <a:t>à </a:t>
            </a:r>
            <a:r>
              <a:rPr sz="2000" spc="-5" dirty="0">
                <a:latin typeface="Segoe UI Symbol"/>
                <a:cs typeface="Segoe UI Symbol"/>
              </a:rPr>
              <a:t>la suite de la tâche concernée </a:t>
            </a:r>
            <a:r>
              <a:rPr sz="2000" dirty="0">
                <a:latin typeface="Segoe UI Symbol"/>
                <a:cs typeface="Segoe UI Symbol"/>
              </a:rPr>
              <a:t>via </a:t>
            </a:r>
            <a:r>
              <a:rPr sz="2000" spc="-5" dirty="0">
                <a:latin typeface="Segoe UI Symbol"/>
                <a:cs typeface="Segoe UI Symbol"/>
              </a:rPr>
              <a:t>le mot </a:t>
            </a:r>
            <a:r>
              <a:rPr sz="2000" spc="-48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clé</a:t>
            </a:r>
            <a:r>
              <a:rPr sz="2000" dirty="0">
                <a:latin typeface="Segoe UI Symbol"/>
                <a:cs typeface="Segoe UI Symbol"/>
              </a:rPr>
              <a:t> «</a:t>
            </a:r>
            <a:r>
              <a:rPr sz="2000" spc="10" dirty="0">
                <a:latin typeface="Segoe UI Symbol"/>
                <a:cs typeface="Segoe UI Symbo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Segoe UI Symbol"/>
                <a:cs typeface="Segoe UI Symbol"/>
              </a:rPr>
              <a:t>when</a:t>
            </a:r>
            <a:r>
              <a:rPr sz="2000" spc="-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000" spc="10" dirty="0">
                <a:latin typeface="Segoe UI Symbol"/>
                <a:cs typeface="Segoe UI Symbol"/>
              </a:rPr>
              <a:t>»:</a:t>
            </a:r>
            <a:endParaRPr sz="2000" dirty="0">
              <a:latin typeface="Segoe UI Symbol"/>
              <a:cs typeface="Segoe UI Symbol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== </a:t>
            </a:r>
            <a:r>
              <a:rPr sz="2000" dirty="0">
                <a:latin typeface="Calibri"/>
                <a:cs typeface="Calibri"/>
              </a:rPr>
              <a:t>"Value"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</a:t>
            </a: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où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correspond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booléen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!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is defined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5" dirty="0">
                <a:latin typeface="Calibri"/>
                <a:cs typeface="Calibri"/>
              </a:rPr>
              <a:t>&lt;condition1&gt;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&lt;condition2&gt;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5" dirty="0">
                <a:latin typeface="Calibri"/>
                <a:cs typeface="Calibri"/>
              </a:rPr>
              <a:t>&lt;condition1&gt;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&lt;condition2&gt;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10" dirty="0">
                <a:latin typeface="Calibri"/>
                <a:cs typeface="Calibri"/>
              </a:rPr>
              <a:t>(&lt;condition1&gt;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&lt;condition2&gt;)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(&lt;condition3&gt;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&lt;condition4</a:t>
            </a:r>
            <a:r>
              <a:rPr sz="2000" spc="-5" dirty="0" smtClean="0">
                <a:latin typeface="Calibri"/>
                <a:cs typeface="Calibri"/>
              </a:rPr>
              <a:t>&gt;)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867" y="933772"/>
            <a:ext cx="93248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Structures</a:t>
            </a:r>
            <a:r>
              <a:rPr spc="40" dirty="0"/>
              <a:t> </a:t>
            </a:r>
            <a:r>
              <a:rPr dirty="0"/>
              <a:t>conditionnelles</a:t>
            </a:r>
            <a:r>
              <a:rPr spc="-30" dirty="0"/>
              <a:t> </a:t>
            </a:r>
            <a:r>
              <a:rPr spc="-5" dirty="0"/>
              <a:t>- exemple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060" y="1984319"/>
            <a:ext cx="4116883" cy="4976898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4633" rIns="0" bIns="0" rtlCol="0">
            <a:spAutoFit/>
          </a:bodyPr>
          <a:lstStyle/>
          <a:p>
            <a:pPr marL="80677" marR="1800945" indent="-117522">
              <a:lnSpc>
                <a:spcPts val="1840"/>
              </a:lnSpc>
              <a:spcBef>
                <a:spcPts val="430"/>
              </a:spcBef>
              <a:buFont typeface="Segoe UI Symbol"/>
              <a:buChar char="-"/>
              <a:tabLst>
                <a:tab pos="108628" algn="l"/>
              </a:tabLst>
            </a:pPr>
            <a:r>
              <a:rPr sz="1701" spc="-5" dirty="0" smtClean="0"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 "playbook handler"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hosts: </a:t>
            </a:r>
            <a:r>
              <a:rPr sz="1701" dirty="0">
                <a:latin typeface="Segoe UI Symbol"/>
                <a:cs typeface="Segoe UI Symbol"/>
              </a:rPr>
              <a:t>all</a:t>
            </a:r>
          </a:p>
          <a:p>
            <a:pPr marL="80677">
              <a:lnSpc>
                <a:spcPts val="1706"/>
              </a:lnSpc>
            </a:pPr>
            <a:r>
              <a:rPr sz="1701" dirty="0">
                <a:latin typeface="Segoe UI Symbol"/>
                <a:cs typeface="Segoe UI Symbol"/>
              </a:rPr>
              <a:t>become:</a:t>
            </a:r>
            <a:r>
              <a:rPr sz="1701" spc="-5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yes</a:t>
            </a:r>
          </a:p>
          <a:p>
            <a:pPr marL="8067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vars_prompt:</a:t>
            </a:r>
            <a:endParaRPr sz="1701" dirty="0">
              <a:latin typeface="Segoe UI Symbol"/>
              <a:cs typeface="Segoe UI Symbol"/>
            </a:endParaRPr>
          </a:p>
          <a:p>
            <a:pPr marL="343037" lvl="1" indent="-145473">
              <a:lnSpc>
                <a:spcPts val="1836"/>
              </a:lnSpc>
              <a:buChar char="-"/>
              <a:tabLst>
                <a:tab pos="34367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"response"</a:t>
            </a:r>
            <a:endParaRPr sz="1701" dirty="0">
              <a:latin typeface="Segoe UI Symbol"/>
              <a:cs typeface="Segoe UI Symbol"/>
            </a:endParaRPr>
          </a:p>
          <a:p>
            <a:pPr marL="315721" marR="41927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prompt: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"tu </a:t>
            </a:r>
            <a:r>
              <a:rPr sz="1701" spc="-5" dirty="0">
                <a:latin typeface="Segoe UI Symbol"/>
                <a:cs typeface="Segoe UI Symbol"/>
              </a:rPr>
              <a:t>veux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executer?\n1-yes\n2-no"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private: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no</a:t>
            </a:r>
          </a:p>
          <a:p>
            <a:pPr marL="80677">
              <a:lnSpc>
                <a:spcPts val="1701"/>
              </a:lnSpc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 dirty="0">
              <a:latin typeface="Segoe UI Symbol"/>
              <a:cs typeface="Segoe UI Symbol"/>
            </a:endParaRPr>
          </a:p>
          <a:p>
            <a:pPr marL="315721" marR="1880987" lvl="1" indent="-117522">
              <a:lnSpc>
                <a:spcPct val="90000"/>
              </a:lnSpc>
              <a:spcBef>
                <a:spcPts val="105"/>
              </a:spcBef>
              <a:buFont typeface="Segoe UI Symbol"/>
              <a:buChar char="-"/>
              <a:tabLst>
                <a:tab pos="34367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 "tache 1" </a:t>
            </a:r>
            <a:r>
              <a:rPr sz="1701" dirty="0">
                <a:latin typeface="Segoe UI Symbol"/>
                <a:cs typeface="Segoe UI Symbol"/>
              </a:rPr>
              <a:t> command: </a:t>
            </a:r>
            <a:r>
              <a:rPr sz="1701" spc="-5" dirty="0">
                <a:latin typeface="Segoe UI Symbol"/>
                <a:cs typeface="Segoe UI Symbol"/>
              </a:rPr>
              <a:t>"true" 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notify:</a:t>
            </a:r>
            <a:r>
              <a:rPr sz="1701" spc="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print</a:t>
            </a:r>
            <a:r>
              <a:rPr sz="1701" spc="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state </a:t>
            </a:r>
            <a:r>
              <a:rPr sz="1701" dirty="0">
                <a:latin typeface="Segoe UI Symbol"/>
                <a:cs typeface="Segoe UI Symbol"/>
              </a:rPr>
              <a:t> when: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response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==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"1"</a:t>
            </a:r>
          </a:p>
          <a:p>
            <a:pPr marL="315721" marR="2535934" lvl="1" indent="-117522">
              <a:lnSpc>
                <a:spcPts val="1840"/>
              </a:lnSpc>
              <a:spcBef>
                <a:spcPts val="25"/>
              </a:spcBef>
              <a:buFont typeface="Segoe UI Symbol"/>
              <a:buChar char="-"/>
              <a:tabLst>
                <a:tab pos="34367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"tache</a:t>
            </a:r>
            <a:r>
              <a:rPr sz="1701" spc="-6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2"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</a:p>
          <a:p>
            <a:pPr marL="432607">
              <a:lnSpc>
                <a:spcPts val="170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"bye"</a:t>
            </a:r>
            <a:endParaRPr sz="1701" dirty="0">
              <a:latin typeface="Segoe UI Symbol"/>
              <a:cs typeface="Segoe UI Symbol"/>
            </a:endParaRPr>
          </a:p>
          <a:p>
            <a:pPr marL="80677" marR="1880987" indent="234409">
              <a:lnSpc>
                <a:spcPts val="1840"/>
              </a:lnSpc>
              <a:spcBef>
                <a:spcPts val="125"/>
              </a:spcBef>
            </a:pPr>
            <a:r>
              <a:rPr sz="1701" dirty="0">
                <a:latin typeface="Segoe UI Symbol"/>
                <a:cs typeface="Segoe UI Symbol"/>
              </a:rPr>
              <a:t>when: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response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==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"2"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handlers:</a:t>
            </a:r>
            <a:endParaRPr sz="1701" dirty="0">
              <a:latin typeface="Segoe UI Symbol"/>
              <a:cs typeface="Segoe UI Symbol"/>
            </a:endParaRPr>
          </a:p>
          <a:p>
            <a:pPr marL="343037" lvl="1" indent="-145473">
              <a:lnSpc>
                <a:spcPts val="1701"/>
              </a:lnSpc>
              <a:buChar char="-"/>
              <a:tabLst>
                <a:tab pos="34367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"print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state"</a:t>
            </a:r>
            <a:endParaRPr sz="1701" dirty="0">
              <a:latin typeface="Segoe UI Symbol"/>
              <a:cs typeface="Segoe UI Symbol"/>
            </a:endParaRPr>
          </a:p>
          <a:p>
            <a:pPr marL="315721">
              <a:lnSpc>
                <a:spcPts val="1836"/>
              </a:lnSpc>
            </a:pPr>
            <a:r>
              <a:rPr sz="1701" dirty="0">
                <a:latin typeface="Segoe UI Symbol"/>
                <a:cs typeface="Segoe UI Symbol"/>
              </a:rPr>
              <a:t>debug:</a:t>
            </a:r>
          </a:p>
          <a:p>
            <a:pPr marL="432607">
              <a:lnSpc>
                <a:spcPts val="1940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"parfait!"</a:t>
            </a:r>
            <a:endParaRPr sz="17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030" y="2329650"/>
            <a:ext cx="5799986" cy="31089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812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601">
              <a:latin typeface="Times New Roman"/>
              <a:cs typeface="Times New Roman"/>
            </a:endParaRPr>
          </a:p>
          <a:p>
            <a:pPr marL="476441" marR="867122" indent="-243301">
              <a:lnSpc>
                <a:spcPct val="102699"/>
              </a:lnSpc>
              <a:buClr>
                <a:srgbClr val="000000"/>
              </a:buClr>
              <a:buFont typeface="Courier New"/>
              <a:buChar char="-"/>
              <a:tabLst>
                <a:tab pos="475170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 marL="474535">
              <a:spcBef>
                <a:spcPts val="35"/>
              </a:spcBef>
            </a:pPr>
            <a:r>
              <a:rPr sz="1551" b="1" spc="10" dirty="0">
                <a:solidFill>
                  <a:srgbClr val="0079AF"/>
                </a:solidFill>
                <a:latin typeface="Courier New"/>
                <a:cs typeface="Courier New"/>
              </a:rPr>
              <a:t>register</a:t>
            </a:r>
            <a:r>
              <a:rPr sz="1551" spc="10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httpd_results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01">
              <a:latin typeface="Courier New"/>
              <a:cs typeface="Courier New"/>
            </a:endParaRPr>
          </a:p>
          <a:p>
            <a:pPr marL="474535" indent="-241397">
              <a:buClr>
                <a:srgbClr val="000000"/>
              </a:buClr>
              <a:buFont typeface="Courier New"/>
              <a:buChar char="-"/>
              <a:tabLst>
                <a:tab pos="475170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10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76441">
              <a:spcBef>
                <a:spcPts val="6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2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  <a:p>
            <a:pPr marL="474535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when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httpd_results.changed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811" y="880715"/>
            <a:ext cx="873124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Condition</a:t>
            </a:r>
            <a:r>
              <a:rPr spc="-60" dirty="0"/>
              <a:t> </a:t>
            </a:r>
            <a:r>
              <a:rPr spc="-45" dirty="0"/>
              <a:t>selon</a:t>
            </a:r>
            <a:r>
              <a:rPr spc="-80" dirty="0"/>
              <a:t> </a:t>
            </a:r>
            <a:r>
              <a:rPr spc="-30" dirty="0"/>
              <a:t>un</a:t>
            </a:r>
            <a:r>
              <a:rPr spc="-70" dirty="0"/>
              <a:t> </a:t>
            </a:r>
            <a:r>
              <a:rPr spc="-40" dirty="0"/>
              <a:t>état</a:t>
            </a:r>
            <a:r>
              <a:rPr spc="-85" dirty="0"/>
              <a:t> </a:t>
            </a:r>
            <a:r>
              <a:rPr spc="-50" dirty="0"/>
              <a:t>précédent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2930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108926"/>
            <a:ext cx="9250120" cy="1102823"/>
          </a:xfrm>
          <a:prstGeom prst="rect">
            <a:avLst/>
          </a:prstGeom>
        </p:spPr>
        <p:txBody>
          <a:bodyPr vert="horz" wrap="square" lIns="0" tIns="139759" rIns="0" bIns="0" rtlCol="0">
            <a:spAutoFit/>
          </a:bodyPr>
          <a:lstStyle/>
          <a:p>
            <a:pPr marL="299205" indent="-287135">
              <a:spcBef>
                <a:spcPts val="1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boucles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permettent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d’itérer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sur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-5" dirty="0">
                <a:latin typeface="Segoe UI Symbol"/>
                <a:cs typeface="Segoe UI Symbol"/>
              </a:rPr>
              <a:t> variables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dirty="0">
                <a:latin typeface="Segoe UI Symbol"/>
                <a:cs typeface="Segoe UI Symbol"/>
              </a:rPr>
              <a:t>type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liste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dictionnaire.</a:t>
            </a:r>
            <a:endParaRPr sz="1801">
              <a:latin typeface="Segoe UI Symbol"/>
              <a:cs typeface="Segoe UI Symbol"/>
            </a:endParaRPr>
          </a:p>
          <a:p>
            <a:pPr marL="299205" indent="-287135">
              <a:spcBef>
                <a:spcPts val="1000"/>
              </a:spcBef>
              <a:buFont typeface="Arial MT"/>
              <a:buChar char="•"/>
              <a:tabLst>
                <a:tab pos="299205" algn="l"/>
                <a:tab pos="299840" algn="l"/>
                <a:tab pos="980832" algn="l"/>
                <a:tab pos="2124289" algn="l"/>
                <a:tab pos="2998399" algn="l"/>
                <a:tab pos="4182512" algn="l"/>
                <a:tab pos="5221153" algn="l"/>
                <a:tab pos="5726180" algn="l"/>
                <a:tab pos="6044442" algn="l"/>
                <a:tab pos="6823898" algn="l"/>
                <a:tab pos="7586203" algn="l"/>
                <a:tab pos="8040410" algn="l"/>
                <a:tab pos="8446337" algn="l"/>
              </a:tabLst>
            </a:pPr>
            <a:r>
              <a:rPr sz="1801" spc="-5" dirty="0">
                <a:latin typeface="Segoe UI Symbol"/>
                <a:cs typeface="Segoe UI Symbol"/>
              </a:rPr>
              <a:t>Ce</a:t>
            </a:r>
            <a:r>
              <a:rPr sz="1801" dirty="0">
                <a:latin typeface="Segoe UI Symbol"/>
                <a:cs typeface="Segoe UI Symbol"/>
              </a:rPr>
              <a:t>t</a:t>
            </a:r>
            <a:r>
              <a:rPr sz="1801" spc="-10" dirty="0">
                <a:latin typeface="Segoe UI Symbol"/>
                <a:cs typeface="Segoe UI Symbol"/>
              </a:rPr>
              <a:t>t</a:t>
            </a:r>
            <a:r>
              <a:rPr sz="1801" dirty="0">
                <a:latin typeface="Segoe UI Symbol"/>
                <a:cs typeface="Segoe UI Symbol"/>
              </a:rPr>
              <a:t>e	te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spc="-15" dirty="0">
                <a:latin typeface="Segoe UI Symbol"/>
                <a:cs typeface="Segoe UI Symbol"/>
              </a:rPr>
              <a:t>h</a:t>
            </a:r>
            <a:r>
              <a:rPr sz="1801" dirty="0">
                <a:latin typeface="Segoe UI Symbol"/>
                <a:cs typeface="Segoe UI Symbol"/>
              </a:rPr>
              <a:t>ni</a:t>
            </a:r>
            <a:r>
              <a:rPr sz="1801" spc="-20" dirty="0">
                <a:latin typeface="Segoe UI Symbol"/>
                <a:cs typeface="Segoe UI Symbol"/>
              </a:rPr>
              <a:t>q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e	p</a:t>
            </a:r>
            <a:r>
              <a:rPr sz="1801" spc="-10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rm</a:t>
            </a:r>
            <a:r>
              <a:rPr sz="1801" spc="-25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t	d</a:t>
            </a:r>
            <a:r>
              <a:rPr sz="1801" spc="-10" dirty="0">
                <a:latin typeface="Segoe UI Symbol"/>
                <a:cs typeface="Segoe UI Symbol"/>
              </a:rPr>
              <a:t>’</a:t>
            </a:r>
            <a:r>
              <a:rPr sz="1801" spc="-20" dirty="0">
                <a:latin typeface="Segoe UI Symbol"/>
                <a:cs typeface="Segoe UI Symbol"/>
              </a:rPr>
              <a:t>e</a:t>
            </a:r>
            <a:r>
              <a:rPr sz="1801" spc="-15" dirty="0">
                <a:latin typeface="Segoe UI Symbol"/>
                <a:cs typeface="Segoe UI Symbol"/>
              </a:rPr>
              <a:t>x</a:t>
            </a:r>
            <a:r>
              <a:rPr sz="1801" spc="-10" dirty="0">
                <a:latin typeface="Segoe UI Symbol"/>
                <a:cs typeface="Segoe UI Symbol"/>
              </a:rPr>
              <a:t>é</a:t>
            </a:r>
            <a:r>
              <a:rPr sz="1801" dirty="0">
                <a:latin typeface="Segoe UI Symbol"/>
                <a:cs typeface="Segoe UI Symbol"/>
              </a:rPr>
              <a:t>cut</a:t>
            </a:r>
            <a:r>
              <a:rPr sz="1801" spc="-10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r	p</a:t>
            </a:r>
            <a:r>
              <a:rPr sz="1801" spc="-20" dirty="0">
                <a:latin typeface="Segoe UI Symbol"/>
                <a:cs typeface="Segoe UI Symbol"/>
              </a:rPr>
              <a:t>l</a:t>
            </a:r>
            <a:r>
              <a:rPr sz="1801" dirty="0">
                <a:latin typeface="Segoe UI Symbol"/>
                <a:cs typeface="Segoe UI Symbol"/>
              </a:rPr>
              <a:t>us</a:t>
            </a:r>
            <a:r>
              <a:rPr sz="1801" spc="-20" dirty="0">
                <a:latin typeface="Segoe UI Symbol"/>
                <a:cs typeface="Segoe UI Symbol"/>
              </a:rPr>
              <a:t>ie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rs	</a:t>
            </a:r>
            <a:r>
              <a:rPr sz="1801" spc="-15" dirty="0">
                <a:latin typeface="Segoe UI Symbol"/>
                <a:cs typeface="Segoe UI Symbol"/>
              </a:rPr>
              <a:t>f</a:t>
            </a:r>
            <a:r>
              <a:rPr sz="1801" dirty="0">
                <a:latin typeface="Segoe UI Symbol"/>
                <a:cs typeface="Segoe UI Symbol"/>
              </a:rPr>
              <a:t>o</a:t>
            </a:r>
            <a:r>
              <a:rPr sz="1801" spc="-15" dirty="0">
                <a:latin typeface="Segoe UI Symbol"/>
                <a:cs typeface="Segoe UI Symbol"/>
              </a:rPr>
              <a:t>i</a:t>
            </a:r>
            <a:r>
              <a:rPr sz="1801" dirty="0">
                <a:latin typeface="Segoe UI Symbol"/>
                <a:cs typeface="Segoe UI Symbol"/>
              </a:rPr>
              <a:t>s	</a:t>
            </a:r>
            <a:r>
              <a:rPr sz="1801" spc="-5" dirty="0">
                <a:latin typeface="Segoe UI Symbol"/>
                <a:cs typeface="Segoe UI Symbol"/>
              </a:rPr>
              <a:t>l</a:t>
            </a:r>
            <a:r>
              <a:rPr sz="1801" dirty="0">
                <a:latin typeface="Segoe UI Symbol"/>
                <a:cs typeface="Segoe UI Symbol"/>
              </a:rPr>
              <a:t>a	</a:t>
            </a:r>
            <a:r>
              <a:rPr sz="1801" spc="-5" dirty="0">
                <a:latin typeface="Segoe UI Symbol"/>
                <a:cs typeface="Segoe UI Symbol"/>
              </a:rPr>
              <a:t>m</a:t>
            </a:r>
            <a:r>
              <a:rPr sz="1801" spc="-25" dirty="0">
                <a:latin typeface="Segoe UI Symbol"/>
                <a:cs typeface="Segoe UI Symbol"/>
              </a:rPr>
              <a:t>ê</a:t>
            </a:r>
            <a:r>
              <a:rPr sz="1801" spc="-5" dirty="0">
                <a:latin typeface="Segoe UI Symbol"/>
                <a:cs typeface="Segoe UI Symbol"/>
              </a:rPr>
              <a:t>m</a:t>
            </a:r>
            <a:r>
              <a:rPr sz="1801" dirty="0">
                <a:latin typeface="Segoe UI Symbol"/>
                <a:cs typeface="Segoe UI Symbol"/>
              </a:rPr>
              <a:t>e	a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dirty="0">
                <a:latin typeface="Segoe UI Symbol"/>
                <a:cs typeface="Segoe UI Symbol"/>
              </a:rPr>
              <a:t>t</a:t>
            </a:r>
            <a:r>
              <a:rPr sz="1801" spc="-15" dirty="0">
                <a:latin typeface="Segoe UI Symbol"/>
                <a:cs typeface="Segoe UI Symbol"/>
              </a:rPr>
              <a:t>io</a:t>
            </a:r>
            <a:r>
              <a:rPr sz="1801" dirty="0">
                <a:latin typeface="Segoe UI Symbol"/>
                <a:cs typeface="Segoe UI Symbol"/>
              </a:rPr>
              <a:t>n	</a:t>
            </a:r>
            <a:r>
              <a:rPr sz="1801" spc="-5" dirty="0">
                <a:latin typeface="Segoe UI Symbol"/>
                <a:cs typeface="Segoe UI Symbol"/>
              </a:rPr>
              <a:t>s</a:t>
            </a:r>
            <a:r>
              <a:rPr sz="1801" dirty="0">
                <a:latin typeface="Segoe UI Symbol"/>
                <a:cs typeface="Segoe UI Symbol"/>
              </a:rPr>
              <a:t>ur	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n	</a:t>
            </a:r>
            <a:r>
              <a:rPr sz="1801" spc="-15" dirty="0">
                <a:latin typeface="Segoe UI Symbol"/>
                <a:cs typeface="Segoe UI Symbol"/>
              </a:rPr>
              <a:t>n</a:t>
            </a:r>
            <a:r>
              <a:rPr sz="1801" dirty="0">
                <a:latin typeface="Segoe UI Symbol"/>
                <a:cs typeface="Segoe UI Symbol"/>
              </a:rPr>
              <a:t>omb</a:t>
            </a:r>
            <a:r>
              <a:rPr sz="1801" spc="-20" dirty="0">
                <a:latin typeface="Segoe UI Symbol"/>
                <a:cs typeface="Segoe UI Symbol"/>
              </a:rPr>
              <a:t>r</a:t>
            </a:r>
            <a:r>
              <a:rPr sz="1801" dirty="0">
                <a:latin typeface="Segoe UI Symbol"/>
                <a:cs typeface="Segoe UI Symbol"/>
              </a:rPr>
              <a:t>e</a:t>
            </a:r>
            <a:endParaRPr sz="1801">
              <a:latin typeface="Segoe UI Symbol"/>
              <a:cs typeface="Segoe UI Symbol"/>
            </a:endParaRPr>
          </a:p>
          <a:p>
            <a:pPr marL="299205"/>
            <a:r>
              <a:rPr sz="1801" spc="-5" dirty="0">
                <a:latin typeface="Segoe UI Symbol"/>
                <a:cs typeface="Segoe UI Symbol"/>
              </a:rPr>
              <a:t>d’éléments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indéfini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lors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spc="-10" dirty="0">
                <a:latin typeface="Segoe UI Symbol"/>
                <a:cs typeface="Segoe UI Symbol"/>
              </a:rPr>
              <a:t>l’écriture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du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rôle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 d’action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Installation du </a:t>
            </a:r>
            <a:r>
              <a:rPr lang="fr-BE" dirty="0" err="1" smtClean="0"/>
              <a:t>Lab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endParaRPr lang="fr-BE" dirty="0" smtClean="0"/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Configuration de la connectivité SSH entre les hosts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Lancement des premières command </a:t>
            </a:r>
            <a:r>
              <a:rPr lang="fr-BE" dirty="0" err="1" smtClean="0"/>
              <a:t>adhoc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45" y="2039206"/>
            <a:ext cx="6914244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L’initiation de la boucle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effectuée 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utilisant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«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»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467" y="2450919"/>
            <a:ext cx="3807153" cy="4609496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3176" rIns="0" bIns="0" rtlCol="0">
            <a:spAutoFit/>
          </a:bodyPr>
          <a:lstStyle/>
          <a:p>
            <a:pPr marL="261089" indent="-155002">
              <a:spcBef>
                <a:spcPts val="25"/>
              </a:spcBef>
              <a:buChar char="-"/>
              <a:tabLst>
                <a:tab pos="261725" algn="l"/>
              </a:tabLst>
            </a:pP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"loop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illustration"</a:t>
            </a:r>
            <a:endParaRPr sz="1801" dirty="0">
              <a:latin typeface="Segoe UI Symbol"/>
              <a:cs typeface="Segoe UI Symbol"/>
            </a:endParaRPr>
          </a:p>
          <a:p>
            <a:pPr marL="230596" marR="2018202">
              <a:lnSpc>
                <a:spcPct val="136200"/>
              </a:lnSpc>
              <a:spcBef>
                <a:spcPts val="10"/>
              </a:spcBef>
            </a:pP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10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vars:</a:t>
            </a:r>
          </a:p>
          <a:p>
            <a:pPr marL="353836">
              <a:spcBef>
                <a:spcPts val="780"/>
              </a:spcBef>
            </a:pP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 dirty="0">
              <a:latin typeface="Segoe UI Symbol"/>
              <a:cs typeface="Segoe UI Symbol"/>
            </a:endParaRPr>
          </a:p>
          <a:p>
            <a:pPr marL="632713" lvl="1" indent="-154367">
              <a:spcBef>
                <a:spcPts val="795"/>
              </a:spcBef>
              <a:buChar char="-"/>
              <a:tabLst>
                <a:tab pos="633348" algn="l"/>
              </a:tabLst>
            </a:pPr>
            <a:r>
              <a:rPr sz="1801" spc="-5" dirty="0">
                <a:latin typeface="Segoe UI Symbol"/>
                <a:cs typeface="Segoe UI Symbol"/>
              </a:rPr>
              <a:t>apple</a:t>
            </a:r>
            <a:endParaRPr sz="1801" dirty="0">
              <a:latin typeface="Segoe UI Symbol"/>
              <a:cs typeface="Segoe UI Symbol"/>
            </a:endParaRPr>
          </a:p>
          <a:p>
            <a:pPr marL="632713" lvl="1" indent="-154367">
              <a:spcBef>
                <a:spcPts val="780"/>
              </a:spcBef>
              <a:buChar char="-"/>
              <a:tabLst>
                <a:tab pos="633348" algn="l"/>
              </a:tabLst>
            </a:pPr>
            <a:r>
              <a:rPr sz="1801" spc="-5" dirty="0">
                <a:latin typeface="Segoe UI Symbol"/>
                <a:cs typeface="Segoe UI Symbol"/>
              </a:rPr>
              <a:t>orange</a:t>
            </a:r>
            <a:endParaRPr sz="1801" dirty="0">
              <a:latin typeface="Segoe UI Symbol"/>
              <a:cs typeface="Segoe UI Symbol"/>
            </a:endParaRPr>
          </a:p>
          <a:p>
            <a:pPr marL="230596" marR="2169392" lvl="1">
              <a:lnSpc>
                <a:spcPts val="2951"/>
              </a:lnSpc>
              <a:spcBef>
                <a:spcPts val="220"/>
              </a:spcBef>
              <a:tabLst>
                <a:tab pos="633348" algn="l"/>
              </a:tabLst>
            </a:pPr>
            <a:r>
              <a:rPr lang="fr-BE" sz="1801" dirty="0" smtClean="0">
                <a:latin typeface="Segoe UI Symbol"/>
                <a:cs typeface="Segoe UI Symbol"/>
              </a:rPr>
              <a:t>    - </a:t>
            </a:r>
            <a:r>
              <a:rPr sz="1801" dirty="0" smtClean="0">
                <a:latin typeface="Segoe UI Symbol"/>
                <a:cs typeface="Segoe UI Symbol"/>
              </a:rPr>
              <a:t>p</a:t>
            </a:r>
            <a:r>
              <a:rPr sz="1801" spc="-10" dirty="0" smtClean="0">
                <a:latin typeface="Segoe UI Symbol"/>
                <a:cs typeface="Segoe UI Symbol"/>
              </a:rPr>
              <a:t>i</a:t>
            </a:r>
            <a:r>
              <a:rPr sz="1801" dirty="0" smtClean="0">
                <a:latin typeface="Segoe UI Symbol"/>
                <a:cs typeface="Segoe UI Symbol"/>
              </a:rPr>
              <a:t>ne</a:t>
            </a:r>
            <a:r>
              <a:rPr sz="1801" spc="-10" dirty="0" smtClean="0">
                <a:latin typeface="Segoe UI Symbol"/>
                <a:cs typeface="Segoe UI Symbol"/>
              </a:rPr>
              <a:t>a</a:t>
            </a:r>
            <a:r>
              <a:rPr sz="1801" dirty="0" smtClean="0">
                <a:latin typeface="Segoe UI Symbol"/>
                <a:cs typeface="Segoe UI Symbol"/>
              </a:rPr>
              <a:t>pp</a:t>
            </a:r>
            <a:r>
              <a:rPr sz="1801" spc="-10" dirty="0" smtClean="0">
                <a:latin typeface="Segoe UI Symbol"/>
                <a:cs typeface="Segoe UI Symbol"/>
              </a:rPr>
              <a:t>l</a:t>
            </a:r>
            <a:r>
              <a:rPr sz="1801" dirty="0" smtClean="0">
                <a:latin typeface="Segoe UI Symbol"/>
                <a:cs typeface="Segoe UI Symbol"/>
              </a:rPr>
              <a:t>e  </a:t>
            </a:r>
            <a:r>
              <a:rPr sz="1801" dirty="0">
                <a:latin typeface="Segoe UI Symbol"/>
                <a:cs typeface="Segoe UI Symbol"/>
              </a:rPr>
              <a:t>tasks:</a:t>
            </a:r>
          </a:p>
          <a:p>
            <a:pPr marL="478982" marR="987185" indent="-125145">
              <a:lnSpc>
                <a:spcPts val="2941"/>
              </a:lnSpc>
            </a:pPr>
            <a:r>
              <a:rPr sz="1801" dirty="0">
                <a:latin typeface="Segoe UI Symbol"/>
                <a:cs typeface="Segoe UI Symbol"/>
              </a:rPr>
              <a:t>-</a:t>
            </a:r>
            <a:r>
              <a:rPr sz="1801" spc="-5" dirty="0">
                <a:latin typeface="Segoe UI Symbol"/>
                <a:cs typeface="Segoe UI Symbol"/>
              </a:rPr>
              <a:t> name: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my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Fruits"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debug:</a:t>
            </a:r>
            <a:endParaRPr sz="1801" dirty="0">
              <a:latin typeface="Segoe UI Symbol"/>
              <a:cs typeface="Segoe UI Symbol"/>
            </a:endParaRPr>
          </a:p>
          <a:p>
            <a:pPr marL="602221">
              <a:spcBef>
                <a:spcPts val="565"/>
              </a:spcBef>
            </a:pPr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item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 dirty="0">
              <a:latin typeface="Segoe UI Symbol"/>
              <a:cs typeface="Segoe UI Symbol"/>
            </a:endParaRPr>
          </a:p>
          <a:p>
            <a:pPr marL="478982">
              <a:spcBef>
                <a:spcPts val="780"/>
              </a:spcBef>
            </a:pPr>
            <a:r>
              <a:rPr lang="fr-BE" sz="1801" spc="5" dirty="0" smtClean="0">
                <a:solidFill>
                  <a:srgbClr val="FF0000"/>
                </a:solidFill>
                <a:latin typeface="Segoe UI Symbol"/>
                <a:cs typeface="Segoe UI Symbol"/>
              </a:rPr>
              <a:t>  </a:t>
            </a:r>
            <a:r>
              <a:rPr sz="1801" spc="5" dirty="0" smtClean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-6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1914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01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198" y="1773919"/>
            <a:ext cx="6542613" cy="28523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701" spc="-5" dirty="0">
                <a:latin typeface="Segoe UI Symbol"/>
                <a:cs typeface="Segoe UI Symbol"/>
              </a:rPr>
              <a:t>L’initiation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la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boucle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est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effectuée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en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utilisant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le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mot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clé «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»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057" y="2145931"/>
            <a:ext cx="4385247" cy="4990656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44203" indent="-145473">
              <a:spcBef>
                <a:spcPts val="5"/>
              </a:spcBef>
              <a:buChar char="-"/>
              <a:tabLst>
                <a:tab pos="144838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illustration"</a:t>
            </a:r>
            <a:endParaRPr sz="1701">
              <a:latin typeface="Segoe UI Symbol"/>
              <a:cs typeface="Segoe UI Symbol"/>
            </a:endParaRPr>
          </a:p>
          <a:p>
            <a:pPr marL="116886" marR="2793212">
              <a:lnSpc>
                <a:spcPct val="138800"/>
              </a:lnSpc>
              <a:spcBef>
                <a:spcPts val="15"/>
              </a:spcBef>
            </a:pPr>
            <a:r>
              <a:rPr sz="1701" spc="-5" dirty="0">
                <a:latin typeface="Segoe UI Symbol"/>
                <a:cs typeface="Segoe UI Symbol"/>
              </a:rPr>
              <a:t>hosts: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localhost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vars:</a:t>
            </a:r>
            <a:endParaRPr sz="1701">
              <a:latin typeface="Segoe UI Symbol"/>
              <a:cs typeface="Segoe UI Symbol"/>
            </a:endParaRPr>
          </a:p>
          <a:p>
            <a:pPr marL="234409">
              <a:spcBef>
                <a:spcPts val="795"/>
              </a:spcBef>
            </a:pPr>
            <a:r>
              <a:rPr sz="1701" spc="-5" dirty="0">
                <a:latin typeface="Segoe UI Symbol"/>
                <a:cs typeface="Segoe UI Symbol"/>
              </a:rPr>
              <a:t>fruits:</a:t>
            </a:r>
            <a:endParaRPr sz="1701">
              <a:latin typeface="Segoe UI Symbol"/>
              <a:cs typeface="Segoe UI Symbol"/>
            </a:endParaRPr>
          </a:p>
          <a:p>
            <a:pPr marL="496769" lvl="1" indent="-145473">
              <a:spcBef>
                <a:spcPts val="800"/>
              </a:spcBef>
              <a:buChar char="-"/>
              <a:tabLst>
                <a:tab pos="497404" algn="l"/>
              </a:tabLst>
            </a:pPr>
            <a:r>
              <a:rPr sz="1701" spc="-5" dirty="0">
                <a:latin typeface="Segoe UI Symbol"/>
                <a:cs typeface="Segoe UI Symbol"/>
              </a:rPr>
              <a:t>apple</a:t>
            </a:r>
            <a:endParaRPr sz="1701">
              <a:latin typeface="Segoe UI Symbol"/>
              <a:cs typeface="Segoe UI Symbol"/>
            </a:endParaRPr>
          </a:p>
          <a:p>
            <a:pPr marL="176601" marR="3206127" lvl="1" indent="175330">
              <a:lnSpc>
                <a:spcPct val="138800"/>
              </a:lnSpc>
              <a:spcBef>
                <a:spcPts val="5"/>
              </a:spcBef>
              <a:buChar char="-"/>
              <a:tabLst>
                <a:tab pos="497404" algn="l"/>
              </a:tabLst>
            </a:pPr>
            <a:r>
              <a:rPr sz="1701" dirty="0">
                <a:latin typeface="Segoe UI Symbol"/>
                <a:cs typeface="Segoe UI Symbol"/>
              </a:rPr>
              <a:t>o</a:t>
            </a:r>
            <a:r>
              <a:rPr sz="1701" spc="-10" dirty="0">
                <a:latin typeface="Segoe UI Symbol"/>
                <a:cs typeface="Segoe UI Symbol"/>
              </a:rPr>
              <a:t>r</a:t>
            </a:r>
            <a:r>
              <a:rPr sz="1701" dirty="0">
                <a:latin typeface="Segoe UI Symbol"/>
                <a:cs typeface="Segoe UI Symbol"/>
              </a:rPr>
              <a:t>a</a:t>
            </a:r>
            <a:r>
              <a:rPr sz="1701" spc="-10" dirty="0">
                <a:latin typeface="Segoe UI Symbol"/>
                <a:cs typeface="Segoe UI Symbol"/>
              </a:rPr>
              <a:t>n</a:t>
            </a:r>
            <a:r>
              <a:rPr sz="1701" dirty="0">
                <a:latin typeface="Segoe UI Symbol"/>
                <a:cs typeface="Segoe UI Symbol"/>
              </a:rPr>
              <a:t>ge  </a:t>
            </a: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79247" indent="-145473">
              <a:spcBef>
                <a:spcPts val="805"/>
              </a:spcBef>
              <a:buChar char="-"/>
              <a:tabLst>
                <a:tab pos="37988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with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register"</a:t>
            </a:r>
            <a:endParaRPr sz="1701">
              <a:latin typeface="Segoe UI Symbol"/>
              <a:cs typeface="Segoe UI Symbol"/>
            </a:endParaRPr>
          </a:p>
          <a:p>
            <a:pPr marL="351931">
              <a:spcBef>
                <a:spcPts val="790"/>
              </a:spcBef>
            </a:pPr>
            <a:r>
              <a:rPr sz="1701" spc="-5" dirty="0">
                <a:latin typeface="Segoe UI Symbol"/>
                <a:cs typeface="Segoe UI Symbol"/>
              </a:rPr>
              <a:t>shell: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"echo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{{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item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  <a:p>
            <a:pPr marL="351931" marR="2454621">
              <a:lnSpc>
                <a:spcPts val="2841"/>
              </a:lnSpc>
              <a:spcBef>
                <a:spcPts val="225"/>
              </a:spcBef>
            </a:pPr>
            <a:r>
              <a:rPr sz="1701" spc="-5" dirty="0">
                <a:latin typeface="Segoe UI Symbol"/>
                <a:cs typeface="Segoe UI Symbol"/>
              </a:rPr>
              <a:t>loop: "{{ fruits </a:t>
            </a:r>
            <a:r>
              <a:rPr sz="1701" dirty="0">
                <a:latin typeface="Segoe UI Symbol"/>
                <a:cs typeface="Segoe UI Symbol"/>
              </a:rPr>
              <a:t>}}" </a:t>
            </a:r>
            <a:r>
              <a:rPr sz="1701" spc="-459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register: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echo</a:t>
            </a:r>
            <a:endParaRPr sz="1701">
              <a:latin typeface="Segoe UI Symbol"/>
              <a:cs typeface="Segoe UI Symbol"/>
            </a:endParaRPr>
          </a:p>
          <a:p>
            <a:pPr marL="351931" marR="1462990" indent="-117522">
              <a:lnSpc>
                <a:spcPts val="2831"/>
              </a:lnSpc>
              <a:buFont typeface="Segoe UI Symbol"/>
              <a:buChar char="-"/>
              <a:tabLst>
                <a:tab pos="37988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 "affichage resultats"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468817">
              <a:spcBef>
                <a:spcPts val="585"/>
              </a:spcBef>
            </a:pPr>
            <a:r>
              <a:rPr sz="1701" dirty="0">
                <a:latin typeface="Segoe UI Symbol"/>
                <a:cs typeface="Segoe UI Symbol"/>
              </a:rPr>
              <a:t>msg: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"{{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echo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73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68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19" y="1605702"/>
            <a:ext cx="6542613" cy="5485215"/>
          </a:xfrm>
          <a:prstGeom prst="rect">
            <a:avLst/>
          </a:prstGeom>
        </p:spPr>
        <p:txBody>
          <a:bodyPr vert="horz" wrap="square" lIns="0" tIns="86396" rIns="0" bIns="0" rtlCol="0">
            <a:spAutoFit/>
          </a:bodyPr>
          <a:lstStyle/>
          <a:p>
            <a:pPr marL="12705">
              <a:spcBef>
                <a:spcPts val="680"/>
              </a:spcBef>
            </a:pPr>
            <a:r>
              <a:rPr sz="1701" spc="-5" dirty="0">
                <a:latin typeface="Segoe UI Symbol"/>
                <a:cs typeface="Segoe UI Symbol"/>
              </a:rPr>
              <a:t>L’initiation</a:t>
            </a:r>
            <a:r>
              <a:rPr sz="1701" dirty="0">
                <a:latin typeface="Segoe UI Symbol"/>
                <a:cs typeface="Segoe UI Symbol"/>
              </a:rPr>
              <a:t> de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la </a:t>
            </a:r>
            <a:r>
              <a:rPr sz="1701" dirty="0">
                <a:latin typeface="Segoe UI Symbol"/>
                <a:cs typeface="Segoe UI Symbol"/>
              </a:rPr>
              <a:t>boucle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est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effectuée</a:t>
            </a:r>
            <a:r>
              <a:rPr sz="1701" spc="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en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utilisant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le mot </a:t>
            </a:r>
            <a:r>
              <a:rPr sz="1701" dirty="0">
                <a:latin typeface="Segoe UI Symbol"/>
                <a:cs typeface="Segoe UI Symbol"/>
              </a:rPr>
              <a:t>clé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«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» :</a:t>
            </a:r>
            <a:endParaRPr sz="1701">
              <a:latin typeface="Segoe UI Symbol"/>
              <a:cs typeface="Segoe UI Symbol"/>
            </a:endParaRPr>
          </a:p>
          <a:p>
            <a:pPr marL="157543" indent="-144838">
              <a:spcBef>
                <a:spcPts val="590"/>
              </a:spcBef>
              <a:buChar char="-"/>
              <a:tabLst>
                <a:tab pos="157543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illustration"</a:t>
            </a:r>
            <a:endParaRPr sz="1701">
              <a:latin typeface="Segoe UI Symbol"/>
              <a:cs typeface="Segoe UI Symbol"/>
            </a:endParaRPr>
          </a:p>
          <a:p>
            <a:pPr marL="129591" marR="4937829">
              <a:lnSpc>
                <a:spcPct val="128800"/>
              </a:lnSpc>
              <a:spcBef>
                <a:spcPts val="15"/>
              </a:spcBef>
            </a:pPr>
            <a:r>
              <a:rPr sz="1701" spc="-5" dirty="0">
                <a:latin typeface="Segoe UI Symbol"/>
                <a:cs typeface="Segoe UI Symbol"/>
              </a:rPr>
              <a:t>hosts:</a:t>
            </a:r>
            <a:r>
              <a:rPr sz="1701" spc="-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localhost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vars:</a:t>
            </a:r>
            <a:endParaRPr sz="1701">
              <a:latin typeface="Segoe UI Symbol"/>
              <a:cs typeface="Segoe UI Symbol"/>
            </a:endParaRPr>
          </a:p>
          <a:p>
            <a:pPr marL="247114">
              <a:spcBef>
                <a:spcPts val="590"/>
              </a:spcBef>
            </a:pPr>
            <a:r>
              <a:rPr sz="1701" spc="-5" dirty="0">
                <a:latin typeface="Segoe UI Symbol"/>
                <a:cs typeface="Segoe UI Symbol"/>
              </a:rPr>
              <a:t>fruits:</a:t>
            </a:r>
            <a:endParaRPr sz="1701">
              <a:latin typeface="Segoe UI Symbol"/>
              <a:cs typeface="Segoe UI Symbol"/>
            </a:endParaRPr>
          </a:p>
          <a:p>
            <a:pPr marL="482158" marR="4860328" lvl="1" indent="-117522">
              <a:lnSpc>
                <a:spcPct val="128899"/>
              </a:lnSpc>
              <a:spcBef>
                <a:spcPts val="10"/>
              </a:spcBef>
              <a:buFont typeface="Segoe UI Symbol"/>
              <a:buChar char="-"/>
              <a:tabLst>
                <a:tab pos="510109" algn="l"/>
              </a:tabLst>
            </a:pPr>
            <a:r>
              <a:rPr sz="2066" dirty="0"/>
              <a:t>	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8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apple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green</a:t>
            </a:r>
            <a:endParaRPr sz="1701">
              <a:latin typeface="Segoe UI Symbol"/>
              <a:cs typeface="Segoe UI Symbol"/>
            </a:endParaRPr>
          </a:p>
          <a:p>
            <a:pPr marL="482158" marR="4714855" lvl="1" indent="-117522">
              <a:lnSpc>
                <a:spcPts val="2641"/>
              </a:lnSpc>
              <a:spcBef>
                <a:spcPts val="175"/>
              </a:spcBef>
              <a:buFont typeface="Segoe UI Symbol"/>
              <a:buChar char="-"/>
              <a:tabLst>
                <a:tab pos="510109" algn="l"/>
              </a:tabLst>
            </a:pPr>
            <a:r>
              <a:rPr sz="2066" dirty="0"/>
              <a:t>	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7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orange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orange</a:t>
            </a:r>
            <a:endParaRPr sz="1701">
              <a:latin typeface="Segoe UI Symbol"/>
              <a:cs typeface="Segoe UI Symbol"/>
            </a:endParaRPr>
          </a:p>
          <a:p>
            <a:pPr marL="509474" lvl="1" indent="-145473">
              <a:spcBef>
                <a:spcPts val="400"/>
              </a:spcBef>
              <a:buClr>
                <a:srgbClr val="000000"/>
              </a:buClr>
              <a:buChar char="-"/>
              <a:tabLst>
                <a:tab pos="510109" algn="l"/>
              </a:tabLst>
            </a:pP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pineapple</a:t>
            </a:r>
            <a:endParaRPr sz="1701">
              <a:latin typeface="Segoe UI Symbol"/>
              <a:cs typeface="Segoe UI Symbol"/>
            </a:endParaRPr>
          </a:p>
          <a:p>
            <a:pPr marL="482158">
              <a:spcBef>
                <a:spcPts val="585"/>
              </a:spcBef>
            </a:pP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yellow</a:t>
            </a:r>
            <a:endParaRPr sz="1701">
              <a:latin typeface="Segoe UI Symbol"/>
              <a:cs typeface="Segoe UI Symbol"/>
            </a:endParaRPr>
          </a:p>
          <a:p>
            <a:pPr marL="129591">
              <a:spcBef>
                <a:spcPts val="605"/>
              </a:spcBef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64636" marR="3967161" indent="-117522">
              <a:lnSpc>
                <a:spcPct val="128800"/>
              </a:lnSpc>
            </a:pPr>
            <a:r>
              <a:rPr sz="1701" dirty="0">
                <a:latin typeface="Segoe UI Symbol"/>
                <a:cs typeface="Segoe UI Symbol"/>
              </a:rPr>
              <a:t>-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"Print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my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Fruits"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2401895" indent="116886">
              <a:lnSpc>
                <a:spcPct val="128899"/>
              </a:lnSpc>
              <a:spcBef>
                <a:spcPts val="10"/>
              </a:spcBef>
            </a:pPr>
            <a:r>
              <a:rPr sz="1701" dirty="0">
                <a:latin typeface="Segoe UI Symbol"/>
                <a:cs typeface="Segoe UI Symbol"/>
              </a:rPr>
              <a:t>msg: </a:t>
            </a:r>
            <a:r>
              <a:rPr sz="1701" spc="-5" dirty="0">
                <a:latin typeface="Segoe UI Symbol"/>
                <a:cs typeface="Segoe UI Symbol"/>
              </a:rPr>
              <a:t>"{{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item</a:t>
            </a:r>
            <a:r>
              <a:rPr sz="1701" spc="-5" dirty="0">
                <a:latin typeface="Segoe UI Symbol"/>
                <a:cs typeface="Segoe UI Symbol"/>
              </a:rPr>
              <a:t>.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 </a:t>
            </a:r>
            <a:r>
              <a:rPr sz="1701" dirty="0">
                <a:latin typeface="Segoe UI Symbol"/>
                <a:cs typeface="Segoe UI Symbol"/>
              </a:rPr>
              <a:t>}} </a:t>
            </a:r>
            <a:r>
              <a:rPr sz="1701" spc="-5" dirty="0">
                <a:latin typeface="Segoe UI Symbol"/>
                <a:cs typeface="Segoe UI Symbol"/>
              </a:rPr>
              <a:t>is </a:t>
            </a:r>
            <a:r>
              <a:rPr sz="1701" dirty="0">
                <a:latin typeface="Segoe UI Symbol"/>
                <a:cs typeface="Segoe UI Symbol"/>
              </a:rPr>
              <a:t>{{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item</a:t>
            </a:r>
            <a:r>
              <a:rPr sz="1701" spc="-5" dirty="0">
                <a:latin typeface="Segoe UI Symbol"/>
                <a:cs typeface="Segoe UI Symbol"/>
              </a:rPr>
              <a:t>.</a:t>
            </a:r>
            <a:r>
              <a:rPr sz="1701" spc="-5" dirty="0">
                <a:solidFill>
                  <a:srgbClr val="974707"/>
                </a:solidFill>
                <a:latin typeface="Segoe UI Symbol"/>
                <a:cs typeface="Segoe UI Symbol"/>
              </a:rPr>
              <a:t>color </a:t>
            </a:r>
            <a:r>
              <a:rPr sz="1701" dirty="0">
                <a:latin typeface="Segoe UI Symbol"/>
                <a:cs typeface="Segoe UI Symbol"/>
              </a:rPr>
              <a:t>}}"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5" dirty="0">
                <a:latin typeface="Segoe UI Symbol"/>
                <a:cs typeface="Segoe UI Symbol"/>
              </a:rPr>
              <a:t>: "{{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7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877" y="2071223"/>
            <a:ext cx="4385247" cy="5028772"/>
          </a:xfrm>
          <a:custGeom>
            <a:avLst/>
            <a:gdLst/>
            <a:ahLst/>
            <a:cxnLst/>
            <a:rect l="l" t="t" r="r" b="b"/>
            <a:pathLst>
              <a:path w="4383405" h="5026659">
                <a:moveTo>
                  <a:pt x="0" y="5026152"/>
                </a:moveTo>
                <a:lnTo>
                  <a:pt x="4383024" y="5026152"/>
                </a:lnTo>
                <a:lnTo>
                  <a:pt x="4383024" y="0"/>
                </a:lnTo>
                <a:lnTo>
                  <a:pt x="0" y="0"/>
                </a:lnTo>
                <a:lnTo>
                  <a:pt x="0" y="502615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634" y="754124"/>
            <a:ext cx="9320078" cy="758860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32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957" y="1690064"/>
            <a:ext cx="4776571" cy="538970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35944" marR="2170028" indent="-123875">
              <a:lnSpc>
                <a:spcPct val="136200"/>
              </a:lnSpc>
              <a:spcBef>
                <a:spcPts val="100"/>
              </a:spcBef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spc="-5" dirty="0">
                <a:latin typeface="Segoe UI Symbol"/>
                <a:cs typeface="Segoe UI Symbol"/>
              </a:rPr>
              <a:t>name: "loop </a:t>
            </a:r>
            <a:r>
              <a:rPr sz="1801" spc="-10" dirty="0">
                <a:latin typeface="Segoe UI Symbol"/>
                <a:cs typeface="Segoe UI Symbol"/>
              </a:rPr>
              <a:t>illustration"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hosts: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</a:t>
            </a:r>
            <a:endParaRPr sz="1801">
              <a:latin typeface="Segoe UI Symbol"/>
              <a:cs typeface="Segoe UI Symbol"/>
            </a:endParaRPr>
          </a:p>
          <a:p>
            <a:pPr marL="135944">
              <a:spcBef>
                <a:spcPts val="790"/>
              </a:spcBef>
            </a:pPr>
            <a:r>
              <a:rPr sz="1801" spc="5" dirty="0">
                <a:latin typeface="Segoe UI Symbol"/>
                <a:cs typeface="Segoe UI Symbol"/>
              </a:rPr>
              <a:t>vars:</a:t>
            </a:r>
            <a:endParaRPr sz="1801">
              <a:latin typeface="Segoe UI Symbol"/>
              <a:cs typeface="Segoe UI Symbol"/>
            </a:endParaRPr>
          </a:p>
          <a:p>
            <a:pPr marL="259819">
              <a:spcBef>
                <a:spcPts val="780"/>
              </a:spcBef>
            </a:pP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538695" lvl="1" indent="-154367">
              <a:spcBef>
                <a:spcPts val="780"/>
              </a:spcBef>
              <a:buChar char="-"/>
              <a:tabLst>
                <a:tab pos="539331" algn="l"/>
              </a:tabLst>
            </a:pPr>
            <a:r>
              <a:rPr sz="1801" spc="-5" dirty="0">
                <a:latin typeface="Segoe UI Symbol"/>
                <a:cs typeface="Segoe UI Symbol"/>
              </a:rPr>
              <a:t>id: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0</a:t>
            </a:r>
            <a:endParaRPr sz="1801">
              <a:latin typeface="Segoe UI Symbol"/>
              <a:cs typeface="Segoe UI Symbol"/>
            </a:endParaRPr>
          </a:p>
          <a:p>
            <a:pPr marL="259819" marR="3028891" indent="248384">
              <a:lnSpc>
                <a:spcPct val="136100"/>
              </a:lnSpc>
              <a:spcBef>
                <a:spcPts val="15"/>
              </a:spcBef>
            </a:pP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name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r>
              <a:rPr sz="1801" spc="-9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apple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colors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538695" lvl="1" indent="-154367">
              <a:spcBef>
                <a:spcPts val="780"/>
              </a:spcBef>
              <a:buChar char="-"/>
              <a:tabLst>
                <a:tab pos="539331" algn="l"/>
              </a:tabLst>
            </a:pPr>
            <a:r>
              <a:rPr sz="1801" spc="-5" dirty="0">
                <a:latin typeface="Segoe UI Symbol"/>
                <a:cs typeface="Segoe UI Symbol"/>
              </a:rPr>
              <a:t>id: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0</a:t>
            </a:r>
            <a:endParaRPr sz="1801">
              <a:latin typeface="Segoe UI Symbol"/>
              <a:cs typeface="Segoe UI Symbol"/>
            </a:endParaRPr>
          </a:p>
          <a:p>
            <a:pPr marL="135944" marR="3006657" indent="371624">
              <a:lnSpc>
                <a:spcPct val="136200"/>
              </a:lnSpc>
              <a:spcBef>
                <a:spcPts val="10"/>
              </a:spcBef>
            </a:pP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r>
              <a:rPr sz="1801" spc="-7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green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tasks:</a:t>
            </a:r>
            <a:endParaRPr sz="1801">
              <a:latin typeface="Segoe UI Symbol"/>
              <a:cs typeface="Segoe UI Symbol"/>
            </a:endParaRPr>
          </a:p>
          <a:p>
            <a:pPr marL="384964" marR="2049965" indent="-125145">
              <a:lnSpc>
                <a:spcPts val="2951"/>
              </a:lnSpc>
              <a:spcBef>
                <a:spcPts val="220"/>
              </a:spcBef>
            </a:pPr>
            <a:r>
              <a:rPr sz="1801" dirty="0">
                <a:latin typeface="Segoe UI Symbol"/>
                <a:cs typeface="Segoe UI Symbol"/>
              </a:rPr>
              <a:t>-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name</a:t>
            </a:r>
            <a:r>
              <a:rPr sz="1801" dirty="0">
                <a:latin typeface="Segoe UI Symbol"/>
                <a:cs typeface="Segoe UI Symbol"/>
              </a:rPr>
              <a:t>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my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Fruits"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debug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384964" marR="5082" indent="123238">
              <a:lnSpc>
                <a:spcPts val="2941"/>
              </a:lnSpc>
            </a:pP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msg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item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0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name</a:t>
            </a:r>
            <a:r>
              <a:rPr sz="1801" spc="-5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is 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item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6F2F9F"/>
                </a:solidFill>
                <a:latin typeface="Segoe UI Symbol"/>
                <a:cs typeface="Segoe UI Symbol"/>
              </a:rPr>
              <a:t>1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801" spc="-50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-5" dirty="0">
                <a:latin typeface="Segoe UI Symbol"/>
                <a:cs typeface="Segoe UI Symbol"/>
              </a:rPr>
              <a:t>|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product</a:t>
            </a:r>
            <a:r>
              <a:rPr sz="1801" spc="-5" dirty="0">
                <a:latin typeface="Segoe UI Symbol"/>
                <a:cs typeface="Segoe UI Symbol"/>
              </a:rPr>
              <a:t>(</a:t>
            </a: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colors</a:t>
            </a:r>
            <a:r>
              <a:rPr sz="1801" spc="-5" dirty="0">
                <a:latin typeface="Segoe UI Symbol"/>
                <a:cs typeface="Segoe UI Symbol"/>
              </a:rPr>
              <a:t>)|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list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729" y="1836429"/>
            <a:ext cx="6077598" cy="5178060"/>
          </a:xfrm>
          <a:custGeom>
            <a:avLst/>
            <a:gdLst/>
            <a:ahLst/>
            <a:cxnLst/>
            <a:rect l="l" t="t" r="r" b="b"/>
            <a:pathLst>
              <a:path w="6075045" h="5175884">
                <a:moveTo>
                  <a:pt x="0" y="5175504"/>
                </a:moveTo>
                <a:lnTo>
                  <a:pt x="6074664" y="5175504"/>
                </a:lnTo>
                <a:lnTo>
                  <a:pt x="6074664" y="0"/>
                </a:lnTo>
                <a:lnTo>
                  <a:pt x="0" y="0"/>
                </a:lnTo>
                <a:lnTo>
                  <a:pt x="0" y="517550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6254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881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420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Notion</a:t>
            </a:r>
            <a:r>
              <a:rPr spc="-45" dirty="0"/>
              <a:t> </a:t>
            </a:r>
            <a:r>
              <a:rPr spc="-5" dirty="0"/>
              <a:t>des</a:t>
            </a:r>
            <a:r>
              <a:rPr spc="-35" dirty="0"/>
              <a:t> </a:t>
            </a:r>
            <a:r>
              <a:rPr spc="-10"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67" y="2540432"/>
            <a:ext cx="9492792" cy="269353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99205" marR="7623" indent="-287135" algn="just">
              <a:spcBef>
                <a:spcPts val="95"/>
              </a:spcBef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blocs </a:t>
            </a:r>
            <a:r>
              <a:rPr sz="2501" dirty="0">
                <a:latin typeface="Segoe UI Symbol"/>
                <a:cs typeface="Segoe UI Symbol"/>
              </a:rPr>
              <a:t>permettent </a:t>
            </a:r>
            <a:r>
              <a:rPr sz="2501" spc="-5" dirty="0">
                <a:latin typeface="Segoe UI Symbol"/>
                <a:cs typeface="Segoe UI Symbol"/>
              </a:rPr>
              <a:t>le </a:t>
            </a:r>
            <a:r>
              <a:rPr sz="2501" dirty="0">
                <a:latin typeface="Segoe UI Symbol"/>
                <a:cs typeface="Segoe UI Symbol"/>
              </a:rPr>
              <a:t>regroupement </a:t>
            </a:r>
            <a:r>
              <a:rPr sz="2501" spc="-10" dirty="0">
                <a:latin typeface="Segoe UI Symbol"/>
                <a:cs typeface="Segoe UI Symbol"/>
              </a:rPr>
              <a:t>logique </a:t>
            </a:r>
            <a:r>
              <a:rPr sz="2501" spc="-5" dirty="0">
                <a:latin typeface="Segoe UI Symbol"/>
                <a:cs typeface="Segoe UI Symbol"/>
              </a:rPr>
              <a:t>des tâches </a:t>
            </a:r>
            <a:r>
              <a:rPr sz="2501" dirty="0">
                <a:latin typeface="Segoe UI Symbol"/>
                <a:cs typeface="Segoe UI Symbol"/>
              </a:rPr>
              <a:t>et la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gestion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erreurs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jeu.</a:t>
            </a:r>
            <a:endParaRPr sz="2501">
              <a:latin typeface="Segoe UI Symbol"/>
              <a:cs typeface="Segoe UI Symbol"/>
            </a:endParaRPr>
          </a:p>
          <a:p>
            <a:pPr marL="299205" marR="6353" indent="-287135" algn="just"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Tout </a:t>
            </a:r>
            <a:r>
              <a:rPr sz="2501" dirty="0">
                <a:latin typeface="Segoe UI Symbol"/>
                <a:cs typeface="Segoe UI Symbol"/>
              </a:rPr>
              <a:t>ce </a:t>
            </a:r>
            <a:r>
              <a:rPr sz="2501" spc="-5" dirty="0">
                <a:latin typeface="Segoe UI Symbol"/>
                <a:cs typeface="Segoe UI Symbol"/>
              </a:rPr>
              <a:t>que </a:t>
            </a:r>
            <a:r>
              <a:rPr sz="2501" spc="-10" dirty="0">
                <a:latin typeface="Segoe UI Symbol"/>
                <a:cs typeface="Segoe UI Symbol"/>
              </a:rPr>
              <a:t>l'on </a:t>
            </a:r>
            <a:r>
              <a:rPr sz="2501" spc="-5" dirty="0">
                <a:latin typeface="Segoe UI Symbol"/>
                <a:cs typeface="Segoe UI Symbol"/>
              </a:rPr>
              <a:t>peut appliquer à une tâche unique </a:t>
            </a:r>
            <a:r>
              <a:rPr sz="2501" dirty="0">
                <a:latin typeface="Segoe UI Symbol"/>
                <a:cs typeface="Segoe UI Symbol"/>
              </a:rPr>
              <a:t>peut être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appliqué </a:t>
            </a:r>
            <a:r>
              <a:rPr sz="2501" dirty="0">
                <a:latin typeface="Segoe UI Symbol"/>
                <a:cs typeface="Segoe UI Symbol"/>
              </a:rPr>
              <a:t>au </a:t>
            </a:r>
            <a:r>
              <a:rPr sz="2501" spc="-5" dirty="0">
                <a:latin typeface="Segoe UI Symbol"/>
                <a:cs typeface="Segoe UI Symbol"/>
              </a:rPr>
              <a:t>niveau </a:t>
            </a:r>
            <a:r>
              <a:rPr sz="2501" dirty="0">
                <a:latin typeface="Segoe UI Symbol"/>
                <a:cs typeface="Segoe UI Symbol"/>
              </a:rPr>
              <a:t>du </a:t>
            </a:r>
            <a:r>
              <a:rPr sz="2501" spc="-5" dirty="0">
                <a:latin typeface="Segoe UI Symbol"/>
                <a:cs typeface="Segoe UI Symbol"/>
              </a:rPr>
              <a:t>bloc ce qui facilite </a:t>
            </a:r>
            <a:r>
              <a:rPr sz="2501" dirty="0">
                <a:latin typeface="Segoe UI Symbol"/>
                <a:cs typeface="Segoe UI Symbol"/>
              </a:rPr>
              <a:t>également </a:t>
            </a:r>
            <a:r>
              <a:rPr sz="2501" spc="-5" dirty="0">
                <a:latin typeface="Segoe UI Symbol"/>
                <a:cs typeface="Segoe UI Symbol"/>
              </a:rPr>
              <a:t>la définition 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données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ou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directives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aux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tâches.</a:t>
            </a:r>
            <a:endParaRPr sz="2501">
              <a:latin typeface="Segoe UI Symbol"/>
              <a:cs typeface="Segoe UI Symbol"/>
            </a:endParaRPr>
          </a:p>
          <a:p>
            <a:pPr marL="299205" marR="5082" indent="-287135" algn="just"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directives </a:t>
            </a:r>
            <a:r>
              <a:rPr sz="2501" dirty="0">
                <a:latin typeface="Segoe UI Symbol"/>
                <a:cs typeface="Segoe UI Symbol"/>
              </a:rPr>
              <a:t>seront </a:t>
            </a:r>
            <a:r>
              <a:rPr sz="2501" spc="-5" dirty="0">
                <a:latin typeface="Segoe UI Symbol"/>
                <a:cs typeface="Segoe UI Symbol"/>
              </a:rPr>
              <a:t>appliqué aux tâches, </a:t>
            </a:r>
            <a:r>
              <a:rPr sz="2501" spc="-10" dirty="0">
                <a:latin typeface="Segoe UI Symbol"/>
                <a:cs typeface="Segoe UI Symbol"/>
              </a:rPr>
              <a:t>mais </a:t>
            </a:r>
            <a:r>
              <a:rPr sz="2501" spc="-5" dirty="0">
                <a:latin typeface="Segoe UI Symbol"/>
                <a:cs typeface="Segoe UI Symbol"/>
              </a:rPr>
              <a:t>pas au bloc lui- 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même.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38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015" y="888338"/>
            <a:ext cx="442415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Notion</a:t>
            </a:r>
            <a:r>
              <a:rPr spc="-35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10"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097" y="1937056"/>
            <a:ext cx="4618390" cy="4150828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81">
              <a:lnSpc>
                <a:spcPts val="2106"/>
              </a:lnSpc>
            </a:pPr>
            <a:r>
              <a:rPr sz="1801" dirty="0">
                <a:latin typeface="Segoe UI Symbol"/>
                <a:cs typeface="Segoe UI Symbol"/>
              </a:rPr>
              <a:t>tasks:</a:t>
            </a:r>
          </a:p>
          <a:p>
            <a:pPr marL="480887" indent="-155002">
              <a:buChar char="-"/>
              <a:tabLst>
                <a:tab pos="481523" algn="l"/>
              </a:tabLst>
            </a:pP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Install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Apache</a:t>
            </a:r>
            <a:endParaRPr sz="1801" dirty="0">
              <a:latin typeface="Segoe UI Symbol"/>
              <a:cs typeface="Segoe UI Symbol"/>
            </a:endParaRPr>
          </a:p>
          <a:p>
            <a:pPr marL="458017"/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block:</a:t>
            </a:r>
            <a:endParaRPr sz="1801" dirty="0">
              <a:latin typeface="Segoe UI Symbol"/>
              <a:cs typeface="Segoe UI Symbol"/>
            </a:endParaRPr>
          </a:p>
          <a:p>
            <a:pPr marL="729272" lvl="1" indent="-154367">
              <a:buChar char="-"/>
              <a:tabLst>
                <a:tab pos="729907" algn="l"/>
              </a:tabLst>
            </a:pPr>
            <a:r>
              <a:rPr sz="1801" dirty="0">
                <a:latin typeface="Segoe UI Symbol"/>
                <a:cs typeface="Segoe UI Symbol"/>
              </a:rPr>
              <a:t>yum:</a:t>
            </a:r>
          </a:p>
          <a:p>
            <a:pPr marL="822019"/>
            <a:r>
              <a:rPr sz="1801" spc="-5" dirty="0">
                <a:latin typeface="Segoe UI Symbol"/>
                <a:cs typeface="Segoe UI Symbol"/>
              </a:rPr>
              <a:t>name:</a:t>
            </a:r>
            <a:endParaRPr sz="1801" dirty="0">
              <a:latin typeface="Segoe UI Symbol"/>
              <a:cs typeface="Segoe UI Symbol"/>
            </a:endParaRPr>
          </a:p>
          <a:p>
            <a:pPr marL="1101530" lvl="2" indent="-155637">
              <a:buChar char="-"/>
              <a:tabLst>
                <a:tab pos="1101530" algn="l"/>
              </a:tabLst>
            </a:pPr>
            <a:r>
              <a:rPr sz="1801" dirty="0">
                <a:latin typeface="Segoe UI Symbol"/>
                <a:cs typeface="Segoe UI Symbol"/>
              </a:rPr>
              <a:t>httpd</a:t>
            </a:r>
          </a:p>
          <a:p>
            <a:pPr marL="822019" marR="2285009" lvl="2" indent="123238">
              <a:buChar char="-"/>
              <a:tabLst>
                <a:tab pos="1101530" algn="l"/>
              </a:tabLst>
            </a:pPr>
            <a:r>
              <a:rPr sz="1801" spc="-5" dirty="0">
                <a:latin typeface="Segoe UI Symbol"/>
                <a:cs typeface="Segoe UI Symbol"/>
              </a:rPr>
              <a:t>memca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dirty="0">
                <a:latin typeface="Segoe UI Symbol"/>
                <a:cs typeface="Segoe UI Symbol"/>
              </a:rPr>
              <a:t>hed  </a:t>
            </a:r>
            <a:r>
              <a:rPr sz="1801" spc="-5" dirty="0">
                <a:latin typeface="Segoe UI Symbol"/>
                <a:cs typeface="Segoe UI Symbol"/>
              </a:rPr>
              <a:t>state: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installed</a:t>
            </a:r>
            <a:endParaRPr sz="1801" dirty="0">
              <a:latin typeface="Segoe UI Symbol"/>
              <a:cs typeface="Segoe UI Symbol"/>
            </a:endParaRPr>
          </a:p>
          <a:p>
            <a:pPr marL="822019" marR="2486384" lvl="1" indent="-247114">
              <a:buChar char="-"/>
              <a:tabLst>
                <a:tab pos="729907" algn="l"/>
              </a:tabLst>
            </a:pPr>
            <a:r>
              <a:rPr sz="1801" spc="-5" dirty="0">
                <a:latin typeface="Segoe UI Symbol"/>
                <a:cs typeface="Segoe UI Symbol"/>
              </a:rPr>
              <a:t>service: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name: bar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state: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started</a:t>
            </a:r>
            <a:endParaRPr sz="1801" dirty="0">
              <a:latin typeface="Segoe UI Symbol"/>
              <a:cs typeface="Segoe UI Symbol"/>
            </a:endParaRPr>
          </a:p>
          <a:p>
            <a:pPr marL="822019"/>
            <a:r>
              <a:rPr sz="1801" spc="-5" dirty="0">
                <a:latin typeface="Segoe UI Symbol"/>
                <a:cs typeface="Segoe UI Symbol"/>
              </a:rPr>
              <a:t>enabled: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</a:t>
            </a:r>
          </a:p>
          <a:p>
            <a:pPr marL="458017"/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when: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ansible_distribution</a:t>
            </a:r>
            <a:r>
              <a:rPr sz="1801" spc="-5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==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'CentOS'</a:t>
            </a:r>
            <a:endParaRPr sz="1801" dirty="0">
              <a:latin typeface="Segoe UI Symbol"/>
              <a:cs typeface="Segoe UI Symbol"/>
            </a:endParaRPr>
          </a:p>
          <a:p>
            <a:pPr marL="450395"/>
            <a:r>
              <a:rPr sz="1801" spc="-5" dirty="0">
                <a:latin typeface="Segoe UI Symbol"/>
                <a:cs typeface="Segoe UI Symbol"/>
              </a:rPr>
              <a:t>become: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</a:t>
            </a:r>
          </a:p>
          <a:p>
            <a:pPr marL="450395">
              <a:spcBef>
                <a:spcPts val="5"/>
              </a:spcBef>
            </a:pPr>
            <a:r>
              <a:rPr sz="1801" spc="-5" dirty="0">
                <a:latin typeface="Segoe UI Symbol"/>
                <a:cs typeface="Segoe UI Symbol"/>
              </a:rPr>
              <a:t>become_user: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48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3366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 </a:t>
            </a:r>
            <a:r>
              <a:rPr spc="-5" dirty="0"/>
              <a:t>des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67" y="2387968"/>
            <a:ext cx="9795814" cy="307469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marR="5082" indent="-343672" algn="just">
              <a:spcBef>
                <a:spcPts val="95"/>
              </a:spcBef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blocs </a:t>
            </a:r>
            <a:r>
              <a:rPr sz="2501" dirty="0">
                <a:latin typeface="Segoe UI Symbol"/>
                <a:cs typeface="Segoe UI Symbol"/>
              </a:rPr>
              <a:t>permettent également de gérer les </a:t>
            </a:r>
            <a:r>
              <a:rPr sz="2501" spc="-5" dirty="0">
                <a:latin typeface="Segoe UI Symbol"/>
                <a:cs typeface="Segoe UI Symbol"/>
              </a:rPr>
              <a:t>sorties </a:t>
            </a:r>
            <a:r>
              <a:rPr sz="2501" dirty="0">
                <a:latin typeface="Segoe UI Symbol"/>
                <a:cs typeface="Segoe UI Symbol"/>
              </a:rPr>
              <a:t>d'erreurs </a:t>
            </a:r>
            <a:r>
              <a:rPr sz="2501" spc="-15" dirty="0">
                <a:latin typeface="Segoe UI Symbol"/>
                <a:cs typeface="Segoe UI Symbol"/>
              </a:rPr>
              <a:t>de 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manière </a:t>
            </a:r>
            <a:r>
              <a:rPr sz="2501" spc="-10" dirty="0">
                <a:latin typeface="Segoe UI Symbol"/>
                <a:cs typeface="Segoe UI Symbol"/>
              </a:rPr>
              <a:t>similaire </a:t>
            </a:r>
            <a:r>
              <a:rPr sz="2501" spc="-5" dirty="0">
                <a:latin typeface="Segoe UI Symbol"/>
                <a:cs typeface="Segoe UI Symbol"/>
              </a:rPr>
              <a:t>aux exceptions </a:t>
            </a:r>
            <a:r>
              <a:rPr sz="2501" spc="-10" dirty="0">
                <a:latin typeface="Segoe UI Symbol"/>
                <a:cs typeface="Segoe UI Symbol"/>
              </a:rPr>
              <a:t>de </a:t>
            </a:r>
            <a:r>
              <a:rPr sz="2501" spc="-5" dirty="0">
                <a:latin typeface="Segoe UI Symbol"/>
                <a:cs typeface="Segoe UI Symbol"/>
              </a:rPr>
              <a:t>la plupart des langages </a:t>
            </a:r>
            <a:r>
              <a:rPr sz="2501" spc="10" dirty="0">
                <a:latin typeface="Segoe UI Symbol"/>
                <a:cs typeface="Segoe UI Symbol"/>
              </a:rPr>
              <a:t>de 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programmation.</a:t>
            </a:r>
            <a:endParaRPr sz="2501">
              <a:latin typeface="Segoe UI Symbol"/>
              <a:cs typeface="Segoe UI Symbol"/>
            </a:endParaRPr>
          </a:p>
          <a:p>
            <a:pPr marL="355742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du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</a:t>
            </a:r>
            <a:r>
              <a:rPr sz="2501" spc="5" dirty="0">
                <a:latin typeface="Segoe UI Symbol"/>
                <a:cs typeface="Segoe UI Symbol"/>
              </a:rPr>
              <a:t>:</a:t>
            </a:r>
            <a:r>
              <a:rPr sz="2501" spc="-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s'exécutent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normalement.</a:t>
            </a:r>
            <a:endParaRPr sz="2501">
              <a:latin typeface="Segoe UI Symbol"/>
              <a:cs typeface="Segoe UI Symbol"/>
            </a:endParaRPr>
          </a:p>
          <a:p>
            <a:pPr marL="355742" marR="5717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En cas </a:t>
            </a:r>
            <a:r>
              <a:rPr sz="2501" dirty="0">
                <a:latin typeface="Segoe UI Symbol"/>
                <a:cs typeface="Segoe UI Symbol"/>
              </a:rPr>
              <a:t>d'erreur, </a:t>
            </a:r>
            <a:r>
              <a:rPr sz="2501" spc="-5" dirty="0">
                <a:latin typeface="Segoe UI Symbol"/>
                <a:cs typeface="Segoe UI Symbol"/>
              </a:rPr>
              <a:t>la section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rescue</a:t>
            </a:r>
            <a:r>
              <a:rPr sz="2501" dirty="0">
                <a:latin typeface="Segoe UI Symbol"/>
                <a:cs typeface="Segoe UI Symbol"/>
              </a:rPr>
              <a:t>: </a:t>
            </a:r>
            <a:r>
              <a:rPr sz="2501" spc="-5" dirty="0">
                <a:latin typeface="Segoe UI Symbol"/>
                <a:cs typeface="Segoe UI Symbol"/>
              </a:rPr>
              <a:t>s'exécute avec tout ce que </a:t>
            </a:r>
            <a:r>
              <a:rPr sz="2501" dirty="0">
                <a:latin typeface="Segoe UI Symbol"/>
                <a:cs typeface="Segoe UI Symbol"/>
              </a:rPr>
              <a:t>vous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devez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faire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pour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résoudre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l'erreur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précédente.</a:t>
            </a:r>
            <a:endParaRPr sz="2501">
              <a:latin typeface="Segoe UI Symbol"/>
              <a:cs typeface="Segoe UI Symbol"/>
            </a:endParaRPr>
          </a:p>
          <a:p>
            <a:pPr marL="355742" marR="8894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La section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always</a:t>
            </a:r>
            <a:r>
              <a:rPr sz="2501" dirty="0">
                <a:latin typeface="Segoe UI Symbol"/>
                <a:cs typeface="Segoe UI Symbol"/>
              </a:rPr>
              <a:t>: </a:t>
            </a:r>
            <a:r>
              <a:rPr sz="2501" spc="-5" dirty="0">
                <a:latin typeface="Segoe UI Symbol"/>
                <a:cs typeface="Segoe UI Symbol"/>
              </a:rPr>
              <a:t>est exécutée quelle que soit l'erreur </a:t>
            </a:r>
            <a:r>
              <a:rPr sz="2501" dirty="0">
                <a:latin typeface="Segoe UI Symbol"/>
                <a:cs typeface="Segoe UI Symbol"/>
              </a:rPr>
              <a:t>précédente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qui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s'est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produite</a:t>
            </a:r>
            <a:r>
              <a:rPr sz="2501" spc="5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ou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non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sections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block:</a:t>
            </a:r>
            <a:r>
              <a:rPr sz="25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rescue: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7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97" y="942539"/>
            <a:ext cx="622057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 </a:t>
            </a:r>
            <a:r>
              <a:rPr spc="-5" dirty="0"/>
              <a:t>des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099" y="2033108"/>
            <a:ext cx="5585901" cy="401806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lnSpc>
                <a:spcPts val="1940"/>
              </a:lnSpc>
              <a:spcBef>
                <a:spcPts val="105"/>
              </a:spcBef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64636" marR="1040546" indent="-117522">
              <a:lnSpc>
                <a:spcPts val="1840"/>
              </a:lnSpc>
              <a:spcBef>
                <a:spcPts val="125"/>
              </a:spcBef>
              <a:buFont typeface="Segoe UI Symbol"/>
              <a:buChar char="-"/>
              <a:tabLst>
                <a:tab pos="392587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Attempt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and </a:t>
            </a:r>
            <a:r>
              <a:rPr sz="1701" dirty="0">
                <a:latin typeface="Segoe UI Symbol"/>
                <a:cs typeface="Segoe UI Symbol"/>
              </a:rPr>
              <a:t>graceful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roll</a:t>
            </a:r>
            <a:r>
              <a:rPr sz="1701" dirty="0">
                <a:latin typeface="Segoe UI Symbol"/>
                <a:cs typeface="Segoe UI Symbol"/>
              </a:rPr>
              <a:t> back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demo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</a:t>
            </a:r>
            <a:r>
              <a:rPr sz="1701" spc="5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execute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normally'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command:</a:t>
            </a:r>
            <a:r>
              <a:rPr sz="1701" spc="-6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/bin/false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5082" indent="351931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msg: </a:t>
            </a:r>
            <a:r>
              <a:rPr sz="1701" dirty="0">
                <a:latin typeface="Segoe UI Symbol"/>
                <a:cs typeface="Segoe UI Symbol"/>
              </a:rPr>
              <a:t>'I </a:t>
            </a:r>
            <a:r>
              <a:rPr sz="1701" spc="-5" dirty="0">
                <a:latin typeface="Segoe UI Symbol"/>
                <a:cs typeface="Segoe UI Symbol"/>
              </a:rPr>
              <a:t>never execute, </a:t>
            </a:r>
            <a:r>
              <a:rPr sz="1701" dirty="0">
                <a:latin typeface="Segoe UI Symbol"/>
                <a:cs typeface="Segoe UI Symbol"/>
              </a:rPr>
              <a:t>due to </a:t>
            </a:r>
            <a:r>
              <a:rPr sz="1701" spc="-5" dirty="0">
                <a:latin typeface="Segoe UI Symbol"/>
                <a:cs typeface="Segoe UI Symbol"/>
              </a:rPr>
              <a:t>the </a:t>
            </a:r>
            <a:r>
              <a:rPr sz="1701" dirty="0">
                <a:latin typeface="Segoe UI Symbol"/>
                <a:cs typeface="Segoe UI Symbol"/>
              </a:rPr>
              <a:t>above </a:t>
            </a:r>
            <a:r>
              <a:rPr sz="1701" spc="-5" dirty="0">
                <a:latin typeface="Segoe UI Symbol"/>
                <a:cs typeface="Segoe UI Symbol"/>
              </a:rPr>
              <a:t>task failing'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rescue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caught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an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error'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command:</a:t>
            </a:r>
            <a:r>
              <a:rPr sz="1701" spc="-6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/bin/false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2119207" indent="351931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also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never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execute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:-('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always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940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"This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always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executes"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72" y="2071223"/>
            <a:ext cx="6033129" cy="4413834"/>
          </a:xfrm>
          <a:custGeom>
            <a:avLst/>
            <a:gdLst/>
            <a:ahLst/>
            <a:cxnLst/>
            <a:rect l="l" t="t" r="r" b="b"/>
            <a:pathLst>
              <a:path w="6030595" h="4411980">
                <a:moveTo>
                  <a:pt x="0" y="4411980"/>
                </a:moveTo>
                <a:lnTo>
                  <a:pt x="6030468" y="4411980"/>
                </a:lnTo>
                <a:lnTo>
                  <a:pt x="6030468" y="0"/>
                </a:lnTo>
                <a:lnTo>
                  <a:pt x="0" y="0"/>
                </a:lnTo>
                <a:lnTo>
                  <a:pt x="0" y="441198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12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2655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Ignorer</a:t>
            </a:r>
            <a:r>
              <a:rPr spc="5" dirty="0"/>
              <a:t> </a:t>
            </a:r>
            <a:r>
              <a:rPr spc="-5" dirty="0"/>
              <a:t>les</a:t>
            </a:r>
            <a:r>
              <a:rPr spc="-10" dirty="0"/>
              <a:t> </a:t>
            </a:r>
            <a:r>
              <a:rPr spc="-5" dirty="0"/>
              <a:t>tâches échouées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150" y="2512988"/>
            <a:ext cx="8894371" cy="191914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 marR="5082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Une</a:t>
            </a:r>
            <a:r>
              <a:rPr sz="2501" spc="-5" dirty="0">
                <a:latin typeface="Segoe UI Symbol"/>
                <a:cs typeface="Segoe UI Symbol"/>
              </a:rPr>
              <a:t> tâche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qui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échoue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(failed)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arrête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la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lecture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livre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jeu. </a:t>
            </a:r>
            <a:r>
              <a:rPr sz="2501" spc="-670" dirty="0">
                <a:latin typeface="Segoe UI Symbol"/>
                <a:cs typeface="Segoe UI Symbol"/>
              </a:rPr>
              <a:t>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ignore_errors</a:t>
            </a:r>
            <a:r>
              <a:rPr sz="2501" spc="-1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permet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d'outrepasser</a:t>
            </a:r>
            <a:r>
              <a:rPr sz="2501" spc="5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ce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comportement:</a:t>
            </a:r>
            <a:endParaRPr sz="2501">
              <a:latin typeface="Segoe UI Symbol"/>
              <a:cs typeface="Segoe UI Symbol"/>
            </a:endParaRPr>
          </a:p>
          <a:p>
            <a:pPr marL="556483" marR="2912004" indent="-143567">
              <a:lnSpc>
                <a:spcPts val="3001"/>
              </a:lnSpc>
              <a:spcBef>
                <a:spcPts val="5"/>
              </a:spcBef>
            </a:pPr>
            <a:r>
              <a:rPr sz="2501" spc="-5" dirty="0">
                <a:latin typeface="Calibri"/>
                <a:cs typeface="Calibri"/>
              </a:rPr>
              <a:t>-</a:t>
            </a:r>
            <a:r>
              <a:rPr sz="2501" spc="-10" dirty="0">
                <a:latin typeface="Calibri"/>
                <a:cs typeface="Calibri"/>
              </a:rPr>
              <a:t> name:</a:t>
            </a:r>
            <a:r>
              <a:rPr sz="2501" spc="2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this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will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not</a:t>
            </a:r>
            <a:r>
              <a:rPr sz="2501" spc="-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be</a:t>
            </a:r>
            <a:r>
              <a:rPr sz="2501" spc="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counted</a:t>
            </a:r>
            <a:r>
              <a:rPr sz="2501" spc="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as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a </a:t>
            </a:r>
            <a:r>
              <a:rPr sz="2501" spc="-10" dirty="0">
                <a:latin typeface="Calibri"/>
                <a:cs typeface="Calibri"/>
              </a:rPr>
              <a:t>failure </a:t>
            </a:r>
            <a:r>
              <a:rPr sz="2501" spc="-550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command: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/bin/false</a:t>
            </a:r>
            <a:endParaRPr sz="2501">
              <a:latin typeface="Calibri"/>
              <a:cs typeface="Calibri"/>
            </a:endParaRPr>
          </a:p>
          <a:p>
            <a:pPr marL="556483">
              <a:lnSpc>
                <a:spcPts val="2906"/>
              </a:lnSpc>
            </a:pPr>
            <a:r>
              <a:rPr sz="2501" b="1" spc="-5" dirty="0">
                <a:solidFill>
                  <a:srgbClr val="FF0000"/>
                </a:solidFill>
                <a:latin typeface="Calibri"/>
                <a:cs typeface="Calibri"/>
              </a:rPr>
              <a:t>ignore_errors:</a:t>
            </a:r>
            <a:r>
              <a:rPr sz="2501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1" b="1" spc="-5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19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3614668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Ce</a:t>
            </a:r>
            <a:r>
              <a:rPr sz="3401" spc="-2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qu’on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a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couvert</a:t>
            </a:r>
            <a:endParaRPr sz="3401" dirty="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3748709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Boucles </a:t>
            </a:r>
            <a:r>
              <a:rPr sz="1801" dirty="0">
                <a:latin typeface="Segoe UI Symbol"/>
                <a:cs typeface="Segoe UI Symbol"/>
              </a:rPr>
              <a:t>et </a:t>
            </a:r>
            <a:r>
              <a:rPr sz="1801" spc="-5" dirty="0">
                <a:latin typeface="Segoe UI Symbol"/>
                <a:cs typeface="Segoe UI Symbol"/>
              </a:rPr>
              <a:t>structures conditionnelles.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Blocks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 gestion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erreurss.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Installation du </a:t>
            </a:r>
            <a:r>
              <a:rPr lang="fr-BE" dirty="0" err="1"/>
              <a:t>Lab</a:t>
            </a:r>
            <a:r>
              <a:rPr lang="fr-BE" dirty="0"/>
              <a:t> </a:t>
            </a:r>
            <a:r>
              <a:rPr lang="fr-BE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391" y="3036575"/>
            <a:ext cx="5064347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Etiquetage</a:t>
            </a:r>
            <a:r>
              <a:rPr sz="5252" u="heavy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:</a:t>
            </a:r>
            <a:r>
              <a:rPr sz="5252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Tags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034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7210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3341503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Application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 tags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tags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Tags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spéciaux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Réutilisation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tags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8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256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2178787"/>
            <a:ext cx="7684186" cy="4143210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Si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avez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grand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playbook,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s'avérer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pouvoir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35"/>
              </a:spcBef>
              <a:buFont typeface="Arial MT"/>
              <a:buChar char="•"/>
            </a:pPr>
            <a:endParaRPr sz="1601" dirty="0">
              <a:latin typeface="Segoe UI Symbol"/>
              <a:cs typeface="Segoe UI Symbol"/>
            </a:endParaRPr>
          </a:p>
          <a:p>
            <a:pPr marL="299205"/>
            <a:r>
              <a:rPr sz="1801" spc="-5" dirty="0">
                <a:latin typeface="Segoe UI Symbol"/>
                <a:cs typeface="Segoe UI Symbol"/>
              </a:rPr>
              <a:t>exécuter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qu'une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spécifique plutôt</a:t>
            </a:r>
            <a:r>
              <a:rPr sz="1801" dirty="0">
                <a:latin typeface="Segoe UI Symbol"/>
                <a:cs typeface="Segoe UI Symbol"/>
              </a:rPr>
              <a:t> que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lire.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</a:pPr>
            <a:endParaRPr sz="1601" dirty="0">
              <a:latin typeface="Segoe UI Symbol"/>
              <a:cs typeface="Segoe UI Symbol"/>
            </a:endParaRPr>
          </a:p>
          <a:p>
            <a:pPr marL="299205" indent="-287135">
              <a:spcBef>
                <a:spcPts val="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prend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charge</a:t>
            </a:r>
            <a:r>
              <a:rPr sz="1801" dirty="0">
                <a:latin typeface="Segoe UI Symbol"/>
                <a:cs typeface="Segoe UI Symbol"/>
              </a:rPr>
              <a:t> 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attribut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tags: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cette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raison.</a:t>
            </a:r>
            <a:endParaRPr sz="1801" dirty="0">
              <a:latin typeface="Segoe UI Symbol"/>
              <a:cs typeface="Segoe UI Symbol"/>
            </a:endParaRPr>
          </a:p>
          <a:p>
            <a:pPr marL="299205" marR="468182" indent="-287135">
              <a:lnSpc>
                <a:spcPct val="200000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Lorsque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exécutez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5" dirty="0">
                <a:latin typeface="Segoe UI Symbol"/>
                <a:cs typeface="Segoe UI Symbol"/>
              </a:rPr>
              <a:t> playbook,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pouvez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filtrer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-5" dirty="0">
                <a:latin typeface="Segoe UI Symbol"/>
                <a:cs typeface="Segoe UI Symbol"/>
              </a:rPr>
              <a:t> tâches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fonction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"tags"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deux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manières: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1601" dirty="0">
              <a:latin typeface="Segoe UI Symbol"/>
              <a:cs typeface="Segoe UI Symbol"/>
            </a:endParaRPr>
          </a:p>
          <a:p>
            <a:pPr marL="756588" lvl="1" indent="-287135"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1801" spc="-5" dirty="0">
                <a:latin typeface="Calibri"/>
                <a:cs typeface="Calibri"/>
              </a:rPr>
              <a:t>Sur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la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ligne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commande,</a:t>
            </a:r>
            <a:r>
              <a:rPr sz="1801" dirty="0">
                <a:latin typeface="Calibri"/>
                <a:cs typeface="Calibri"/>
              </a:rPr>
              <a:t> avec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options</a:t>
            </a:r>
            <a:r>
              <a:rPr sz="1801" spc="40" dirty="0">
                <a:latin typeface="Calibri"/>
                <a:cs typeface="Calibri"/>
              </a:rPr>
              <a:t> </a:t>
            </a:r>
            <a:r>
              <a:rPr sz="1801" b="1" dirty="0">
                <a:solidFill>
                  <a:srgbClr val="C00000"/>
                </a:solidFill>
                <a:latin typeface="Calibri"/>
                <a:cs typeface="Calibri"/>
              </a:rPr>
              <a:t>--tags</a:t>
            </a:r>
            <a:r>
              <a:rPr sz="1801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ou </a:t>
            </a:r>
            <a:r>
              <a:rPr sz="1801" b="1" dirty="0">
                <a:solidFill>
                  <a:srgbClr val="C00000"/>
                </a:solidFill>
                <a:latin typeface="Calibri"/>
                <a:cs typeface="Calibri"/>
              </a:rPr>
              <a:t>--skip-tags</a:t>
            </a:r>
            <a:endParaRPr sz="1801" dirty="0"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 MT"/>
              <a:buChar char="•"/>
            </a:pPr>
            <a:endParaRPr sz="1751" dirty="0">
              <a:latin typeface="Calibri"/>
              <a:cs typeface="Calibri"/>
            </a:endParaRPr>
          </a:p>
          <a:p>
            <a:pPr marL="756588" lvl="1" indent="-287135"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1801" spc="-5" dirty="0">
                <a:latin typeface="Calibri"/>
                <a:cs typeface="Calibri"/>
              </a:rPr>
              <a:t>Dans </a:t>
            </a:r>
            <a:r>
              <a:rPr sz="1801" dirty="0">
                <a:latin typeface="Calibri"/>
                <a:cs typeface="Calibri"/>
              </a:rPr>
              <a:t>les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paramètres 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configuration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Ansible,</a:t>
            </a:r>
            <a:r>
              <a:rPr sz="1801" dirty="0">
                <a:latin typeface="Calibri"/>
                <a:cs typeface="Calibri"/>
              </a:rPr>
              <a:t> avec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les </a:t>
            </a:r>
            <a:r>
              <a:rPr sz="1801" spc="-5" dirty="0">
                <a:latin typeface="Calibri"/>
                <a:cs typeface="Calibri"/>
              </a:rPr>
              <a:t>options</a:t>
            </a:r>
            <a:r>
              <a:rPr sz="1801" spc="50" dirty="0">
                <a:latin typeface="Calibri"/>
                <a:cs typeface="Calibri"/>
              </a:rPr>
              <a:t> </a:t>
            </a:r>
            <a:r>
              <a:rPr sz="1801" b="1" spc="-5" dirty="0">
                <a:solidFill>
                  <a:srgbClr val="C00000"/>
                </a:solidFill>
                <a:latin typeface="Calibri"/>
                <a:cs typeface="Calibri"/>
              </a:rPr>
              <a:t>TAGS_RUN</a:t>
            </a:r>
            <a:endParaRPr sz="1801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751" dirty="0">
              <a:latin typeface="Calibri"/>
              <a:cs typeface="Calibri"/>
            </a:endParaRPr>
          </a:p>
          <a:p>
            <a:pPr marL="756588"/>
            <a:r>
              <a:rPr sz="1801" dirty="0">
                <a:latin typeface="Calibri"/>
                <a:cs typeface="Calibri"/>
              </a:rPr>
              <a:t>et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b="1" spc="-5" dirty="0">
                <a:solidFill>
                  <a:srgbClr val="C00000"/>
                </a:solidFill>
                <a:latin typeface="Calibri"/>
                <a:cs typeface="Calibri"/>
              </a:rPr>
              <a:t>TAGS_SKIP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69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73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</a:t>
            </a:r>
            <a:r>
              <a:rPr spc="-5" dirty="0"/>
              <a:t> des</a:t>
            </a:r>
            <a:r>
              <a:rPr spc="-10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351757"/>
            <a:ext cx="8536080" cy="287521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470088" marR="5082" indent="-458017">
              <a:spcBef>
                <a:spcPts val="105"/>
              </a:spcBef>
              <a:buFont typeface="Arial MT"/>
              <a:buChar char="•"/>
              <a:tabLst>
                <a:tab pos="470088" algn="l"/>
                <a:tab pos="470722" algn="l"/>
              </a:tabLst>
            </a:pPr>
            <a:r>
              <a:rPr sz="2801" dirty="0">
                <a:latin typeface="Segoe UI Symbol"/>
                <a:cs typeface="Segoe UI Symbol"/>
              </a:rPr>
              <a:t>Les </a:t>
            </a:r>
            <a:r>
              <a:rPr sz="2801" spc="-5" dirty="0">
                <a:latin typeface="Segoe UI Symbol"/>
                <a:cs typeface="Segoe UI Symbol"/>
              </a:rPr>
              <a:t>"tags" </a:t>
            </a:r>
            <a:r>
              <a:rPr sz="2801" dirty="0">
                <a:latin typeface="Segoe UI Symbol"/>
                <a:cs typeface="Segoe UI Symbol"/>
              </a:rPr>
              <a:t>peuvent être appliqués à de nombreuses </a:t>
            </a:r>
            <a:r>
              <a:rPr sz="2801" spc="-755" dirty="0">
                <a:latin typeface="Segoe UI Symbol"/>
                <a:cs typeface="Segoe UI Symbol"/>
              </a:rPr>
              <a:t> </a:t>
            </a:r>
            <a:r>
              <a:rPr sz="2801" spc="-5" dirty="0">
                <a:latin typeface="Segoe UI Symbol"/>
                <a:cs typeface="Segoe UI Symbol"/>
              </a:rPr>
              <a:t>structures</a:t>
            </a:r>
            <a:r>
              <a:rPr sz="2801" spc="5" dirty="0">
                <a:latin typeface="Segoe UI Symbol"/>
                <a:cs typeface="Segoe UI Symbol"/>
              </a:rPr>
              <a:t> </a:t>
            </a:r>
            <a:r>
              <a:rPr sz="2801" dirty="0">
                <a:latin typeface="Segoe UI Symbol"/>
                <a:cs typeface="Segoe UI Symbol"/>
              </a:rPr>
              <a:t>dans</a:t>
            </a:r>
            <a:r>
              <a:rPr sz="2801" spc="-10" dirty="0">
                <a:latin typeface="Segoe UI Symbol"/>
                <a:cs typeface="Segoe UI Symbol"/>
              </a:rPr>
              <a:t> </a:t>
            </a:r>
            <a:r>
              <a:rPr sz="2801" spc="-5" dirty="0">
                <a:latin typeface="Segoe UI Symbol"/>
                <a:cs typeface="Segoe UI Symbol"/>
              </a:rPr>
              <a:t>Ansible</a:t>
            </a:r>
            <a:r>
              <a:rPr sz="2801" spc="-10" dirty="0">
                <a:latin typeface="Segoe UI Symbol"/>
                <a:cs typeface="Segoe UI Symbol"/>
              </a:rPr>
              <a:t> </a:t>
            </a:r>
            <a:r>
              <a:rPr sz="2801" dirty="0">
                <a:latin typeface="Segoe UI Symbol"/>
                <a:cs typeface="Segoe UI Symbol"/>
              </a:rPr>
              <a:t>:</a:t>
            </a:r>
            <a:endParaRPr sz="2801">
              <a:latin typeface="Segoe UI Symbol"/>
              <a:cs typeface="Segoe UI Symbol"/>
            </a:endParaRPr>
          </a:p>
          <a:p>
            <a:pPr marL="927471" lvl="1" indent="-458017">
              <a:lnSpc>
                <a:spcPts val="3071"/>
              </a:lnSpc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10" dirty="0">
                <a:latin typeface="Calibri"/>
                <a:cs typeface="Calibri"/>
              </a:rPr>
              <a:t>tasks: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40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roles: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35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blocks: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35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import_roles: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40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import_tasks: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51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80" y="969093"/>
            <a:ext cx="50548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</a:t>
            </a:r>
            <a:r>
              <a:rPr spc="-5" dirty="0"/>
              <a:t> des</a:t>
            </a:r>
            <a:r>
              <a:rPr spc="-10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046" y="1955605"/>
            <a:ext cx="3502225" cy="360832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201" spc="45" dirty="0">
                <a:latin typeface="Calibri"/>
                <a:cs typeface="Calibri"/>
              </a:rPr>
              <a:t>Exemple</a:t>
            </a:r>
            <a:r>
              <a:rPr sz="2201" spc="145" dirty="0">
                <a:latin typeface="Calibri"/>
                <a:cs typeface="Calibri"/>
              </a:rPr>
              <a:t> </a:t>
            </a:r>
            <a:r>
              <a:rPr sz="2201" dirty="0">
                <a:latin typeface="Calibri"/>
                <a:cs typeface="Calibri"/>
              </a:rPr>
              <a:t>d’utilisation</a:t>
            </a:r>
            <a:r>
              <a:rPr sz="2201" spc="80" dirty="0">
                <a:latin typeface="Calibri"/>
                <a:cs typeface="Calibri"/>
              </a:rPr>
              <a:t> </a:t>
            </a:r>
            <a:r>
              <a:rPr sz="2201" spc="10" dirty="0">
                <a:latin typeface="Calibri"/>
                <a:cs typeface="Calibri"/>
              </a:rPr>
              <a:t>d’un</a:t>
            </a:r>
            <a:r>
              <a:rPr sz="2201" spc="-10" dirty="0">
                <a:latin typeface="Calibri"/>
                <a:cs typeface="Calibri"/>
              </a:rPr>
              <a:t> </a:t>
            </a:r>
            <a:r>
              <a:rPr sz="2201" spc="25" dirty="0">
                <a:latin typeface="Calibri"/>
                <a:cs typeface="Calibri"/>
              </a:rPr>
              <a:t>tag</a:t>
            </a:r>
            <a:endParaRPr sz="220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567" y="2579692"/>
            <a:ext cx="6573106" cy="292921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477075">
              <a:lnSpc>
                <a:spcPts val="1416"/>
              </a:lnSpc>
            </a:pPr>
            <a:r>
              <a:rPr sz="1200" spc="5" dirty="0">
                <a:latin typeface="Consolas"/>
                <a:cs typeface="Consolas"/>
              </a:rPr>
              <a:t>tasks: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251" dirty="0">
              <a:latin typeface="Consolas"/>
              <a:cs typeface="Consolas"/>
            </a:endParaRPr>
          </a:p>
          <a:p>
            <a:pPr marL="989089" marR="4415015" indent="-989726">
              <a:lnSpc>
                <a:spcPts val="1426"/>
              </a:lnSpc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yum:</a:t>
            </a:r>
            <a:endParaRPr sz="1200" dirty="0">
              <a:latin typeface="Consolas"/>
              <a:cs typeface="Consolas"/>
            </a:endParaRPr>
          </a:p>
          <a:p>
            <a:pPr marL="1159974" marR="4126610" algn="ctr">
              <a:lnSpc>
                <a:spcPts val="1401"/>
              </a:lnSpc>
              <a:spcBef>
                <a:spcPts val="65"/>
              </a:spcBef>
            </a:pPr>
            <a:r>
              <a:rPr sz="1200" spc="5" dirty="0">
                <a:latin typeface="Consolas"/>
                <a:cs typeface="Consolas"/>
              </a:rPr>
              <a:t>name={{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item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state=instal</a:t>
            </a:r>
            <a:r>
              <a:rPr sz="1200" spc="-5" dirty="0">
                <a:latin typeface="Consolas"/>
                <a:cs typeface="Consolas"/>
              </a:rPr>
              <a:t>le</a:t>
            </a:r>
            <a:r>
              <a:rPr sz="1200" spc="10" dirty="0">
                <a:latin typeface="Consolas"/>
                <a:cs typeface="Consolas"/>
              </a:rPr>
              <a:t>d</a:t>
            </a:r>
            <a:endParaRPr sz="1200" dirty="0">
              <a:latin typeface="Consolas"/>
              <a:cs typeface="Consolas"/>
            </a:endParaRPr>
          </a:p>
          <a:p>
            <a:pPr marR="3646358" algn="ctr">
              <a:lnSpc>
                <a:spcPts val="1341"/>
              </a:lnSpc>
            </a:pPr>
            <a:r>
              <a:rPr sz="1200" spc="5" dirty="0">
                <a:latin typeface="Consolas"/>
                <a:cs typeface="Consolas"/>
              </a:rPr>
              <a:t>with_items:</a:t>
            </a:r>
            <a:endParaRPr sz="1200" dirty="0">
              <a:latin typeface="Consolas"/>
              <a:cs typeface="Consolas"/>
            </a:endParaRPr>
          </a:p>
          <a:p>
            <a:pPr marL="1330857" marR="3645086" lvl="1" indent="-1331492">
              <a:lnSpc>
                <a:spcPts val="1421"/>
              </a:lnSpc>
              <a:buChar char="-"/>
              <a:tabLst>
                <a:tab pos="1331492" algn="l"/>
              </a:tabLst>
            </a:pPr>
            <a:r>
              <a:rPr sz="1200" spc="10" dirty="0">
                <a:latin typeface="Consolas"/>
                <a:cs typeface="Consolas"/>
              </a:rPr>
              <a:t>httpd</a:t>
            </a:r>
            <a:endParaRPr sz="1200" dirty="0">
              <a:latin typeface="Consolas"/>
              <a:cs typeface="Consolas"/>
            </a:endParaRPr>
          </a:p>
          <a:p>
            <a:pPr marL="990996" marR="4460754" lvl="1" indent="170248">
              <a:lnSpc>
                <a:spcPts val="1401"/>
              </a:lnSpc>
              <a:spcBef>
                <a:spcPts val="140"/>
              </a:spcBef>
              <a:buChar char="-"/>
              <a:tabLst>
                <a:tab pos="1332763" algn="l"/>
              </a:tabLst>
            </a:pPr>
            <a:r>
              <a:rPr sz="1200" spc="10" dirty="0">
                <a:latin typeface="Consolas"/>
                <a:cs typeface="Consolas"/>
              </a:rPr>
              <a:t>memcached  </a:t>
            </a:r>
            <a:r>
              <a:rPr sz="1200" spc="5" dirty="0">
                <a:latin typeface="Consolas"/>
                <a:cs typeface="Consolas"/>
              </a:rPr>
              <a:t>tags:</a:t>
            </a:r>
            <a:endParaRPr sz="1200" dirty="0">
              <a:latin typeface="Consolas"/>
              <a:cs typeface="Consolas"/>
            </a:endParaRPr>
          </a:p>
          <a:p>
            <a:pPr marL="1247004">
              <a:lnSpc>
                <a:spcPts val="1356"/>
              </a:lnSpc>
            </a:pPr>
            <a:r>
              <a:rPr sz="1200" spc="10" dirty="0">
                <a:latin typeface="Consolas"/>
                <a:cs typeface="Consolas"/>
              </a:rPr>
              <a:t>-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packages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251" dirty="0">
              <a:latin typeface="Consolas"/>
              <a:cs typeface="Consolas"/>
            </a:endParaRPr>
          </a:p>
          <a:p>
            <a:pPr marL="989089" indent="-171519">
              <a:lnSpc>
                <a:spcPts val="1426"/>
              </a:lnSpc>
              <a:spcBef>
                <a:spcPts val="5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template:</a:t>
            </a:r>
            <a:endParaRPr sz="1200" dirty="0">
              <a:latin typeface="Consolas"/>
              <a:cs typeface="Consolas"/>
            </a:endParaRPr>
          </a:p>
          <a:p>
            <a:pPr marL="1159974" marR="3699719">
              <a:lnSpc>
                <a:spcPts val="1401"/>
              </a:lnSpc>
              <a:spcBef>
                <a:spcPts val="60"/>
              </a:spcBef>
            </a:pPr>
            <a:r>
              <a:rPr sz="1200" spc="5" dirty="0">
                <a:latin typeface="Consolas"/>
                <a:cs typeface="Consolas"/>
              </a:rPr>
              <a:t>src=templates/src.j2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dest=/etc/foo.conf</a:t>
            </a:r>
            <a:endParaRPr sz="1200" dirty="0">
              <a:latin typeface="Consolas"/>
              <a:cs typeface="Consolas"/>
            </a:endParaRPr>
          </a:p>
          <a:p>
            <a:pPr marL="989089">
              <a:lnSpc>
                <a:spcPts val="1341"/>
              </a:lnSpc>
            </a:pPr>
            <a:r>
              <a:rPr sz="1200" spc="5" dirty="0">
                <a:latin typeface="Consolas"/>
                <a:cs typeface="Consolas"/>
              </a:rPr>
              <a:t>tags:</a:t>
            </a:r>
            <a:endParaRPr sz="1200" dirty="0">
              <a:latin typeface="Consolas"/>
              <a:cs typeface="Consolas"/>
            </a:endParaRPr>
          </a:p>
          <a:p>
            <a:pPr marL="1417887" lvl="1" indent="-171519">
              <a:lnSpc>
                <a:spcPts val="1421"/>
              </a:lnSpc>
              <a:buChar char="-"/>
              <a:tabLst>
                <a:tab pos="1418522" algn="l"/>
              </a:tabLst>
            </a:pPr>
            <a:r>
              <a:rPr sz="1200" spc="5" dirty="0">
                <a:latin typeface="Consolas"/>
                <a:cs typeface="Consolas"/>
              </a:rPr>
              <a:t>configuration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23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81" y="867832"/>
            <a:ext cx="675299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292632" algn="l"/>
                <a:tab pos="3203586" algn="l"/>
              </a:tabLst>
            </a:pPr>
            <a:r>
              <a:rPr spc="250" dirty="0"/>
              <a:t>E</a:t>
            </a:r>
            <a:r>
              <a:rPr spc="254" dirty="0"/>
              <a:t>x</a:t>
            </a:r>
            <a:r>
              <a:rPr spc="250" dirty="0"/>
              <a:t>é</a:t>
            </a:r>
            <a:r>
              <a:rPr spc="254" dirty="0"/>
              <a:t>c</a:t>
            </a:r>
            <a:r>
              <a:rPr spc="250" dirty="0"/>
              <a:t>u</a:t>
            </a:r>
            <a:r>
              <a:rPr spc="254" dirty="0"/>
              <a:t>tio</a:t>
            </a:r>
            <a:r>
              <a:rPr spc="-5" dirty="0"/>
              <a:t>n</a:t>
            </a:r>
            <a:r>
              <a:rPr dirty="0"/>
              <a:t>	</a:t>
            </a:r>
            <a:r>
              <a:rPr spc="254" dirty="0"/>
              <a:t>d</a:t>
            </a:r>
            <a:r>
              <a:rPr spc="250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254" dirty="0"/>
              <a:t>t</a:t>
            </a:r>
            <a:r>
              <a:rPr spc="250" dirty="0"/>
              <a:t>a</a:t>
            </a:r>
            <a:r>
              <a:rPr spc="254" dirty="0"/>
              <a:t>g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094" y="2529124"/>
            <a:ext cx="2029677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5" dirty="0">
                <a:latin typeface="Calibri"/>
                <a:cs typeface="Calibri"/>
              </a:rPr>
              <a:t>Exécuter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avec</a:t>
            </a:r>
            <a:r>
              <a:rPr sz="1551" spc="15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des</a:t>
            </a:r>
            <a:r>
              <a:rPr sz="1551" spc="3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tags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567" y="3075199"/>
            <a:ext cx="7550146" cy="163959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477075">
              <a:spcBef>
                <a:spcPts val="690"/>
              </a:spcBef>
            </a:pP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example.yml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--tags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“configuration”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 marL="477075">
              <a:spcBef>
                <a:spcPts val="1045"/>
              </a:spcBef>
            </a:pPr>
            <a:r>
              <a:rPr sz="1200" spc="5" dirty="0">
                <a:latin typeface="Consolas"/>
                <a:cs typeface="Consolas"/>
              </a:rPr>
              <a:t>ansible-playbook example.yml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--skip-tags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"notification"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 marL="477075">
              <a:spcBef>
                <a:spcPts val="1045"/>
              </a:spcBef>
            </a:pP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spc="10" dirty="0">
                <a:latin typeface="Consolas"/>
                <a:cs typeface="Consolas"/>
              </a:rPr>
              <a:t> example.yml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–tags </a:t>
            </a:r>
            <a:r>
              <a:rPr sz="1200" spc="5" dirty="0">
                <a:latin typeface="Consolas"/>
                <a:cs typeface="Consolas"/>
              </a:rPr>
              <a:t>“configuration,notification”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72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29" y="911157"/>
            <a:ext cx="495005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1175855" algn="l"/>
              </a:tabLst>
            </a:pPr>
            <a:r>
              <a:rPr spc="190" dirty="0"/>
              <a:t>Tags	</a:t>
            </a:r>
            <a:r>
              <a:rPr spc="220" dirty="0"/>
              <a:t>spéciaux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822" y="5112119"/>
            <a:ext cx="6996829" cy="1283874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77075" marR="2589295">
              <a:lnSpc>
                <a:spcPct val="200900"/>
              </a:lnSpc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ansible-playbook example.yml </a:t>
            </a:r>
            <a:r>
              <a:rPr sz="1200" spc="10" dirty="0">
                <a:latin typeface="Consolas"/>
                <a:cs typeface="Consolas"/>
              </a:rPr>
              <a:t>--tags “tagged” 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ansible-playbook example.yml </a:t>
            </a:r>
            <a:r>
              <a:rPr sz="1200" spc="10" dirty="0">
                <a:latin typeface="Consolas"/>
                <a:cs typeface="Consolas"/>
              </a:rPr>
              <a:t>--tags “untagged”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example.yml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--tags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“all”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298" y="2026628"/>
            <a:ext cx="9399408" cy="264842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413549" marR="5082" indent="-401481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spc="5" dirty="0">
                <a:solidFill>
                  <a:srgbClr val="C00000"/>
                </a:solidFill>
                <a:latin typeface="Arial"/>
                <a:cs typeface="Arial"/>
              </a:rPr>
              <a:t>"always" </a:t>
            </a:r>
            <a:r>
              <a:rPr sz="2451" dirty="0">
                <a:latin typeface="Arial MT"/>
                <a:cs typeface="Arial MT"/>
              </a:rPr>
              <a:t>: toujours exécuté tant qu'il n'est explicitement </a:t>
            </a:r>
            <a:r>
              <a:rPr sz="2451" spc="5" dirty="0">
                <a:latin typeface="Arial MT"/>
                <a:cs typeface="Arial MT"/>
              </a:rPr>
              <a:t>évité </a:t>
            </a:r>
            <a:r>
              <a:rPr sz="2451" dirty="0">
                <a:latin typeface="Arial MT"/>
                <a:cs typeface="Arial MT"/>
              </a:rPr>
              <a:t>( </a:t>
            </a:r>
            <a:r>
              <a:rPr sz="2451" dirty="0">
                <a:latin typeface="Calibri"/>
                <a:cs typeface="Calibri"/>
              </a:rPr>
              <a:t>--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skip-tags</a:t>
            </a:r>
            <a:r>
              <a:rPr sz="2451" spc="-5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always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Arial MT"/>
                <a:cs typeface="Arial MT"/>
              </a:rPr>
              <a:t>)</a:t>
            </a:r>
            <a:endParaRPr sz="2451">
              <a:latin typeface="Arial MT"/>
              <a:cs typeface="Arial MT"/>
            </a:endParaRPr>
          </a:p>
          <a:p>
            <a:pPr marL="413549" marR="74325" indent="-401481">
              <a:lnSpc>
                <a:spcPts val="2881"/>
              </a:lnSpc>
              <a:spcBef>
                <a:spcPts val="225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"never" </a:t>
            </a:r>
            <a:r>
              <a:rPr sz="2451" dirty="0">
                <a:latin typeface="Arial MT"/>
                <a:cs typeface="Arial MT"/>
              </a:rPr>
              <a:t>: jamais exécuté tant qu'il </a:t>
            </a:r>
            <a:r>
              <a:rPr sz="2451" spc="5" dirty="0">
                <a:latin typeface="Arial MT"/>
                <a:cs typeface="Arial MT"/>
              </a:rPr>
              <a:t>n'est </a:t>
            </a:r>
            <a:r>
              <a:rPr sz="2451" dirty="0">
                <a:latin typeface="Arial MT"/>
                <a:cs typeface="Arial MT"/>
              </a:rPr>
              <a:t>explicitement </a:t>
            </a:r>
            <a:r>
              <a:rPr sz="2451" spc="5" dirty="0">
                <a:latin typeface="Arial MT"/>
                <a:cs typeface="Arial MT"/>
              </a:rPr>
              <a:t>mentionné </a:t>
            </a:r>
            <a:r>
              <a:rPr sz="2451" spc="-67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(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dirty="0">
                <a:latin typeface="Calibri"/>
                <a:cs typeface="Calibri"/>
              </a:rPr>
              <a:t>--tags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never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Arial MT"/>
                <a:cs typeface="Arial MT"/>
              </a:rPr>
              <a:t>)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26"/>
              </a:lnSpc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"tagged"</a:t>
            </a:r>
            <a:r>
              <a:rPr sz="2451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 </a:t>
            </a:r>
            <a:r>
              <a:rPr sz="2451" spc="5" dirty="0">
                <a:latin typeface="Arial MT"/>
                <a:cs typeface="Arial MT"/>
              </a:rPr>
              <a:t>uniquement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les tâches</a:t>
            </a:r>
            <a:r>
              <a:rPr sz="2451" spc="-1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balisées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11"/>
              </a:lnSpc>
              <a:spcBef>
                <a:spcPts val="10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"untagged"</a:t>
            </a:r>
            <a:r>
              <a:rPr sz="2451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</a:t>
            </a:r>
            <a:r>
              <a:rPr sz="2451" spc="-1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uniquement</a:t>
            </a:r>
            <a:r>
              <a:rPr sz="2451" spc="-4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les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tâches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non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balisées.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11"/>
              </a:lnSpc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"all"</a:t>
            </a:r>
            <a:r>
              <a:rPr sz="2451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1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toutes</a:t>
            </a:r>
            <a:r>
              <a:rPr sz="2451" spc="-2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les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tâches</a:t>
            </a:r>
            <a:r>
              <a:rPr sz="2451" spc="-2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balisées</a:t>
            </a:r>
            <a:r>
              <a:rPr sz="2451" spc="5" dirty="0">
                <a:latin typeface="Arial MT"/>
                <a:cs typeface="Arial MT"/>
              </a:rPr>
              <a:t> ou</a:t>
            </a:r>
            <a:r>
              <a:rPr sz="2451" spc="-3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non</a:t>
            </a:r>
            <a:endParaRPr sz="2451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41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4237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Réutilisation</a:t>
            </a:r>
            <a:r>
              <a:rPr spc="-30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2283149"/>
            <a:ext cx="7166444" cy="23587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possible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d’appliquer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même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"tag"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5" dirty="0">
                <a:latin typeface="Segoe UI Symbol"/>
                <a:cs typeface="Segoe UI Symbol"/>
              </a:rPr>
              <a:t> plusieurs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tâches.</a:t>
            </a:r>
            <a:endParaRPr sz="1801">
              <a:latin typeface="Segoe UI Symbol"/>
              <a:cs typeface="Segoe UI Symbol"/>
            </a:endParaRPr>
          </a:p>
          <a:p>
            <a:pPr marL="299205" marR="5082" indent="-287135">
              <a:lnSpc>
                <a:spcPct val="250000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Lors de </a:t>
            </a:r>
            <a:r>
              <a:rPr sz="1801" spc="-5" dirty="0">
                <a:latin typeface="Segoe UI Symbol"/>
                <a:cs typeface="Segoe UI Symbol"/>
              </a:rPr>
              <a:t>l'exécution d'une playbook </a:t>
            </a:r>
            <a:r>
              <a:rPr sz="1801" dirty="0">
                <a:latin typeface="Segoe UI Symbol"/>
                <a:cs typeface="Segoe UI Symbol"/>
              </a:rPr>
              <a:t>à </a:t>
            </a:r>
            <a:r>
              <a:rPr sz="1801" spc="-5" dirty="0">
                <a:latin typeface="Segoe UI Symbol"/>
                <a:cs typeface="Segoe UI Symbol"/>
              </a:rPr>
              <a:t>l'aide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l'option de ligne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 --tags </a:t>
            </a:r>
            <a:r>
              <a:rPr sz="1801" dirty="0">
                <a:latin typeface="Segoe UI Symbol"/>
                <a:cs typeface="Segoe UI Symbol"/>
              </a:rPr>
              <a:t>, toutes </a:t>
            </a:r>
            <a:r>
              <a:rPr sz="1801" spc="-10" dirty="0">
                <a:latin typeface="Segoe UI Symbol"/>
                <a:cs typeface="Segoe UI Symbol"/>
              </a:rPr>
              <a:t>les </a:t>
            </a:r>
            <a:r>
              <a:rPr sz="1801" spc="-5" dirty="0">
                <a:latin typeface="Segoe UI Symbol"/>
                <a:cs typeface="Segoe UI Symbol"/>
              </a:rPr>
              <a:t>tâches portant </a:t>
            </a:r>
            <a:r>
              <a:rPr sz="1801" dirty="0">
                <a:latin typeface="Segoe UI Symbol"/>
                <a:cs typeface="Segoe UI Symbol"/>
              </a:rPr>
              <a:t>ce nom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spc="5" dirty="0">
                <a:latin typeface="Segoe UI Symbol"/>
                <a:cs typeface="Segoe UI Symbol"/>
              </a:rPr>
              <a:t>"tag" </a:t>
            </a:r>
            <a:r>
              <a:rPr sz="1801" spc="-5" dirty="0">
                <a:latin typeface="Segoe UI Symbol"/>
                <a:cs typeface="Segoe UI Symbol"/>
              </a:rPr>
              <a:t>seront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exécutées.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31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4069519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Réutilisation</a:t>
            </a:r>
            <a:r>
              <a:rPr sz="3401" spc="-3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des</a:t>
            </a:r>
            <a:r>
              <a:rPr sz="3401" spc="-2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tags</a:t>
            </a:r>
            <a:endParaRPr sz="34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510" y="2019004"/>
            <a:ext cx="5674838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Cet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exemple balise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 avec</a:t>
            </a:r>
            <a:r>
              <a:rPr sz="1801" dirty="0">
                <a:latin typeface="Segoe UI Symbol"/>
                <a:cs typeface="Segoe UI Symbol"/>
              </a:rPr>
              <a:t> 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"tag"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"ntp"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948" y="2529366"/>
            <a:ext cx="3480633" cy="39380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0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436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5831749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Etiquetage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blocs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Exécution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du</a:t>
            </a:r>
            <a:r>
              <a:rPr sz="1801" spc="-5" dirty="0">
                <a:latin typeface="Segoe UI Symbol"/>
                <a:cs typeface="Segoe UI Symbol"/>
              </a:rPr>
              <a:t> playbook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selon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 tags indiqués.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Avantages d’</a:t>
            </a:r>
            <a:r>
              <a:rPr lang="fr-BE" dirty="0" err="1" smtClean="0"/>
              <a:t>Ansible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863672"/>
            <a:ext cx="9711558" cy="390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Pourquoi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/>
              <a:t>est il populaire?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</a:t>
            </a:r>
            <a:r>
              <a:rPr lang="fr-FR" b="1" dirty="0" smtClean="0"/>
              <a:t>Efficace: </a:t>
            </a:r>
            <a:r>
              <a:rPr lang="fr-FR" dirty="0"/>
              <a:t>sans agent, installation minimale, état désiré (</a:t>
            </a:r>
            <a:r>
              <a:rPr lang="fr-FR" dirty="0" smtClean="0"/>
              <a:t>aucun changement non nécessaire</a:t>
            </a:r>
            <a:r>
              <a:rPr lang="fr-FR" dirty="0"/>
              <a:t>), architecture basée sur la technologie </a:t>
            </a:r>
            <a:r>
              <a:rPr lang="fr-FR" dirty="0" smtClean="0"/>
              <a:t>de diffusion </a:t>
            </a:r>
            <a:r>
              <a:rPr lang="fr-FR" dirty="0"/>
              <a:t>personnalisée, ciblage facile basé sur des faits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</a:t>
            </a:r>
            <a:r>
              <a:rPr lang="fr-FR" b="1" dirty="0" smtClean="0"/>
              <a:t>Rapide: </a:t>
            </a:r>
            <a:r>
              <a:rPr lang="fr-FR" dirty="0"/>
              <a:t>Facile à apprendre/à se rappeler, langage déclaratif simple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</a:t>
            </a:r>
            <a:r>
              <a:rPr lang="fr-FR" b="1" dirty="0" smtClean="0"/>
              <a:t>Évolutif: </a:t>
            </a:r>
            <a:r>
              <a:rPr lang="fr-FR" dirty="0"/>
              <a:t>Peut gérer des milliers de </a:t>
            </a:r>
            <a:r>
              <a:rPr lang="fr-FR" dirty="0" err="1"/>
              <a:t>noeuds</a:t>
            </a:r>
            <a:r>
              <a:rPr lang="fr-FR" dirty="0"/>
              <a:t>, architecture </a:t>
            </a:r>
            <a:r>
              <a:rPr lang="fr-FR" dirty="0" smtClean="0"/>
              <a:t>modulaire extensible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➔</a:t>
            </a:r>
            <a:r>
              <a:rPr lang="fr-FR" b="1" dirty="0" err="1" smtClean="0"/>
              <a:t>Securitaire</a:t>
            </a:r>
            <a:r>
              <a:rPr lang="fr-FR" b="1" dirty="0" smtClean="0"/>
              <a:t>:</a:t>
            </a:r>
            <a:r>
              <a:rPr lang="fr-FR" dirty="0" smtClean="0"/>
              <a:t> </a:t>
            </a:r>
            <a:r>
              <a:rPr lang="fr-FR" dirty="0"/>
              <a:t>Transport au travers SSH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➔Vaste </a:t>
            </a:r>
            <a:r>
              <a:rPr lang="fr-FR" b="1" dirty="0" smtClean="0"/>
              <a:t>communauté:</a:t>
            </a:r>
            <a:r>
              <a:rPr lang="fr-FR" dirty="0" smtClean="0"/>
              <a:t> </a:t>
            </a:r>
            <a:r>
              <a:rPr lang="fr-FR" dirty="0"/>
              <a:t>des milliers de rôles sur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Galaxy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1973" y="3036575"/>
            <a:ext cx="2581724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Les</a:t>
            </a:r>
            <a:r>
              <a:rPr sz="5252"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rôles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306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461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5641169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Include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/</a:t>
            </a:r>
            <a:r>
              <a:rPr sz="2501" spc="-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Import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Différence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entre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import_*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include_*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 </a:t>
            </a:r>
            <a:r>
              <a:rPr sz="2501" spc="-5" dirty="0">
                <a:latin typeface="Segoe UI Symbol"/>
                <a:cs typeface="Segoe UI Symbol"/>
              </a:rPr>
              <a:t>des rôles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Include_role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Galaxy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529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10" y="744133"/>
            <a:ext cx="420389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</a:t>
            </a:r>
            <a:r>
              <a:rPr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10" dirty="0"/>
              <a:t>Import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989" y="2082786"/>
            <a:ext cx="9827578" cy="371567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spc="-5" dirty="0">
                <a:latin typeface="Segoe UI Symbol"/>
                <a:cs typeface="Segoe UI Symbol"/>
              </a:rPr>
              <a:t>Il</a:t>
            </a:r>
            <a:r>
              <a:rPr sz="2201" spc="30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possible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d'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"inclure"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dans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un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playbook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des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fichiers</a:t>
            </a:r>
            <a:r>
              <a:rPr sz="2201" spc="3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qui</a:t>
            </a:r>
            <a:r>
              <a:rPr sz="2201" spc="3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comprennent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355742"/>
            <a:r>
              <a:rPr sz="2201" dirty="0">
                <a:latin typeface="Segoe UI Symbol"/>
                <a:cs typeface="Segoe UI Symbol"/>
              </a:rPr>
              <a:t>une </a:t>
            </a:r>
            <a:r>
              <a:rPr sz="2201" spc="-10" dirty="0">
                <a:latin typeface="Segoe UI Symbol"/>
                <a:cs typeface="Segoe UI Symbol"/>
              </a:rPr>
              <a:t>liste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jeux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ou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tâches</a:t>
            </a:r>
            <a:r>
              <a:rPr sz="2201" spc="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avec</a:t>
            </a:r>
            <a:r>
              <a:rPr sz="2201" dirty="0">
                <a:latin typeface="Segoe UI Symbol"/>
                <a:cs typeface="Segoe UI Symbol"/>
              </a:rPr>
              <a:t> un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module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5" dirty="0">
                <a:latin typeface="Segoe UI Symbol"/>
                <a:cs typeface="Segoe UI Symbol"/>
              </a:rPr>
              <a:t>include*</a:t>
            </a:r>
            <a:r>
              <a:rPr sz="2201" spc="-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.</a:t>
            </a:r>
            <a:endParaRPr sz="2201">
              <a:latin typeface="Segoe UI Symbol"/>
              <a:cs typeface="Segoe UI Symbol"/>
            </a:endParaRPr>
          </a:p>
          <a:p>
            <a:pPr marL="355742" marR="5082" indent="-343037">
              <a:lnSpc>
                <a:spcPct val="200000"/>
              </a:lnSpc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  <a:tab pos="1764100" algn="l"/>
                <a:tab pos="2784318" algn="l"/>
                <a:tab pos="5405376" algn="l"/>
                <a:tab pos="7785672" algn="l"/>
                <a:tab pos="8702345" algn="l"/>
              </a:tabLst>
            </a:pP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9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module	include	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409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déprécié</a:t>
            </a:r>
            <a:r>
              <a:rPr sz="2201" spc="40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depuis	</a:t>
            </a:r>
            <a:r>
              <a:rPr sz="2201" dirty="0">
                <a:latin typeface="Segoe UI Symbol"/>
                <a:cs typeface="Segoe UI Symbol"/>
              </a:rPr>
              <a:t>la</a:t>
            </a:r>
            <a:r>
              <a:rPr sz="2201" spc="40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version</a:t>
            </a:r>
            <a:r>
              <a:rPr sz="2201" spc="409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Ansible	2.4</a:t>
            </a:r>
            <a:r>
              <a:rPr sz="2201" spc="39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au	profit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 </a:t>
            </a:r>
            <a:r>
              <a:rPr sz="2201" spc="-58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include_tasks.</a:t>
            </a:r>
            <a:endParaRPr sz="2201">
              <a:latin typeface="Segoe UI Symbol"/>
              <a:cs typeface="Segoe UI Symbol"/>
            </a:endParaRPr>
          </a:p>
          <a:p>
            <a:pPr marL="355742" marR="5082" indent="-343037">
              <a:lnSpc>
                <a:spcPct val="200000"/>
              </a:lnSpc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spc="-5" dirty="0">
                <a:latin typeface="Segoe UI Symbol"/>
                <a:cs typeface="Segoe UI Symbol"/>
              </a:rPr>
              <a:t>Il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y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</a:t>
            </a:r>
            <a:r>
              <a:rPr sz="2201" spc="33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aussi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module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import_tasks</a:t>
            </a:r>
            <a:r>
              <a:rPr sz="2201" spc="35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dont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3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fonctionnement</a:t>
            </a:r>
            <a:r>
              <a:rPr sz="2201" spc="35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34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similaire</a:t>
            </a:r>
            <a:r>
              <a:rPr sz="2201" spc="35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à </a:t>
            </a:r>
            <a:r>
              <a:rPr sz="2201" spc="-59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include_tasks</a:t>
            </a:r>
            <a:endParaRPr sz="22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89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10" y="744133"/>
            <a:ext cx="437806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</a:t>
            </a:r>
            <a:r>
              <a:rPr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10" dirty="0"/>
              <a:t>Import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326" y="2038469"/>
            <a:ext cx="10324991" cy="3882115"/>
            <a:chOff x="222503" y="2037613"/>
            <a:chExt cx="10320655" cy="3880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3" y="2037613"/>
              <a:ext cx="5226760" cy="38800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3539" y="2372771"/>
              <a:ext cx="5079441" cy="320964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84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08" y="744133"/>
            <a:ext cx="967577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Différence</a:t>
            </a:r>
            <a:r>
              <a:rPr spc="20" dirty="0"/>
              <a:t> </a:t>
            </a:r>
            <a:r>
              <a:rPr spc="-5" dirty="0"/>
              <a:t>entre</a:t>
            </a:r>
            <a:r>
              <a:rPr spc="15" dirty="0"/>
              <a:t> </a:t>
            </a:r>
            <a:r>
              <a:rPr dirty="0"/>
              <a:t>import_* </a:t>
            </a:r>
            <a:r>
              <a:rPr spc="-5" dirty="0"/>
              <a:t>et</a:t>
            </a:r>
            <a:r>
              <a:rPr spc="10" dirty="0"/>
              <a:t> </a:t>
            </a:r>
            <a:r>
              <a:rPr spc="-5" dirty="0"/>
              <a:t>include_*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766" y="1896144"/>
            <a:ext cx="9828848" cy="5057359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  <a:tab pos="1309894" algn="l"/>
                <a:tab pos="1770453" algn="l"/>
                <a:tab pos="3327459" algn="l"/>
                <a:tab pos="4517926" algn="l"/>
                <a:tab pos="5178591" algn="l"/>
                <a:tab pos="7160583" algn="l"/>
                <a:tab pos="8333262" algn="l"/>
              </a:tabLst>
            </a:pPr>
            <a:r>
              <a:rPr sz="2201" spc="-5" dirty="0">
                <a:latin typeface="Segoe UI Symbol"/>
                <a:cs typeface="Segoe UI Symbol"/>
              </a:rPr>
              <a:t>Toutes	les	</a:t>
            </a:r>
            <a:r>
              <a:rPr sz="2201" dirty="0">
                <a:latin typeface="Segoe UI Symbol"/>
                <a:cs typeface="Segoe UI Symbol"/>
              </a:rPr>
              <a:t>instructions	import_*	</a:t>
            </a:r>
            <a:r>
              <a:rPr sz="2201" spc="-10" dirty="0">
                <a:latin typeface="Segoe UI Symbol"/>
                <a:cs typeface="Segoe UI Symbol"/>
              </a:rPr>
              <a:t>sont	</a:t>
            </a:r>
            <a:r>
              <a:rPr sz="2201" dirty="0">
                <a:latin typeface="Segoe UI Symbol"/>
                <a:cs typeface="Segoe UI Symbol"/>
              </a:rPr>
              <a:t>pré-traitées</a:t>
            </a:r>
            <a:r>
              <a:rPr sz="2201" spc="39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au	moment	de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l'analyse</a:t>
            </a:r>
            <a:endParaRPr sz="2201">
              <a:latin typeface="Segoe UI Symbol"/>
              <a:cs typeface="Segoe UI Symbol"/>
            </a:endParaRPr>
          </a:p>
          <a:p>
            <a:pPr marL="355742" marR="5082">
              <a:lnSpc>
                <a:spcPct val="200000"/>
              </a:lnSpc>
              <a:tabLst>
                <a:tab pos="922388" algn="l"/>
                <a:tab pos="2380297" algn="l"/>
                <a:tab pos="3347153" algn="l"/>
                <a:tab pos="3818512" algn="l"/>
                <a:tab pos="5386954" algn="l"/>
                <a:tab pos="6653015" algn="l"/>
                <a:tab pos="7325113" algn="l"/>
                <a:tab pos="8374553" algn="l"/>
                <a:tab pos="8813514" algn="l"/>
                <a:tab pos="9295672" algn="l"/>
                <a:tab pos="9673648" algn="l"/>
              </a:tabLst>
            </a:pPr>
            <a:r>
              <a:rPr sz="2201" spc="-5" dirty="0">
                <a:latin typeface="Segoe UI Symbol"/>
                <a:cs typeface="Segoe UI Symbol"/>
              </a:rPr>
              <a:t>des	play</a:t>
            </a:r>
            <a:r>
              <a:rPr sz="2201" dirty="0">
                <a:latin typeface="Segoe UI Symbol"/>
                <a:cs typeface="Segoe UI Symbol"/>
              </a:rPr>
              <a:t>bo</a:t>
            </a:r>
            <a:r>
              <a:rPr sz="2201" spc="-5" dirty="0">
                <a:latin typeface="Segoe UI Symbol"/>
                <a:cs typeface="Segoe UI Symbol"/>
              </a:rPr>
              <a:t>ok</a:t>
            </a:r>
            <a:r>
              <a:rPr sz="2201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.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Toutes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le</a:t>
            </a:r>
            <a:r>
              <a:rPr sz="2201" spc="-5" dirty="0">
                <a:latin typeface="Segoe UI Symbol"/>
                <a:cs typeface="Segoe UI Symbol"/>
              </a:rPr>
              <a:t>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in</a:t>
            </a:r>
            <a:r>
              <a:rPr sz="2201" spc="10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tr</a:t>
            </a:r>
            <a:r>
              <a:rPr sz="2201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c</a:t>
            </a:r>
            <a:r>
              <a:rPr sz="2201" spc="10" dirty="0">
                <a:latin typeface="Segoe UI Symbol"/>
                <a:cs typeface="Segoe UI Symbol"/>
              </a:rPr>
              <a:t>t</a:t>
            </a:r>
            <a:r>
              <a:rPr sz="2201" spc="-10" dirty="0">
                <a:latin typeface="Segoe UI Symbol"/>
                <a:cs typeface="Segoe UI Symbol"/>
              </a:rPr>
              <a:t>ion</a:t>
            </a:r>
            <a:r>
              <a:rPr sz="2201" spc="-5" dirty="0">
                <a:latin typeface="Segoe UI Symbol"/>
                <a:cs typeface="Segoe UI Symbol"/>
              </a:rPr>
              <a:t>s</a:t>
            </a:r>
            <a:r>
              <a:rPr sz="2201" dirty="0">
                <a:latin typeface="Segoe UI Symbol"/>
                <a:cs typeface="Segoe UI Symbol"/>
              </a:rPr>
              <a:t>	i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spc="10" dirty="0">
                <a:latin typeface="Segoe UI Symbol"/>
                <a:cs typeface="Segoe UI Symbol"/>
              </a:rPr>
              <a:t>c</a:t>
            </a:r>
            <a:r>
              <a:rPr sz="2201" spc="-10" dirty="0">
                <a:latin typeface="Segoe UI Symbol"/>
                <a:cs typeface="Segoe UI Symbol"/>
              </a:rPr>
              <a:t>lud</a:t>
            </a:r>
            <a:r>
              <a:rPr sz="2201" spc="10" dirty="0">
                <a:latin typeface="Segoe UI Symbol"/>
                <a:cs typeface="Segoe UI Symbol"/>
              </a:rPr>
              <a:t>e</a:t>
            </a:r>
            <a:r>
              <a:rPr sz="2201" spc="-5" dirty="0">
                <a:latin typeface="Segoe UI Symbol"/>
                <a:cs typeface="Segoe UI Symbol"/>
              </a:rPr>
              <a:t>_*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so</a:t>
            </a:r>
            <a:r>
              <a:rPr sz="2201" spc="-5" dirty="0">
                <a:latin typeface="Segoe UI Symbol"/>
                <a:cs typeface="Segoe UI Symbol"/>
              </a:rPr>
              <a:t>nt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spc="5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ai</a:t>
            </a:r>
            <a:r>
              <a:rPr sz="2201" dirty="0">
                <a:latin typeface="Segoe UI Symbol"/>
                <a:cs typeface="Segoe UI Symbol"/>
              </a:rPr>
              <a:t>t</a:t>
            </a:r>
            <a:r>
              <a:rPr sz="2201" spc="-5" dirty="0">
                <a:latin typeface="Segoe UI Symbol"/>
                <a:cs typeface="Segoe UI Symbol"/>
              </a:rPr>
              <a:t>ées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a</a:t>
            </a:r>
            <a:r>
              <a:rPr sz="2201" spc="-5" dirty="0">
                <a:latin typeface="Segoe UI Symbol"/>
                <a:cs typeface="Segoe UI Symbol"/>
              </a:rPr>
              <a:t>u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fur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et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à  mesure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lors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l'exécution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du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playbook.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</a:pPr>
            <a:endParaRPr sz="195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dirty="0">
                <a:latin typeface="Segoe UI Symbol"/>
                <a:cs typeface="Segoe UI Symbol"/>
              </a:rPr>
              <a:t>l'importation</a:t>
            </a:r>
            <a:r>
              <a:rPr sz="2201" spc="-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est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statique,</a:t>
            </a:r>
            <a:r>
              <a:rPr sz="2201" spc="5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l'inclusion</a:t>
            </a:r>
            <a:r>
              <a:rPr sz="2201" spc="-3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est</a:t>
            </a:r>
            <a:r>
              <a:rPr sz="2201" spc="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dynamique.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dirty="0">
                <a:latin typeface="Segoe UI Symbol"/>
                <a:cs typeface="Segoe UI Symbol"/>
              </a:rPr>
              <a:t>En</a:t>
            </a:r>
            <a:r>
              <a:rPr sz="2201" spc="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pratique,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import</a:t>
            </a:r>
            <a:r>
              <a:rPr sz="2201" spc="-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utilisée</a:t>
            </a:r>
            <a:r>
              <a:rPr sz="2201" spc="4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avec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des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"unités"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logiques.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813125" lvl="1" indent="-343037">
              <a:buFont typeface="Arial MT"/>
              <a:buChar char="•"/>
              <a:tabLst>
                <a:tab pos="812490" algn="l"/>
                <a:tab pos="813125" algn="l"/>
              </a:tabLst>
            </a:pPr>
            <a:r>
              <a:rPr sz="2201" spc="-5" dirty="0">
                <a:latin typeface="Calibri"/>
                <a:cs typeface="Calibri"/>
              </a:rPr>
              <a:t>Par</a:t>
            </a:r>
            <a:r>
              <a:rPr sz="2201" spc="-2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exemple,</a:t>
            </a:r>
            <a:r>
              <a:rPr sz="2201" spc="4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une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longue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liste de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tâches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dans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des</a:t>
            </a:r>
            <a:r>
              <a:rPr sz="2201" spc="1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fichiers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sous-tâches.</a:t>
            </a:r>
            <a:endParaRPr sz="2201">
              <a:latin typeface="Calibri"/>
              <a:cs typeface="Calibri"/>
            </a:endParaRPr>
          </a:p>
          <a:p>
            <a:pPr marL="355742" marR="5082" indent="-343037">
              <a:lnSpc>
                <a:spcPct val="200000"/>
              </a:lnSpc>
              <a:buFont typeface="Arial MT"/>
              <a:buChar char="•"/>
              <a:tabLst>
                <a:tab pos="355107" algn="l"/>
                <a:tab pos="355742" algn="l"/>
                <a:tab pos="848064" algn="l"/>
                <a:tab pos="1741866" algn="l"/>
                <a:tab pos="2809093" algn="l"/>
                <a:tab pos="3561869" algn="l"/>
                <a:tab pos="4472188" algn="l"/>
                <a:tab pos="5814480" algn="l"/>
                <a:tab pos="6428770" algn="l"/>
                <a:tab pos="6910928" algn="l"/>
                <a:tab pos="7828235" algn="l"/>
                <a:tab pos="8240515" algn="l"/>
                <a:tab pos="9385243" algn="l"/>
              </a:tabLst>
            </a:pPr>
            <a:r>
              <a:rPr sz="2201" spc="-10" dirty="0">
                <a:latin typeface="Segoe UI Symbol"/>
                <a:cs typeface="Segoe UI Symbol"/>
              </a:rPr>
              <a:t>o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u</a:t>
            </a:r>
            <a:r>
              <a:rPr sz="2201" spc="10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i</a:t>
            </a:r>
            <a:r>
              <a:rPr sz="2201" spc="-10" dirty="0">
                <a:latin typeface="Segoe UI Symbol"/>
                <a:cs typeface="Segoe UI Symbol"/>
              </a:rPr>
              <a:t>l</a:t>
            </a:r>
            <a:r>
              <a:rPr sz="2201" spc="-15" dirty="0">
                <a:latin typeface="Segoe UI Symbol"/>
                <a:cs typeface="Segoe UI Symbol"/>
              </a:rPr>
              <a:t>i</a:t>
            </a:r>
            <a:r>
              <a:rPr sz="2201" spc="-10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10" dirty="0">
                <a:latin typeface="Segoe UI Symbol"/>
                <a:cs typeface="Segoe UI Symbol"/>
              </a:rPr>
              <a:t>i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dirty="0">
                <a:latin typeface="Segoe UI Symbol"/>
                <a:cs typeface="Segoe UI Symbol"/>
              </a:rPr>
              <a:t>c</a:t>
            </a:r>
            <a:r>
              <a:rPr sz="2201" spc="-10" dirty="0">
                <a:latin typeface="Segoe UI Symbol"/>
                <a:cs typeface="Segoe UI Symbol"/>
              </a:rPr>
              <a:t>l</a:t>
            </a:r>
            <a:r>
              <a:rPr sz="2201" spc="5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pour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aiter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5" dirty="0">
                <a:latin typeface="Segoe UI Symbol"/>
                <a:cs typeface="Segoe UI Symbol"/>
              </a:rPr>
              <a:t>d</a:t>
            </a:r>
            <a:r>
              <a:rPr sz="2201" spc="-10" dirty="0">
                <a:latin typeface="Segoe UI Symbol"/>
                <a:cs typeface="Segoe UI Symbol"/>
              </a:rPr>
              <a:t>iffé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n</a:t>
            </a:r>
            <a:r>
              <a:rPr sz="2201" spc="-5" dirty="0">
                <a:latin typeface="Segoe UI Symbol"/>
                <a:cs typeface="Segoe UI Symbol"/>
              </a:rPr>
              <a:t>ts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f</a:t>
            </a:r>
            <a:r>
              <a:rPr sz="2201" spc="-15" dirty="0">
                <a:latin typeface="Segoe UI Symbol"/>
                <a:cs typeface="Segoe UI Symbol"/>
              </a:rPr>
              <a:t>l</a:t>
            </a:r>
            <a:r>
              <a:rPr sz="2201" spc="10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x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trav</a:t>
            </a:r>
            <a:r>
              <a:rPr sz="2201" spc="5" dirty="0">
                <a:latin typeface="Segoe UI Symbol"/>
                <a:cs typeface="Segoe UI Symbol"/>
              </a:rPr>
              <a:t>a</a:t>
            </a:r>
            <a:r>
              <a:rPr sz="2201" spc="-10" dirty="0">
                <a:latin typeface="Segoe UI Symbol"/>
                <a:cs typeface="Segoe UI Symbol"/>
              </a:rPr>
              <a:t>i</a:t>
            </a:r>
            <a:r>
              <a:rPr sz="2201" spc="-5" dirty="0">
                <a:latin typeface="Segoe UI Symbol"/>
                <a:cs typeface="Segoe UI Symbol"/>
              </a:rPr>
              <a:t>l</a:t>
            </a:r>
            <a:r>
              <a:rPr sz="2201" dirty="0">
                <a:latin typeface="Segoe UI Symbol"/>
                <a:cs typeface="Segoe UI Symbol"/>
              </a:rPr>
              <a:t>	e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p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n</a:t>
            </a:r>
            <a:r>
              <a:rPr sz="2201" spc="-5" dirty="0">
                <a:latin typeface="Segoe UI Symbol"/>
                <a:cs typeface="Segoe UI Symbol"/>
              </a:rPr>
              <a:t>dre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des  décisions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en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fonction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"gathered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facts"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manière</a:t>
            </a:r>
            <a:r>
              <a:rPr sz="2201" spc="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dynamique.</a:t>
            </a:r>
            <a:endParaRPr sz="22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5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09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191" y="2119631"/>
            <a:ext cx="10145846" cy="4197843"/>
          </a:xfrm>
          <a:prstGeom prst="rect">
            <a:avLst/>
          </a:prstGeom>
        </p:spPr>
        <p:txBody>
          <a:bodyPr vert="horz" wrap="square" lIns="0" tIns="189945" rIns="0" bIns="0" rtlCol="0">
            <a:spAutoFit/>
          </a:bodyPr>
          <a:lstStyle/>
          <a:p>
            <a:pPr marL="291582" indent="-279512">
              <a:spcBef>
                <a:spcPts val="149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playbook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est</a:t>
            </a:r>
            <a:r>
              <a:rPr sz="2251" spc="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un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unique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 qui permet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à</a:t>
            </a:r>
            <a:r>
              <a:rPr sz="2251" spc="-1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Ansible </a:t>
            </a:r>
            <a:r>
              <a:rPr sz="2251" spc="5" dirty="0">
                <a:latin typeface="Arial MT"/>
                <a:cs typeface="Arial MT"/>
              </a:rPr>
              <a:t>d’installer</a:t>
            </a:r>
            <a:r>
              <a:rPr sz="2251" spc="2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hosts.</a:t>
            </a:r>
            <a:endParaRPr sz="2251">
              <a:latin typeface="Arial MT"/>
              <a:cs typeface="Arial MT"/>
            </a:endParaRPr>
          </a:p>
          <a:p>
            <a:pPr marL="291582" indent="-279512">
              <a:spcBef>
                <a:spcPts val="140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Rôle</a:t>
            </a:r>
            <a:r>
              <a:rPr sz="2251" spc="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être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vu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comme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 playbook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divisé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en</a:t>
            </a:r>
            <a:r>
              <a:rPr sz="2251" spc="10" dirty="0">
                <a:latin typeface="Arial MT"/>
                <a:cs typeface="Arial MT"/>
              </a:rPr>
              <a:t> plusieurs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fichiers:</a:t>
            </a:r>
            <a:endParaRPr sz="2251">
              <a:latin typeface="Arial MT"/>
              <a:cs typeface="Arial MT"/>
            </a:endParaRPr>
          </a:p>
          <a:p>
            <a:pPr marL="692427" lvl="1" indent="-279512">
              <a:spcBef>
                <a:spcPts val="1406"/>
              </a:spcBef>
              <a:buSzPct val="62222"/>
              <a:buChar char="●"/>
              <a:tabLst>
                <a:tab pos="692427" algn="l"/>
                <a:tab pos="693062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 </a:t>
            </a:r>
            <a:r>
              <a:rPr sz="2251" spc="15" dirty="0">
                <a:latin typeface="Arial MT"/>
                <a:cs typeface="Arial MT"/>
              </a:rPr>
              <a:t>tasksun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autre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variables,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autre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 </a:t>
            </a:r>
            <a:r>
              <a:rPr sz="2251" spc="15" dirty="0">
                <a:latin typeface="Arial MT"/>
                <a:cs typeface="Arial MT"/>
              </a:rPr>
              <a:t>handlers</a:t>
            </a:r>
            <a:r>
              <a:rPr sz="2251" spc="-2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et</a:t>
            </a:r>
            <a:endParaRPr sz="2251">
              <a:latin typeface="Arial MT"/>
              <a:cs typeface="Arial MT"/>
            </a:endParaRPr>
          </a:p>
          <a:p>
            <a:pPr marL="692427">
              <a:spcBef>
                <a:spcPts val="1406"/>
              </a:spcBef>
            </a:pPr>
            <a:r>
              <a:rPr sz="2251" spc="10" dirty="0">
                <a:latin typeface="Arial MT"/>
                <a:cs typeface="Arial MT"/>
              </a:rPr>
              <a:t>ainsi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-3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suite.</a:t>
            </a:r>
            <a:endParaRPr sz="2251">
              <a:latin typeface="Arial MT"/>
              <a:cs typeface="Arial MT"/>
            </a:endParaRPr>
          </a:p>
          <a:p>
            <a:pPr marL="291582" indent="-279512">
              <a:spcBef>
                <a:spcPts val="140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Les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rôles </a:t>
            </a:r>
            <a:r>
              <a:rPr sz="2251" spc="15" dirty="0">
                <a:latin typeface="Arial MT"/>
                <a:cs typeface="Arial MT"/>
              </a:rPr>
              <a:t>ajoutent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la modularité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10" dirty="0">
                <a:latin typeface="Arial MT"/>
                <a:cs typeface="Arial MT"/>
              </a:rPr>
              <a:t> playbooks,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vous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pouvez</a:t>
            </a:r>
            <a:r>
              <a:rPr sz="2251" spc="-3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</a:t>
            </a:r>
            <a:endParaRPr sz="2251">
              <a:latin typeface="Arial MT"/>
              <a:cs typeface="Arial MT"/>
            </a:endParaRPr>
          </a:p>
          <a:p>
            <a:pPr marL="291582">
              <a:spcBef>
                <a:spcPts val="1406"/>
              </a:spcBef>
            </a:pPr>
            <a:r>
              <a:rPr sz="2251" spc="10" dirty="0">
                <a:latin typeface="Arial MT"/>
                <a:cs typeface="Arial MT"/>
              </a:rPr>
              <a:t>réutiliser</a:t>
            </a:r>
            <a:r>
              <a:rPr sz="2251" spc="15" dirty="0">
                <a:latin typeface="Arial MT"/>
                <a:cs typeface="Arial MT"/>
              </a:rPr>
              <a:t> en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faisant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includes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10" dirty="0">
                <a:latin typeface="Arial MT"/>
                <a:cs typeface="Arial MT"/>
              </a:rPr>
              <a:t> rôles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10" dirty="0">
                <a:latin typeface="Arial MT"/>
                <a:cs typeface="Arial MT"/>
              </a:rPr>
              <a:t> playbooks.</a:t>
            </a:r>
            <a:endParaRPr sz="2251">
              <a:latin typeface="Arial MT"/>
              <a:cs typeface="Arial MT"/>
            </a:endParaRPr>
          </a:p>
          <a:p>
            <a:pPr marL="291582" marR="116886" indent="-279512">
              <a:lnSpc>
                <a:spcPct val="152000"/>
              </a:lnSpc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0" dirty="0">
                <a:latin typeface="Arial MT"/>
                <a:cs typeface="Arial MT"/>
              </a:rPr>
              <a:t>Ansible galaxy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est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-5" dirty="0">
                <a:latin typeface="Arial MT"/>
                <a:cs typeface="Arial MT"/>
              </a:rPr>
              <a:t>repository,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 cloud,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10" dirty="0">
                <a:latin typeface="Arial MT"/>
                <a:cs typeface="Arial MT"/>
              </a:rPr>
              <a:t> rôles déjà</a:t>
            </a:r>
            <a:r>
              <a:rPr sz="2251" spc="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définis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par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une </a:t>
            </a:r>
            <a:r>
              <a:rPr sz="2251" spc="-6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communauté</a:t>
            </a:r>
            <a:r>
              <a:rPr sz="2251" spc="-2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développeurs.</a:t>
            </a:r>
            <a:endParaRPr sz="2251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032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961140"/>
            <a:ext cx="473600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037" y="2062460"/>
            <a:ext cx="2653509" cy="3921501"/>
          </a:xfrm>
          <a:prstGeom prst="rect">
            <a:avLst/>
          </a:prstGeom>
        </p:spPr>
        <p:txBody>
          <a:bodyPr vert="horz" wrap="square" lIns="0" tIns="34304" rIns="0" bIns="0" rtlCol="0">
            <a:spAutoFit/>
          </a:bodyPr>
          <a:lstStyle/>
          <a:p>
            <a:pPr marL="12705">
              <a:spcBef>
                <a:spcPts val="270"/>
              </a:spcBef>
            </a:pPr>
            <a:r>
              <a:rPr sz="1551" spc="30" dirty="0">
                <a:solidFill>
                  <a:srgbClr val="974707"/>
                </a:solidFill>
                <a:latin typeface="Calibri"/>
                <a:cs typeface="Calibri"/>
              </a:rPr>
              <a:t>Structure</a:t>
            </a:r>
            <a:r>
              <a:rPr sz="1551" spc="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5" dirty="0">
                <a:solidFill>
                  <a:srgbClr val="974707"/>
                </a:solidFill>
                <a:latin typeface="Calibri"/>
                <a:cs typeface="Calibri"/>
              </a:rPr>
              <a:t>du</a:t>
            </a:r>
            <a:r>
              <a:rPr sz="1551" spc="17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25" dirty="0">
                <a:solidFill>
                  <a:srgbClr val="974707"/>
                </a:solidFill>
                <a:latin typeface="Calibri"/>
                <a:cs typeface="Calibri"/>
              </a:rPr>
              <a:t>répertoire</a:t>
            </a:r>
            <a:endParaRPr sz="1551">
              <a:latin typeface="Calibri"/>
              <a:cs typeface="Calibri"/>
            </a:endParaRPr>
          </a:p>
          <a:p>
            <a:pPr marL="12705">
              <a:spcBef>
                <a:spcPts val="260"/>
              </a:spcBef>
            </a:pPr>
            <a:r>
              <a:rPr sz="2601" b="1" spc="-30" dirty="0">
                <a:solidFill>
                  <a:srgbClr val="974707"/>
                </a:solidFill>
                <a:latin typeface="Malgun Gothic"/>
                <a:cs typeface="Malgun Gothic"/>
              </a:rPr>
              <a:t>rôles</a:t>
            </a:r>
            <a:endParaRPr sz="2601">
              <a:latin typeface="Malgun Gothic"/>
              <a:cs typeface="Malgun Gothic"/>
            </a:endParaRPr>
          </a:p>
          <a:p>
            <a:pPr marL="12705">
              <a:spcBef>
                <a:spcPts val="2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└──</a:t>
            </a:r>
            <a:r>
              <a:rPr sz="2601" b="1" spc="-10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65" dirty="0">
                <a:solidFill>
                  <a:srgbClr val="974707"/>
                </a:solidFill>
                <a:latin typeface="Malgun Gothic"/>
                <a:cs typeface="Malgun Gothic"/>
              </a:rPr>
              <a:t>myapp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14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45" dirty="0">
                <a:solidFill>
                  <a:srgbClr val="974707"/>
                </a:solidFill>
                <a:latin typeface="Malgun Gothic"/>
                <a:cs typeface="Malgun Gothic"/>
              </a:rPr>
              <a:t>defaults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0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25" dirty="0">
                <a:solidFill>
                  <a:srgbClr val="974707"/>
                </a:solidFill>
                <a:latin typeface="Malgun Gothic"/>
                <a:cs typeface="Malgun Gothic"/>
              </a:rPr>
              <a:t>files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2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30" dirty="0">
                <a:solidFill>
                  <a:srgbClr val="974707"/>
                </a:solidFill>
                <a:latin typeface="Malgun Gothic"/>
                <a:cs typeface="Malgun Gothic"/>
              </a:rPr>
              <a:t>handlers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6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50" dirty="0">
                <a:solidFill>
                  <a:srgbClr val="974707"/>
                </a:solidFill>
                <a:latin typeface="Malgun Gothic"/>
                <a:cs typeface="Malgun Gothic"/>
              </a:rPr>
              <a:t>meta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5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10" dirty="0">
                <a:solidFill>
                  <a:srgbClr val="974707"/>
                </a:solidFill>
                <a:latin typeface="Malgun Gothic"/>
                <a:cs typeface="Malgun Gothic"/>
              </a:rPr>
              <a:t>tasks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8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50" dirty="0">
                <a:solidFill>
                  <a:srgbClr val="974707"/>
                </a:solidFill>
                <a:latin typeface="Malgun Gothic"/>
                <a:cs typeface="Malgun Gothic"/>
              </a:rPr>
              <a:t>templates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└──</a:t>
            </a:r>
            <a:r>
              <a:rPr sz="2601" b="1" spc="-10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25" dirty="0">
                <a:solidFill>
                  <a:srgbClr val="974707"/>
                </a:solidFill>
                <a:latin typeface="Malgun Gothic"/>
                <a:cs typeface="Malgun Gothic"/>
              </a:rPr>
              <a:t>vars</a:t>
            </a:r>
            <a:endParaRPr sz="2601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4426" y="3237268"/>
            <a:ext cx="4676199" cy="256076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40" dirty="0">
                <a:solidFill>
                  <a:srgbClr val="974707"/>
                </a:solidFill>
                <a:latin typeface="Calibri"/>
                <a:cs typeface="Calibri"/>
              </a:rPr>
              <a:t>Pour</a:t>
            </a:r>
            <a:r>
              <a:rPr sz="1551" spc="7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45" dirty="0">
                <a:solidFill>
                  <a:srgbClr val="974707"/>
                </a:solidFill>
                <a:latin typeface="Calibri"/>
                <a:cs typeface="Calibri"/>
              </a:rPr>
              <a:t>créer</a:t>
            </a:r>
            <a:r>
              <a:rPr sz="1551" spc="9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30" dirty="0">
                <a:solidFill>
                  <a:srgbClr val="974707"/>
                </a:solidFill>
                <a:latin typeface="Calibri"/>
                <a:cs typeface="Calibri"/>
              </a:rPr>
              <a:t>automatiquement</a:t>
            </a:r>
            <a:r>
              <a:rPr sz="1551" spc="8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0" dirty="0">
                <a:solidFill>
                  <a:srgbClr val="974707"/>
                </a:solidFill>
                <a:latin typeface="Calibri"/>
                <a:cs typeface="Calibri"/>
              </a:rPr>
              <a:t>une</a:t>
            </a:r>
            <a:r>
              <a:rPr sz="1551" spc="114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25" dirty="0">
                <a:solidFill>
                  <a:srgbClr val="974707"/>
                </a:solidFill>
                <a:latin typeface="Calibri"/>
                <a:cs typeface="Calibri"/>
              </a:rPr>
              <a:t>structure</a:t>
            </a:r>
            <a:r>
              <a:rPr sz="1551" spc="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5" dirty="0">
                <a:solidFill>
                  <a:srgbClr val="974707"/>
                </a:solidFill>
                <a:latin typeface="Calibri"/>
                <a:cs typeface="Calibri"/>
              </a:rPr>
              <a:t>de</a:t>
            </a:r>
            <a:r>
              <a:rPr sz="1551" spc="229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35" dirty="0">
                <a:solidFill>
                  <a:srgbClr val="974707"/>
                </a:solidFill>
                <a:latin typeface="Calibri"/>
                <a:cs typeface="Calibri"/>
              </a:rPr>
              <a:t>fichiers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634" y="3779583"/>
            <a:ext cx="5562396" cy="23092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478346">
              <a:lnSpc>
                <a:spcPts val="1811"/>
              </a:lnSpc>
            </a:pPr>
            <a:r>
              <a:rPr sz="1551" spc="5" dirty="0">
                <a:latin typeface="Consolas"/>
                <a:cs typeface="Consolas"/>
              </a:rPr>
              <a:t>ansible-galaxy</a:t>
            </a:r>
            <a:r>
              <a:rPr sz="1551" spc="-3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init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&lt;role_name&gt;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1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Sous répertoires des rôles </a:t>
            </a:r>
            <a:r>
              <a:rPr lang="fr-BE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b="1" dirty="0" smtClean="0"/>
              <a:t>Defaults</a:t>
            </a:r>
            <a:r>
              <a:rPr lang="fr-BE" dirty="0" smtClean="0"/>
              <a:t>: le fichier </a:t>
            </a:r>
            <a:r>
              <a:rPr lang="fr-BE" sz="3100" b="1" dirty="0" err="1"/>
              <a:t>main.yml</a:t>
            </a:r>
            <a:r>
              <a:rPr lang="fr-BE" dirty="0" smtClean="0"/>
              <a:t> de ce répertoire contient les valeurs par </a:t>
            </a:r>
            <a:r>
              <a:rPr lang="fr-BE" dirty="0" err="1" smtClean="0"/>
              <a:t>défaults</a:t>
            </a:r>
            <a:r>
              <a:rPr lang="fr-BE" dirty="0" smtClean="0"/>
              <a:t> des variables du </a:t>
            </a:r>
            <a:r>
              <a:rPr lang="fr-BE" dirty="0" err="1" smtClean="0"/>
              <a:t>role</a:t>
            </a:r>
            <a:endParaRPr lang="fr-BE" dirty="0" smtClean="0"/>
          </a:p>
          <a:p>
            <a:r>
              <a:rPr lang="fr-BE" b="1" dirty="0" smtClean="0"/>
              <a:t>Files</a:t>
            </a:r>
            <a:r>
              <a:rPr lang="fr-BE" dirty="0" smtClean="0"/>
              <a:t>: ce répertoire contient des fichiers statiques auxquels les taches du </a:t>
            </a:r>
            <a:r>
              <a:rPr lang="fr-BE" dirty="0" err="1" smtClean="0"/>
              <a:t>role</a:t>
            </a:r>
            <a:r>
              <a:rPr lang="fr-BE" dirty="0" smtClean="0"/>
              <a:t> font référence</a:t>
            </a:r>
          </a:p>
          <a:p>
            <a:r>
              <a:rPr lang="fr-BE" b="1" dirty="0" err="1" smtClean="0"/>
              <a:t>Handlers</a:t>
            </a:r>
            <a:r>
              <a:rPr lang="fr-BE" dirty="0" smtClean="0"/>
              <a:t>: le fichier </a:t>
            </a:r>
            <a:r>
              <a:rPr lang="fr-BE" sz="3100" b="1" dirty="0" err="1"/>
              <a:t>main.yml</a:t>
            </a:r>
            <a:r>
              <a:rPr lang="fr-BE" dirty="0" smtClean="0"/>
              <a:t> de ce </a:t>
            </a:r>
            <a:r>
              <a:rPr lang="fr-BE" dirty="0" err="1" smtClean="0"/>
              <a:t>rep</a:t>
            </a:r>
            <a:r>
              <a:rPr lang="fr-BE" dirty="0" smtClean="0"/>
              <a:t> contient les définitions du gestionnaire de </a:t>
            </a:r>
            <a:r>
              <a:rPr lang="fr-BE" dirty="0" err="1" smtClean="0"/>
              <a:t>role</a:t>
            </a:r>
            <a:endParaRPr lang="fr-BE" dirty="0" smtClean="0"/>
          </a:p>
          <a:p>
            <a:r>
              <a:rPr lang="fr-BE" sz="3100" b="1" dirty="0"/>
              <a:t>Meta</a:t>
            </a:r>
            <a:r>
              <a:rPr lang="fr-BE" dirty="0" smtClean="0"/>
              <a:t>: le fichier </a:t>
            </a:r>
            <a:r>
              <a:rPr lang="fr-BE" sz="3100" b="1" dirty="0" err="1"/>
              <a:t>main.yml</a:t>
            </a:r>
            <a:r>
              <a:rPr lang="fr-BE" dirty="0" smtClean="0"/>
              <a:t> de ce </a:t>
            </a:r>
            <a:r>
              <a:rPr lang="fr-BE" dirty="0" err="1" smtClean="0"/>
              <a:t>rép</a:t>
            </a:r>
            <a:r>
              <a:rPr lang="fr-BE" dirty="0" smtClean="0"/>
              <a:t> contient des info sur le </a:t>
            </a:r>
            <a:r>
              <a:rPr lang="fr-BE" dirty="0" err="1" smtClean="0"/>
              <a:t>role</a:t>
            </a:r>
            <a:r>
              <a:rPr lang="fr-BE" dirty="0" smtClean="0"/>
              <a:t> (auteur, </a:t>
            </a:r>
            <a:r>
              <a:rPr lang="fr-BE" dirty="0" err="1" smtClean="0"/>
              <a:t>liscence</a:t>
            </a:r>
            <a:r>
              <a:rPr lang="fr-BE" dirty="0" smtClean="0"/>
              <a:t>, plateformes, dépendances …)</a:t>
            </a:r>
          </a:p>
          <a:p>
            <a:r>
              <a:rPr lang="fr-BE" sz="3100" b="1" dirty="0" err="1"/>
              <a:t>Tasks</a:t>
            </a:r>
            <a:r>
              <a:rPr lang="fr-BE" dirty="0" smtClean="0"/>
              <a:t>: le fichier </a:t>
            </a:r>
            <a:r>
              <a:rPr lang="fr-BE" sz="3100" b="1" dirty="0" err="1"/>
              <a:t>main.yml</a:t>
            </a:r>
            <a:r>
              <a:rPr lang="fr-BE" dirty="0" smtClean="0"/>
              <a:t> de ce </a:t>
            </a:r>
            <a:r>
              <a:rPr lang="fr-BE" dirty="0" err="1" smtClean="0"/>
              <a:t>rep</a:t>
            </a:r>
            <a:r>
              <a:rPr lang="fr-BE" dirty="0" smtClean="0"/>
              <a:t> contient les définitions des taches du </a:t>
            </a:r>
            <a:r>
              <a:rPr lang="fr-BE" dirty="0" err="1" smtClean="0"/>
              <a:t>role</a:t>
            </a:r>
            <a:endParaRPr lang="fr-BE" dirty="0" smtClean="0"/>
          </a:p>
          <a:p>
            <a:r>
              <a:rPr lang="fr-BE" sz="3100" b="1" dirty="0" err="1"/>
              <a:t>Templates</a:t>
            </a:r>
            <a:r>
              <a:rPr lang="fr-BE" dirty="0" smtClean="0"/>
              <a:t>: ce </a:t>
            </a:r>
            <a:r>
              <a:rPr lang="fr-BE" dirty="0" err="1" smtClean="0"/>
              <a:t>rep</a:t>
            </a:r>
            <a:r>
              <a:rPr lang="fr-BE" dirty="0" smtClean="0"/>
              <a:t> </a:t>
            </a:r>
            <a:r>
              <a:rPr lang="fr-BE" dirty="0" err="1" smtClean="0"/>
              <a:t>contien</a:t>
            </a:r>
            <a:r>
              <a:rPr lang="fr-BE" dirty="0" smtClean="0"/>
              <a:t> des modèles jinja2 </a:t>
            </a:r>
            <a:r>
              <a:rPr lang="fr-BE" dirty="0" err="1" smtClean="0"/>
              <a:t>auquels</a:t>
            </a:r>
            <a:r>
              <a:rPr lang="fr-BE" dirty="0" smtClean="0"/>
              <a:t> les taches du </a:t>
            </a:r>
            <a:r>
              <a:rPr lang="fr-BE" dirty="0" err="1" smtClean="0"/>
              <a:t>role</a:t>
            </a:r>
            <a:r>
              <a:rPr lang="fr-BE" dirty="0" smtClean="0"/>
              <a:t> font référence</a:t>
            </a:r>
          </a:p>
          <a:p>
            <a:r>
              <a:rPr lang="fr-BE" sz="3100" b="1" dirty="0"/>
              <a:t>Tests</a:t>
            </a:r>
            <a:r>
              <a:rPr lang="fr-BE" dirty="0" smtClean="0"/>
              <a:t>: ce </a:t>
            </a:r>
            <a:r>
              <a:rPr lang="fr-BE" dirty="0" err="1" smtClean="0"/>
              <a:t>rep</a:t>
            </a:r>
            <a:r>
              <a:rPr lang="fr-BE" dirty="0" smtClean="0"/>
              <a:t> peut contenir un inventaire et un </a:t>
            </a:r>
            <a:r>
              <a:rPr lang="fr-BE" dirty="0" err="1" smtClean="0"/>
              <a:t>playbook</a:t>
            </a:r>
            <a:r>
              <a:rPr lang="fr-BE" dirty="0" smtClean="0"/>
              <a:t> </a:t>
            </a:r>
            <a:r>
              <a:rPr lang="fr-BE" dirty="0" err="1" smtClean="0"/>
              <a:t>test.yml</a:t>
            </a:r>
            <a:r>
              <a:rPr lang="fr-BE" dirty="0" smtClean="0"/>
              <a:t> qui peuvent être utilisés pour tester le </a:t>
            </a:r>
            <a:r>
              <a:rPr lang="fr-BE" dirty="0" err="1" smtClean="0"/>
              <a:t>role</a:t>
            </a:r>
            <a:endParaRPr lang="fr-BE" dirty="0" smtClean="0"/>
          </a:p>
          <a:p>
            <a:r>
              <a:rPr lang="fr-BE" sz="3100" b="1" dirty="0"/>
              <a:t>Vars</a:t>
            </a:r>
            <a:r>
              <a:rPr lang="fr-BE" dirty="0" smtClean="0"/>
              <a:t>: le fichier </a:t>
            </a:r>
            <a:r>
              <a:rPr lang="fr-BE" sz="3100" b="1" dirty="0" err="1"/>
              <a:t>main.yml</a:t>
            </a:r>
            <a:r>
              <a:rPr lang="fr-BE" dirty="0" smtClean="0"/>
              <a:t> de ce </a:t>
            </a:r>
            <a:r>
              <a:rPr lang="fr-BE" dirty="0" err="1" smtClean="0"/>
              <a:t>rep</a:t>
            </a:r>
            <a:r>
              <a:rPr lang="fr-BE" dirty="0" smtClean="0"/>
              <a:t> définit les valeur des variables du </a:t>
            </a:r>
            <a:r>
              <a:rPr lang="fr-BE" dirty="0" err="1" smtClean="0"/>
              <a:t>role</a:t>
            </a:r>
            <a:r>
              <a:rPr lang="fr-BE" dirty="0" smtClean="0"/>
              <a:t>. Ces variables sont </a:t>
            </a:r>
            <a:r>
              <a:rPr lang="fr-BE" dirty="0" err="1" smtClean="0"/>
              <a:t>souvents</a:t>
            </a:r>
            <a:r>
              <a:rPr lang="fr-BE" dirty="0" smtClean="0"/>
              <a:t> utilisées à des fins internes au sein du </a:t>
            </a:r>
            <a:r>
              <a:rPr lang="fr-BE" dirty="0" err="1" smtClean="0"/>
              <a:t>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03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3206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995" y="2340450"/>
            <a:ext cx="511516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38115">
              <a:spcBef>
                <a:spcPts val="130"/>
              </a:spcBef>
            </a:pPr>
            <a:r>
              <a:rPr sz="1551" spc="15" dirty="0">
                <a:latin typeface="Calibri"/>
                <a:cs typeface="Calibri"/>
              </a:rPr>
              <a:t>Notre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rôle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est</a:t>
            </a:r>
            <a:r>
              <a:rPr sz="1551" spc="-2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bien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créé</a:t>
            </a:r>
            <a:r>
              <a:rPr sz="2326" spc="15" baseline="8960" dirty="0">
                <a:latin typeface="Calibri"/>
                <a:cs typeface="Calibri"/>
              </a:rPr>
              <a:t>́</a:t>
            </a:r>
            <a:r>
              <a:rPr sz="2326" spc="-37" baseline="896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et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il</a:t>
            </a:r>
            <a:r>
              <a:rPr sz="1551" spc="2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contient</a:t>
            </a:r>
            <a:r>
              <a:rPr sz="1551" spc="-1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les</a:t>
            </a:r>
            <a:r>
              <a:rPr sz="1551" spc="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répertoires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suivants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031" y="2772716"/>
            <a:ext cx="7171186" cy="2558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4321" y="5467487"/>
            <a:ext cx="9076692" cy="761050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62995" marR="5082" indent="-250925">
              <a:lnSpc>
                <a:spcPct val="101899"/>
              </a:lnSpc>
              <a:spcBef>
                <a:spcPts val="95"/>
              </a:spcBef>
              <a:buFont typeface="Arial MT"/>
              <a:buChar char="•"/>
              <a:tabLst>
                <a:tab pos="262360" algn="l"/>
                <a:tab pos="263630" algn="l"/>
              </a:tabLst>
            </a:pPr>
            <a:r>
              <a:rPr sz="1551" spc="-5" dirty="0">
                <a:latin typeface="Calibri"/>
                <a:cs typeface="Calibri"/>
              </a:rPr>
              <a:t>Grâce </a:t>
            </a:r>
            <a:r>
              <a:rPr sz="1551" spc="15" dirty="0">
                <a:latin typeface="Calibri"/>
                <a:cs typeface="Calibri"/>
              </a:rPr>
              <a:t>à </a:t>
            </a:r>
            <a:r>
              <a:rPr sz="1551" spc="-10" dirty="0">
                <a:latin typeface="Calibri"/>
                <a:cs typeface="Calibri"/>
              </a:rPr>
              <a:t>cette </a:t>
            </a:r>
            <a:r>
              <a:rPr sz="1551" spc="5" dirty="0">
                <a:latin typeface="Calibri"/>
                <a:cs typeface="Calibri"/>
              </a:rPr>
              <a:t>arborescence il </a:t>
            </a:r>
            <a:r>
              <a:rPr sz="1551" spc="10" dirty="0">
                <a:latin typeface="Calibri"/>
                <a:cs typeface="Calibri"/>
              </a:rPr>
              <a:t>ne </a:t>
            </a:r>
            <a:r>
              <a:rPr sz="1551" spc="-5" dirty="0">
                <a:latin typeface="Calibri"/>
                <a:cs typeface="Calibri"/>
              </a:rPr>
              <a:t>sera </a:t>
            </a:r>
            <a:r>
              <a:rPr sz="1551" spc="10" dirty="0">
                <a:latin typeface="Calibri"/>
                <a:cs typeface="Calibri"/>
              </a:rPr>
              <a:t>pas </a:t>
            </a:r>
            <a:r>
              <a:rPr sz="1551" spc="5" dirty="0">
                <a:latin typeface="Calibri"/>
                <a:cs typeface="Calibri"/>
              </a:rPr>
              <a:t>nécessaire </a:t>
            </a:r>
            <a:r>
              <a:rPr sz="1551" spc="10" dirty="0">
                <a:latin typeface="Calibri"/>
                <a:cs typeface="Calibri"/>
              </a:rPr>
              <a:t>de </a:t>
            </a:r>
            <a:r>
              <a:rPr sz="1551" spc="5" dirty="0">
                <a:latin typeface="Calibri"/>
                <a:cs typeface="Calibri"/>
              </a:rPr>
              <a:t>préciser </a:t>
            </a:r>
            <a:r>
              <a:rPr sz="1551" spc="10" dirty="0">
                <a:latin typeface="Calibri"/>
                <a:cs typeface="Calibri"/>
              </a:rPr>
              <a:t>les </a:t>
            </a:r>
            <a:r>
              <a:rPr sz="1551" spc="-5" dirty="0">
                <a:latin typeface="Calibri"/>
                <a:cs typeface="Calibri"/>
              </a:rPr>
              <a:t>directives </a:t>
            </a:r>
            <a:r>
              <a:rPr sz="1551" spc="-10" dirty="0">
                <a:latin typeface="Calibri"/>
                <a:cs typeface="Calibri"/>
              </a:rPr>
              <a:t>vars,</a:t>
            </a:r>
            <a:r>
              <a:rPr sz="1551" spc="-5" dirty="0">
                <a:latin typeface="Calibri"/>
                <a:cs typeface="Calibri"/>
              </a:rPr>
              <a:t> tasks </a:t>
            </a:r>
            <a:r>
              <a:rPr sz="1551" spc="15" dirty="0">
                <a:latin typeface="Calibri"/>
                <a:cs typeface="Calibri"/>
              </a:rPr>
              <a:t>ou </a:t>
            </a:r>
            <a:r>
              <a:rPr sz="1551" spc="-5" dirty="0">
                <a:latin typeface="Calibri"/>
                <a:cs typeface="Calibri"/>
              </a:rPr>
              <a:t>handlers </a:t>
            </a:r>
            <a:r>
              <a:rPr sz="1551" spc="10" dirty="0">
                <a:latin typeface="Calibri"/>
                <a:cs typeface="Calibri"/>
              </a:rPr>
              <a:t>dans les </a:t>
            </a:r>
            <a:r>
              <a:rPr sz="1551" spc="-340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fichiers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vars/main.yml,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tasks/main.yml</a:t>
            </a:r>
            <a:r>
              <a:rPr sz="1551" spc="-6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et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handlers.yml</a:t>
            </a:r>
            <a:endParaRPr sz="1551">
              <a:latin typeface="Calibri"/>
              <a:cs typeface="Calibri"/>
            </a:endParaRPr>
          </a:p>
          <a:p>
            <a:pPr marL="262995" indent="-250925">
              <a:spcBef>
                <a:spcPts val="135"/>
              </a:spcBef>
              <a:buFont typeface="Arial MT"/>
              <a:buChar char="•"/>
              <a:tabLst>
                <a:tab pos="262360" algn="l"/>
                <a:tab pos="263630" algn="l"/>
              </a:tabLst>
            </a:pPr>
            <a:r>
              <a:rPr sz="1551" spc="-10" dirty="0">
                <a:latin typeface="Calibri"/>
                <a:cs typeface="Calibri"/>
              </a:rPr>
              <a:t>cette</a:t>
            </a:r>
            <a:r>
              <a:rPr sz="1551" spc="-40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information</a:t>
            </a:r>
            <a:r>
              <a:rPr sz="1551" spc="2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sera</a:t>
            </a:r>
            <a:r>
              <a:rPr sz="1551" spc="-25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obtenue</a:t>
            </a:r>
            <a:r>
              <a:rPr sz="1551" spc="-3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à </a:t>
            </a:r>
            <a:r>
              <a:rPr sz="1551" spc="5" dirty="0">
                <a:latin typeface="Calibri"/>
                <a:cs typeface="Calibri"/>
              </a:rPr>
              <a:t>partir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du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nom</a:t>
            </a:r>
            <a:r>
              <a:rPr sz="1551" spc="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du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répertoire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du</a:t>
            </a:r>
            <a:r>
              <a:rPr sz="1551" spc="-5" dirty="0">
                <a:latin typeface="Calibri"/>
                <a:cs typeface="Calibri"/>
              </a:rPr>
              <a:t> rôle.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7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4493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706" y="2356586"/>
            <a:ext cx="8883571" cy="418450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15" dirty="0">
                <a:latin typeface="Calibri"/>
                <a:cs typeface="Calibri"/>
              </a:rPr>
              <a:t>Par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exemple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un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fichier </a:t>
            </a:r>
            <a:r>
              <a:rPr sz="1801" i="1" spc="-15" dirty="0">
                <a:latin typeface="Calibri"/>
                <a:cs typeface="Calibri"/>
              </a:rPr>
              <a:t>tasks/main.yml</a:t>
            </a:r>
            <a:r>
              <a:rPr sz="1801" i="1" spc="3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ne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contiendra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qu’une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liste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tâches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:</a:t>
            </a:r>
          </a:p>
          <a:p>
            <a:pPr>
              <a:spcBef>
                <a:spcPts val="25"/>
              </a:spcBef>
            </a:pPr>
            <a:endParaRPr sz="1751" dirty="0">
              <a:latin typeface="Calibri"/>
              <a:cs typeface="Calibri"/>
            </a:endParaRPr>
          </a:p>
          <a:p>
            <a:pPr marL="12705" marR="5082"/>
            <a:r>
              <a:rPr sz="1801" spc="-5" dirty="0">
                <a:latin typeface="Calibri"/>
                <a:cs typeface="Calibri"/>
              </a:rPr>
              <a:t>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même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façon,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modules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copy</a:t>
            </a:r>
            <a:r>
              <a:rPr sz="1801" i="1" spc="-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et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template</a:t>
            </a:r>
            <a:r>
              <a:rPr sz="1801" i="1" spc="1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iront</a:t>
            </a:r>
            <a:r>
              <a:rPr sz="1801" spc="-2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chercher </a:t>
            </a:r>
            <a:r>
              <a:rPr sz="1801" spc="-10" dirty="0">
                <a:latin typeface="Calibri"/>
                <a:cs typeface="Calibri"/>
              </a:rPr>
              <a:t>les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fichiers</a:t>
            </a:r>
            <a:r>
              <a:rPr sz="1801" spc="-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sources</a:t>
            </a:r>
            <a:r>
              <a:rPr sz="1801" spc="37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directement </a:t>
            </a:r>
            <a:r>
              <a:rPr sz="1801" spc="-39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dans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répertoires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i="1" spc="-5" dirty="0">
                <a:latin typeface="Calibri"/>
                <a:cs typeface="Calibri"/>
              </a:rPr>
              <a:t>files</a:t>
            </a:r>
            <a:r>
              <a:rPr sz="1801" i="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et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templates</a:t>
            </a:r>
            <a:r>
              <a:rPr sz="1801" spc="-15" dirty="0">
                <a:latin typeface="Calibri"/>
                <a:cs typeface="Calibri"/>
              </a:rPr>
              <a:t>,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sans</a:t>
            </a:r>
            <a:r>
              <a:rPr sz="1801" spc="-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besoin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de les </a:t>
            </a:r>
            <a:r>
              <a:rPr sz="1801" spc="-15" dirty="0">
                <a:latin typeface="Calibri"/>
                <a:cs typeface="Calibri"/>
              </a:rPr>
              <a:t>préciser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dans le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path.</a:t>
            </a:r>
            <a:endParaRPr sz="180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1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01" dirty="0">
              <a:latin typeface="Calibri"/>
              <a:cs typeface="Calibri"/>
            </a:endParaRPr>
          </a:p>
          <a:p>
            <a:pPr marL="205822"/>
            <a:r>
              <a:rPr sz="180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Exemple</a:t>
            </a:r>
            <a:r>
              <a:rPr sz="180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: </a:t>
            </a:r>
            <a:r>
              <a:rPr sz="1801" spc="-5" dirty="0">
                <a:latin typeface="Calibri"/>
                <a:cs typeface="Calibri"/>
              </a:rPr>
              <a:t>un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fichier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i="1" spc="-5" dirty="0">
                <a:solidFill>
                  <a:srgbClr val="FF0000"/>
                </a:solidFill>
                <a:latin typeface="Calibri"/>
                <a:cs typeface="Calibri"/>
              </a:rPr>
              <a:t>tasks/main.yml</a:t>
            </a:r>
            <a:r>
              <a:rPr sz="180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ne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contiendra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qu’une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liste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 </a:t>
            </a:r>
            <a:r>
              <a:rPr sz="1801" spc="-5" dirty="0">
                <a:latin typeface="Calibri"/>
                <a:cs typeface="Calibri"/>
              </a:rPr>
              <a:t>tâches</a:t>
            </a:r>
            <a:endParaRPr sz="1801" dirty="0">
              <a:latin typeface="Calibri"/>
              <a:cs typeface="Calibri"/>
            </a:endParaRPr>
          </a:p>
          <a:p>
            <a:pPr marL="476441" marR="6529141" indent="-186765">
              <a:spcBef>
                <a:spcPts val="1361"/>
              </a:spcBef>
              <a:buChar char="-"/>
              <a:tabLst>
                <a:tab pos="409739" algn="l"/>
              </a:tabLst>
            </a:pPr>
            <a:r>
              <a:rPr sz="1801" dirty="0">
                <a:latin typeface="Times New Roman"/>
                <a:cs typeface="Times New Roman"/>
              </a:rPr>
              <a:t>name:</a:t>
            </a:r>
            <a:r>
              <a:rPr sz="1801" spc="-7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Install</a:t>
            </a:r>
            <a:r>
              <a:rPr sz="1801" spc="-80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Apache </a:t>
            </a:r>
            <a:r>
              <a:rPr sz="1801" spc="-434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apt:</a:t>
            </a:r>
          </a:p>
          <a:p>
            <a:pPr marL="587610" marR="6913469"/>
            <a:r>
              <a:rPr sz="1801" dirty="0">
                <a:latin typeface="Times New Roman"/>
                <a:cs typeface="Times New Roman"/>
              </a:rPr>
              <a:t>name=apac</a:t>
            </a:r>
            <a:r>
              <a:rPr sz="1801" spc="-10" dirty="0">
                <a:latin typeface="Times New Roman"/>
                <a:cs typeface="Times New Roman"/>
              </a:rPr>
              <a:t>h</a:t>
            </a:r>
            <a:r>
              <a:rPr sz="1801" spc="5" dirty="0">
                <a:latin typeface="Times New Roman"/>
                <a:cs typeface="Times New Roman"/>
              </a:rPr>
              <a:t>e</a:t>
            </a:r>
            <a:r>
              <a:rPr sz="1801" dirty="0">
                <a:latin typeface="Times New Roman"/>
                <a:cs typeface="Times New Roman"/>
              </a:rPr>
              <a:t>2  </a:t>
            </a:r>
            <a:r>
              <a:rPr sz="1801" spc="-5" dirty="0">
                <a:latin typeface="Times New Roman"/>
                <a:cs typeface="Times New Roman"/>
              </a:rPr>
              <a:t>state=present</a:t>
            </a:r>
            <a:endParaRPr sz="1801" dirty="0">
              <a:latin typeface="Times New Roman"/>
              <a:cs typeface="Times New Roman"/>
            </a:endParaRPr>
          </a:p>
          <a:p>
            <a:pPr marL="410373" indent="-111805">
              <a:lnSpc>
                <a:spcPts val="1776"/>
              </a:lnSpc>
              <a:buChar char="-"/>
              <a:tabLst>
                <a:tab pos="411009" algn="l"/>
              </a:tabLst>
            </a:pPr>
            <a:r>
              <a:rPr sz="1801" spc="-5" dirty="0">
                <a:latin typeface="Times New Roman"/>
                <a:cs typeface="Times New Roman"/>
              </a:rPr>
              <a:t>name:</a:t>
            </a:r>
            <a:r>
              <a:rPr sz="1801" spc="-3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Ensure</a:t>
            </a:r>
            <a:r>
              <a:rPr sz="1801" spc="-40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service</a:t>
            </a:r>
            <a:r>
              <a:rPr sz="1801" spc="-4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is</a:t>
            </a:r>
            <a:r>
              <a:rPr sz="1801" spc="-3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registered</a:t>
            </a:r>
            <a:r>
              <a:rPr sz="1801" spc="-35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and</a:t>
            </a:r>
            <a:r>
              <a:rPr sz="1801" spc="-25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running</a:t>
            </a:r>
            <a:r>
              <a:rPr sz="1801" spc="-45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service:</a:t>
            </a:r>
            <a:endParaRPr sz="1801" dirty="0">
              <a:latin typeface="Times New Roman"/>
              <a:cs typeface="Times New Roman"/>
            </a:endParaRPr>
          </a:p>
          <a:p>
            <a:pPr marL="413549" marR="7088799">
              <a:lnSpc>
                <a:spcPct val="88100"/>
              </a:lnSpc>
              <a:spcBef>
                <a:spcPts val="125"/>
              </a:spcBef>
            </a:pPr>
            <a:r>
              <a:rPr sz="1801" dirty="0">
                <a:latin typeface="Times New Roman"/>
                <a:cs typeface="Times New Roman"/>
              </a:rPr>
              <a:t>name=</a:t>
            </a:r>
            <a:r>
              <a:rPr sz="1801" spc="-10" dirty="0">
                <a:latin typeface="Times New Roman"/>
                <a:cs typeface="Times New Roman"/>
              </a:rPr>
              <a:t>a</a:t>
            </a:r>
            <a:r>
              <a:rPr sz="1801" dirty="0">
                <a:latin typeface="Times New Roman"/>
                <a:cs typeface="Times New Roman"/>
              </a:rPr>
              <a:t>p</a:t>
            </a:r>
            <a:r>
              <a:rPr sz="1801" spc="-10" dirty="0">
                <a:latin typeface="Times New Roman"/>
                <a:cs typeface="Times New Roman"/>
              </a:rPr>
              <a:t>a</a:t>
            </a:r>
            <a:r>
              <a:rPr sz="1801" dirty="0">
                <a:latin typeface="Times New Roman"/>
                <a:cs typeface="Times New Roman"/>
              </a:rPr>
              <a:t>c</a:t>
            </a:r>
            <a:r>
              <a:rPr sz="1801" spc="-10" dirty="0">
                <a:latin typeface="Times New Roman"/>
                <a:cs typeface="Times New Roman"/>
              </a:rPr>
              <a:t>h</a:t>
            </a:r>
            <a:r>
              <a:rPr sz="1801" spc="5" dirty="0">
                <a:latin typeface="Times New Roman"/>
                <a:cs typeface="Times New Roman"/>
              </a:rPr>
              <a:t>e</a:t>
            </a:r>
            <a:r>
              <a:rPr sz="1801" dirty="0">
                <a:latin typeface="Times New Roman"/>
                <a:cs typeface="Times New Roman"/>
              </a:rPr>
              <a:t>2  </a:t>
            </a:r>
            <a:r>
              <a:rPr sz="1801" spc="30" dirty="0">
                <a:latin typeface="Times New Roman"/>
                <a:cs typeface="Times New Roman"/>
              </a:rPr>
              <a:t>enabled=true </a:t>
            </a:r>
            <a:r>
              <a:rPr sz="1801" spc="35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state=started</a:t>
            </a:r>
            <a:endParaRPr sz="180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345983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30" h="4117975">
                <a:moveTo>
                  <a:pt x="1624330" y="0"/>
                </a:moveTo>
                <a:lnTo>
                  <a:pt x="0" y="0"/>
                </a:lnTo>
                <a:lnTo>
                  <a:pt x="0" y="4117721"/>
                </a:lnTo>
                <a:lnTo>
                  <a:pt x="1624330" y="4117721"/>
                </a:lnTo>
                <a:lnTo>
                  <a:pt x="162433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3"/>
          <p:cNvSpPr/>
          <p:nvPr/>
        </p:nvSpPr>
        <p:spPr>
          <a:xfrm>
            <a:off x="2045958" y="2161940"/>
            <a:ext cx="1623742" cy="4119705"/>
          </a:xfrm>
          <a:custGeom>
            <a:avLst/>
            <a:gdLst/>
            <a:ahLst/>
            <a:cxnLst/>
            <a:rect l="l" t="t" r="r" b="b"/>
            <a:pathLst>
              <a:path w="1623060" h="4117975">
                <a:moveTo>
                  <a:pt x="1622806" y="0"/>
                </a:moveTo>
                <a:lnTo>
                  <a:pt x="0" y="0"/>
                </a:lnTo>
                <a:lnTo>
                  <a:pt x="0" y="4117721"/>
                </a:lnTo>
                <a:lnTo>
                  <a:pt x="1622806" y="4117721"/>
                </a:lnTo>
                <a:lnTo>
                  <a:pt x="1622806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4"/>
          <p:cNvSpPr/>
          <p:nvPr/>
        </p:nvSpPr>
        <p:spPr>
          <a:xfrm>
            <a:off x="3741357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8" name="object 5"/>
          <p:cNvSpPr/>
          <p:nvPr/>
        </p:nvSpPr>
        <p:spPr>
          <a:xfrm>
            <a:off x="5439807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30" y="0"/>
                </a:moveTo>
                <a:lnTo>
                  <a:pt x="0" y="0"/>
                </a:lnTo>
                <a:lnTo>
                  <a:pt x="0" y="4117721"/>
                </a:lnTo>
                <a:lnTo>
                  <a:pt x="1624330" y="4117721"/>
                </a:lnTo>
                <a:lnTo>
                  <a:pt x="162433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object 6"/>
          <p:cNvSpPr/>
          <p:nvPr/>
        </p:nvSpPr>
        <p:spPr>
          <a:xfrm>
            <a:off x="7147404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0" name="object 7"/>
          <p:cNvSpPr/>
          <p:nvPr/>
        </p:nvSpPr>
        <p:spPr>
          <a:xfrm>
            <a:off x="8841279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1" name="object 8"/>
          <p:cNvSpPr txBox="1"/>
          <p:nvPr/>
        </p:nvSpPr>
        <p:spPr>
          <a:xfrm>
            <a:off x="541849" y="2356332"/>
            <a:ext cx="534895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C</a:t>
            </a:r>
            <a:r>
              <a:rPr sz="1401" b="1" spc="15" dirty="0">
                <a:solidFill>
                  <a:srgbClr val="ED0000"/>
                </a:solidFill>
                <a:latin typeface="Arial"/>
                <a:cs typeface="Arial"/>
              </a:rPr>
              <a:t>l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oud</a:t>
            </a:r>
            <a:endParaRPr sz="1401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090554" y="2356839"/>
            <a:ext cx="1341048" cy="215663"/>
          </a:xfrm>
          <a:prstGeom prst="rect">
            <a:avLst/>
          </a:prstGeom>
        </p:spPr>
        <p:txBody>
          <a:bodyPr vert="horz" wrap="square" lIns="0" tIns="15246" rIns="0" bIns="0" rtlCol="0">
            <a:spAutoFit/>
          </a:bodyPr>
          <a:lstStyle/>
          <a:p>
            <a:pPr marL="12705">
              <a:spcBef>
                <a:spcPts val="120"/>
              </a:spcBef>
            </a:pPr>
            <a:r>
              <a:rPr sz="1301" b="1" spc="60" dirty="0">
                <a:solidFill>
                  <a:srgbClr val="ED0000"/>
                </a:solidFill>
                <a:latin typeface="Arial"/>
                <a:cs typeface="Arial"/>
              </a:rPr>
              <a:t>V</a:t>
            </a:r>
            <a:r>
              <a:rPr sz="1301" b="1" spc="90" dirty="0">
                <a:solidFill>
                  <a:srgbClr val="ED0000"/>
                </a:solidFill>
                <a:latin typeface="Arial"/>
                <a:cs typeface="Arial"/>
              </a:rPr>
              <a:t>ir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301" b="1" spc="-9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301" b="1" spc="10" dirty="0">
                <a:solidFill>
                  <a:srgbClr val="ED0000"/>
                </a:solidFill>
                <a:latin typeface="Arial"/>
                <a:cs typeface="Arial"/>
              </a:rPr>
              <a:t>&amp;</a:t>
            </a:r>
            <a:r>
              <a:rPr sz="1301" b="1" spc="-8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301" b="1" spc="35" dirty="0">
                <a:solidFill>
                  <a:srgbClr val="ED0000"/>
                </a:solidFill>
                <a:latin typeface="Arial"/>
                <a:cs typeface="Arial"/>
              </a:rPr>
              <a:t>C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ontai</a:t>
            </a:r>
            <a:r>
              <a:rPr sz="1301" b="1" spc="2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endParaRPr sz="1301" dirty="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833852" y="2356332"/>
            <a:ext cx="818859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5" dirty="0">
                <a:solidFill>
                  <a:srgbClr val="ED0000"/>
                </a:solidFill>
                <a:latin typeface="Arial"/>
                <a:cs typeface="Arial"/>
              </a:rPr>
              <a:t>W</a:t>
            </a:r>
            <a:r>
              <a:rPr sz="1401" b="1" spc="25" dirty="0">
                <a:solidFill>
                  <a:srgbClr val="ED0000"/>
                </a:solidFill>
                <a:latin typeface="Arial"/>
                <a:cs typeface="Arial"/>
              </a:rPr>
              <a:t>i</a:t>
            </a:r>
            <a:r>
              <a:rPr sz="1401" b="1" spc="1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d</a:t>
            </a:r>
            <a:r>
              <a:rPr sz="1401" b="1" spc="5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401" b="1" spc="-5" dirty="0">
                <a:solidFill>
                  <a:srgbClr val="ED0000"/>
                </a:solidFill>
                <a:latin typeface="Arial"/>
                <a:cs typeface="Arial"/>
              </a:rPr>
              <a:t>ws</a:t>
            </a:r>
            <a:endParaRPr sz="1401">
              <a:latin typeface="Arial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529508" y="2356332"/>
            <a:ext cx="782013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7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401" b="1" spc="-21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w</a:t>
            </a: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401" b="1" spc="50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k</a:t>
            </a:r>
            <a:endParaRPr sz="1401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221858" y="2356332"/>
            <a:ext cx="761050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30" dirty="0">
                <a:solidFill>
                  <a:srgbClr val="ED0000"/>
                </a:solidFill>
                <a:latin typeface="Arial"/>
                <a:cs typeface="Arial"/>
              </a:rPr>
              <a:t>Sec</a:t>
            </a:r>
            <a:r>
              <a:rPr sz="1401" b="1" spc="25" dirty="0">
                <a:solidFill>
                  <a:srgbClr val="ED0000"/>
                </a:solidFill>
                <a:latin typeface="Arial"/>
                <a:cs typeface="Arial"/>
              </a:rPr>
              <a:t>u</a:t>
            </a: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ri</a:t>
            </a: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y</a:t>
            </a:r>
            <a:endParaRPr sz="1401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8931614" y="2356332"/>
            <a:ext cx="1001815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Monitoring</a:t>
            </a:r>
            <a:endParaRPr sz="1401">
              <a:latin typeface="Arial"/>
              <a:cs typeface="Arial"/>
            </a:endParaRPr>
          </a:p>
        </p:txBody>
      </p:sp>
      <p:sp>
        <p:nvSpPr>
          <p:cNvPr id="17" name="object 14"/>
          <p:cNvSpPr txBox="1">
            <a:spLocks noGrp="1"/>
          </p:cNvSpPr>
          <p:nvPr>
            <p:ph type="title"/>
          </p:nvPr>
        </p:nvSpPr>
        <p:spPr>
          <a:xfrm>
            <a:off x="564109" y="1210691"/>
            <a:ext cx="4917600" cy="386242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2351" spc="-10" dirty="0"/>
              <a:t>Ansible</a:t>
            </a:r>
            <a:r>
              <a:rPr sz="2351" spc="-60" dirty="0"/>
              <a:t> </a:t>
            </a:r>
            <a:r>
              <a:rPr sz="2351" spc="-10" dirty="0"/>
              <a:t>automatise</a:t>
            </a:r>
            <a:r>
              <a:rPr sz="2351" spc="-70" dirty="0"/>
              <a:t> </a:t>
            </a:r>
            <a:r>
              <a:rPr sz="2351" spc="-10" dirty="0"/>
              <a:t>toute</a:t>
            </a:r>
            <a:r>
              <a:rPr sz="2351" spc="-45" dirty="0"/>
              <a:t> </a:t>
            </a:r>
            <a:r>
              <a:rPr sz="2351" spc="-10" dirty="0"/>
              <a:t>technologie</a:t>
            </a:r>
            <a:endParaRPr sz="2351" dirty="0"/>
          </a:p>
        </p:txBody>
      </p:sp>
      <p:sp>
        <p:nvSpPr>
          <p:cNvPr id="18" name="object 15"/>
          <p:cNvSpPr txBox="1"/>
          <p:nvPr/>
        </p:nvSpPr>
        <p:spPr>
          <a:xfrm>
            <a:off x="2123206" y="2780790"/>
            <a:ext cx="912243" cy="1492877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247114">
              <a:lnSpc>
                <a:spcPct val="113199"/>
              </a:lnSpc>
              <a:spcBef>
                <a:spcPts val="90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Docker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VM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-50" dirty="0">
                <a:solidFill>
                  <a:srgbClr val="54585F"/>
                </a:solidFill>
                <a:latin typeface="Arial MT"/>
                <a:cs typeface="Arial MT"/>
              </a:rPr>
              <a:t>r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e  </a:t>
            </a:r>
            <a:r>
              <a:rPr sz="1401" spc="-45" dirty="0">
                <a:solidFill>
                  <a:srgbClr val="54585F"/>
                </a:solidFill>
                <a:latin typeface="Arial MT"/>
                <a:cs typeface="Arial MT"/>
              </a:rPr>
              <a:t>RHV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2900"/>
              </a:lnSpc>
              <a:spcBef>
                <a:spcPts val="15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Open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k 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OpenShift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3833852" y="2825285"/>
            <a:ext cx="791542" cy="265859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ACLs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80"/>
              </a:spcBef>
            </a:pP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Files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2900"/>
              </a:lnSpc>
              <a:spcBef>
                <a:spcPts val="15"/>
              </a:spcBef>
            </a:pPr>
            <a:r>
              <a:rPr sz="1401" spc="-65" dirty="0">
                <a:solidFill>
                  <a:srgbClr val="54585F"/>
                </a:solidFill>
                <a:latin typeface="Arial MT"/>
                <a:cs typeface="Arial MT"/>
              </a:rPr>
              <a:t>P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k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age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s  </a:t>
            </a:r>
            <a:r>
              <a:rPr sz="1401" spc="-45" dirty="0">
                <a:solidFill>
                  <a:srgbClr val="54585F"/>
                </a:solidFill>
                <a:latin typeface="Arial MT"/>
                <a:cs typeface="Arial MT"/>
              </a:rPr>
              <a:t>IIS</a:t>
            </a:r>
            <a:endParaRPr sz="1401" dirty="0">
              <a:latin typeface="Arial MT"/>
              <a:cs typeface="Arial MT"/>
            </a:endParaRPr>
          </a:p>
          <a:p>
            <a:pPr marL="12705" marR="59079">
              <a:lnSpc>
                <a:spcPct val="113300"/>
              </a:lnSpc>
              <a:spcBef>
                <a:spcPts val="5"/>
              </a:spcBef>
            </a:pPr>
            <a:r>
              <a:rPr sz="1401" spc="-150" dirty="0">
                <a:solidFill>
                  <a:srgbClr val="54585F"/>
                </a:solidFill>
                <a:latin typeface="Arial MT"/>
                <a:cs typeface="Arial MT"/>
              </a:rPr>
              <a:t>R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egedi</a:t>
            </a:r>
            <a:r>
              <a:rPr sz="1401" spc="4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s  </a:t>
            </a:r>
            <a:r>
              <a:rPr sz="1401" spc="-35" dirty="0">
                <a:solidFill>
                  <a:srgbClr val="54585F"/>
                </a:solidFill>
                <a:latin typeface="Arial MT"/>
                <a:cs typeface="Arial MT"/>
              </a:rPr>
              <a:t>Shares 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Services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Configs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Users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 Domains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557586" y="2825285"/>
            <a:ext cx="994828" cy="338279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spc="-75" dirty="0">
                <a:solidFill>
                  <a:srgbClr val="54585F"/>
                </a:solidFill>
                <a:latin typeface="Arial MT"/>
                <a:cs typeface="Arial MT"/>
              </a:rPr>
              <a:t>A10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80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Arista</a:t>
            </a:r>
            <a:endParaRPr sz="1401" dirty="0">
              <a:latin typeface="Arial MT"/>
              <a:cs typeface="Arial MT"/>
            </a:endParaRPr>
          </a:p>
          <a:p>
            <a:pPr marL="12705" marR="211539">
              <a:lnSpc>
                <a:spcPct val="113199"/>
              </a:lnSpc>
              <a:spcBef>
                <a:spcPts val="10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Aruba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Cumulus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B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g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ch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Cisco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 Dell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Extreme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 F5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3100"/>
              </a:lnSpc>
              <a:spcBef>
                <a:spcPts val="10"/>
              </a:spcBef>
            </a:pP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Lenovo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MikroTik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Juniper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Open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tch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59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7207247" y="2797816"/>
            <a:ext cx="916054" cy="2459118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300"/>
              </a:lnSpc>
              <a:spcBef>
                <a:spcPts val="90"/>
              </a:spcBef>
            </a:pP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he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ck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po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n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t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Cisco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 CyberArk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F5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19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Fortinet</a:t>
            </a:r>
            <a:endParaRPr sz="1401">
              <a:latin typeface="Arial MT"/>
              <a:cs typeface="Arial MT"/>
            </a:endParaRPr>
          </a:p>
          <a:p>
            <a:pPr marL="12705" marR="293487">
              <a:lnSpc>
                <a:spcPct val="112900"/>
              </a:lnSpc>
              <a:spcBef>
                <a:spcPts val="10"/>
              </a:spcBef>
            </a:pP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J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unip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r  IBM</a:t>
            </a:r>
            <a:endParaRPr sz="1401">
              <a:latin typeface="Arial MT"/>
              <a:cs typeface="Arial MT"/>
            </a:endParaRPr>
          </a:p>
          <a:p>
            <a:pPr marL="12705" marR="175330">
              <a:lnSpc>
                <a:spcPct val="112900"/>
              </a:lnSpc>
              <a:spcBef>
                <a:spcPts val="10"/>
              </a:spcBef>
            </a:pP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Palo</a:t>
            </a:r>
            <a:r>
              <a:rPr sz="1401" spc="-7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Alto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Snort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8928565" y="2797816"/>
            <a:ext cx="1083765" cy="1492877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199"/>
              </a:lnSpc>
              <a:spcBef>
                <a:spcPts val="90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Dynatrace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Datadog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L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ogi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cM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on</a:t>
            </a:r>
            <a:r>
              <a:rPr sz="1401" spc="4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r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New 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Relic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 Sensu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8928565" y="4494742"/>
            <a:ext cx="679735" cy="1734914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300"/>
              </a:lnSpc>
              <a:spcBef>
                <a:spcPts val="90"/>
              </a:spcBef>
            </a:pPr>
            <a:r>
              <a:rPr sz="1401" b="1" spc="50" dirty="0">
                <a:solidFill>
                  <a:srgbClr val="ED0000"/>
                </a:solidFill>
                <a:latin typeface="Arial"/>
                <a:cs typeface="Arial"/>
              </a:rPr>
              <a:t>D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401" b="1" spc="10" dirty="0">
                <a:solidFill>
                  <a:srgbClr val="ED0000"/>
                </a:solidFill>
                <a:latin typeface="Arial"/>
                <a:cs typeface="Arial"/>
              </a:rPr>
              <a:t>v</a:t>
            </a:r>
            <a:r>
              <a:rPr sz="1401" b="1" spc="-10" dirty="0">
                <a:solidFill>
                  <a:srgbClr val="ED0000"/>
                </a:solidFill>
                <a:latin typeface="Arial"/>
                <a:cs typeface="Arial"/>
              </a:rPr>
              <a:t>op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s 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Jira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GitHub 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Vagrant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Jenkins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Slack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2135658" y="4686944"/>
            <a:ext cx="1327072" cy="1224794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Storage</a:t>
            </a:r>
            <a:endParaRPr sz="1401">
              <a:latin typeface="Arial"/>
              <a:cs typeface="Arial"/>
            </a:endParaRPr>
          </a:p>
          <a:p>
            <a:pPr marL="12705">
              <a:spcBef>
                <a:spcPts val="185"/>
              </a:spcBef>
            </a:pP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Netapp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85"/>
              </a:spcBef>
            </a:pPr>
            <a:r>
              <a:rPr sz="1401" spc="-45" dirty="0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sz="1401" spc="-40" dirty="0">
                <a:solidFill>
                  <a:srgbClr val="666666"/>
                </a:solidFill>
                <a:latin typeface="Arial MT"/>
                <a:cs typeface="Arial MT"/>
              </a:rPr>
              <a:t>e</a:t>
            </a:r>
            <a:r>
              <a:rPr sz="1401" dirty="0">
                <a:solidFill>
                  <a:srgbClr val="666666"/>
                </a:solidFill>
                <a:latin typeface="Arial MT"/>
                <a:cs typeface="Arial MT"/>
              </a:rPr>
              <a:t>d</a:t>
            </a:r>
            <a:r>
              <a:rPr sz="1401" spc="-8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H</a:t>
            </a:r>
            <a:r>
              <a:rPr sz="1401" spc="20" dirty="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sz="1401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S</a:t>
            </a: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o</a:t>
            </a:r>
            <a:r>
              <a:rPr sz="1401" spc="10" dirty="0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sz="1401" spc="-5" dirty="0">
                <a:solidFill>
                  <a:srgbClr val="666666"/>
                </a:solidFill>
                <a:latin typeface="Arial MT"/>
                <a:cs typeface="Arial MT"/>
              </a:rPr>
              <a:t>ge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25"/>
              </a:spcBef>
            </a:pPr>
            <a:r>
              <a:rPr sz="1401" spc="10" dirty="0">
                <a:solidFill>
                  <a:srgbClr val="666666"/>
                </a:solidFill>
                <a:latin typeface="Arial MT"/>
                <a:cs typeface="Arial MT"/>
              </a:rPr>
              <a:t>Infinidat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666666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583015" y="2800324"/>
            <a:ext cx="1091388" cy="1713315"/>
          </a:xfrm>
          <a:prstGeom prst="rect">
            <a:avLst/>
          </a:prstGeom>
        </p:spPr>
        <p:txBody>
          <a:bodyPr vert="horz" wrap="square" lIns="0" tIns="38116" rIns="0" bIns="0" rtlCol="0">
            <a:spAutoFit/>
          </a:bodyPr>
          <a:lstStyle/>
          <a:p>
            <a:pPr marL="12705">
              <a:spcBef>
                <a:spcPts val="300"/>
              </a:spcBef>
            </a:pPr>
            <a:r>
              <a:rPr sz="1401" spc="-50" dirty="0">
                <a:solidFill>
                  <a:srgbClr val="54585F"/>
                </a:solidFill>
                <a:latin typeface="Arial MT"/>
                <a:cs typeface="Arial MT"/>
              </a:rPr>
              <a:t>AWS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04"/>
              </a:spcBef>
            </a:pP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Azure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85"/>
              </a:spcBef>
            </a:pP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D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igi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l</a:t>
            </a:r>
            <a:r>
              <a:rPr sz="1401" spc="-1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ea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n</a:t>
            </a:r>
            <a:endParaRPr sz="1401">
              <a:latin typeface="Arial MT"/>
              <a:cs typeface="Arial MT"/>
            </a:endParaRPr>
          </a:p>
          <a:p>
            <a:pPr marL="12705" marR="179777">
              <a:lnSpc>
                <a:spcPct val="113199"/>
              </a:lnSpc>
              <a:spcBef>
                <a:spcPts val="5"/>
              </a:spcBef>
            </a:pP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Google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penS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ck  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Rackspace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515931" y="4645274"/>
            <a:ext cx="862692" cy="1489701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 marR="5082">
              <a:lnSpc>
                <a:spcPct val="118000"/>
              </a:lnSpc>
              <a:spcBef>
                <a:spcPts val="105"/>
              </a:spcBef>
            </a:pPr>
            <a:r>
              <a:rPr sz="1301" b="1" spc="65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301" b="1" spc="50" dirty="0">
                <a:solidFill>
                  <a:srgbClr val="ED0000"/>
                </a:solidFill>
                <a:latin typeface="Arial"/>
                <a:cs typeface="Arial"/>
              </a:rPr>
              <a:t>p</a:t>
            </a:r>
            <a:r>
              <a:rPr sz="1301" b="1" spc="75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a</a:t>
            </a:r>
            <a:r>
              <a:rPr sz="1301" b="1" spc="55" dirty="0">
                <a:solidFill>
                  <a:srgbClr val="ED0000"/>
                </a:solidFill>
                <a:latin typeface="Arial"/>
                <a:cs typeface="Arial"/>
              </a:rPr>
              <a:t>ti</a:t>
            </a:r>
            <a:r>
              <a:rPr sz="1301" b="1" spc="50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g  </a:t>
            </a:r>
            <a:r>
              <a:rPr sz="1301" b="1" spc="10" dirty="0">
                <a:solidFill>
                  <a:srgbClr val="ED0000"/>
                </a:solidFill>
                <a:latin typeface="Arial"/>
                <a:cs typeface="Arial"/>
              </a:rPr>
              <a:t>Systems </a:t>
            </a:r>
            <a:r>
              <a:rPr sz="1301" b="1" spc="15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401" spc="-20" dirty="0">
                <a:solidFill>
                  <a:srgbClr val="434343"/>
                </a:solidFill>
                <a:latin typeface="Arial MT"/>
                <a:cs typeface="Arial MT"/>
              </a:rPr>
              <a:t>RHEL</a:t>
            </a:r>
            <a:endParaRPr sz="1401">
              <a:latin typeface="Arial MT"/>
              <a:cs typeface="Arial MT"/>
            </a:endParaRPr>
          </a:p>
          <a:p>
            <a:pPr marL="12705" marR="134674">
              <a:lnSpc>
                <a:spcPct val="113599"/>
              </a:lnSpc>
              <a:spcBef>
                <a:spcPts val="15"/>
              </a:spcBef>
            </a:pPr>
            <a:r>
              <a:rPr sz="1401" spc="-5" dirty="0">
                <a:solidFill>
                  <a:srgbClr val="434343"/>
                </a:solidFill>
                <a:latin typeface="Arial MT"/>
                <a:cs typeface="Arial MT"/>
              </a:rPr>
              <a:t>Linux </a:t>
            </a:r>
            <a:r>
              <a:rPr sz="1401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1" spc="-10" dirty="0">
                <a:solidFill>
                  <a:srgbClr val="434343"/>
                </a:solidFill>
                <a:latin typeface="Arial MT"/>
                <a:cs typeface="Arial MT"/>
              </a:rPr>
              <a:t>W</a:t>
            </a:r>
            <a:r>
              <a:rPr sz="1401" spc="-5" dirty="0">
                <a:solidFill>
                  <a:srgbClr val="434343"/>
                </a:solidFill>
                <a:latin typeface="Arial MT"/>
                <a:cs typeface="Arial MT"/>
              </a:rPr>
              <a:t>ind</a:t>
            </a:r>
            <a:r>
              <a:rPr sz="1401" spc="-15" dirty="0">
                <a:solidFill>
                  <a:srgbClr val="434343"/>
                </a:solidFill>
                <a:latin typeface="Arial MT"/>
                <a:cs typeface="Arial MT"/>
              </a:rPr>
              <a:t>o</a:t>
            </a:r>
            <a:r>
              <a:rPr sz="1401" spc="-55" dirty="0">
                <a:solidFill>
                  <a:srgbClr val="434343"/>
                </a:solidFill>
                <a:latin typeface="Arial MT"/>
                <a:cs typeface="Arial MT"/>
              </a:rPr>
              <a:t>ws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434343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995063"/>
            <a:ext cx="525851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3968" y="2701154"/>
            <a:ext cx="1995373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5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6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3027935"/>
            <a:ext cx="7390059" cy="149923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353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801">
              <a:latin typeface="Times New Roman"/>
              <a:cs typeface="Times New Roman"/>
            </a:endParaRPr>
          </a:p>
          <a:p>
            <a:pPr marL="477075">
              <a:lnSpc>
                <a:spcPts val="1851"/>
              </a:lnSpc>
            </a:pPr>
            <a:r>
              <a:rPr sz="1551" spc="5" dirty="0">
                <a:latin typeface="Consolas"/>
                <a:cs typeface="Consolas"/>
              </a:rPr>
              <a:t>---</a:t>
            </a:r>
            <a:endParaRPr sz="1551">
              <a:latin typeface="Consolas"/>
              <a:cs typeface="Consolas"/>
            </a:endParaRPr>
          </a:p>
          <a:p>
            <a:pPr marL="696238" marR="4838094" indent="-221067">
              <a:lnSpc>
                <a:spcPts val="1921"/>
              </a:lnSpc>
              <a:buChar char="-"/>
              <a:tabLst>
                <a:tab pos="696874" algn="l"/>
              </a:tabLst>
            </a:pP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6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3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>
              <a:latin typeface="Consolas"/>
              <a:cs typeface="Consolas"/>
            </a:endParaRPr>
          </a:p>
          <a:p>
            <a:pPr marL="1247004" lvl="1" indent="-221704">
              <a:spcBef>
                <a:spcPts val="35"/>
              </a:spcBef>
              <a:buChar char="-"/>
              <a:tabLst>
                <a:tab pos="1247639" algn="l"/>
              </a:tabLst>
            </a:pPr>
            <a:r>
              <a:rPr sz="1551" spc="5" dirty="0">
                <a:latin typeface="Consolas"/>
                <a:cs typeface="Consolas"/>
              </a:rPr>
              <a:t>common</a:t>
            </a:r>
            <a:endParaRPr sz="1551">
              <a:latin typeface="Consolas"/>
              <a:cs typeface="Consolas"/>
            </a:endParaRPr>
          </a:p>
          <a:p>
            <a:pPr marL="1247004" lvl="1" indent="-221704">
              <a:spcBef>
                <a:spcPts val="35"/>
              </a:spcBef>
              <a:buChar char="-"/>
              <a:tabLst>
                <a:tab pos="1247639" algn="l"/>
              </a:tabLst>
            </a:pPr>
            <a:r>
              <a:rPr sz="1551" spc="5" dirty="0">
                <a:latin typeface="Consolas"/>
                <a:cs typeface="Consolas"/>
              </a:rPr>
              <a:t>webservers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968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125" y="943480"/>
            <a:ext cx="505321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3946" y="3027936"/>
            <a:ext cx="7390059" cy="2114803"/>
          </a:xfrm>
          <a:custGeom>
            <a:avLst/>
            <a:gdLst/>
            <a:ahLst/>
            <a:cxnLst/>
            <a:rect l="l" t="t" r="r" b="b"/>
            <a:pathLst>
              <a:path w="7386955" h="2113915">
                <a:moveTo>
                  <a:pt x="7386700" y="0"/>
                </a:moveTo>
                <a:lnTo>
                  <a:pt x="0" y="0"/>
                </a:lnTo>
                <a:lnTo>
                  <a:pt x="0" y="2113534"/>
                </a:lnTo>
                <a:lnTo>
                  <a:pt x="7386700" y="2113534"/>
                </a:lnTo>
                <a:lnTo>
                  <a:pt x="73867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2011018" y="2684637"/>
            <a:ext cx="2217081" cy="1385517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6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de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1">
              <a:latin typeface="Calibri"/>
              <a:cs typeface="Calibri"/>
            </a:endParaRPr>
          </a:p>
          <a:p>
            <a:pPr marL="139756">
              <a:lnSpc>
                <a:spcPts val="1856"/>
              </a:lnSpc>
              <a:spcBef>
                <a:spcPts val="1230"/>
              </a:spcBef>
            </a:pPr>
            <a:r>
              <a:rPr sz="1551" spc="10" dirty="0">
                <a:latin typeface="Consolas"/>
                <a:cs typeface="Consolas"/>
              </a:rPr>
              <a:t>---</a:t>
            </a:r>
            <a:endParaRPr sz="1551">
              <a:latin typeface="Consolas"/>
              <a:cs typeface="Consolas"/>
            </a:endParaRPr>
          </a:p>
          <a:p>
            <a:pPr marL="359554" marR="5082" indent="-221067">
              <a:lnSpc>
                <a:spcPts val="1911"/>
              </a:lnSpc>
              <a:spcBef>
                <a:spcPts val="20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2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68028" y="4141899"/>
          <a:ext cx="5204104" cy="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12">
                <a:tc>
                  <a:txBody>
                    <a:bodyPr/>
                    <a:lstStyle/>
                    <a:p>
                      <a:pPr marL="12700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common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1">
                <a:tc>
                  <a:txBody>
                    <a:bodyPr/>
                    <a:lstStyle/>
                    <a:p>
                      <a:pPr marL="127000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role: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myapp,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dir:</a:t>
                      </a:r>
                      <a:r>
                        <a:rPr sz="16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'/opt/a',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680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port: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5000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marL="12700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role: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myapp,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5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dir: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'/opt/b',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650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port: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5001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00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632498"/>
            <a:ext cx="3295763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9481" y="2591126"/>
            <a:ext cx="199791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7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3027936"/>
            <a:ext cx="7390059" cy="157228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1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51">
              <a:latin typeface="Times New Roman"/>
              <a:cs typeface="Times New Roman"/>
            </a:endParaRPr>
          </a:p>
          <a:p>
            <a:pPr marL="477075">
              <a:lnSpc>
                <a:spcPts val="1851"/>
              </a:lnSpc>
            </a:pPr>
            <a:r>
              <a:rPr sz="1551" spc="5" dirty="0">
                <a:latin typeface="Consolas"/>
                <a:cs typeface="Consolas"/>
              </a:rPr>
              <a:t>---</a:t>
            </a:r>
            <a:endParaRPr sz="1551">
              <a:latin typeface="Consolas"/>
              <a:cs typeface="Consolas"/>
            </a:endParaRPr>
          </a:p>
          <a:p>
            <a:pPr marL="696238" marR="4841271" indent="-221067">
              <a:lnSpc>
                <a:spcPts val="1921"/>
              </a:lnSpc>
              <a:spcBef>
                <a:spcPts val="5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2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>
              <a:latin typeface="Consolas"/>
              <a:cs typeface="Consolas"/>
            </a:endParaRPr>
          </a:p>
          <a:p>
            <a:pPr marL="916035">
              <a:spcBef>
                <a:spcPts val="30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5" dirty="0">
                <a:latin typeface="Consolas"/>
                <a:cs typeface="Consolas"/>
              </a:rPr>
              <a:t> </a:t>
            </a:r>
            <a:r>
              <a:rPr sz="1551" spc="15" dirty="0">
                <a:latin typeface="Consolas"/>
                <a:cs typeface="Consolas"/>
              </a:rPr>
              <a:t>{</a:t>
            </a:r>
            <a:r>
              <a:rPr sz="1551" spc="-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role: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foo,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when: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"ansible_os_family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10" dirty="0">
                <a:latin typeface="Consolas"/>
                <a:cs typeface="Consolas"/>
              </a:rPr>
              <a:t>==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'RedHat'"</a:t>
            </a:r>
            <a:r>
              <a:rPr sz="1551" spc="-30" dirty="0">
                <a:latin typeface="Consolas"/>
                <a:cs typeface="Consolas"/>
              </a:rPr>
              <a:t> </a:t>
            </a:r>
            <a:r>
              <a:rPr sz="1551" spc="15" dirty="0">
                <a:latin typeface="Consolas"/>
                <a:cs typeface="Consolas"/>
              </a:rPr>
              <a:t>}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730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509" y="1046520"/>
            <a:ext cx="504223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Gestion</a:t>
            </a:r>
            <a:r>
              <a:rPr spc="-35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6822" y="1989147"/>
            <a:ext cx="341328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0" dirty="0">
                <a:latin typeface="Calibri"/>
                <a:cs typeface="Calibri"/>
              </a:rPr>
              <a:t>Pré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et</a:t>
            </a:r>
            <a:r>
              <a:rPr sz="1551" spc="25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post</a:t>
            </a:r>
            <a:r>
              <a:rPr sz="1551" spc="7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-</a:t>
            </a:r>
            <a:r>
              <a:rPr sz="1551" spc="-1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exemple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25" dirty="0">
                <a:latin typeface="Calibri"/>
                <a:cs typeface="Calibri"/>
              </a:rPr>
              <a:t>“rolling</a:t>
            </a:r>
            <a:r>
              <a:rPr sz="1551" spc="10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upgrade”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2376914"/>
            <a:ext cx="7390059" cy="3612377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73056" rIns="0" bIns="0" rtlCol="0">
            <a:spAutoFit/>
          </a:bodyPr>
          <a:lstStyle/>
          <a:p>
            <a:pPr marL="477075">
              <a:spcBef>
                <a:spcPts val="575"/>
              </a:spcBef>
            </a:pPr>
            <a:r>
              <a:rPr sz="1200" spc="5" dirty="0"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  <a:p>
            <a:pPr marL="647959" indent="-172789">
              <a:spcBef>
                <a:spcPts val="120"/>
              </a:spcBef>
              <a:buChar char="-"/>
              <a:tabLst>
                <a:tab pos="648594" algn="l"/>
                <a:tab pos="2258328" algn="l"/>
              </a:tabLst>
            </a:pPr>
            <a:r>
              <a:rPr sz="1200" spc="5" dirty="0">
                <a:latin typeface="Consolas"/>
                <a:cs typeface="Consolas"/>
              </a:rPr>
              <a:t>hosts: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webservers	serial: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20"/>
              </a:spcBef>
              <a:buFont typeface="Consolas"/>
              <a:buChar char="-"/>
            </a:pPr>
            <a:endParaRPr sz="1150">
              <a:latin typeface="Consolas"/>
              <a:cs typeface="Consolas"/>
            </a:endParaRPr>
          </a:p>
          <a:p>
            <a:pPr marL="647959"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pre_tasks:</a:t>
            </a:r>
            <a:endParaRPr sz="1200">
              <a:latin typeface="Consolas"/>
              <a:cs typeface="Consolas"/>
            </a:endParaRPr>
          </a:p>
          <a:p>
            <a:pPr marL="989726" marR="2896123" indent="-170883">
              <a:lnSpc>
                <a:spcPts val="1401"/>
              </a:lnSpc>
              <a:spcBef>
                <a:spcPts val="200"/>
              </a:spcBef>
            </a:pPr>
            <a:r>
              <a:rPr sz="1200" spc="10" dirty="0">
                <a:latin typeface="Consolas"/>
                <a:cs typeface="Consolas"/>
              </a:rPr>
              <a:t>- </a:t>
            </a:r>
            <a:r>
              <a:rPr sz="1200" spc="5" dirty="0">
                <a:latin typeface="Consolas"/>
                <a:cs typeface="Consolas"/>
              </a:rPr>
              <a:t>command:lb_rm.sh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{{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150">
              <a:latin typeface="Consolas"/>
              <a:cs typeface="Consolas"/>
            </a:endParaRPr>
          </a:p>
          <a:p>
            <a:pPr marL="989726" lvl="1" indent="-257913">
              <a:lnSpc>
                <a:spcPts val="1421"/>
              </a:lnSpc>
              <a:spcBef>
                <a:spcPts val="5"/>
              </a:spcBef>
              <a:buChar char="-"/>
              <a:tabLst>
                <a:tab pos="989089" algn="l"/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command: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mon_rm.sh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{{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</a:t>
            </a:r>
            <a:endParaRPr sz="1200">
              <a:latin typeface="Consolas"/>
              <a:cs typeface="Consolas"/>
            </a:endParaRPr>
          </a:p>
          <a:p>
            <a:pPr marL="989726">
              <a:lnSpc>
                <a:spcPts val="1421"/>
              </a:lnSpc>
            </a:pP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nagios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647959"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roles:</a:t>
            </a:r>
            <a:endParaRPr sz="1200">
              <a:latin typeface="Consolas"/>
              <a:cs typeface="Consolas"/>
            </a:endParaRPr>
          </a:p>
          <a:p>
            <a:pPr marL="989726" lvl="2" indent="-172789">
              <a:spcBef>
                <a:spcPts val="60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myapp</a:t>
            </a:r>
            <a:endParaRPr sz="1200">
              <a:latin typeface="Consolas"/>
              <a:cs typeface="Consolas"/>
            </a:endParaRPr>
          </a:p>
          <a:p>
            <a:pPr lvl="2">
              <a:spcBef>
                <a:spcPts val="10"/>
              </a:spcBef>
              <a:buFont typeface="Consolas"/>
              <a:buChar char="-"/>
            </a:pPr>
            <a:endParaRPr sz="1251">
              <a:latin typeface="Consolas"/>
              <a:cs typeface="Consolas"/>
            </a:endParaRPr>
          </a:p>
          <a:p>
            <a:pPr marL="647959"/>
            <a:r>
              <a:rPr sz="1200" spc="5" dirty="0">
                <a:latin typeface="Consolas"/>
                <a:cs typeface="Consolas"/>
              </a:rPr>
              <a:t>post_tasks:</a:t>
            </a:r>
            <a:endParaRPr sz="1200">
              <a:latin typeface="Consolas"/>
              <a:cs typeface="Consolas"/>
            </a:endParaRPr>
          </a:p>
          <a:p>
            <a:pPr marL="989726" marR="2640751" lvl="2" indent="-170883">
              <a:lnSpc>
                <a:spcPts val="1401"/>
              </a:lnSpc>
              <a:spcBef>
                <a:spcPts val="200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command: mon_add.sh</a:t>
            </a:r>
            <a:r>
              <a:rPr sz="1200" spc="10" dirty="0">
                <a:latin typeface="Consolas"/>
                <a:cs typeface="Consolas"/>
              </a:rPr>
              <a:t> {{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nagios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251">
              <a:latin typeface="Consolas"/>
              <a:cs typeface="Consolas"/>
            </a:endParaRPr>
          </a:p>
          <a:p>
            <a:pPr marL="1074850" marR="2639480" indent="-170883">
              <a:lnSpc>
                <a:spcPts val="1401"/>
              </a:lnSpc>
            </a:pPr>
            <a:r>
              <a:rPr sz="1200" spc="10" dirty="0">
                <a:latin typeface="Consolas"/>
                <a:cs typeface="Consolas"/>
              </a:rPr>
              <a:t>- </a:t>
            </a:r>
            <a:r>
              <a:rPr sz="1200" spc="5" dirty="0">
                <a:latin typeface="Consolas"/>
                <a:cs typeface="Consolas"/>
              </a:rPr>
              <a:t>command: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lb_add.sh</a:t>
            </a:r>
            <a:r>
              <a:rPr sz="1200" spc="10" dirty="0">
                <a:latin typeface="Consolas"/>
                <a:cs typeface="Consolas"/>
              </a:rPr>
              <a:t> {{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782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982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Include_role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9938" y="2791743"/>
            <a:ext cx="6321540" cy="57428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 </a:t>
            </a:r>
            <a:r>
              <a:rPr sz="1801" spc="-5" dirty="0">
                <a:latin typeface="Segoe UI Symbol"/>
                <a:cs typeface="Segoe UI Symbol"/>
              </a:rPr>
              <a:t>module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include_role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charger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rôle </a:t>
            </a:r>
            <a:r>
              <a:rPr sz="1801" spc="-5" dirty="0">
                <a:latin typeface="Segoe UI Symbol"/>
                <a:cs typeface="Segoe UI Symbol"/>
              </a:rPr>
              <a:t>comme</a:t>
            </a:r>
            <a:r>
              <a:rPr sz="1801" dirty="0">
                <a:latin typeface="Segoe UI Symbol"/>
                <a:cs typeface="Segoe UI Symbol"/>
              </a:rPr>
              <a:t> une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dynamique.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567" y="3512771"/>
            <a:ext cx="5499505" cy="12161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6090" rIns="0" bIns="0" rtlCol="0">
            <a:spAutoFit/>
          </a:bodyPr>
          <a:lstStyle/>
          <a:p>
            <a:pPr marL="417997">
              <a:spcBef>
                <a:spcPts val="835"/>
              </a:spcBef>
            </a:pPr>
            <a:r>
              <a:rPr sz="1801" dirty="0">
                <a:latin typeface="Calibri"/>
                <a:cs typeface="Calibri"/>
              </a:rPr>
              <a:t>-</a:t>
            </a:r>
            <a:r>
              <a:rPr sz="1801" spc="-5" dirty="0">
                <a:latin typeface="Calibri"/>
                <a:cs typeface="Calibri"/>
              </a:rPr>
              <a:t> name: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Run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tasks/other.yaml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instead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of </a:t>
            </a:r>
            <a:r>
              <a:rPr sz="1801" dirty="0">
                <a:latin typeface="Calibri"/>
                <a:cs typeface="Calibri"/>
              </a:rPr>
              <a:t>'main’</a:t>
            </a:r>
            <a:endParaRPr sz="1801">
              <a:latin typeface="Calibri"/>
              <a:cs typeface="Calibri"/>
            </a:endParaRPr>
          </a:p>
          <a:p>
            <a:pPr marL="680357" marR="3152130" indent="-105452"/>
            <a:r>
              <a:rPr sz="1801" spc="-5" dirty="0">
                <a:latin typeface="Calibri"/>
                <a:cs typeface="Calibri"/>
              </a:rPr>
              <a:t>include_role: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name: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myrole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tasks_from:</a:t>
            </a:r>
            <a:r>
              <a:rPr sz="1801" spc="-6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other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68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7262" y="2026209"/>
            <a:ext cx="7191855" cy="4815322"/>
            <a:chOff x="1764792" y="2025358"/>
            <a:chExt cx="7188834" cy="4813300"/>
          </a:xfrm>
        </p:grpSpPr>
        <p:sp>
          <p:nvSpPr>
            <p:cNvPr id="3" name="object 3"/>
            <p:cNvSpPr/>
            <p:nvPr/>
          </p:nvSpPr>
          <p:spPr>
            <a:xfrm>
              <a:off x="1764792" y="2025358"/>
              <a:ext cx="7188834" cy="4813300"/>
            </a:xfrm>
            <a:custGeom>
              <a:avLst/>
              <a:gdLst/>
              <a:ahLst/>
              <a:cxnLst/>
              <a:rect l="l" t="t" r="r" b="b"/>
              <a:pathLst>
                <a:path w="7188834" h="4813300">
                  <a:moveTo>
                    <a:pt x="7188581" y="0"/>
                  </a:moveTo>
                  <a:lnTo>
                    <a:pt x="0" y="0"/>
                  </a:lnTo>
                  <a:lnTo>
                    <a:pt x="0" y="4812792"/>
                  </a:lnTo>
                  <a:lnTo>
                    <a:pt x="7188581" y="4812792"/>
                  </a:lnTo>
                  <a:lnTo>
                    <a:pt x="7188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3476" y="3454908"/>
              <a:ext cx="6867144" cy="155295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17262" y="2026209"/>
            <a:ext cx="7191855" cy="418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801">
              <a:latin typeface="Times New Roman"/>
              <a:cs typeface="Times New Roman"/>
            </a:endParaRPr>
          </a:p>
          <a:p>
            <a:pPr marL="8894" algn="ctr"/>
            <a:r>
              <a:rPr sz="1551" b="1" u="heavy" dirty="0">
                <a:solidFill>
                  <a:srgbClr val="0000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  <a:hlinkClick r:id="rId3"/>
              </a:rPr>
              <a:t>http://galaxy.ansible.com</a:t>
            </a:r>
            <a:endParaRPr sz="1551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5473" y="1010640"/>
            <a:ext cx="434378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</a:t>
            </a:r>
            <a:r>
              <a:rPr spc="-70" dirty="0"/>
              <a:t> </a:t>
            </a:r>
            <a:r>
              <a:rPr spc="-10" dirty="0"/>
              <a:t>Galaxy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400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030" y="901755"/>
            <a:ext cx="450185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ANSIBLE</a:t>
            </a:r>
            <a:r>
              <a:rPr spc="-25" dirty="0"/>
              <a:t> </a:t>
            </a:r>
            <a:r>
              <a:rPr spc="5" dirty="0"/>
              <a:t>GALAXY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305" y="1943917"/>
            <a:ext cx="7761943" cy="4298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130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29" y="969398"/>
            <a:ext cx="525485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ANSIBLE</a:t>
            </a:r>
            <a:r>
              <a:rPr spc="190" dirty="0"/>
              <a:t> </a:t>
            </a:r>
            <a:r>
              <a:rPr spc="220" dirty="0"/>
              <a:t>GALAXY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946" y="2376914"/>
            <a:ext cx="7390059" cy="2696871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77075">
              <a:lnSpc>
                <a:spcPts val="1426"/>
              </a:lnSpc>
              <a:spcBef>
                <a:spcPts val="919"/>
              </a:spcBef>
            </a:pPr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search</a:t>
            </a:r>
            <a:r>
              <a:rPr sz="1200" spc="10" dirty="0">
                <a:latin typeface="Consolas"/>
                <a:cs typeface="Consolas"/>
              </a:rPr>
              <a:t> 'install </a:t>
            </a:r>
            <a:r>
              <a:rPr sz="1200" spc="5" dirty="0">
                <a:latin typeface="Consolas"/>
                <a:cs typeface="Consolas"/>
              </a:rPr>
              <a:t>git'</a:t>
            </a:r>
            <a:r>
              <a:rPr sz="1200" spc="10" dirty="0">
                <a:latin typeface="Consolas"/>
                <a:cs typeface="Consolas"/>
              </a:rPr>
              <a:t> --platforms </a:t>
            </a:r>
            <a:r>
              <a:rPr sz="1200" spc="5" dirty="0">
                <a:latin typeface="Consolas"/>
                <a:cs typeface="Consolas"/>
              </a:rPr>
              <a:t>el</a:t>
            </a:r>
            <a:endParaRPr sz="1200">
              <a:latin typeface="Consolas"/>
              <a:cs typeface="Consolas"/>
            </a:endParaRPr>
          </a:p>
          <a:p>
            <a:pPr marL="477075" marR="3752445">
              <a:lnSpc>
                <a:spcPts val="1401"/>
              </a:lnSpc>
              <a:spcBef>
                <a:spcPts val="65"/>
              </a:spcBef>
            </a:pPr>
            <a:r>
              <a:rPr sz="1200" spc="5" dirty="0">
                <a:latin typeface="Consolas"/>
                <a:cs typeface="Consolas"/>
              </a:rPr>
              <a:t>Found 176 roles matching your </a:t>
            </a:r>
            <a:r>
              <a:rPr sz="1200" spc="10" dirty="0">
                <a:latin typeface="Consolas"/>
                <a:cs typeface="Consolas"/>
              </a:rPr>
              <a:t>search: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Name...</a:t>
            </a:r>
            <a:endParaRPr sz="1200">
              <a:latin typeface="Consolas"/>
              <a:cs typeface="Consolas"/>
            </a:endParaRPr>
          </a:p>
          <a:p>
            <a:pPr marL="477075">
              <a:spcBef>
                <a:spcPts val="1005"/>
              </a:spcBef>
            </a:pPr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install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davidkarban.git</a:t>
            </a:r>
            <a:r>
              <a:rPr sz="1200" spc="10" dirty="0">
                <a:latin typeface="Consolas"/>
                <a:cs typeface="Consolas"/>
              </a:rPr>
              <a:t> -p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477075"/>
            <a:r>
              <a:rPr sz="1200" spc="10" dirty="0">
                <a:latin typeface="Consolas"/>
                <a:cs typeface="Consolas"/>
              </a:rPr>
              <a:t>#</a:t>
            </a:r>
            <a:r>
              <a:rPr sz="1200" spc="5" dirty="0">
                <a:latin typeface="Consolas"/>
                <a:cs typeface="Consolas"/>
              </a:rPr>
              <a:t> ansible-galaxy list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-p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1551">
              <a:latin typeface="Consolas"/>
              <a:cs typeface="Consolas"/>
            </a:endParaRPr>
          </a:p>
          <a:p>
            <a:pPr marL="477075"/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remove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-p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655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98" y="895072"/>
            <a:ext cx="17783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6146" y="2352901"/>
            <a:ext cx="7174068" cy="300925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35" dirty="0">
                <a:latin typeface="Calibri"/>
                <a:cs typeface="Calibri"/>
              </a:rPr>
              <a:t>Convertir</a:t>
            </a:r>
            <a:r>
              <a:rPr sz="1551" spc="9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le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du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lab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3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en</a:t>
            </a:r>
            <a:r>
              <a:rPr sz="1551" spc="135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deux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rôles</a:t>
            </a:r>
            <a:endParaRPr sz="1551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201">
              <a:latin typeface="Calibri"/>
              <a:cs typeface="Calibri"/>
            </a:endParaRPr>
          </a:p>
          <a:p>
            <a:pPr marL="12705"/>
            <a:r>
              <a:rPr sz="1551" b="1" spc="-20" dirty="0">
                <a:latin typeface="Malgun Gothic"/>
                <a:cs typeface="Malgun Gothic"/>
              </a:rPr>
              <a:t>Objectifs</a:t>
            </a:r>
            <a:endParaRPr sz="1551">
              <a:latin typeface="Malgun Gothic"/>
              <a:cs typeface="Malgun Gothic"/>
            </a:endParaRPr>
          </a:p>
          <a:p>
            <a:pPr marL="148014">
              <a:spcBef>
                <a:spcPts val="760"/>
              </a:spcBef>
              <a:tabLst>
                <a:tab pos="411645" algn="l"/>
              </a:tabLst>
            </a:pPr>
            <a:r>
              <a:rPr sz="850" spc="-75" dirty="0">
                <a:latin typeface="Calibri"/>
                <a:cs typeface="Calibri"/>
              </a:rPr>
              <a:t>1</a:t>
            </a:r>
            <a:r>
              <a:rPr sz="850" spc="5" dirty="0">
                <a:latin typeface="Calibri"/>
                <a:cs typeface="Calibri"/>
              </a:rPr>
              <a:t>.</a:t>
            </a:r>
            <a:r>
              <a:rPr sz="850" dirty="0">
                <a:latin typeface="Calibri"/>
                <a:cs typeface="Calibri"/>
              </a:rPr>
              <a:t>	</a:t>
            </a:r>
            <a:r>
              <a:rPr sz="1551" spc="105" dirty="0">
                <a:latin typeface="Calibri"/>
                <a:cs typeface="Calibri"/>
              </a:rPr>
              <a:t>C</a:t>
            </a:r>
            <a:r>
              <a:rPr sz="1551" spc="80" dirty="0">
                <a:latin typeface="Calibri"/>
                <a:cs typeface="Calibri"/>
              </a:rPr>
              <a:t>r</a:t>
            </a:r>
            <a:r>
              <a:rPr sz="1551" spc="110" dirty="0">
                <a:latin typeface="Calibri"/>
                <a:cs typeface="Calibri"/>
              </a:rPr>
              <a:t>é</a:t>
            </a:r>
            <a:r>
              <a:rPr sz="1551" spc="100" dirty="0">
                <a:latin typeface="Calibri"/>
                <a:cs typeface="Calibri"/>
              </a:rPr>
              <a:t>e</a:t>
            </a:r>
            <a:r>
              <a:rPr sz="1551" spc="10" dirty="0">
                <a:latin typeface="Calibri"/>
                <a:cs typeface="Calibri"/>
              </a:rPr>
              <a:t>z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-135" dirty="0">
                <a:latin typeface="Calibri"/>
                <a:cs typeface="Calibri"/>
              </a:rPr>
              <a:t> </a:t>
            </a:r>
            <a:r>
              <a:rPr sz="1551" spc="80" dirty="0">
                <a:latin typeface="Calibri"/>
                <a:cs typeface="Calibri"/>
              </a:rPr>
              <a:t>d</a:t>
            </a:r>
            <a:r>
              <a:rPr sz="1551" spc="85" dirty="0">
                <a:latin typeface="Calibri"/>
                <a:cs typeface="Calibri"/>
              </a:rPr>
              <a:t>e</a:t>
            </a:r>
            <a:r>
              <a:rPr sz="1551" spc="80" dirty="0">
                <a:latin typeface="Calibri"/>
                <a:cs typeface="Calibri"/>
              </a:rPr>
              <a:t>u</a:t>
            </a:r>
            <a:r>
              <a:rPr sz="1551" spc="10" dirty="0">
                <a:latin typeface="Calibri"/>
                <a:cs typeface="Calibri"/>
              </a:rPr>
              <a:t>x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r</a:t>
            </a:r>
            <a:r>
              <a:rPr sz="1551" spc="65" dirty="0">
                <a:latin typeface="Calibri"/>
                <a:cs typeface="Calibri"/>
              </a:rPr>
              <a:t>ô</a:t>
            </a:r>
            <a:r>
              <a:rPr sz="1551" spc="45" dirty="0">
                <a:latin typeface="Calibri"/>
                <a:cs typeface="Calibri"/>
              </a:rPr>
              <a:t>l</a:t>
            </a:r>
            <a:r>
              <a:rPr sz="1551" spc="60" dirty="0">
                <a:latin typeface="Calibri"/>
                <a:cs typeface="Calibri"/>
              </a:rPr>
              <a:t>e</a:t>
            </a:r>
            <a:r>
              <a:rPr sz="1551" spc="10" dirty="0">
                <a:latin typeface="Calibri"/>
                <a:cs typeface="Calibri"/>
              </a:rPr>
              <a:t>s</a:t>
            </a:r>
            <a:r>
              <a:rPr sz="1551" spc="10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r>
              <a:rPr sz="1551" spc="-114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c</a:t>
            </a:r>
            <a:r>
              <a:rPr sz="1551" spc="65" dirty="0">
                <a:latin typeface="Calibri"/>
                <a:cs typeface="Calibri"/>
              </a:rPr>
              <a:t>ommo</a:t>
            </a:r>
            <a:r>
              <a:rPr sz="1551" spc="15" dirty="0">
                <a:latin typeface="Calibri"/>
                <a:cs typeface="Calibri"/>
              </a:rPr>
              <a:t>n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e</a:t>
            </a:r>
            <a:r>
              <a:rPr sz="1551" spc="150" dirty="0">
                <a:latin typeface="Calibri"/>
                <a:cs typeface="Calibri"/>
              </a:rPr>
              <a:t>t</a:t>
            </a:r>
            <a:r>
              <a:rPr sz="1551" spc="90" dirty="0">
                <a:latin typeface="Calibri"/>
                <a:cs typeface="Calibri"/>
              </a:rPr>
              <a:t>apach</a:t>
            </a:r>
            <a:r>
              <a:rPr sz="1551" spc="15" dirty="0">
                <a:latin typeface="Calibri"/>
                <a:cs typeface="Calibri"/>
              </a:rPr>
              <a:t>e</a:t>
            </a:r>
            <a:endParaRPr sz="1551">
              <a:latin typeface="Calibri"/>
              <a:cs typeface="Calibri"/>
            </a:endParaRPr>
          </a:p>
          <a:p>
            <a:pPr marL="621914">
              <a:spcBef>
                <a:spcPts val="819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a.	</a:t>
            </a:r>
            <a:r>
              <a:rPr sz="1401" spc="35" dirty="0">
                <a:latin typeface="Calibri"/>
                <a:cs typeface="Calibri"/>
              </a:rPr>
              <a:t>common:</a:t>
            </a:r>
            <a:r>
              <a:rPr sz="1401" spc="6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installe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</a:t>
            </a:r>
            <a:r>
              <a:rPr sz="1401" spc="13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facter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défini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en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tant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que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variable</a:t>
            </a:r>
            <a:endParaRPr sz="1401">
              <a:latin typeface="Calibri"/>
              <a:cs typeface="Calibri"/>
            </a:endParaRPr>
          </a:p>
          <a:p>
            <a:pPr marL="923024" marR="5082" indent="-301110">
              <a:spcBef>
                <a:spcPts val="805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b.	</a:t>
            </a:r>
            <a:r>
              <a:rPr sz="1401" spc="35" dirty="0">
                <a:latin typeface="Calibri"/>
                <a:cs typeface="Calibri"/>
              </a:rPr>
              <a:t>apache: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installe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httpd;</a:t>
            </a:r>
            <a:r>
              <a:rPr sz="1401" spc="10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copie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fichier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b="1" spc="35" dirty="0">
                <a:latin typeface="Calibri"/>
                <a:cs typeface="Calibri"/>
              </a:rPr>
              <a:t>index.</a:t>
            </a:r>
            <a:r>
              <a:rPr sz="1401" spc="35" dirty="0">
                <a:latin typeface="Calibri"/>
                <a:cs typeface="Calibri"/>
              </a:rPr>
              <a:t>html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dans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la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machine </a:t>
            </a:r>
            <a:r>
              <a:rPr sz="1401" spc="4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distante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b="1" spc="35" dirty="0">
                <a:latin typeface="Calibri"/>
                <a:cs typeface="Calibri"/>
              </a:rPr>
              <a:t>/var/www/html.</a:t>
            </a:r>
            <a:r>
              <a:rPr sz="1401" b="1" spc="6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Enfin,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il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démarre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40" dirty="0">
                <a:latin typeface="Calibri"/>
                <a:cs typeface="Calibri"/>
              </a:rPr>
              <a:t>service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correspondant</a:t>
            </a:r>
            <a:r>
              <a:rPr sz="1401" spc="6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si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 </a:t>
            </a:r>
            <a:r>
              <a:rPr sz="1401" spc="-300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est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bien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installé.</a:t>
            </a:r>
            <a:endParaRPr sz="1401">
              <a:latin typeface="Calibri"/>
              <a:cs typeface="Calibri"/>
            </a:endParaRPr>
          </a:p>
          <a:p>
            <a:pPr marL="120698">
              <a:spcBef>
                <a:spcPts val="330"/>
              </a:spcBef>
              <a:tabLst>
                <a:tab pos="411645" algn="l"/>
              </a:tabLst>
            </a:pPr>
            <a:r>
              <a:rPr sz="850" spc="20" dirty="0">
                <a:latin typeface="Calibri"/>
                <a:cs typeface="Calibri"/>
              </a:rPr>
              <a:t>2.	</a:t>
            </a:r>
            <a:r>
              <a:rPr sz="1551" spc="80" dirty="0">
                <a:latin typeface="Calibri"/>
                <a:cs typeface="Calibri"/>
              </a:rPr>
              <a:t>Créez</a:t>
            </a:r>
            <a:r>
              <a:rPr sz="1551" spc="21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un</a:t>
            </a:r>
            <a:r>
              <a:rPr sz="1551" spc="80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pour</a:t>
            </a:r>
            <a:r>
              <a:rPr sz="1551" spc="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appliquer</a:t>
            </a:r>
            <a:r>
              <a:rPr sz="1551" spc="55" dirty="0">
                <a:latin typeface="Calibri"/>
                <a:cs typeface="Calibri"/>
              </a:rPr>
              <a:t> </a:t>
            </a:r>
            <a:r>
              <a:rPr sz="1551" spc="85" dirty="0">
                <a:latin typeface="Calibri"/>
                <a:cs typeface="Calibri"/>
              </a:rPr>
              <a:t>ces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rôles.</a:t>
            </a:r>
            <a:endParaRPr sz="1551">
              <a:latin typeface="Calibri"/>
              <a:cs typeface="Calibri"/>
            </a:endParaRPr>
          </a:p>
          <a:p>
            <a:pPr marL="527896">
              <a:spcBef>
                <a:spcPts val="320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a.	</a:t>
            </a:r>
            <a:r>
              <a:rPr sz="1401" spc="35" dirty="0">
                <a:latin typeface="Calibri"/>
                <a:cs typeface="Calibri"/>
              </a:rPr>
              <a:t>common: </a:t>
            </a:r>
            <a:r>
              <a:rPr sz="1401" spc="45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devrait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5" dirty="0">
                <a:latin typeface="Calibri"/>
                <a:cs typeface="Calibri"/>
              </a:rPr>
              <a:t>être</a:t>
            </a:r>
            <a:r>
              <a:rPr sz="1401" spc="5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appliqué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à</a:t>
            </a:r>
            <a:r>
              <a:rPr sz="1401" spc="13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tous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les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serveurs</a:t>
            </a:r>
            <a:endParaRPr sz="1401">
              <a:latin typeface="Calibri"/>
              <a:cs typeface="Calibri"/>
            </a:endParaRPr>
          </a:p>
          <a:p>
            <a:pPr marL="523449">
              <a:spcBef>
                <a:spcPts val="204"/>
              </a:spcBef>
              <a:tabLst>
                <a:tab pos="923024" algn="l"/>
                <a:tab pos="4586534" algn="l"/>
              </a:tabLst>
            </a:pPr>
            <a:r>
              <a:rPr sz="850" spc="40" dirty="0">
                <a:latin typeface="Calibri"/>
                <a:cs typeface="Calibri"/>
              </a:rPr>
              <a:t>b.	</a:t>
            </a:r>
            <a:r>
              <a:rPr sz="1401" spc="55" dirty="0">
                <a:latin typeface="Calibri"/>
                <a:cs typeface="Calibri"/>
              </a:rPr>
              <a:t>apache:</a:t>
            </a:r>
            <a:r>
              <a:rPr sz="1401" spc="415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devrait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5" dirty="0">
                <a:latin typeface="Calibri"/>
                <a:cs typeface="Calibri"/>
              </a:rPr>
              <a:t>être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appliqué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à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votre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40" dirty="0">
                <a:latin typeface="Calibri"/>
                <a:cs typeface="Calibri"/>
              </a:rPr>
              <a:t>groupe	</a:t>
            </a:r>
            <a:r>
              <a:rPr sz="1401" spc="15" dirty="0">
                <a:latin typeface="Calibri"/>
                <a:cs typeface="Calibri"/>
              </a:rPr>
              <a:t>Web</a:t>
            </a:r>
            <a:endParaRPr sz="14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32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70" y="948129"/>
            <a:ext cx="636718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155" dirty="0"/>
              <a:t>LAB	</a:t>
            </a:r>
            <a:r>
              <a:rPr spc="-5" dirty="0"/>
              <a:t>-</a:t>
            </a:r>
            <a:r>
              <a:rPr spc="-50" dirty="0"/>
              <a:t> </a:t>
            </a:r>
            <a:r>
              <a:rPr spc="175" dirty="0"/>
              <a:t>SOLUTION</a:t>
            </a:r>
            <a:r>
              <a:rPr spc="120" dirty="0"/>
              <a:t> </a:t>
            </a:r>
            <a:r>
              <a:rPr spc="-13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3495" y="2500410"/>
            <a:ext cx="4850262" cy="416734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8258" rIns="0" bIns="0" rtlCol="0">
            <a:spAutoFit/>
          </a:bodyPr>
          <a:lstStyle/>
          <a:p>
            <a:pPr marL="12705">
              <a:spcBef>
                <a:spcPts val="65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~]$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mkdir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roles</a:t>
            </a:r>
            <a:endParaRPr sz="850">
              <a:latin typeface="Consolas"/>
              <a:cs typeface="Consolas"/>
            </a:endParaRPr>
          </a:p>
          <a:p>
            <a:pPr marL="12705" marR="406563">
              <a:lnSpc>
                <a:spcPct val="102400"/>
              </a:lnSpc>
              <a:spcBef>
                <a:spcPts val="1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ansible-galaxy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init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</a:t>
            </a:r>
            <a:r>
              <a:rPr sz="850" spc="4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ansible-galaxy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init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857" y="3413669"/>
            <a:ext cx="4031403" cy="3117889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8894" rIns="0" bIns="0" rtlCol="0">
            <a:spAutoFit/>
          </a:bodyPr>
          <a:lstStyle/>
          <a:p>
            <a:pPr marL="12070">
              <a:spcBef>
                <a:spcPts val="7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roles]$</a:t>
            </a:r>
            <a:r>
              <a:rPr sz="850" spc="15" dirty="0">
                <a:latin typeface="Consolas"/>
                <a:cs typeface="Consolas"/>
              </a:rPr>
              <a:t> cd</a:t>
            </a:r>
            <a:r>
              <a:rPr sz="850" spc="10" dirty="0">
                <a:latin typeface="Consolas"/>
                <a:cs typeface="Consolas"/>
              </a:rPr>
              <a:t> apache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4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tasks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# tasks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for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 marL="534249" marR="2262775" indent="-121969">
              <a:lnSpc>
                <a:spcPct val="102400"/>
              </a:lnSpc>
              <a:spcBef>
                <a:spcPts val="10"/>
              </a:spcBef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 Install Apache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yum:</a:t>
            </a:r>
            <a:endParaRPr sz="850">
              <a:latin typeface="Consolas"/>
              <a:cs typeface="Consolas"/>
            </a:endParaRPr>
          </a:p>
          <a:p>
            <a:pPr marL="656217" marR="2569602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name=httpd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5" dirty="0">
                <a:latin typeface="Consolas"/>
                <a:cs typeface="Consolas"/>
              </a:rPr>
              <a:t>t</a:t>
            </a:r>
            <a:r>
              <a:rPr sz="850" spc="15" dirty="0">
                <a:latin typeface="Consolas"/>
                <a:cs typeface="Consolas"/>
              </a:rPr>
              <a:t>a</a:t>
            </a:r>
            <a:r>
              <a:rPr sz="850" spc="10" dirty="0">
                <a:latin typeface="Consolas"/>
                <a:cs typeface="Consolas"/>
              </a:rPr>
              <a:t>t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=</a:t>
            </a:r>
            <a:r>
              <a:rPr sz="850" spc="10" dirty="0">
                <a:latin typeface="Consolas"/>
                <a:cs typeface="Consolas"/>
              </a:rPr>
              <a:t>p</a:t>
            </a:r>
            <a:r>
              <a:rPr sz="850" spc="5" dirty="0">
                <a:latin typeface="Consolas"/>
                <a:cs typeface="Consolas"/>
              </a:rPr>
              <a:t>r</a:t>
            </a:r>
            <a:r>
              <a:rPr sz="850" spc="10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s</a:t>
            </a:r>
            <a:r>
              <a:rPr sz="850" spc="10" dirty="0">
                <a:latin typeface="Consolas"/>
                <a:cs typeface="Consolas"/>
              </a:rPr>
              <a:t>e</a:t>
            </a:r>
            <a:r>
              <a:rPr sz="850" spc="5" dirty="0">
                <a:latin typeface="Consolas"/>
                <a:cs typeface="Consolas"/>
              </a:rPr>
              <a:t>n</a:t>
            </a:r>
            <a:r>
              <a:rPr sz="850" spc="10" dirty="0">
                <a:latin typeface="Consolas"/>
                <a:cs typeface="Consolas"/>
              </a:rPr>
              <a:t>t</a:t>
            </a:r>
            <a:endParaRPr sz="850">
              <a:latin typeface="Consolas"/>
              <a:cs typeface="Consolas"/>
            </a:endParaRPr>
          </a:p>
          <a:p>
            <a:pPr marL="534249">
              <a:spcBef>
                <a:spcPts val="40"/>
              </a:spcBef>
            </a:pPr>
            <a:r>
              <a:rPr sz="850" spc="10" dirty="0">
                <a:latin typeface="Consolas"/>
                <a:cs typeface="Consolas"/>
              </a:rPr>
              <a:t>notify: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Start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534249" marR="1648484" indent="-121969">
              <a:lnSpc>
                <a:spcPct val="103499"/>
              </a:lnSpc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Copy Index.html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template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copy:</a:t>
            </a:r>
            <a:endParaRPr sz="850">
              <a:latin typeface="Consolas"/>
              <a:cs typeface="Consolas"/>
            </a:endParaRPr>
          </a:p>
          <a:p>
            <a:pPr marL="640971" marR="1601475" indent="15246">
              <a:lnSpc>
                <a:spcPts val="1060"/>
              </a:lnSpc>
              <a:spcBef>
                <a:spcPts val="30"/>
              </a:spcBef>
            </a:pPr>
            <a:r>
              <a:rPr sz="850" spc="10" dirty="0">
                <a:latin typeface="Consolas"/>
                <a:cs typeface="Consolas"/>
              </a:rPr>
              <a:t>src=index.html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dest=/var/www/html/index.html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070"/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65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handlers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handlers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file</a:t>
            </a:r>
            <a:r>
              <a:rPr sz="850" spc="10" dirty="0">
                <a:latin typeface="Consolas"/>
                <a:cs typeface="Consolas"/>
              </a:rPr>
              <a:t> for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 marL="534249" marR="2384744" indent="-121969">
              <a:lnSpc>
                <a:spcPct val="102400"/>
              </a:lnSpc>
              <a:spcBef>
                <a:spcPts val="15"/>
              </a:spcBef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Start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Apache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service:</a:t>
            </a:r>
            <a:endParaRPr sz="850">
              <a:latin typeface="Consolas"/>
              <a:cs typeface="Consolas"/>
            </a:endParaRPr>
          </a:p>
          <a:p>
            <a:pPr marL="656217" marR="2445728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name=httpd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5" dirty="0">
                <a:latin typeface="Consolas"/>
                <a:cs typeface="Consolas"/>
              </a:rPr>
              <a:t>t</a:t>
            </a:r>
            <a:r>
              <a:rPr sz="850" spc="15" dirty="0">
                <a:latin typeface="Consolas"/>
                <a:cs typeface="Consolas"/>
              </a:rPr>
              <a:t>a</a:t>
            </a:r>
            <a:r>
              <a:rPr sz="850" spc="10" dirty="0">
                <a:latin typeface="Consolas"/>
                <a:cs typeface="Consolas"/>
              </a:rPr>
              <a:t>t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=</a:t>
            </a:r>
            <a:r>
              <a:rPr sz="850" spc="10" dirty="0">
                <a:latin typeface="Consolas"/>
                <a:cs typeface="Consolas"/>
              </a:rPr>
              <a:t>r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15" dirty="0">
                <a:latin typeface="Consolas"/>
                <a:cs typeface="Consolas"/>
              </a:rPr>
              <a:t>t</a:t>
            </a:r>
            <a:r>
              <a:rPr sz="850" spc="10" dirty="0">
                <a:latin typeface="Consolas"/>
                <a:cs typeface="Consolas"/>
              </a:rPr>
              <a:t>a</a:t>
            </a:r>
            <a:r>
              <a:rPr sz="850" spc="5" dirty="0">
                <a:latin typeface="Consolas"/>
                <a:cs typeface="Consolas"/>
              </a:rPr>
              <a:t>r</a:t>
            </a:r>
            <a:r>
              <a:rPr sz="850" spc="15" dirty="0">
                <a:latin typeface="Consolas"/>
                <a:cs typeface="Consolas"/>
              </a:rPr>
              <a:t>t</a:t>
            </a:r>
            <a:r>
              <a:rPr sz="850" spc="10" dirty="0">
                <a:latin typeface="Consolas"/>
                <a:cs typeface="Consolas"/>
              </a:rPr>
              <a:t>ed  enabled=yes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875" y="2104130"/>
            <a:ext cx="5150743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5" dirty="0">
                <a:latin typeface="Calibri"/>
                <a:cs typeface="Calibri"/>
              </a:rPr>
              <a:t>Création</a:t>
            </a:r>
            <a:r>
              <a:rPr sz="1551" spc="10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des</a:t>
            </a:r>
            <a:r>
              <a:rPr sz="1551" spc="19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répertoires</a:t>
            </a:r>
            <a:r>
              <a:rPr sz="1551" spc="9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à</a:t>
            </a:r>
            <a:r>
              <a:rPr sz="1551" spc="14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l’aide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19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modèle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Ansible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Galaxy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440" y="2921592"/>
            <a:ext cx="110218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0" dirty="0">
                <a:latin typeface="Calibri"/>
                <a:cs typeface="Calibri"/>
              </a:rPr>
              <a:t>Rôle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apache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367" y="2561036"/>
            <a:ext cx="5656416" cy="1630730"/>
          </a:xfrm>
          <a:prstGeom prst="rect">
            <a:avLst/>
          </a:prstGeom>
        </p:spPr>
        <p:txBody>
          <a:bodyPr vert="horz" wrap="square" lIns="0" tIns="13341" rIns="0" bIns="0" rtlCol="0" anchor="ctr">
            <a:spAutoFit/>
          </a:bodyPr>
          <a:lstStyle/>
          <a:p>
            <a:pPr marL="2235459" marR="5082" indent="-2223389">
              <a:lnSpc>
                <a:spcPct val="100200"/>
              </a:lnSpc>
              <a:spcBef>
                <a:spcPts val="105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Tunnelling </a:t>
            </a:r>
            <a:r>
              <a:rPr sz="5252" u="heavy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sécurisé </a:t>
            </a:r>
            <a:r>
              <a:rPr sz="5252" spc="-1426" dirty="0">
                <a:latin typeface="Segoe UI"/>
                <a:cs typeface="Segoe UI"/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SSH</a:t>
            </a:r>
            <a:endParaRPr sz="5252" dirty="0">
              <a:latin typeface="Segoe UI"/>
              <a:cs typeface="Segoe U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7" y="963046"/>
            <a:ext cx="872743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  <a:tab pos="1332763" algn="l"/>
                <a:tab pos="3769597" algn="l"/>
              </a:tabLst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  <a:r>
              <a:rPr dirty="0"/>
              <a:t>	</a:t>
            </a:r>
            <a:r>
              <a:rPr spc="-5" dirty="0"/>
              <a:t>-</a:t>
            </a:r>
            <a:r>
              <a:rPr dirty="0"/>
              <a:t>	</a:t>
            </a:r>
            <a:r>
              <a:rPr spc="225" dirty="0"/>
              <a:t>SO</a:t>
            </a:r>
            <a:r>
              <a:rPr spc="229" dirty="0"/>
              <a:t>L</a:t>
            </a:r>
            <a:r>
              <a:rPr spc="225" dirty="0"/>
              <a:t>UTIO</a:t>
            </a:r>
            <a:r>
              <a:rPr spc="-5" dirty="0"/>
              <a:t>N</a:t>
            </a:r>
            <a:r>
              <a:rPr dirty="0"/>
              <a:t>	</a:t>
            </a:r>
            <a:r>
              <a:rPr spc="240" dirty="0"/>
              <a:t>2</a:t>
            </a:r>
            <a:r>
              <a:rPr spc="229" dirty="0"/>
              <a:t>/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20" y="2793141"/>
            <a:ext cx="4436703" cy="151682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435" marR="1780617">
              <a:lnSpc>
                <a:spcPts val="1150"/>
              </a:lnSpc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../common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tasks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1435">
              <a:lnSpc>
                <a:spcPts val="1000"/>
              </a:lnSpc>
            </a:pPr>
            <a:r>
              <a:rPr sz="850" spc="10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143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tasks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 for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common</a:t>
            </a:r>
            <a:endParaRPr sz="850">
              <a:latin typeface="Consolas"/>
              <a:cs typeface="Consolas"/>
            </a:endParaRPr>
          </a:p>
          <a:p>
            <a:pPr marL="532978" marR="3098134" indent="-121969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-</a:t>
            </a:r>
            <a:r>
              <a:rPr sz="850" spc="-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install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yum:</a:t>
            </a:r>
            <a:endParaRPr sz="850">
              <a:latin typeface="Consolas"/>
              <a:cs typeface="Consolas"/>
            </a:endParaRPr>
          </a:p>
          <a:p>
            <a:pPr marL="654947" marR="2729051">
              <a:lnSpc>
                <a:spcPct val="102400"/>
              </a:lnSpc>
              <a:spcBef>
                <a:spcPts val="10"/>
              </a:spcBef>
            </a:pPr>
            <a:r>
              <a:rPr sz="850" spc="10" dirty="0">
                <a:latin typeface="Consolas"/>
                <a:cs typeface="Consolas"/>
              </a:rPr>
              <a:t>name={{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paquet</a:t>
            </a:r>
            <a:r>
              <a:rPr sz="850" spc="-2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}}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state=present</a:t>
            </a:r>
            <a:endParaRPr sz="850">
              <a:latin typeface="Consolas"/>
              <a:cs typeface="Consolas"/>
            </a:endParaRPr>
          </a:p>
          <a:p>
            <a:pPr marL="532978" marR="1316882">
              <a:lnSpc>
                <a:spcPct val="103499"/>
              </a:lnSpc>
              <a:spcBef>
                <a:spcPts val="10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vars</a:t>
            </a:r>
            <a:r>
              <a:rPr sz="850" spc="10" dirty="0">
                <a:latin typeface="Consolas"/>
                <a:cs typeface="Consolas"/>
              </a:rPr>
              <a:t>/main.yml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vars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 </a:t>
            </a:r>
            <a:r>
              <a:rPr sz="850" spc="15" dirty="0">
                <a:latin typeface="Consolas"/>
                <a:cs typeface="Consolas"/>
              </a:rPr>
              <a:t>for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common</a:t>
            </a:r>
            <a:endParaRPr sz="850">
              <a:latin typeface="Consolas"/>
              <a:cs typeface="Consolas"/>
            </a:endParaRPr>
          </a:p>
          <a:p>
            <a:pPr marL="5634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paquet: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facter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645" y="2323679"/>
            <a:ext cx="1214630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5" dirty="0">
                <a:latin typeface="Calibri"/>
                <a:cs typeface="Calibri"/>
              </a:rPr>
              <a:t>Rôle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common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432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959" y="956566"/>
            <a:ext cx="786684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155" dirty="0"/>
              <a:t>LAB	</a:t>
            </a:r>
            <a:r>
              <a:rPr spc="-5" dirty="0"/>
              <a:t>-</a:t>
            </a:r>
            <a:r>
              <a:rPr spc="-55" dirty="0"/>
              <a:t> </a:t>
            </a:r>
            <a:r>
              <a:rPr spc="175" dirty="0"/>
              <a:t>SOLUTION</a:t>
            </a:r>
            <a:r>
              <a:rPr spc="105" dirty="0"/>
              <a:t> </a:t>
            </a:r>
            <a:r>
              <a:rPr dirty="0"/>
              <a:t>3/3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1841" y="2616282"/>
            <a:ext cx="7838557" cy="267660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77075" marR="5028671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 ../../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lab.yaml</a:t>
            </a:r>
            <a:endParaRPr sz="850" dirty="0">
              <a:latin typeface="Consolas"/>
              <a:cs typeface="Consolas"/>
            </a:endParaRPr>
          </a:p>
          <a:p>
            <a:pPr marL="477075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 dirty="0">
              <a:latin typeface="Consolas"/>
              <a:cs typeface="Consolas"/>
            </a:endParaRPr>
          </a:p>
          <a:p>
            <a:pPr marL="599045" marR="5881182" indent="-123875">
              <a:lnSpc>
                <a:spcPct val="103499"/>
              </a:lnSpc>
              <a:buChar char="-"/>
              <a:tabLst>
                <a:tab pos="599680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All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server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setup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hosts:</a:t>
            </a:r>
            <a:r>
              <a:rPr sz="850" spc="5" dirty="0">
                <a:latin typeface="Consolas"/>
                <a:cs typeface="Consolas"/>
              </a:rPr>
              <a:t> all</a:t>
            </a:r>
            <a:endParaRPr sz="850" dirty="0">
              <a:latin typeface="Consolas"/>
              <a:cs typeface="Consolas"/>
            </a:endParaRPr>
          </a:p>
          <a:p>
            <a:pPr marL="59904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become: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yes</a:t>
            </a:r>
            <a:endParaRPr sz="85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900" dirty="0">
              <a:latin typeface="Consolas"/>
              <a:cs typeface="Consolas"/>
            </a:endParaRPr>
          </a:p>
          <a:p>
            <a:pPr marL="599045"/>
            <a:r>
              <a:rPr sz="850" spc="10" dirty="0">
                <a:latin typeface="Consolas"/>
                <a:cs typeface="Consolas"/>
              </a:rPr>
              <a:t>roles:</a:t>
            </a:r>
            <a:endParaRPr sz="850" dirty="0">
              <a:latin typeface="Consolas"/>
              <a:cs typeface="Consolas"/>
            </a:endParaRPr>
          </a:p>
          <a:p>
            <a:pPr marL="999255" lvl="1" indent="-121969">
              <a:spcBef>
                <a:spcPts val="40"/>
              </a:spcBef>
              <a:buChar char="-"/>
              <a:tabLst>
                <a:tab pos="999255" algn="l"/>
              </a:tabLst>
            </a:pPr>
            <a:r>
              <a:rPr sz="850" spc="10" dirty="0">
                <a:latin typeface="Consolas"/>
                <a:cs typeface="Consolas"/>
              </a:rPr>
              <a:t>common</a:t>
            </a:r>
            <a:endParaRPr sz="850" dirty="0">
              <a:latin typeface="Consolas"/>
              <a:cs typeface="Consolas"/>
            </a:endParaRPr>
          </a:p>
          <a:p>
            <a:pPr lvl="1">
              <a:spcBef>
                <a:spcPts val="50"/>
              </a:spcBef>
              <a:buFont typeface="Consolas"/>
              <a:buChar char="-"/>
            </a:pPr>
            <a:endParaRPr sz="850" dirty="0">
              <a:latin typeface="Consolas"/>
              <a:cs typeface="Consolas"/>
            </a:endParaRPr>
          </a:p>
          <a:p>
            <a:pPr marL="599045" marR="5881182" indent="-123875">
              <a:lnSpc>
                <a:spcPct val="103499"/>
              </a:lnSpc>
              <a:buChar char="-"/>
              <a:tabLst>
                <a:tab pos="599680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Web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server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setup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hosts:</a:t>
            </a:r>
            <a:r>
              <a:rPr sz="850" spc="5" dirty="0">
                <a:latin typeface="Consolas"/>
                <a:cs typeface="Consolas"/>
              </a:rPr>
              <a:t> web</a:t>
            </a:r>
            <a:endParaRPr sz="850" dirty="0">
              <a:latin typeface="Consolas"/>
              <a:cs typeface="Consolas"/>
            </a:endParaRPr>
          </a:p>
          <a:p>
            <a:pPr marL="59904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become: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yes</a:t>
            </a:r>
            <a:endParaRPr sz="85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900" dirty="0">
              <a:latin typeface="Consolas"/>
              <a:cs typeface="Consolas"/>
            </a:endParaRPr>
          </a:p>
          <a:p>
            <a:pPr marL="599045"/>
            <a:r>
              <a:rPr sz="850" spc="10" dirty="0">
                <a:latin typeface="Consolas"/>
                <a:cs typeface="Consolas"/>
              </a:rPr>
              <a:t>roles:</a:t>
            </a:r>
            <a:endParaRPr sz="850" dirty="0">
              <a:latin typeface="Consolas"/>
              <a:cs typeface="Consolas"/>
            </a:endParaRPr>
          </a:p>
          <a:p>
            <a:pPr marL="999255" lvl="1" indent="-121969">
              <a:spcBef>
                <a:spcPts val="40"/>
              </a:spcBef>
              <a:buChar char="-"/>
              <a:tabLst>
                <a:tab pos="999255" algn="l"/>
              </a:tabLst>
            </a:pPr>
            <a:r>
              <a:rPr sz="850" spc="10" dirty="0">
                <a:latin typeface="Consolas"/>
                <a:cs typeface="Consolas"/>
              </a:rPr>
              <a:t>apache</a:t>
            </a:r>
            <a:endParaRPr sz="850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900" dirty="0">
              <a:latin typeface="Consolas"/>
              <a:cs typeface="Consolas"/>
            </a:endParaRPr>
          </a:p>
          <a:p>
            <a:pPr marL="477075"/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ansible]$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ansible-playbook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-i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./hosts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lab.yml</a:t>
            </a:r>
            <a:endParaRPr sz="8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697" y="2266072"/>
            <a:ext cx="829023" cy="256076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65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48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673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4008534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Différences </a:t>
            </a:r>
            <a:r>
              <a:rPr sz="1801" dirty="0">
                <a:latin typeface="Segoe UI Symbol"/>
                <a:cs typeface="Segoe UI Symbol"/>
              </a:rPr>
              <a:t>entre </a:t>
            </a:r>
            <a:r>
              <a:rPr sz="1801" spc="-10" dirty="0">
                <a:latin typeface="Segoe UI Symbol"/>
                <a:cs typeface="Segoe UI Symbol"/>
              </a:rPr>
              <a:t>les includes </a:t>
            </a:r>
            <a:r>
              <a:rPr sz="1801" spc="-5" dirty="0">
                <a:latin typeface="Segoe UI Symbol"/>
                <a:cs typeface="Segoe UI Symbol"/>
              </a:rPr>
              <a:t>et import.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Notion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rôles.</a:t>
            </a:r>
            <a:endParaRPr sz="1801">
              <a:latin typeface="Segoe UI Symbol"/>
              <a:cs typeface="Segoe UI Symbol"/>
            </a:endParaRPr>
          </a:p>
          <a:p>
            <a:pPr marL="12705" marR="1642132"/>
            <a:r>
              <a:rPr sz="1801" spc="-5" dirty="0">
                <a:latin typeface="Segoe UI Symbol"/>
                <a:cs typeface="Segoe UI Symbol"/>
              </a:rPr>
              <a:t>Manipulation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rôles.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Galaxy.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698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372" y="3341921"/>
            <a:ext cx="3894821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Ansible</a:t>
            </a:r>
            <a:r>
              <a:rPr sz="5252" u="heavy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Vault</a:t>
            </a:r>
            <a:endParaRPr sz="5252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8309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953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6897727" cy="231300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99205" indent="-287135">
              <a:spcBef>
                <a:spcPts val="9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spcBef>
                <a:spcPts val="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ansible-vault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Cryptage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avec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ansible-vault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d'Ansible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avec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cryptées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Ansible-vault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autres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commandes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Remarques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supplémentaires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669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277" y="922516"/>
            <a:ext cx="401809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967" y="2253523"/>
            <a:ext cx="9201204" cy="2061441"/>
          </a:xfrm>
          <a:prstGeom prst="rect">
            <a:avLst/>
          </a:prstGeom>
        </p:spPr>
        <p:txBody>
          <a:bodyPr vert="horz" wrap="square" lIns="0" tIns="53362" rIns="0" bIns="0" rtlCol="0">
            <a:spAutoFit/>
          </a:bodyPr>
          <a:lstStyle/>
          <a:p>
            <a:pPr marL="12705">
              <a:spcBef>
                <a:spcPts val="42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accèdent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souvent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informations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sensibles</a:t>
            </a:r>
            <a:r>
              <a:rPr sz="1801" dirty="0">
                <a:latin typeface="Segoe UI Symbol"/>
                <a:cs typeface="Segoe UI Symbol"/>
              </a:rPr>
              <a:t> :</a:t>
            </a:r>
            <a:r>
              <a:rPr sz="1801" spc="-5" dirty="0">
                <a:latin typeface="Segoe UI Symbol"/>
                <a:cs typeface="Segoe UI Symbol"/>
              </a:rPr>
              <a:t> mots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passe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325"/>
              </a:spcBef>
            </a:pPr>
            <a:r>
              <a:rPr sz="1801" spc="-5" dirty="0">
                <a:latin typeface="Segoe UI Symbol"/>
                <a:cs typeface="Segoe UI Symbol"/>
              </a:rPr>
              <a:t>administrateurs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bases 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données,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clés privées,…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2126"/>
              </a:spcBef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vault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sécuriser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permettant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l’exécution</a:t>
            </a:r>
            <a:r>
              <a:rPr sz="1801" dirty="0">
                <a:latin typeface="Segoe UI Symbol"/>
                <a:cs typeface="Segoe UI Symbol"/>
              </a:rPr>
              <a:t> du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325"/>
              </a:spcBef>
            </a:pPr>
            <a:r>
              <a:rPr sz="1801" spc="-5" dirty="0">
                <a:latin typeface="Segoe UI Symbol"/>
                <a:cs typeface="Segoe UI Symbol"/>
              </a:rPr>
              <a:t>playbook.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2126"/>
              </a:spcBef>
            </a:pPr>
            <a:r>
              <a:rPr sz="1801" spc="-5" dirty="0">
                <a:latin typeface="Segoe UI Symbol"/>
                <a:cs typeface="Segoe UI Symbol"/>
              </a:rPr>
              <a:t>Si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 clé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fournie,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 décrypte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automatiquement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mots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passe cryptés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par</a:t>
            </a:r>
            <a:r>
              <a:rPr sz="1801" spc="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vault.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123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729" y="998748"/>
            <a:ext cx="378792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11200"/>
            <a:ext cx="9336516" cy="2332064"/>
          </a:xfrm>
          <a:prstGeom prst="rect">
            <a:avLst/>
          </a:prstGeom>
        </p:spPr>
        <p:txBody>
          <a:bodyPr vert="horz" wrap="square" lIns="0" tIns="61620" rIns="0" bIns="0" rtlCol="0">
            <a:spAutoFit/>
          </a:bodyPr>
          <a:lstStyle/>
          <a:p>
            <a:pPr marL="312545" indent="-300475">
              <a:spcBef>
                <a:spcPts val="484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25" dirty="0">
                <a:latin typeface="Tahoma"/>
                <a:cs typeface="Tahoma"/>
              </a:rPr>
              <a:t>Tout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contenu</a:t>
            </a:r>
            <a:r>
              <a:rPr sz="2101" spc="-19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crypté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incorporé</a:t>
            </a:r>
            <a:r>
              <a:rPr sz="2101" spc="-204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manière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transparente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dans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Ansible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avec</a:t>
            </a:r>
            <a:endParaRPr sz="2101">
              <a:latin typeface="Tahoma"/>
              <a:cs typeface="Tahoma"/>
            </a:endParaRPr>
          </a:p>
          <a:p>
            <a:pPr marL="312545">
              <a:spcBef>
                <a:spcPts val="390"/>
              </a:spcBef>
            </a:pPr>
            <a:r>
              <a:rPr sz="2101" spc="-15" dirty="0">
                <a:latin typeface="Tahoma"/>
                <a:cs typeface="Tahoma"/>
              </a:rPr>
              <a:t>vault.</a:t>
            </a:r>
            <a:endParaRPr sz="2101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1901">
              <a:latin typeface="Tahoma"/>
              <a:cs typeface="Tahoma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5" dirty="0">
                <a:latin typeface="Courier New"/>
                <a:cs typeface="Courier New"/>
              </a:rPr>
              <a:t>Ansible-vault</a:t>
            </a:r>
            <a:r>
              <a:rPr sz="2101" spc="-940" dirty="0">
                <a:latin typeface="Courier New"/>
                <a:cs typeface="Courier New"/>
              </a:rPr>
              <a:t> </a:t>
            </a:r>
            <a:r>
              <a:rPr sz="2101" spc="20" dirty="0">
                <a:latin typeface="Tahoma"/>
                <a:cs typeface="Tahoma"/>
              </a:rPr>
              <a:t>permet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cryptage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toute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donnée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sensible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sur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disque.</a:t>
            </a:r>
            <a:endParaRPr sz="2101">
              <a:latin typeface="Tahoma"/>
              <a:cs typeface="Tahoma"/>
            </a:endParaRPr>
          </a:p>
          <a:p>
            <a:pPr marL="312545" indent="-300475">
              <a:spcBef>
                <a:spcPts val="207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25" dirty="0">
                <a:latin typeface="Tahoma"/>
                <a:cs typeface="Tahoma"/>
              </a:rPr>
              <a:t>Toute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commande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ansible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et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ansible-playbook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supporte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décryptage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du</a:t>
            </a:r>
            <a:endParaRPr sz="2101">
              <a:latin typeface="Tahoma"/>
              <a:cs typeface="Tahoma"/>
            </a:endParaRPr>
          </a:p>
          <a:p>
            <a:pPr marL="312545">
              <a:spcBef>
                <a:spcPts val="390"/>
              </a:spcBef>
            </a:pPr>
            <a:r>
              <a:rPr sz="2101" spc="20" dirty="0">
                <a:latin typeface="Tahoma"/>
                <a:cs typeface="Tahoma"/>
              </a:rPr>
              <a:t>cont</a:t>
            </a:r>
            <a:r>
              <a:rPr sz="2101" spc="25" dirty="0">
                <a:latin typeface="Tahoma"/>
                <a:cs typeface="Tahoma"/>
              </a:rPr>
              <a:t>e</a:t>
            </a:r>
            <a:r>
              <a:rPr sz="2101" spc="-5" dirty="0">
                <a:latin typeface="Tahoma"/>
                <a:cs typeface="Tahoma"/>
              </a:rPr>
              <a:t>nu</a:t>
            </a:r>
            <a:r>
              <a:rPr sz="2101" spc="-19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35" dirty="0">
                <a:latin typeface="Tahoma"/>
                <a:cs typeface="Tahoma"/>
              </a:rPr>
              <a:t>té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lo</a:t>
            </a:r>
            <a:r>
              <a:rPr sz="2101" spc="65" dirty="0">
                <a:latin typeface="Tahoma"/>
                <a:cs typeface="Tahoma"/>
              </a:rPr>
              <a:t>r</a:t>
            </a:r>
            <a:r>
              <a:rPr sz="2101" spc="-30" dirty="0">
                <a:latin typeface="Tahoma"/>
                <a:cs typeface="Tahoma"/>
              </a:rPr>
              <a:t>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60" dirty="0">
                <a:latin typeface="Tahoma"/>
                <a:cs typeface="Tahoma"/>
              </a:rPr>
              <a:t>l</a:t>
            </a:r>
            <a:r>
              <a:rPr sz="2101" spc="-100" dirty="0">
                <a:latin typeface="Tahoma"/>
                <a:cs typeface="Tahoma"/>
              </a:rPr>
              <a:t>’</a:t>
            </a:r>
            <a:r>
              <a:rPr sz="2101" spc="-60" dirty="0">
                <a:latin typeface="Tahoma"/>
                <a:cs typeface="Tahoma"/>
              </a:rPr>
              <a:t>e</a:t>
            </a:r>
            <a:r>
              <a:rPr sz="2101" spc="-50" dirty="0">
                <a:latin typeface="Tahoma"/>
                <a:cs typeface="Tahoma"/>
              </a:rPr>
              <a:t>x</a:t>
            </a:r>
            <a:r>
              <a:rPr sz="2101" dirty="0">
                <a:latin typeface="Tahoma"/>
                <a:cs typeface="Tahoma"/>
              </a:rPr>
              <a:t>é</a:t>
            </a:r>
            <a:r>
              <a:rPr sz="2101" spc="10" dirty="0">
                <a:latin typeface="Tahoma"/>
                <a:cs typeface="Tahoma"/>
              </a:rPr>
              <a:t>c</a:t>
            </a:r>
            <a:r>
              <a:rPr sz="2101" spc="-10" dirty="0">
                <a:latin typeface="Tahoma"/>
                <a:cs typeface="Tahoma"/>
              </a:rPr>
              <a:t>ution.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77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277" y="1031019"/>
            <a:ext cx="754506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Cryptage</a:t>
            </a:r>
            <a:r>
              <a:rPr spc="10" dirty="0"/>
              <a:t> </a:t>
            </a:r>
            <a:r>
              <a:rPr spc="-5" dirty="0"/>
              <a:t>avec</a:t>
            </a:r>
            <a:r>
              <a:rPr spc="5" dirty="0"/>
              <a:t> </a:t>
            </a:r>
            <a:r>
              <a:rPr spc="-5" dirty="0"/>
              <a:t>ansible-vault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2" y="2193703"/>
            <a:ext cx="9118620" cy="336990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35" dirty="0">
                <a:latin typeface="Tahoma"/>
                <a:cs typeface="Tahoma"/>
              </a:rPr>
              <a:t>Ansible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typiquement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utilisé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40" dirty="0">
                <a:latin typeface="Tahoma"/>
                <a:cs typeface="Tahoma"/>
              </a:rPr>
              <a:t>crypter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fichiers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des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variables.</a:t>
            </a:r>
            <a:endParaRPr sz="2101">
              <a:latin typeface="Tahoma"/>
              <a:cs typeface="Tahoma"/>
            </a:endParaRPr>
          </a:p>
          <a:p>
            <a:pPr marL="312545" indent="-300475">
              <a:spcBef>
                <a:spcPts val="218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65" dirty="0">
                <a:latin typeface="Tahoma"/>
                <a:cs typeface="Tahoma"/>
              </a:rPr>
              <a:t>C</a:t>
            </a:r>
            <a:r>
              <a:rPr sz="2101" spc="105" dirty="0">
                <a:latin typeface="Tahoma"/>
                <a:cs typeface="Tahoma"/>
              </a:rPr>
              <a:t>r</a:t>
            </a:r>
            <a:r>
              <a:rPr sz="2101" spc="10" dirty="0">
                <a:latin typeface="Tahoma"/>
                <a:cs typeface="Tahoma"/>
              </a:rPr>
              <a:t>y</a:t>
            </a:r>
            <a:r>
              <a:rPr sz="2101" spc="25" dirty="0">
                <a:latin typeface="Tahoma"/>
                <a:cs typeface="Tahoma"/>
              </a:rPr>
              <a:t>p</a:t>
            </a:r>
            <a:r>
              <a:rPr sz="2101" spc="-15" dirty="0">
                <a:latin typeface="Tahoma"/>
                <a:cs typeface="Tahoma"/>
              </a:rPr>
              <a:t>tage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d</a:t>
            </a:r>
            <a:r>
              <a:rPr sz="2101" spc="-5" dirty="0">
                <a:latin typeface="Tahoma"/>
                <a:cs typeface="Tahoma"/>
              </a:rPr>
              <a:t>’un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fi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15" dirty="0">
                <a:latin typeface="Tahoma"/>
                <a:cs typeface="Tahoma"/>
              </a:rPr>
              <a:t>hie</a:t>
            </a:r>
            <a:r>
              <a:rPr sz="2101" spc="90" dirty="0">
                <a:latin typeface="Tahoma"/>
                <a:cs typeface="Tahoma"/>
              </a:rPr>
              <a:t>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60" dirty="0">
                <a:latin typeface="Tahoma"/>
                <a:cs typeface="Tahoma"/>
              </a:rPr>
              <a:t>e</a:t>
            </a:r>
            <a:r>
              <a:rPr sz="2101" spc="15" dirty="0">
                <a:latin typeface="Tahoma"/>
                <a:cs typeface="Tahoma"/>
              </a:rPr>
              <a:t>xist</a:t>
            </a:r>
            <a:r>
              <a:rPr sz="2101" spc="30" dirty="0">
                <a:latin typeface="Tahoma"/>
                <a:cs typeface="Tahoma"/>
              </a:rPr>
              <a:t>a</a:t>
            </a:r>
            <a:r>
              <a:rPr sz="2101" spc="-45" dirty="0">
                <a:latin typeface="Tahoma"/>
                <a:cs typeface="Tahoma"/>
              </a:rPr>
              <a:t>nt: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encrypt</a:t>
            </a:r>
            <a:r>
              <a:rPr sz="2101" spc="-1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50"/>
              </a:spcBef>
              <a:buFont typeface="Arial MT"/>
              <a:buChar char="•"/>
            </a:pPr>
            <a:endParaRPr sz="2201">
              <a:latin typeface="Courier New"/>
              <a:cs typeface="Courier New"/>
            </a:endParaRPr>
          </a:p>
          <a:p>
            <a:pPr marL="312545" indent="-300475">
              <a:spcBef>
                <a:spcPts val="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65" dirty="0">
                <a:latin typeface="Tahoma"/>
                <a:cs typeface="Tahoma"/>
              </a:rPr>
              <a:t>C</a:t>
            </a:r>
            <a:r>
              <a:rPr sz="2101" spc="110" dirty="0">
                <a:latin typeface="Tahoma"/>
                <a:cs typeface="Tahoma"/>
              </a:rPr>
              <a:t>r</a:t>
            </a:r>
            <a:r>
              <a:rPr sz="2101" spc="-25" dirty="0">
                <a:latin typeface="Tahoma"/>
                <a:cs typeface="Tahoma"/>
              </a:rPr>
              <a:t>é</a:t>
            </a:r>
            <a:r>
              <a:rPr sz="2101" spc="-15" dirty="0">
                <a:latin typeface="Tahoma"/>
                <a:cs typeface="Tahoma"/>
              </a:rPr>
              <a:t>a</a:t>
            </a:r>
            <a:r>
              <a:rPr sz="2101" spc="40" dirty="0">
                <a:latin typeface="Tahoma"/>
                <a:cs typeface="Tahoma"/>
              </a:rPr>
              <a:t>tion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-50" dirty="0">
                <a:latin typeface="Tahoma"/>
                <a:cs typeface="Tahoma"/>
              </a:rPr>
              <a:t>té: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7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create defaults/extra.yml</a:t>
            </a:r>
            <a:endParaRPr sz="2101">
              <a:latin typeface="Courier New"/>
              <a:cs typeface="Courier New"/>
            </a:endParaRPr>
          </a:p>
          <a:p>
            <a:pPr marL="312545" indent="-300475">
              <a:spcBef>
                <a:spcPts val="212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50" dirty="0">
                <a:latin typeface="Tahoma"/>
                <a:cs typeface="Tahoma"/>
              </a:rPr>
              <a:t>Ces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commandes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demanderont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la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saisie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et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la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confirmation</a:t>
            </a:r>
            <a:r>
              <a:rPr sz="2101" spc="-20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0" dirty="0">
                <a:latin typeface="Tahoma"/>
                <a:cs typeface="Tahoma"/>
              </a:rPr>
              <a:t>passe.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72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99" y="588359"/>
            <a:ext cx="9639801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Exécution</a:t>
            </a:r>
            <a:r>
              <a:rPr spc="20" dirty="0"/>
              <a:t> </a:t>
            </a:r>
            <a:r>
              <a:rPr spc="-5" dirty="0"/>
              <a:t>d’Ansible</a:t>
            </a:r>
            <a:r>
              <a:rPr spc="15" dirty="0"/>
              <a:t> </a:t>
            </a:r>
            <a:r>
              <a:rPr spc="-5" dirty="0"/>
              <a:t>avec</a:t>
            </a:r>
            <a:r>
              <a:rPr spc="15" dirty="0"/>
              <a:t> </a:t>
            </a:r>
            <a:r>
              <a:rPr dirty="0"/>
              <a:t>des</a:t>
            </a:r>
            <a:r>
              <a:rPr spc="15" dirty="0"/>
              <a:t> </a:t>
            </a:r>
            <a:r>
              <a:rPr spc="-10" dirty="0"/>
              <a:t>variables</a:t>
            </a:r>
            <a:r>
              <a:rPr spc="10" dirty="0"/>
              <a:t> </a:t>
            </a:r>
            <a:r>
              <a:rPr spc="-5" dirty="0"/>
              <a:t>cryptées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176" y="2441406"/>
            <a:ext cx="9666220" cy="349781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3180" indent="-301110">
              <a:spcBef>
                <a:spcPts val="100"/>
              </a:spcBef>
              <a:buFont typeface="Arial MT"/>
              <a:buChar char="•"/>
              <a:tabLst>
                <a:tab pos="313180" algn="l"/>
                <a:tab pos="313815" algn="l"/>
              </a:tabLst>
            </a:pPr>
            <a:r>
              <a:rPr sz="2101" spc="20" dirty="0">
                <a:latin typeface="Tahoma"/>
                <a:cs typeface="Tahoma"/>
              </a:rPr>
              <a:t>Dema</a:t>
            </a:r>
            <a:r>
              <a:rPr sz="2101" dirty="0">
                <a:latin typeface="Tahoma"/>
                <a:cs typeface="Tahoma"/>
              </a:rPr>
              <a:t>nde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du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25" dirty="0">
                <a:latin typeface="Tahoma"/>
                <a:cs typeface="Tahoma"/>
              </a:rPr>
              <a:t>asse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</a:t>
            </a:r>
            <a:r>
              <a:rPr sz="2101" spc="-5" dirty="0">
                <a:latin typeface="Tahoma"/>
                <a:cs typeface="Tahoma"/>
              </a:rPr>
              <a:t>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</a:t>
            </a:r>
            <a:r>
              <a:rPr sz="2101" spc="15" dirty="0">
                <a:latin typeface="Tahoma"/>
                <a:cs typeface="Tahoma"/>
              </a:rPr>
              <a:t>t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marR="802961" lvl="1" indent="-300475">
              <a:lnSpc>
                <a:spcPct val="115199"/>
              </a:lnSpc>
              <a:spcBef>
                <a:spcPts val="149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ansible-playbook</a:t>
            </a:r>
            <a:r>
              <a:rPr sz="2101" spc="-5" dirty="0">
                <a:latin typeface="Courier New"/>
                <a:cs typeface="Courier New"/>
              </a:rPr>
              <a:t> </a:t>
            </a:r>
            <a:r>
              <a:rPr sz="2101" b="1" spc="-10" dirty="0">
                <a:latin typeface="Courier New"/>
                <a:cs typeface="Courier New"/>
              </a:rPr>
              <a:t>--ask-vault-pass</a:t>
            </a:r>
            <a:r>
              <a:rPr sz="2101" b="1" spc="1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-i</a:t>
            </a:r>
            <a:r>
              <a:rPr sz="2101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inventory_file </a:t>
            </a:r>
            <a:r>
              <a:rPr sz="2101" spc="-124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some_playabook.yml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35"/>
              </a:spcBef>
              <a:buFont typeface="Arial MT"/>
              <a:buChar char="•"/>
            </a:pPr>
            <a:endParaRPr sz="2301">
              <a:latin typeface="Courier New"/>
              <a:cs typeface="Courier New"/>
            </a:endParaRPr>
          </a:p>
          <a:p>
            <a:pPr marL="313180" indent="-301110">
              <a:buFont typeface="Arial MT"/>
              <a:buChar char="•"/>
              <a:tabLst>
                <a:tab pos="313180" algn="l"/>
                <a:tab pos="313815" algn="l"/>
              </a:tabLst>
            </a:pPr>
            <a:r>
              <a:rPr sz="2101" spc="45" dirty="0">
                <a:latin typeface="Tahoma"/>
                <a:cs typeface="Tahoma"/>
              </a:rPr>
              <a:t>Utilisation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vault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co</a:t>
            </a:r>
            <a:r>
              <a:rPr sz="2101" dirty="0">
                <a:latin typeface="Tahoma"/>
                <a:cs typeface="Tahoma"/>
              </a:rPr>
              <a:t>n</a:t>
            </a:r>
            <a:r>
              <a:rPr sz="2101" spc="20" dirty="0">
                <a:latin typeface="Tahoma"/>
                <a:cs typeface="Tahoma"/>
              </a:rPr>
              <a:t>te</a:t>
            </a:r>
            <a:r>
              <a:rPr sz="2101" spc="15" dirty="0">
                <a:latin typeface="Tahoma"/>
                <a:cs typeface="Tahoma"/>
              </a:rPr>
              <a:t>n</a:t>
            </a:r>
            <a:r>
              <a:rPr sz="2101" spc="10" dirty="0">
                <a:latin typeface="Tahoma"/>
                <a:cs typeface="Tahoma"/>
              </a:rPr>
              <a:t>ant</a:t>
            </a:r>
            <a:r>
              <a:rPr sz="2101" spc="-20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m</a:t>
            </a:r>
            <a:r>
              <a:rPr sz="2101" spc="-15" dirty="0">
                <a:latin typeface="Tahoma"/>
                <a:cs typeface="Tahoma"/>
              </a:rPr>
              <a:t>o</a:t>
            </a:r>
            <a:r>
              <a:rPr sz="2101" spc="80" dirty="0">
                <a:latin typeface="Tahoma"/>
                <a:cs typeface="Tahoma"/>
              </a:rPr>
              <a:t>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65" dirty="0">
                <a:latin typeface="Tahoma"/>
                <a:cs typeface="Tahoma"/>
              </a:rPr>
              <a:t>asse: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5" dirty="0">
                <a:latin typeface="Courier New"/>
                <a:cs typeface="Courier New"/>
              </a:rPr>
              <a:t>echo</a:t>
            </a:r>
            <a:r>
              <a:rPr sz="2101" spc="-2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"secret_password"</a:t>
            </a:r>
            <a:r>
              <a:rPr sz="2101" spc="-5" dirty="0">
                <a:latin typeface="Courier New"/>
                <a:cs typeface="Courier New"/>
              </a:rPr>
              <a:t> </a:t>
            </a:r>
            <a:r>
              <a:rPr sz="2101" dirty="0">
                <a:latin typeface="Courier New"/>
                <a:cs typeface="Courier New"/>
              </a:rPr>
              <a:t>&gt;</a:t>
            </a:r>
            <a:r>
              <a:rPr sz="2101" spc="-3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vault_password</a:t>
            </a:r>
            <a:endParaRPr sz="2101">
              <a:latin typeface="Courier New"/>
              <a:cs typeface="Courier New"/>
            </a:endParaRPr>
          </a:p>
          <a:p>
            <a:pPr marL="714025" lvl="1" indent="-301110">
              <a:spcBef>
                <a:spcPts val="2086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ansible-playbook</a:t>
            </a:r>
            <a:r>
              <a:rPr sz="2101" spc="10" dirty="0">
                <a:latin typeface="Courier New"/>
                <a:cs typeface="Courier New"/>
              </a:rPr>
              <a:t> </a:t>
            </a:r>
            <a:r>
              <a:rPr sz="2101" b="1" spc="-10" dirty="0">
                <a:latin typeface="Courier New"/>
                <a:cs typeface="Courier New"/>
              </a:rPr>
              <a:t>--vault-password-file=</a:t>
            </a:r>
            <a:r>
              <a:rPr sz="2101" spc="-10" dirty="0">
                <a:latin typeface="Courier New"/>
                <a:cs typeface="Courier New"/>
              </a:rPr>
              <a:t>vault_password</a:t>
            </a:r>
            <a:r>
              <a:rPr sz="2101" dirty="0">
                <a:latin typeface="Courier New"/>
                <a:cs typeface="Courier New"/>
              </a:rPr>
              <a:t> </a:t>
            </a:r>
            <a:r>
              <a:rPr sz="2101" spc="-5" dirty="0">
                <a:latin typeface="Courier New"/>
                <a:cs typeface="Courier New"/>
              </a:rPr>
              <a:t>-i</a:t>
            </a:r>
            <a:endParaRPr sz="2101">
              <a:latin typeface="Courier New"/>
              <a:cs typeface="Courier New"/>
            </a:endParaRPr>
          </a:p>
          <a:p>
            <a:pPr marL="714025">
              <a:spcBef>
                <a:spcPts val="385"/>
              </a:spcBef>
            </a:pPr>
            <a:r>
              <a:rPr sz="2101" spc="-10" dirty="0">
                <a:latin typeface="Courier New"/>
                <a:cs typeface="Courier New"/>
              </a:rPr>
              <a:t>inventory_file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some_playabook.yml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6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889" y="922516"/>
            <a:ext cx="958259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autres</a:t>
            </a:r>
            <a:r>
              <a:rPr dirty="0"/>
              <a:t> </a:t>
            </a:r>
            <a:r>
              <a:rPr spc="-5" dirty="0"/>
              <a:t>commandes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93703"/>
            <a:ext cx="6941560" cy="340851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20" dirty="0">
                <a:latin typeface="Tahoma"/>
                <a:cs typeface="Tahoma"/>
              </a:rPr>
              <a:t>Mod</a:t>
            </a:r>
            <a:r>
              <a:rPr sz="2101" spc="50" dirty="0">
                <a:latin typeface="Tahoma"/>
                <a:cs typeface="Tahoma"/>
              </a:rPr>
              <a:t>i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-50" dirty="0">
                <a:latin typeface="Tahoma"/>
                <a:cs typeface="Tahoma"/>
              </a:rPr>
              <a:t>té: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edit</a:t>
            </a:r>
            <a:r>
              <a:rPr sz="2101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45"/>
              </a:spcBef>
              <a:buFont typeface="Arial MT"/>
              <a:buChar char="•"/>
            </a:pPr>
            <a:endParaRPr sz="2201">
              <a:latin typeface="Courier New"/>
              <a:cs typeface="Courier New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85" dirty="0">
                <a:latin typeface="Tahoma"/>
                <a:cs typeface="Tahoma"/>
              </a:rPr>
              <a:t>D</a:t>
            </a:r>
            <a:r>
              <a:rPr sz="2101" spc="70" dirty="0">
                <a:latin typeface="Tahoma"/>
                <a:cs typeface="Tahoma"/>
              </a:rPr>
              <a:t>é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ff</a:t>
            </a:r>
            <a:r>
              <a:rPr sz="2101" spc="70" dirty="0">
                <a:latin typeface="Tahoma"/>
                <a:cs typeface="Tahoma"/>
              </a:rPr>
              <a:t>r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e</a:t>
            </a:r>
            <a:r>
              <a:rPr sz="2101" spc="40" dirty="0">
                <a:latin typeface="Tahoma"/>
                <a:cs typeface="Tahoma"/>
              </a:rPr>
              <a:t>r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decrypt</a:t>
            </a:r>
            <a:r>
              <a:rPr sz="2101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51">
              <a:latin typeface="Courier New"/>
              <a:cs typeface="Courier New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50" dirty="0">
                <a:latin typeface="Tahoma"/>
                <a:cs typeface="Tahoma"/>
              </a:rPr>
              <a:t>Afficher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contenu</a:t>
            </a:r>
            <a:r>
              <a:rPr sz="2101" spc="-19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crypté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(lecture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60" dirty="0">
                <a:latin typeface="Tahoma"/>
                <a:cs typeface="Tahoma"/>
              </a:rPr>
              <a:t>seule):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56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view</a:t>
            </a:r>
            <a:r>
              <a:rPr sz="2101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399" y="1027099"/>
            <a:ext cx="738180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100" dirty="0"/>
              <a:t>P</a:t>
            </a:r>
            <a:r>
              <a:rPr sz="3151" spc="-105" dirty="0"/>
              <a:t>l</a:t>
            </a:r>
            <a:r>
              <a:rPr sz="3151" spc="-110" dirty="0"/>
              <a:t>a</a:t>
            </a:r>
            <a:r>
              <a:rPr sz="3151" spc="-5" dirty="0"/>
              <a:t>n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331663" y="1815363"/>
            <a:ext cx="4871226" cy="4156550"/>
          </a:xfrm>
          <a:prstGeom prst="rect">
            <a:avLst/>
          </a:prstGeom>
        </p:spPr>
        <p:txBody>
          <a:bodyPr vert="horz" wrap="square" lIns="0" tIns="153099" rIns="0" bIns="0" rtlCol="0">
            <a:spAutoFit/>
          </a:bodyPr>
          <a:lstStyle/>
          <a:p>
            <a:pPr marL="174060" indent="-161990">
              <a:spcBef>
                <a:spcPts val="12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0"/>
              </a:spcBef>
              <a:buSzPct val="88000"/>
              <a:buChar char="•"/>
              <a:tabLst>
                <a:tab pos="174695" algn="l"/>
              </a:tabLst>
            </a:pPr>
            <a:r>
              <a:rPr sz="2501" spc="5" dirty="0">
                <a:latin typeface="Segoe UI Symbol"/>
                <a:cs typeface="Segoe UI Symbol"/>
              </a:rPr>
              <a:t>Connexion</a:t>
            </a:r>
            <a:r>
              <a:rPr sz="2501" spc="-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095"/>
              </a:spcBef>
              <a:buSzPct val="88000"/>
              <a:buChar char="•"/>
              <a:tabLst>
                <a:tab pos="174695" algn="l"/>
              </a:tabLst>
            </a:pPr>
            <a:r>
              <a:rPr sz="2501" dirty="0">
                <a:latin typeface="Segoe UI Symbol"/>
                <a:cs typeface="Segoe UI Symbol"/>
              </a:rPr>
              <a:t>Copie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fichiers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5" dirty="0">
                <a:latin typeface="Segoe UI Symbol"/>
                <a:cs typeface="Segoe UI Symbol"/>
              </a:rPr>
              <a:t>Configuration</a:t>
            </a:r>
            <a:r>
              <a:rPr sz="2501" spc="5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basique</a:t>
            </a:r>
            <a:r>
              <a:rPr sz="2501" spc="6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du</a:t>
            </a:r>
            <a:r>
              <a:rPr sz="2501" spc="-45" dirty="0">
                <a:latin typeface="Segoe UI Symbol"/>
                <a:cs typeface="Segoe UI Symbol"/>
              </a:rPr>
              <a:t> </a:t>
            </a:r>
            <a:r>
              <a:rPr sz="2501" spc="5" dirty="0">
                <a:latin typeface="Segoe UI Symbol"/>
                <a:cs typeface="Segoe UI Symbol"/>
              </a:rPr>
              <a:t>serveur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5" dirty="0">
                <a:latin typeface="Segoe UI Symbol"/>
                <a:cs typeface="Segoe UI Symbol"/>
              </a:rPr>
              <a:t>Comprendre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15" dirty="0">
                <a:latin typeface="Segoe UI Symbol"/>
                <a:cs typeface="Segoe UI Symbol"/>
              </a:rPr>
              <a:t>rôle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clés</a:t>
            </a:r>
            <a:r>
              <a:rPr sz="2501" spc="-50" dirty="0">
                <a:latin typeface="Segoe UI Symbol"/>
                <a:cs typeface="Segoe UI Symbol"/>
              </a:rPr>
              <a:t> </a:t>
            </a:r>
            <a:r>
              <a:rPr sz="2501" spc="10" dirty="0">
                <a:latin typeface="Segoe UI Symbol"/>
                <a:cs typeface="Segoe UI Symbol"/>
              </a:rPr>
              <a:t>SSH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994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dirty="0">
                <a:latin typeface="Segoe UI Symbol"/>
                <a:cs typeface="Segoe UI Symbol"/>
              </a:rPr>
              <a:t>Gestion 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95" dirty="0">
                <a:latin typeface="Segoe UI Symbol"/>
                <a:cs typeface="Segoe UI Symbol"/>
              </a:rPr>
              <a:t> </a:t>
            </a:r>
            <a:r>
              <a:rPr sz="2501" spc="10" dirty="0">
                <a:latin typeface="Segoe UI Symbol"/>
                <a:cs typeface="Segoe UI Symbol"/>
              </a:rPr>
              <a:t>SSH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1000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spc="-5" dirty="0">
                <a:latin typeface="Segoe UI Symbol"/>
                <a:cs typeface="Segoe UI Symbol"/>
              </a:rPr>
              <a:t>Enregistrement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12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d'hôte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1005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d'authentification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343" y="2193703"/>
            <a:ext cx="8938839" cy="24622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45" dirty="0">
                <a:latin typeface="Tahoma"/>
                <a:cs typeface="Tahoma"/>
              </a:rPr>
              <a:t>Cha</a:t>
            </a:r>
            <a:r>
              <a:rPr sz="2101" spc="-5" dirty="0">
                <a:latin typeface="Tahoma"/>
                <a:cs typeface="Tahoma"/>
              </a:rPr>
              <a:t>nger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40" dirty="0">
                <a:latin typeface="Tahoma"/>
                <a:cs typeface="Tahoma"/>
              </a:rPr>
              <a:t>m</a:t>
            </a:r>
            <a:r>
              <a:rPr sz="2101" spc="50" dirty="0">
                <a:latin typeface="Tahoma"/>
                <a:cs typeface="Tahoma"/>
              </a:rPr>
              <a:t>ot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35" dirty="0">
                <a:latin typeface="Tahoma"/>
                <a:cs typeface="Tahoma"/>
              </a:rPr>
              <a:t>a</a:t>
            </a:r>
            <a:r>
              <a:rPr sz="2101" spc="-25" dirty="0">
                <a:latin typeface="Tahoma"/>
                <a:cs typeface="Tahoma"/>
              </a:rPr>
              <a:t>s</a:t>
            </a:r>
            <a:r>
              <a:rPr sz="2101" spc="-20" dirty="0">
                <a:latin typeface="Tahoma"/>
                <a:cs typeface="Tahoma"/>
              </a:rPr>
              <a:t>se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</a:t>
            </a:r>
            <a:r>
              <a:rPr sz="2101" spc="-20" dirty="0">
                <a:latin typeface="Tahoma"/>
                <a:cs typeface="Tahoma"/>
              </a:rPr>
              <a:t>es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e</a:t>
            </a:r>
            <a:r>
              <a:rPr sz="2101" spc="40" dirty="0">
                <a:latin typeface="Tahoma"/>
                <a:cs typeface="Tahoma"/>
              </a:rPr>
              <a:t>r</a:t>
            </a:r>
            <a:r>
              <a:rPr sz="2101" spc="-30" dirty="0">
                <a:latin typeface="Tahoma"/>
                <a:cs typeface="Tahoma"/>
              </a:rPr>
              <a:t>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15" dirty="0">
                <a:latin typeface="Tahoma"/>
                <a:cs typeface="Tahoma"/>
              </a:rPr>
              <a:t>té</a:t>
            </a:r>
            <a:r>
              <a:rPr sz="2101" spc="20" dirty="0">
                <a:latin typeface="Tahoma"/>
                <a:cs typeface="Tahoma"/>
              </a:rPr>
              <a:t>s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rekey</a:t>
            </a:r>
            <a:r>
              <a:rPr sz="2101" spc="-1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marL="312545" indent="-300475">
              <a:spcBef>
                <a:spcPts val="213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0" dirty="0">
                <a:latin typeface="Tahoma"/>
                <a:cs typeface="Tahoma"/>
              </a:rPr>
              <a:t>Vous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serez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appelés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-40" dirty="0">
                <a:latin typeface="Tahoma"/>
                <a:cs typeface="Tahoma"/>
              </a:rPr>
              <a:t>à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indiquer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passe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courant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avant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modifier.</a:t>
            </a:r>
            <a:endParaRPr sz="2101">
              <a:latin typeface="Tahoma"/>
              <a:cs typeface="Tahoma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2051">
              <a:latin typeface="Tahoma"/>
              <a:cs typeface="Tahoma"/>
            </a:endParaRPr>
          </a:p>
          <a:p>
            <a:pPr marL="312545" indent="-300475">
              <a:spcBef>
                <a:spcPts val="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75" dirty="0">
                <a:latin typeface="Tahoma"/>
                <a:cs typeface="Tahoma"/>
              </a:rPr>
              <a:t>Un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35" dirty="0">
                <a:latin typeface="Tahoma"/>
                <a:cs typeface="Tahoma"/>
              </a:rPr>
              <a:t>message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sera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affiché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indiquer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succès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du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processus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du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nouveau</a:t>
            </a:r>
            <a:endParaRPr sz="2101">
              <a:latin typeface="Tahoma"/>
              <a:cs typeface="Tahoma"/>
            </a:endParaRPr>
          </a:p>
          <a:p>
            <a:pPr marL="312545"/>
            <a:r>
              <a:rPr sz="2101" spc="-10" dirty="0">
                <a:latin typeface="Tahoma"/>
                <a:cs typeface="Tahoma"/>
              </a:rPr>
              <a:t>cryptage.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889" y="922516"/>
            <a:ext cx="933585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autres</a:t>
            </a:r>
            <a:r>
              <a:rPr dirty="0"/>
              <a:t> </a:t>
            </a:r>
            <a:r>
              <a:rPr spc="-5" dirty="0"/>
              <a:t>commandes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229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42" y="846284"/>
            <a:ext cx="763817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Remarques</a:t>
            </a:r>
            <a:r>
              <a:rPr spc="-40" dirty="0"/>
              <a:t> </a:t>
            </a:r>
            <a:r>
              <a:rPr spc="-5" dirty="0"/>
              <a:t>supplémentaires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93703"/>
            <a:ext cx="9630010" cy="224439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dirty="0">
                <a:latin typeface="Tahoma"/>
                <a:cs typeface="Tahoma"/>
              </a:rPr>
              <a:t>Si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passe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perdu,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données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cryptées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sont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définitivement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perdue.</a:t>
            </a:r>
            <a:endParaRPr sz="2101">
              <a:latin typeface="Tahoma"/>
              <a:cs typeface="Tahoma"/>
            </a:endParaRPr>
          </a:p>
          <a:p>
            <a:pPr marL="312545" marR="5082" indent="-300475">
              <a:lnSpc>
                <a:spcPct val="115399"/>
              </a:lnSpc>
              <a:spcBef>
                <a:spcPts val="152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dirty="0">
                <a:latin typeface="Tahoma"/>
                <a:cs typeface="Tahoma"/>
              </a:rPr>
              <a:t>Si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vous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gérez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rôles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d’Ansible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avec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35" dirty="0">
                <a:latin typeface="Tahoma"/>
                <a:cs typeface="Tahoma"/>
              </a:rPr>
              <a:t>git,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vous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remarquerez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que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seule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l’ouverture </a:t>
            </a:r>
            <a:r>
              <a:rPr sz="2101" spc="-6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crypté,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25" dirty="0">
                <a:latin typeface="Tahoma"/>
                <a:cs typeface="Tahoma"/>
              </a:rPr>
              <a:t>sans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0" dirty="0">
                <a:latin typeface="Tahoma"/>
                <a:cs typeface="Tahoma"/>
              </a:rPr>
              <a:t>changer,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nécessitera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nouveau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git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commit.</a:t>
            </a:r>
            <a:endParaRPr sz="2101">
              <a:latin typeface="Tahoma"/>
              <a:cs typeface="Tahoma"/>
            </a:endParaRPr>
          </a:p>
          <a:p>
            <a:pPr marL="312545" marR="855052" indent="-300475">
              <a:lnSpc>
                <a:spcPct val="115199"/>
              </a:lnSpc>
              <a:spcBef>
                <a:spcPts val="180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40" dirty="0">
                <a:latin typeface="Tahoma"/>
                <a:cs typeface="Tahoma"/>
              </a:rPr>
              <a:t>Faire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en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sorte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40" dirty="0">
                <a:latin typeface="Tahoma"/>
                <a:cs typeface="Tahoma"/>
              </a:rPr>
              <a:t>crypter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que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fichiers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des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variables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une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bonne </a:t>
            </a:r>
            <a:r>
              <a:rPr sz="2101" spc="-6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optimisation.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98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59882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6446052" cy="8493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Protection 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sensibles.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Cryptage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utilisées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par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Vault: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chiffrement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déchiffrement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fichiers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712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9151" y="1652709"/>
            <a:ext cx="8111087" cy="54633"/>
          </a:xfrm>
          <a:custGeom>
            <a:avLst/>
            <a:gdLst/>
            <a:ahLst/>
            <a:cxnLst/>
            <a:rect l="l" t="t" r="r" b="b"/>
            <a:pathLst>
              <a:path w="8107680" h="54610">
                <a:moveTo>
                  <a:pt x="8107680" y="1524"/>
                </a:moveTo>
                <a:lnTo>
                  <a:pt x="8106156" y="0"/>
                </a:lnTo>
                <a:lnTo>
                  <a:pt x="8098536" y="0"/>
                </a:lnTo>
                <a:lnTo>
                  <a:pt x="8098536" y="9144"/>
                </a:lnTo>
                <a:lnTo>
                  <a:pt x="8098536" y="45466"/>
                </a:lnTo>
                <a:lnTo>
                  <a:pt x="9144" y="45466"/>
                </a:lnTo>
                <a:lnTo>
                  <a:pt x="9144" y="9144"/>
                </a:lnTo>
                <a:lnTo>
                  <a:pt x="8098536" y="9144"/>
                </a:lnTo>
                <a:lnTo>
                  <a:pt x="8098536" y="0"/>
                </a:lnTo>
                <a:lnTo>
                  <a:pt x="1524" y="0"/>
                </a:lnTo>
                <a:lnTo>
                  <a:pt x="0" y="1524"/>
                </a:lnTo>
                <a:lnTo>
                  <a:pt x="0" y="52959"/>
                </a:lnTo>
                <a:lnTo>
                  <a:pt x="1524" y="54483"/>
                </a:lnTo>
                <a:lnTo>
                  <a:pt x="4572" y="54483"/>
                </a:lnTo>
                <a:lnTo>
                  <a:pt x="9144" y="54483"/>
                </a:lnTo>
                <a:lnTo>
                  <a:pt x="8098536" y="54483"/>
                </a:lnTo>
                <a:lnTo>
                  <a:pt x="8103108" y="54483"/>
                </a:lnTo>
                <a:lnTo>
                  <a:pt x="8106156" y="54483"/>
                </a:lnTo>
                <a:lnTo>
                  <a:pt x="8107680" y="52959"/>
                </a:lnTo>
                <a:lnTo>
                  <a:pt x="8107680" y="1524"/>
                </a:lnTo>
                <a:close/>
              </a:path>
            </a:pathLst>
          </a:custGeom>
          <a:solidFill>
            <a:srgbClr val="FB0001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826245" y="6124480"/>
            <a:ext cx="9147842" cy="22869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0001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6712" y="984391"/>
            <a:ext cx="319397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90" dirty="0"/>
              <a:t> </a:t>
            </a:r>
            <a:r>
              <a:rPr spc="-30" dirty="0"/>
              <a:t>bientôt</a:t>
            </a:r>
            <a:r>
              <a:rPr spc="-30" dirty="0">
                <a:latin typeface="Wingdings"/>
                <a:cs typeface="Wingdings"/>
              </a:rPr>
              <a:t>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253" y="1779573"/>
            <a:ext cx="3919627" cy="42866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839" y="974703"/>
            <a:ext cx="2081769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90" dirty="0"/>
              <a:t>Introduction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519195" y="2483461"/>
            <a:ext cx="2311736" cy="93828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-10" dirty="0">
                <a:latin typeface="Segoe UI Symbol"/>
                <a:cs typeface="Segoe UI Symbol"/>
              </a:rPr>
              <a:t>Telnet,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VNC,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X,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10" dirty="0">
                <a:latin typeface="Segoe UI Symbol"/>
                <a:cs typeface="Segoe UI Symbol"/>
              </a:rPr>
              <a:t>etc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…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7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en</a:t>
            </a:r>
            <a:r>
              <a:rPr sz="2601" spc="-7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clair</a:t>
            </a:r>
            <a:endParaRPr sz="26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195" y="4211183"/>
            <a:ext cx="1898177" cy="93828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SSH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8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encryption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OpenSSH</a:t>
            </a:r>
            <a:endParaRPr sz="2601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816716"/>
          </a:xfrm>
        </p:spPr>
        <p:txBody>
          <a:bodyPr/>
          <a:lstStyle/>
          <a:p>
            <a:pPr algn="ctr"/>
            <a:r>
              <a:rPr lang="fr-BE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2012413"/>
            <a:ext cx="9316164" cy="4431929"/>
          </a:xfrm>
        </p:spPr>
        <p:txBody>
          <a:bodyPr>
            <a:normAutofit/>
          </a:bodyPr>
          <a:lstStyle/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Présentation du </a:t>
            </a:r>
            <a:r>
              <a:rPr lang="fr-FR" altLang="fr-FR" sz="3200" dirty="0" smtClean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formateur</a:t>
            </a:r>
          </a:p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 smtClean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Objectif de la formation</a:t>
            </a:r>
            <a:endParaRPr lang="fr-FR" altLang="fr-FR" sz="32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Le plan de </a:t>
            </a:r>
            <a:r>
              <a:rPr lang="fr-FR" altLang="fr-FR" sz="3200" dirty="0" smtClean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formation</a:t>
            </a:r>
            <a:endParaRPr lang="fr-FR" altLang="fr-FR" sz="32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609" y="1038356"/>
            <a:ext cx="3354209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70" dirty="0"/>
              <a:t>C</a:t>
            </a:r>
            <a:r>
              <a:rPr sz="3151" spc="-65" dirty="0"/>
              <a:t>o</a:t>
            </a:r>
            <a:r>
              <a:rPr sz="3151" spc="-70" dirty="0"/>
              <a:t>nn</a:t>
            </a:r>
            <a:r>
              <a:rPr sz="3151" spc="-80" dirty="0"/>
              <a:t>e</a:t>
            </a:r>
            <a:r>
              <a:rPr sz="3151" spc="-85" dirty="0"/>
              <a:t>xi</a:t>
            </a:r>
            <a:r>
              <a:rPr sz="3151" spc="-75" dirty="0"/>
              <a:t>o</a:t>
            </a:r>
            <a:r>
              <a:rPr sz="3151" spc="-5" dirty="0"/>
              <a:t>n</a:t>
            </a:r>
            <a:r>
              <a:rPr sz="3151" spc="-135" dirty="0"/>
              <a:t> </a:t>
            </a:r>
            <a:r>
              <a:rPr sz="3151" spc="-50" dirty="0"/>
              <a:t>d</a:t>
            </a:r>
            <a:r>
              <a:rPr sz="3151" spc="-5" dirty="0"/>
              <a:t>u</a:t>
            </a:r>
            <a:r>
              <a:rPr sz="3151" spc="-365" dirty="0"/>
              <a:t> </a:t>
            </a:r>
            <a:r>
              <a:rPr sz="3151" spc="-80" dirty="0"/>
              <a:t>c</a:t>
            </a:r>
            <a:r>
              <a:rPr sz="3151" spc="-85" dirty="0"/>
              <a:t>li</a:t>
            </a:r>
            <a:r>
              <a:rPr sz="3151" spc="-80" dirty="0"/>
              <a:t>e</a:t>
            </a:r>
            <a:r>
              <a:rPr sz="3151" spc="-85" dirty="0"/>
              <a:t>n</a:t>
            </a:r>
            <a:r>
              <a:rPr sz="3151" spc="-5" dirty="0"/>
              <a:t>t</a:t>
            </a:r>
            <a:endParaRPr sz="3151" dirty="0"/>
          </a:p>
        </p:txBody>
      </p:sp>
      <p:sp>
        <p:nvSpPr>
          <p:cNvPr id="3" name="object 3"/>
          <p:cNvSpPr txBox="1"/>
          <p:nvPr/>
        </p:nvSpPr>
        <p:spPr>
          <a:xfrm>
            <a:off x="1519195" y="2028788"/>
            <a:ext cx="985933" cy="30556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15" dirty="0">
                <a:latin typeface="Segoe UI Symbol"/>
                <a:cs typeface="Segoe UI Symbol"/>
              </a:rPr>
              <a:t>Syntaxe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2503481"/>
            <a:ext cx="7789387" cy="62505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1813" y="2593314"/>
          <a:ext cx="7967516" cy="46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058">
                <a:tc>
                  <a:txBody>
                    <a:bodyPr/>
                    <a:lstStyle/>
                    <a:p>
                      <a:pPr marR="62230" algn="r">
                        <a:lnSpc>
                          <a:spcPts val="155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ssh [options] [-F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configfile]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50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[-i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identity_file]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0"/>
                        </a:lnSpc>
                      </a:pPr>
                      <a:r>
                        <a:rPr sz="1500" spc="10" dirty="0">
                          <a:latin typeface="Courier New"/>
                          <a:cs typeface="Courier New"/>
                        </a:rPr>
                        <a:t>login_name]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13">
                <a:tc>
                  <a:txBody>
                    <a:bodyPr/>
                    <a:lstStyle/>
                    <a:p>
                      <a:pPr marR="56515" algn="r">
                        <a:lnSpc>
                          <a:spcPts val="1675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[-p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port]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[user@]hostname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75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[command]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461" y="3721663"/>
            <a:ext cx="7789387" cy="3994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9195" y="3335433"/>
            <a:ext cx="3279882" cy="2567936"/>
          </a:xfrm>
          <a:prstGeom prst="rect">
            <a:avLst/>
          </a:prstGeom>
        </p:spPr>
        <p:txBody>
          <a:bodyPr vert="horz" wrap="square" lIns="0" tIns="74961" rIns="0" bIns="0" rtlCol="0">
            <a:spAutoFit/>
          </a:bodyPr>
          <a:lstStyle/>
          <a:p>
            <a:pPr marL="174060" indent="-161990">
              <a:spcBef>
                <a:spcPts val="590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Exemple</a:t>
            </a:r>
            <a:endParaRPr sz="1801" dirty="0">
              <a:latin typeface="Segoe UI Symbol"/>
              <a:cs typeface="Segoe UI Symbol"/>
            </a:endParaRPr>
          </a:p>
          <a:p>
            <a:pPr marL="32397">
              <a:spcBef>
                <a:spcPts val="395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ssh</a:t>
            </a:r>
            <a:r>
              <a:rPr sz="1451" spc="-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admin1@linuxserver</a:t>
            </a:r>
            <a:endParaRPr sz="145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 dirty="0">
              <a:latin typeface="Courier New"/>
              <a:cs typeface="Courier New"/>
            </a:endParaRPr>
          </a:p>
          <a:p>
            <a:pPr marL="174060" indent="-161990">
              <a:spcBef>
                <a:spcPts val="1040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Configuration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10" dirty="0">
                <a:latin typeface="Segoe UI Symbol"/>
                <a:cs typeface="Segoe UI Symbol"/>
              </a:rPr>
              <a:t>/etc/ssh/ssh-config</a:t>
            </a:r>
            <a:endParaRPr sz="26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9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5" dirty="0">
                <a:latin typeface="Segoe UI Symbol"/>
                <a:cs typeface="Segoe UI Symbol"/>
              </a:rPr>
              <a:t>/.ssh/config</a:t>
            </a:r>
            <a:endParaRPr sz="2601" dirty="0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95" y="1002654"/>
            <a:ext cx="2786280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C</a:t>
            </a:r>
            <a:r>
              <a:rPr sz="3151" spc="-75" dirty="0"/>
              <a:t>o</a:t>
            </a:r>
            <a:r>
              <a:rPr sz="3151" spc="-85" dirty="0"/>
              <a:t>pi</a:t>
            </a:r>
            <a:r>
              <a:rPr sz="3151" spc="-5" dirty="0"/>
              <a:t>e</a:t>
            </a:r>
            <a:r>
              <a:rPr sz="3151" spc="-130" dirty="0"/>
              <a:t> </a:t>
            </a:r>
            <a:r>
              <a:rPr sz="3151" spc="-50" dirty="0"/>
              <a:t>d</a:t>
            </a:r>
            <a:r>
              <a:rPr sz="3151" spc="-5" dirty="0"/>
              <a:t>e</a:t>
            </a:r>
            <a:r>
              <a:rPr sz="3151" spc="-375" dirty="0"/>
              <a:t> </a:t>
            </a:r>
            <a:r>
              <a:rPr sz="3151" spc="-80" dirty="0"/>
              <a:t>f</a:t>
            </a:r>
            <a:r>
              <a:rPr sz="3151" spc="-85" dirty="0"/>
              <a:t>i</a:t>
            </a:r>
            <a:r>
              <a:rPr sz="3151" spc="-80" dirty="0"/>
              <a:t>c</a:t>
            </a:r>
            <a:r>
              <a:rPr sz="3151" spc="-85" dirty="0"/>
              <a:t>hi</a:t>
            </a:r>
            <a:r>
              <a:rPr sz="3151" spc="-80" dirty="0"/>
              <a:t>er</a:t>
            </a:r>
            <a:r>
              <a:rPr sz="3151" spc="-5" dirty="0"/>
              <a:t>s</a:t>
            </a:r>
            <a:endParaRPr sz="315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2503494"/>
            <a:ext cx="7789387" cy="400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461" y="2962410"/>
            <a:ext cx="7789387" cy="400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6460" y="3721663"/>
            <a:ext cx="7961672" cy="3994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19195" y="2028788"/>
            <a:ext cx="7665765" cy="264850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15" dirty="0">
                <a:latin typeface="Segoe UI Symbol"/>
                <a:cs typeface="Segoe UI Symbol"/>
              </a:rPr>
              <a:t>Syntaxe</a:t>
            </a:r>
            <a:endParaRPr sz="1801">
              <a:latin typeface="Segoe UI Symbol"/>
              <a:cs typeface="Segoe UI Symbol"/>
            </a:endParaRPr>
          </a:p>
          <a:p>
            <a:pPr marL="32397">
              <a:spcBef>
                <a:spcPts val="1601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5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mylocalfile</a:t>
            </a:r>
            <a:r>
              <a:rPr sz="1451" spc="5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user@server:remotefile</a:t>
            </a:r>
            <a:endParaRPr sz="1451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701">
              <a:latin typeface="Courier New"/>
              <a:cs typeface="Courier New"/>
            </a:endParaRPr>
          </a:p>
          <a:p>
            <a:pPr marL="32397"/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user@server:remotefile</a:t>
            </a:r>
            <a:r>
              <a:rPr sz="1451" spc="6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mylocalfile</a:t>
            </a:r>
            <a:endParaRPr sz="14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1">
              <a:latin typeface="Courier New"/>
              <a:cs typeface="Courier New"/>
            </a:endParaRPr>
          </a:p>
          <a:p>
            <a:pPr marL="174060" indent="-161990"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Exemple</a:t>
            </a:r>
            <a:endParaRPr sz="1801">
              <a:latin typeface="Segoe UI Symbol"/>
              <a:cs typeface="Segoe UI Symbol"/>
            </a:endParaRPr>
          </a:p>
          <a:p>
            <a:pPr marL="32397">
              <a:spcBef>
                <a:spcPts val="415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9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7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archive.tar.gz</a:t>
            </a:r>
            <a:r>
              <a:rPr sz="1451" spc="1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bernard@192.168.1.1:mesarchives/archive.tar.gz</a:t>
            </a:r>
            <a:endParaRPr sz="145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>
              <a:latin typeface="Courier New"/>
              <a:cs typeface="Courier New"/>
            </a:endParaRPr>
          </a:p>
          <a:p>
            <a:pPr marL="174060" indent="-161990">
              <a:spcBef>
                <a:spcPts val="106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5" dirty="0">
                <a:latin typeface="Segoe UI Symbol"/>
                <a:cs typeface="Segoe UI Symbol"/>
              </a:rPr>
              <a:t>Pour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des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tâches plus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complexes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sftp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916" y="1045141"/>
            <a:ext cx="5566208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95" dirty="0"/>
              <a:t>C</a:t>
            </a:r>
            <a:r>
              <a:rPr sz="3151" spc="-85" dirty="0"/>
              <a:t>o</a:t>
            </a:r>
            <a:r>
              <a:rPr sz="3151" spc="-90" dirty="0"/>
              <a:t>nf</a:t>
            </a:r>
            <a:r>
              <a:rPr sz="3151" spc="-95" dirty="0"/>
              <a:t>i</a:t>
            </a:r>
            <a:r>
              <a:rPr sz="3151" spc="-90" dirty="0"/>
              <a:t>gura</a:t>
            </a:r>
            <a:r>
              <a:rPr sz="3151" spc="-85" dirty="0"/>
              <a:t>t</a:t>
            </a:r>
            <a:r>
              <a:rPr sz="3151" spc="-95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r>
              <a:rPr sz="3151" spc="-155" dirty="0"/>
              <a:t> </a:t>
            </a:r>
            <a:r>
              <a:rPr sz="3151" spc="-90" dirty="0"/>
              <a:t>bas</a:t>
            </a:r>
            <a:r>
              <a:rPr sz="3151" spc="-95" dirty="0"/>
              <a:t>i</a:t>
            </a:r>
            <a:r>
              <a:rPr sz="3151" spc="-90" dirty="0"/>
              <a:t>qu</a:t>
            </a:r>
            <a:r>
              <a:rPr sz="3151" spc="-5" dirty="0"/>
              <a:t>e</a:t>
            </a:r>
            <a:r>
              <a:rPr sz="3151" spc="-200" dirty="0"/>
              <a:t> </a:t>
            </a:r>
            <a:r>
              <a:rPr sz="3151" spc="-45" dirty="0"/>
              <a:t>d</a:t>
            </a:r>
            <a:r>
              <a:rPr sz="3151" spc="-5" dirty="0"/>
              <a:t>u</a:t>
            </a:r>
            <a:r>
              <a:rPr sz="3151" spc="-360" dirty="0"/>
              <a:t> </a:t>
            </a:r>
            <a:r>
              <a:rPr sz="3151" spc="-70" dirty="0"/>
              <a:t>s</a:t>
            </a:r>
            <a:r>
              <a:rPr sz="3151" spc="-65" dirty="0"/>
              <a:t>e</a:t>
            </a:r>
            <a:r>
              <a:rPr sz="3151" spc="-70" dirty="0"/>
              <a:t>r</a:t>
            </a:r>
            <a:r>
              <a:rPr sz="3151" spc="-75" dirty="0"/>
              <a:t>v</a:t>
            </a:r>
            <a:r>
              <a:rPr sz="3151" spc="-65" dirty="0"/>
              <a:t>e</a:t>
            </a:r>
            <a:r>
              <a:rPr sz="3151" spc="-70" dirty="0"/>
              <a:t>u</a:t>
            </a:r>
            <a:r>
              <a:rPr sz="3151" spc="-5" dirty="0"/>
              <a:t>r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563917" y="2014177"/>
            <a:ext cx="2328888" cy="30556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695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/etc/ssh/sshd-config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3035565"/>
            <a:ext cx="7789387" cy="2372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9904" y="3045977"/>
            <a:ext cx="2579183" cy="2197388"/>
          </a:xfrm>
          <a:prstGeom prst="rect">
            <a:avLst/>
          </a:prstGeom>
        </p:spPr>
        <p:txBody>
          <a:bodyPr vert="horz" wrap="square" lIns="0" tIns="15246" rIns="0" bIns="0" rtlCol="0">
            <a:spAutoFit/>
          </a:bodyPr>
          <a:lstStyle/>
          <a:p>
            <a:pPr marL="12705">
              <a:spcBef>
                <a:spcPts val="120"/>
              </a:spcBef>
            </a:pPr>
            <a:r>
              <a:rPr sz="1251" spc="20" dirty="0">
                <a:latin typeface="Courier New"/>
                <a:cs typeface="Courier New"/>
              </a:rPr>
              <a:t>Port</a:t>
            </a:r>
            <a:r>
              <a:rPr sz="1251" spc="-50" dirty="0">
                <a:latin typeface="Courier New"/>
                <a:cs typeface="Courier New"/>
              </a:rPr>
              <a:t> </a:t>
            </a:r>
            <a:r>
              <a:rPr sz="1251" spc="25" dirty="0">
                <a:latin typeface="Courier New"/>
                <a:cs typeface="Courier New"/>
              </a:rPr>
              <a:t>22</a:t>
            </a:r>
            <a:endParaRPr sz="1251">
              <a:latin typeface="Courier New"/>
              <a:cs typeface="Courier New"/>
            </a:endParaRPr>
          </a:p>
          <a:p>
            <a:pPr marL="12705">
              <a:spcBef>
                <a:spcPts val="25"/>
              </a:spcBef>
            </a:pPr>
            <a:r>
              <a:rPr sz="1251" spc="20" dirty="0">
                <a:latin typeface="Courier New"/>
                <a:cs typeface="Courier New"/>
              </a:rPr>
              <a:t>Protocol</a:t>
            </a:r>
            <a:r>
              <a:rPr sz="1251" spc="-4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2,1</a:t>
            </a:r>
            <a:endParaRPr sz="1251">
              <a:latin typeface="Courier New"/>
              <a:cs typeface="Courier New"/>
            </a:endParaRPr>
          </a:p>
          <a:p>
            <a:pPr marL="12705" marR="496132">
              <a:lnSpc>
                <a:spcPct val="104000"/>
              </a:lnSpc>
            </a:pPr>
            <a:r>
              <a:rPr sz="1251" spc="20" dirty="0">
                <a:latin typeface="Courier New"/>
                <a:cs typeface="Courier New"/>
              </a:rPr>
              <a:t>ListenAddress</a:t>
            </a:r>
            <a:r>
              <a:rPr sz="1251" spc="-2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0.0.0.0 </a:t>
            </a:r>
            <a:r>
              <a:rPr sz="1251" spc="-73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KeepAlive</a:t>
            </a:r>
            <a:r>
              <a:rPr sz="1251" spc="-5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</a:t>
            </a:r>
            <a:endParaRPr sz="1251">
              <a:latin typeface="Courier New"/>
              <a:cs typeface="Courier New"/>
            </a:endParaRPr>
          </a:p>
          <a:p>
            <a:pPr marL="12705">
              <a:spcBef>
                <a:spcPts val="60"/>
              </a:spcBef>
            </a:pPr>
            <a:r>
              <a:rPr sz="1251" spc="20" dirty="0">
                <a:latin typeface="Courier New"/>
                <a:cs typeface="Courier New"/>
              </a:rPr>
              <a:t>HostKey</a:t>
            </a:r>
            <a:r>
              <a:rPr sz="1251" spc="1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ssh_host_dsa.key</a:t>
            </a:r>
            <a:endParaRPr sz="1251">
              <a:latin typeface="Courier New"/>
              <a:cs typeface="Courier New"/>
            </a:endParaRPr>
          </a:p>
          <a:p>
            <a:pPr marL="12705" marR="5082">
              <a:lnSpc>
                <a:spcPct val="104000"/>
              </a:lnSpc>
              <a:spcBef>
                <a:spcPts val="5"/>
              </a:spcBef>
            </a:pPr>
            <a:r>
              <a:rPr sz="1251" spc="20" dirty="0">
                <a:latin typeface="Courier New"/>
                <a:cs typeface="Courier New"/>
              </a:rPr>
              <a:t>HostKey ssh_host_rsa.key </a:t>
            </a:r>
            <a:r>
              <a:rPr sz="1251" spc="2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PermitRootLogin no </a:t>
            </a:r>
            <a:r>
              <a:rPr sz="1251" spc="2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PasswordAuthentication</a:t>
            </a:r>
            <a:r>
              <a:rPr sz="1251" spc="-3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 </a:t>
            </a:r>
            <a:r>
              <a:rPr sz="1251" spc="-73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PubkeyAuthentication </a:t>
            </a:r>
            <a:r>
              <a:rPr sz="1251" spc="15" dirty="0">
                <a:latin typeface="Courier New"/>
                <a:cs typeface="Courier New"/>
              </a:rPr>
              <a:t>yes </a:t>
            </a:r>
            <a:r>
              <a:rPr sz="1251" spc="20" dirty="0">
                <a:latin typeface="Courier New"/>
                <a:cs typeface="Courier New"/>
              </a:rPr>
              <a:t> PermitEmptyPasswords </a:t>
            </a:r>
            <a:r>
              <a:rPr sz="1251" spc="10" dirty="0">
                <a:latin typeface="Courier New"/>
                <a:cs typeface="Courier New"/>
              </a:rPr>
              <a:t>no </a:t>
            </a:r>
            <a:r>
              <a:rPr sz="1251" spc="1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X11Forwarding</a:t>
            </a:r>
            <a:r>
              <a:rPr sz="1251" spc="-1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</a:t>
            </a:r>
            <a:endParaRPr sz="1251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845" y="1024050"/>
            <a:ext cx="5438519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151" u="heavy" spc="-85" dirty="0">
                <a:uFill>
                  <a:solidFill>
                    <a:srgbClr val="000000"/>
                  </a:solidFill>
                </a:uFill>
              </a:rPr>
              <a:t>om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en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85" dirty="0">
                <a:uFill>
                  <a:solidFill>
                    <a:srgbClr val="000000"/>
                  </a:solidFill>
                </a:uFill>
              </a:rPr>
              <a:t>ô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3151" u="heavy" spc="-1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90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é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3151" u="heavy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dirty="0">
                <a:uFill>
                  <a:solidFill>
                    <a:srgbClr val="000000"/>
                  </a:solidFill>
                </a:uFill>
              </a:rPr>
              <a:t>SS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H</a:t>
            </a:r>
            <a:endParaRPr sz="315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132" y="2139070"/>
            <a:ext cx="9143268" cy="3334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171" y="1026464"/>
            <a:ext cx="3495872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100" dirty="0"/>
              <a:t>G</a:t>
            </a:r>
            <a:r>
              <a:rPr sz="3151" spc="-105" dirty="0"/>
              <a:t>es</a:t>
            </a:r>
            <a:r>
              <a:rPr sz="3151" spc="-100" dirty="0"/>
              <a:t>t</a:t>
            </a:r>
            <a:r>
              <a:rPr sz="3151" spc="-110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r>
              <a:rPr sz="3151" spc="-135" dirty="0"/>
              <a:t> </a:t>
            </a:r>
            <a:r>
              <a:rPr sz="3151" spc="-95" dirty="0"/>
              <a:t>d</a:t>
            </a:r>
            <a:r>
              <a:rPr sz="3151" spc="-105" dirty="0"/>
              <a:t>e</a:t>
            </a:r>
            <a:r>
              <a:rPr sz="3151" spc="-5" dirty="0"/>
              <a:t>s</a:t>
            </a:r>
            <a:r>
              <a:rPr sz="3151" spc="-170" dirty="0"/>
              <a:t> </a:t>
            </a:r>
            <a:r>
              <a:rPr sz="3151" spc="-90" dirty="0"/>
              <a:t>c</a:t>
            </a:r>
            <a:r>
              <a:rPr sz="3151" spc="-110" dirty="0"/>
              <a:t>l</a:t>
            </a:r>
            <a:r>
              <a:rPr sz="3151" spc="-105" dirty="0"/>
              <a:t>é</a:t>
            </a:r>
            <a:r>
              <a:rPr sz="3151" spc="-5" dirty="0"/>
              <a:t>s</a:t>
            </a:r>
            <a:r>
              <a:rPr sz="3151" spc="-145" dirty="0"/>
              <a:t> </a:t>
            </a:r>
            <a:r>
              <a:rPr sz="3151" dirty="0"/>
              <a:t>SS</a:t>
            </a:r>
            <a:r>
              <a:rPr sz="3151" spc="-5" dirty="0"/>
              <a:t>H</a:t>
            </a:r>
            <a:endParaRPr sz="3151" dirty="0"/>
          </a:p>
        </p:txBody>
      </p:sp>
      <p:sp>
        <p:nvSpPr>
          <p:cNvPr id="3" name="object 3"/>
          <p:cNvSpPr txBox="1"/>
          <p:nvPr/>
        </p:nvSpPr>
        <p:spPr>
          <a:xfrm>
            <a:off x="1519195" y="2028787"/>
            <a:ext cx="5885112" cy="93765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/etc/ssh/ssh_host_rsa_key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et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/etc/ssh/ssh_host_dsa_key</a:t>
            </a:r>
            <a:endParaRPr sz="18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5" dirty="0">
                <a:latin typeface="Segoe UI Symbol"/>
                <a:cs typeface="Segoe UI Symbol"/>
              </a:rPr>
              <a:t>extension</a:t>
            </a:r>
            <a:r>
              <a:rPr sz="2601" spc="-1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.pub</a:t>
            </a:r>
            <a:r>
              <a:rPr sz="2601" spc="1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pour</a:t>
            </a:r>
            <a:r>
              <a:rPr sz="2601" dirty="0">
                <a:latin typeface="Segoe UI Symbol"/>
                <a:cs typeface="Segoe UI Symbol"/>
              </a:rPr>
              <a:t> </a:t>
            </a:r>
            <a:r>
              <a:rPr sz="2601" spc="-10" dirty="0">
                <a:latin typeface="Segoe UI Symbol"/>
                <a:cs typeface="Segoe UI Symbol"/>
              </a:rPr>
              <a:t>les</a:t>
            </a:r>
            <a:r>
              <a:rPr sz="2601" spc="-20" dirty="0">
                <a:latin typeface="Segoe UI Symbol"/>
                <a:cs typeface="Segoe UI Symbol"/>
              </a:rPr>
              <a:t> </a:t>
            </a:r>
            <a:r>
              <a:rPr sz="2601" spc="-10" dirty="0">
                <a:latin typeface="Segoe UI Symbol"/>
                <a:cs typeface="Segoe UI Symbol"/>
              </a:rPr>
              <a:t>publiques</a:t>
            </a:r>
            <a:endParaRPr sz="2601" dirty="0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688" y="1080157"/>
            <a:ext cx="5102463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E</a:t>
            </a:r>
            <a:r>
              <a:rPr sz="3151" spc="-95" dirty="0"/>
              <a:t>nr</a:t>
            </a:r>
            <a:r>
              <a:rPr sz="3151" spc="-90" dirty="0"/>
              <a:t>e</a:t>
            </a:r>
            <a:r>
              <a:rPr sz="3151" spc="-95" dirty="0"/>
              <a:t>gis</a:t>
            </a:r>
            <a:r>
              <a:rPr sz="3151" spc="-90" dirty="0"/>
              <a:t>t</a:t>
            </a:r>
            <a:r>
              <a:rPr sz="3151" spc="-95" dirty="0"/>
              <a:t>r</a:t>
            </a:r>
            <a:r>
              <a:rPr sz="3151" spc="-90" dirty="0"/>
              <a:t>eme</a:t>
            </a:r>
            <a:r>
              <a:rPr sz="3151" spc="-110" dirty="0"/>
              <a:t>n</a:t>
            </a:r>
            <a:r>
              <a:rPr sz="3151" spc="-5" dirty="0"/>
              <a:t>t</a:t>
            </a:r>
            <a:r>
              <a:rPr sz="3151" spc="-220" dirty="0"/>
              <a:t> </a:t>
            </a:r>
            <a:r>
              <a:rPr sz="3151" spc="-75" dirty="0"/>
              <a:t>d</a:t>
            </a:r>
            <a:r>
              <a:rPr sz="3151" spc="-70" dirty="0"/>
              <a:t>e</a:t>
            </a:r>
            <a:r>
              <a:rPr sz="3151" spc="-5" dirty="0"/>
              <a:t>s</a:t>
            </a:r>
            <a:r>
              <a:rPr sz="3151" spc="-110" dirty="0"/>
              <a:t> </a:t>
            </a:r>
            <a:r>
              <a:rPr sz="3151" spc="-80" dirty="0"/>
              <a:t>c</a:t>
            </a:r>
            <a:r>
              <a:rPr sz="3151" spc="-85" dirty="0"/>
              <a:t>l</a:t>
            </a:r>
            <a:r>
              <a:rPr sz="3151" spc="-80" dirty="0"/>
              <a:t>é</a:t>
            </a:r>
            <a:r>
              <a:rPr sz="3151" spc="-5" dirty="0"/>
              <a:t>s</a:t>
            </a:r>
            <a:r>
              <a:rPr sz="3151" spc="-425" dirty="0"/>
              <a:t> </a:t>
            </a:r>
            <a:r>
              <a:rPr sz="3151" spc="-95" dirty="0"/>
              <a:t>d'h</a:t>
            </a:r>
            <a:r>
              <a:rPr sz="3151" spc="-85" dirty="0"/>
              <a:t>ô</a:t>
            </a:r>
            <a:r>
              <a:rPr sz="3151" spc="-90" dirty="0"/>
              <a:t>t</a:t>
            </a:r>
            <a:r>
              <a:rPr sz="3151" spc="-5" dirty="0"/>
              <a:t>e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366731" y="2373305"/>
            <a:ext cx="5455036" cy="2332700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5" dirty="0">
                <a:latin typeface="Segoe UI Symbol"/>
                <a:cs typeface="Segoe UI Symbol"/>
              </a:rPr>
              <a:t>Lors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d'une</a:t>
            </a:r>
            <a:r>
              <a:rPr sz="1801" spc="15" dirty="0">
                <a:latin typeface="Segoe UI Symbol"/>
                <a:cs typeface="Segoe UI Symbol"/>
              </a:rPr>
              <a:t> première</a:t>
            </a:r>
            <a:r>
              <a:rPr sz="1801" spc="7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authentification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7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message</a:t>
            </a:r>
            <a:endParaRPr sz="2601">
              <a:latin typeface="Segoe UI Symbol"/>
              <a:cs typeface="Segoe UI Symbol"/>
            </a:endParaRPr>
          </a:p>
          <a:p>
            <a:pPr lvl="1">
              <a:spcBef>
                <a:spcPts val="30"/>
              </a:spcBef>
              <a:buClr>
                <a:srgbClr val="006499"/>
              </a:buClr>
              <a:buFont typeface="Wingdings"/>
              <a:buChar char=""/>
            </a:pPr>
            <a:endParaRPr sz="3902">
              <a:latin typeface="Segoe UI Symbol"/>
              <a:cs typeface="Segoe UI Symbol"/>
            </a:endParaRPr>
          </a:p>
          <a:p>
            <a:pPr marL="174060" indent="-161990"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5" dirty="0">
                <a:latin typeface="Segoe UI Symbol"/>
                <a:cs typeface="Segoe UI Symbol"/>
              </a:rPr>
              <a:t>~/.ssh/known_hosts</a:t>
            </a:r>
            <a:endParaRPr sz="1801">
              <a:latin typeface="Segoe UI Symbol"/>
              <a:cs typeface="Segoe UI Symbol"/>
            </a:endParaRPr>
          </a:p>
          <a:p>
            <a:pPr marL="174060" indent="-161990">
              <a:spcBef>
                <a:spcPts val="1431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/etc/ssh_known_hosts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ou</a:t>
            </a:r>
            <a:r>
              <a:rPr sz="1801" spc="8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/etc/ssh/ssh_known_host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356" y="1026845"/>
            <a:ext cx="3698523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Cl</a:t>
            </a:r>
            <a:r>
              <a:rPr sz="3151" spc="-80" dirty="0"/>
              <a:t>é</a:t>
            </a:r>
            <a:r>
              <a:rPr sz="3151" spc="-5" dirty="0"/>
              <a:t>s</a:t>
            </a:r>
            <a:r>
              <a:rPr sz="3151" spc="-254" dirty="0"/>
              <a:t> </a:t>
            </a:r>
            <a:r>
              <a:rPr sz="3151" spc="-95" dirty="0"/>
              <a:t>d'au</a:t>
            </a:r>
            <a:r>
              <a:rPr sz="3151" spc="-90" dirty="0"/>
              <a:t>t</a:t>
            </a:r>
            <a:r>
              <a:rPr sz="3151" spc="-95" dirty="0"/>
              <a:t>h</a:t>
            </a:r>
            <a:r>
              <a:rPr sz="3151" spc="-90" dirty="0"/>
              <a:t>e</a:t>
            </a:r>
            <a:r>
              <a:rPr sz="3151" spc="-95" dirty="0"/>
              <a:t>n</a:t>
            </a:r>
            <a:r>
              <a:rPr sz="3151" spc="-90" dirty="0"/>
              <a:t>t</a:t>
            </a:r>
            <a:r>
              <a:rPr sz="3151" spc="-95" dirty="0"/>
              <a:t>i</a:t>
            </a:r>
            <a:r>
              <a:rPr sz="3151" spc="-90" dirty="0"/>
              <a:t>f</a:t>
            </a:r>
            <a:r>
              <a:rPr sz="3151" spc="-95" dirty="0"/>
              <a:t>i</a:t>
            </a:r>
            <a:r>
              <a:rPr sz="3151" spc="-90" dirty="0"/>
              <a:t>c</a:t>
            </a:r>
            <a:r>
              <a:rPr sz="3151" spc="-95" dirty="0"/>
              <a:t>a</a:t>
            </a:r>
            <a:r>
              <a:rPr sz="3151" spc="-90" dirty="0"/>
              <a:t>t</a:t>
            </a:r>
            <a:r>
              <a:rPr sz="3151" spc="-95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endParaRPr sz="315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721" y="2805372"/>
            <a:ext cx="7789387" cy="400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721" y="4819388"/>
            <a:ext cx="7789387" cy="3979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721" y="3803994"/>
            <a:ext cx="7789387" cy="3994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2797" y="2348963"/>
            <a:ext cx="8304208" cy="2812720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288405" indent="-163896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0" dirty="0">
                <a:latin typeface="Segoe UI Symbol"/>
                <a:cs typeface="Segoe UI Symbol"/>
              </a:rPr>
              <a:t>génération des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clés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1296"/>
              </a:spcBef>
            </a:pPr>
            <a:r>
              <a:rPr sz="1451" spc="15" dirty="0">
                <a:latin typeface="Courier New"/>
                <a:cs typeface="Courier New"/>
              </a:rPr>
              <a:t>client$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ssh-keygen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-q</a:t>
            </a:r>
            <a:r>
              <a:rPr sz="1451" spc="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-t </a:t>
            </a:r>
            <a:r>
              <a:rPr sz="1451" spc="15" dirty="0">
                <a:latin typeface="Courier New"/>
                <a:cs typeface="Courier New"/>
              </a:rPr>
              <a:t>rsa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-f ~/.ssh/id_rsa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-C </a:t>
            </a:r>
            <a:r>
              <a:rPr sz="1451" spc="10" dirty="0">
                <a:latin typeface="Courier New"/>
                <a:cs typeface="Courier New"/>
              </a:rPr>
              <a:t>‘’</a:t>
            </a:r>
            <a:r>
              <a:rPr sz="1451" spc="30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-N</a:t>
            </a:r>
            <a:r>
              <a:rPr sz="1451" spc="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‘’</a:t>
            </a:r>
            <a:endParaRPr sz="1451" dirty="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701" dirty="0">
              <a:latin typeface="Courier New"/>
              <a:cs typeface="Courier New"/>
            </a:endParaRPr>
          </a:p>
          <a:p>
            <a:pPr marL="288405" indent="-163896"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5" dirty="0">
                <a:latin typeface="Segoe UI Symbol"/>
                <a:cs typeface="Segoe UI Symbol"/>
              </a:rPr>
              <a:t>transfert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de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la clé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publique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vers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le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serveur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et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ajout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en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tant</a:t>
            </a:r>
            <a:r>
              <a:rPr sz="1801" spc="25" dirty="0">
                <a:latin typeface="Segoe UI Symbol"/>
                <a:cs typeface="Segoe UI Symbol"/>
              </a:rPr>
              <a:t> que</a:t>
            </a:r>
            <a:r>
              <a:rPr sz="1801" spc="20" dirty="0">
                <a:latin typeface="Segoe UI Symbol"/>
                <a:cs typeface="Segoe UI Symbol"/>
              </a:rPr>
              <a:t> client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autorisé</a:t>
            </a:r>
            <a:endParaRPr sz="1801" dirty="0">
              <a:latin typeface="Segoe UI Symbol"/>
              <a:cs typeface="Segoe UI Symbol"/>
            </a:endParaRPr>
          </a:p>
          <a:p>
            <a:pPr marL="36209">
              <a:spcBef>
                <a:spcPts val="1801"/>
              </a:spcBef>
            </a:pPr>
            <a:r>
              <a:rPr sz="1451" spc="15" dirty="0">
                <a:latin typeface="Courier New"/>
                <a:cs typeface="Courier New"/>
              </a:rPr>
              <a:t>serveur$</a:t>
            </a:r>
            <a:r>
              <a:rPr sz="1451" spc="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ssh-copy-id</a:t>
            </a:r>
            <a:r>
              <a:rPr sz="1451" spc="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compte@client</a:t>
            </a:r>
            <a:endParaRPr sz="145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01" dirty="0">
              <a:latin typeface="Courier New"/>
              <a:cs typeface="Courier New"/>
            </a:endParaRPr>
          </a:p>
          <a:p>
            <a:pPr marL="288405" indent="-163896"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0" dirty="0">
                <a:latin typeface="Segoe UI Symbol"/>
                <a:cs typeface="Segoe UI Symbol"/>
              </a:rPr>
              <a:t>accès au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serveur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(par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mot</a:t>
            </a:r>
            <a:r>
              <a:rPr sz="1801" spc="20" dirty="0">
                <a:latin typeface="Segoe UI Symbol"/>
                <a:cs typeface="Segoe UI Symbol"/>
              </a:rPr>
              <a:t> de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passe)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1000"/>
              </a:spcBef>
            </a:pPr>
            <a:r>
              <a:rPr sz="1451" spc="15" dirty="0">
                <a:latin typeface="Courier New"/>
                <a:cs typeface="Courier New"/>
              </a:rPr>
              <a:t>client$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ssh</a:t>
            </a:r>
            <a:r>
              <a:rPr sz="1451" spc="3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compte@serveur</a:t>
            </a:r>
            <a:endParaRPr sz="1451" dirty="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95" y="1027099"/>
            <a:ext cx="3134406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45" dirty="0"/>
              <a:t>C</a:t>
            </a:r>
            <a:r>
              <a:rPr sz="3151" spc="-5" dirty="0"/>
              <a:t>e</a:t>
            </a:r>
            <a:r>
              <a:rPr sz="3151" spc="-75" dirty="0"/>
              <a:t> </a:t>
            </a:r>
            <a:r>
              <a:rPr sz="3151" spc="-130" dirty="0"/>
              <a:t>qu</a:t>
            </a:r>
            <a:r>
              <a:rPr sz="3151" spc="-125" dirty="0"/>
              <a:t>’</a:t>
            </a:r>
            <a:r>
              <a:rPr sz="3151" spc="-120" dirty="0"/>
              <a:t>o</a:t>
            </a:r>
            <a:r>
              <a:rPr sz="3151" spc="-5" dirty="0"/>
              <a:t>n</a:t>
            </a:r>
            <a:r>
              <a:rPr sz="3151" spc="-250" dirty="0"/>
              <a:t> </a:t>
            </a:r>
            <a:r>
              <a:rPr sz="3151" spc="-5" dirty="0"/>
              <a:t>a</a:t>
            </a:r>
            <a:r>
              <a:rPr sz="3151" spc="-400" dirty="0"/>
              <a:t> </a:t>
            </a:r>
            <a:r>
              <a:rPr sz="3151" spc="-80" dirty="0"/>
              <a:t>c</a:t>
            </a:r>
            <a:r>
              <a:rPr sz="3151" spc="-75" dirty="0"/>
              <a:t>o</a:t>
            </a:r>
            <a:r>
              <a:rPr sz="3151" spc="-85" dirty="0"/>
              <a:t>uv</a:t>
            </a:r>
            <a:r>
              <a:rPr sz="3151" spc="-80" dirty="0"/>
              <a:t>er</a:t>
            </a:r>
            <a:r>
              <a:rPr sz="3151" spc="-5" dirty="0"/>
              <a:t>t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787531" y="1887986"/>
            <a:ext cx="6454946" cy="3445051"/>
          </a:xfrm>
          <a:prstGeom prst="rect">
            <a:avLst/>
          </a:prstGeom>
        </p:spPr>
        <p:txBody>
          <a:bodyPr vert="horz" wrap="square" lIns="0" tIns="153099" rIns="0" bIns="0" rtlCol="0">
            <a:spAutoFit/>
          </a:bodyPr>
          <a:lstStyle/>
          <a:p>
            <a:pPr marL="169613" indent="-157543">
              <a:spcBef>
                <a:spcPts val="120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170248" algn="l"/>
              </a:tabLst>
            </a:pPr>
            <a:r>
              <a:rPr sz="2001" spc="-5" dirty="0">
                <a:latin typeface="Segoe UI Symbol"/>
                <a:cs typeface="Segoe UI Symbol"/>
              </a:rPr>
              <a:t>Utilisation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et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configuration</a:t>
            </a:r>
            <a:r>
              <a:rPr sz="2001" spc="50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d'un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client</a:t>
            </a:r>
            <a:r>
              <a:rPr sz="2001" spc="70" dirty="0">
                <a:latin typeface="Segoe UI Symbol"/>
                <a:cs typeface="Segoe UI Symbol"/>
              </a:rPr>
              <a:t> </a:t>
            </a:r>
            <a:r>
              <a:rPr sz="2001" spc="10" dirty="0">
                <a:latin typeface="Segoe UI Symbol"/>
                <a:cs typeface="Segoe UI Symbol"/>
              </a:rPr>
              <a:t>OpenSSH</a:t>
            </a:r>
            <a:r>
              <a:rPr sz="2001" spc="-8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2.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ssh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5" dirty="0">
                <a:latin typeface="Segoe UI Symbol"/>
                <a:cs typeface="Segoe UI Symbol"/>
              </a:rPr>
              <a:t> ssh-keygen</a:t>
            </a:r>
            <a:r>
              <a:rPr sz="2001" spc="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1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ssh-agent</a:t>
            </a:r>
            <a:r>
              <a:rPr sz="2001" spc="2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ssh-add</a:t>
            </a:r>
            <a:endParaRPr sz="2001">
              <a:latin typeface="Segoe UI Symbol"/>
              <a:cs typeface="Segoe UI Symbol"/>
            </a:endParaRPr>
          </a:p>
          <a:p>
            <a:pPr marL="169613" indent="-157543">
              <a:spcBef>
                <a:spcPts val="110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170248" algn="l"/>
              </a:tabLst>
            </a:pPr>
            <a:r>
              <a:rPr sz="2001" dirty="0">
                <a:latin typeface="Segoe UI Symbol"/>
                <a:cs typeface="Segoe UI Symbol"/>
              </a:rPr>
              <a:t>Comprendre</a:t>
            </a:r>
            <a:r>
              <a:rPr sz="2001" spc="-5" dirty="0">
                <a:latin typeface="Segoe UI Symbol"/>
                <a:cs typeface="Segoe UI Symbol"/>
              </a:rPr>
              <a:t> le</a:t>
            </a:r>
            <a:r>
              <a:rPr sz="2001" spc="1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rôle</a:t>
            </a:r>
            <a:r>
              <a:rPr sz="2001" spc="25" dirty="0">
                <a:latin typeface="Segoe UI Symbol"/>
                <a:cs typeface="Segoe UI Symbol"/>
              </a:rPr>
              <a:t> </a:t>
            </a:r>
            <a:r>
              <a:rPr sz="2001" spc="5" dirty="0">
                <a:latin typeface="Segoe UI Symbol"/>
                <a:cs typeface="Segoe UI Symbol"/>
              </a:rPr>
              <a:t>des</a:t>
            </a:r>
            <a:r>
              <a:rPr sz="2001" spc="10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clés</a:t>
            </a:r>
            <a:r>
              <a:rPr sz="2001" spc="-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ssh.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090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/etc/ssh/ssh_host_rsa_key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-2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ssh_host_rsa_key.pub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/etc/ssh/ssh_host_dsa_key</a:t>
            </a:r>
            <a:r>
              <a:rPr sz="2001" spc="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-3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ssh_host_dsa_key.pub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dirty="0">
                <a:latin typeface="Segoe UI Symbol"/>
                <a:cs typeface="Segoe UI Symbol"/>
              </a:rPr>
              <a:t>/etc/ssh_known_hosts</a:t>
            </a:r>
            <a:endParaRPr sz="2001">
              <a:latin typeface="Segoe UI Symbol"/>
              <a:cs typeface="Segoe UI Symbol"/>
            </a:endParaRPr>
          </a:p>
          <a:p>
            <a:pPr marL="539966" marR="702591" lvl="1" indent="-161990">
              <a:spcBef>
                <a:spcPts val="109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~/.ssh/id_rsa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id_rsa.pub</a:t>
            </a:r>
            <a:r>
              <a:rPr sz="2001" spc="5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~/.ssh/id_dsa</a:t>
            </a:r>
            <a:r>
              <a:rPr sz="2001" spc="3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 </a:t>
            </a:r>
            <a:r>
              <a:rPr sz="2001" spc="-53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id_dsa.pub</a:t>
            </a:r>
            <a:endParaRPr sz="20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Exercice: Installation de l’environnement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Architecture attendu: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95" y="2829613"/>
            <a:ext cx="8492359" cy="37813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548" y="1942773"/>
            <a:ext cx="2849172" cy="323414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84329" indent="-372259">
              <a:spcBef>
                <a:spcPts val="10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Inventories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Modules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15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20" dirty="0">
                <a:latin typeface="Arial MT"/>
                <a:cs typeface="Arial MT"/>
              </a:rPr>
              <a:t>Variables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Facts</a:t>
            </a: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Playbooks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and</a:t>
            </a:r>
            <a:r>
              <a:rPr sz="2101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plays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Configuration</a:t>
            </a:r>
            <a:r>
              <a:rPr sz="2101" spc="3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files</a:t>
            </a: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30" dirty="0">
                <a:latin typeface="Arial MT"/>
                <a:cs typeface="Arial MT"/>
              </a:rPr>
              <a:t>Templates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5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Handlers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Rôles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Ansible</a:t>
            </a:r>
            <a:r>
              <a:rPr sz="2101" spc="-35" dirty="0">
                <a:latin typeface="Arial MT"/>
                <a:cs typeface="Arial MT"/>
              </a:rPr>
              <a:t> Vault</a:t>
            </a:r>
            <a:endParaRPr sz="2101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686087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Présentation du formateur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 smtClean="0"/>
              <a:t>Aymen</a:t>
            </a:r>
            <a:r>
              <a:rPr lang="fr-BE" dirty="0" smtClean="0"/>
              <a:t> </a:t>
            </a:r>
            <a:r>
              <a:rPr lang="fr-BE" dirty="0" err="1" smtClean="0"/>
              <a:t>Drira</a:t>
            </a:r>
            <a:endParaRPr lang="fr-BE" dirty="0" smtClean="0"/>
          </a:p>
          <a:p>
            <a:pPr lvl="1"/>
            <a:r>
              <a:rPr lang="fr-BE" dirty="0" smtClean="0">
                <a:hlinkClick r:id="rId2"/>
              </a:rPr>
              <a:t>driraaymen@gmail.com</a:t>
            </a:r>
            <a:endParaRPr lang="fr-BE" dirty="0" smtClean="0"/>
          </a:p>
          <a:p>
            <a:pPr lvl="1"/>
            <a:r>
              <a:rPr lang="fr-BE" dirty="0" smtClean="0"/>
              <a:t>Consultant systèmes </a:t>
            </a:r>
            <a:r>
              <a:rPr lang="fr-BE" dirty="0" err="1" smtClean="0"/>
              <a:t>DevOps</a:t>
            </a:r>
            <a:endParaRPr lang="fr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282" y="1870733"/>
            <a:ext cx="1925621" cy="991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931937" y="3134650"/>
            <a:ext cx="2971778" cy="5717"/>
          </a:xfrm>
          <a:custGeom>
            <a:avLst/>
            <a:gdLst/>
            <a:ahLst/>
            <a:cxnLst/>
            <a:rect l="l" t="t" r="r" b="b"/>
            <a:pathLst>
              <a:path w="2970529" h="5714">
                <a:moveTo>
                  <a:pt x="2970022" y="0"/>
                </a:moveTo>
                <a:lnTo>
                  <a:pt x="0" y="0"/>
                </a:lnTo>
                <a:lnTo>
                  <a:pt x="0" y="5598"/>
                </a:lnTo>
                <a:lnTo>
                  <a:pt x="2970022" y="5598"/>
                </a:lnTo>
                <a:lnTo>
                  <a:pt x="297002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grpSp>
        <p:nvGrpSpPr>
          <p:cNvPr id="4" name="object 4"/>
          <p:cNvGrpSpPr/>
          <p:nvPr/>
        </p:nvGrpSpPr>
        <p:grpSpPr>
          <a:xfrm>
            <a:off x="3918408" y="3121130"/>
            <a:ext cx="3006718" cy="2478176"/>
            <a:chOff x="3865055" y="3119819"/>
            <a:chExt cx="3005455" cy="2477135"/>
          </a:xfrm>
        </p:grpSpPr>
        <p:sp>
          <p:nvSpPr>
            <p:cNvPr id="5" name="object 5"/>
            <p:cNvSpPr/>
            <p:nvPr/>
          </p:nvSpPr>
          <p:spPr>
            <a:xfrm>
              <a:off x="3878580" y="3511296"/>
              <a:ext cx="2970530" cy="2071370"/>
            </a:xfrm>
            <a:custGeom>
              <a:avLst/>
              <a:gdLst/>
              <a:ahLst/>
              <a:cxnLst/>
              <a:rect l="l" t="t" r="r" b="b"/>
              <a:pathLst>
                <a:path w="2970529" h="2071370">
                  <a:moveTo>
                    <a:pt x="2970022" y="0"/>
                  </a:moveTo>
                  <a:lnTo>
                    <a:pt x="0" y="0"/>
                  </a:lnTo>
                  <a:lnTo>
                    <a:pt x="0" y="2070862"/>
                  </a:lnTo>
                  <a:lnTo>
                    <a:pt x="2970022" y="2070862"/>
                  </a:lnTo>
                  <a:lnTo>
                    <a:pt x="29700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" name="object 6"/>
            <p:cNvSpPr/>
            <p:nvPr/>
          </p:nvSpPr>
          <p:spPr>
            <a:xfrm>
              <a:off x="3879342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1" y="2448560"/>
                  </a:lnTo>
                  <a:lnTo>
                    <a:pt x="2970021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3892296" y="3139427"/>
              <a:ext cx="2978150" cy="372110"/>
            </a:xfrm>
            <a:custGeom>
              <a:avLst/>
              <a:gdLst/>
              <a:ahLst/>
              <a:cxnLst/>
              <a:rect l="l" t="t" r="r" b="b"/>
              <a:pathLst>
                <a:path w="2978150" h="372110">
                  <a:moveTo>
                    <a:pt x="2977642" y="0"/>
                  </a:moveTo>
                  <a:lnTo>
                    <a:pt x="0" y="0"/>
                  </a:lnTo>
                  <a:lnTo>
                    <a:pt x="0" y="371614"/>
                  </a:lnTo>
                  <a:lnTo>
                    <a:pt x="2977642" y="371614"/>
                  </a:lnTo>
                  <a:lnTo>
                    <a:pt x="297764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53774" y="3035558"/>
            <a:ext cx="538706" cy="2718942"/>
            <a:chOff x="6899147" y="3034284"/>
            <a:chExt cx="538480" cy="2717800"/>
          </a:xfrm>
        </p:grpSpPr>
        <p:sp>
          <p:nvSpPr>
            <p:cNvPr id="9" name="object 9"/>
            <p:cNvSpPr/>
            <p:nvPr/>
          </p:nvSpPr>
          <p:spPr>
            <a:xfrm>
              <a:off x="7132319" y="3034284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292"/>
                  </a:lnTo>
                </a:path>
              </a:pathLst>
            </a:custGeom>
            <a:ln w="1904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9147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2255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9147" y="3938016"/>
              <a:ext cx="533400" cy="1028700"/>
            </a:xfrm>
            <a:custGeom>
              <a:avLst/>
              <a:gdLst/>
              <a:ahLst/>
              <a:cxnLst/>
              <a:rect l="l" t="t" r="r" b="b"/>
              <a:pathLst>
                <a:path w="533400" h="1028700">
                  <a:moveTo>
                    <a:pt x="483107" y="36575"/>
                  </a:moveTo>
                  <a:lnTo>
                    <a:pt x="533146" y="18287"/>
                  </a:lnTo>
                  <a:lnTo>
                    <a:pt x="483107" y="0"/>
                  </a:lnTo>
                  <a:lnTo>
                    <a:pt x="483107" y="36575"/>
                  </a:lnTo>
                  <a:close/>
                </a:path>
                <a:path w="533400" h="1028700">
                  <a:moveTo>
                    <a:pt x="0" y="1028700"/>
                  </a:moveTo>
                  <a:lnTo>
                    <a:pt x="482726" y="102870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46994" y="3151742"/>
            <a:ext cx="2943191" cy="277757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99737" rIns="0" bIns="0" rtlCol="0">
            <a:spAutoFit/>
          </a:bodyPr>
          <a:lstStyle/>
          <a:p>
            <a:pPr marL="316356">
              <a:spcBef>
                <a:spcPts val="785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NGINE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849" y="1882931"/>
            <a:ext cx="855322" cy="73335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961451" y="2438916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7749" y="4232402"/>
            <a:ext cx="1659317" cy="1236864"/>
            <a:chOff x="2135123" y="4230624"/>
            <a:chExt cx="1658620" cy="1236345"/>
          </a:xfrm>
        </p:grpSpPr>
        <p:sp>
          <p:nvSpPr>
            <p:cNvPr id="19" name="object 19"/>
            <p:cNvSpPr/>
            <p:nvPr/>
          </p:nvSpPr>
          <p:spPr>
            <a:xfrm>
              <a:off x="2945891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8371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939" y="4230624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4257"/>
                  </a:lnTo>
                  <a:lnTo>
                    <a:pt x="1170432" y="775715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9651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9651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123" y="4561332"/>
              <a:ext cx="906780" cy="90525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722708" y="4229352"/>
            <a:ext cx="1123787" cy="242672"/>
            <a:chOff x="2669857" y="4227576"/>
            <a:chExt cx="1123315" cy="242570"/>
          </a:xfrm>
        </p:grpSpPr>
        <p:sp>
          <p:nvSpPr>
            <p:cNvPr id="26" name="object 26"/>
            <p:cNvSpPr/>
            <p:nvPr/>
          </p:nvSpPr>
          <p:spPr>
            <a:xfrm>
              <a:off x="2670047" y="4447032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69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8371" y="442874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4619" y="4227576"/>
              <a:ext cx="1113790" cy="238125"/>
            </a:xfrm>
            <a:custGeom>
              <a:avLst/>
              <a:gdLst/>
              <a:ahLst/>
              <a:cxnLst/>
              <a:rect l="l" t="t" r="r" b="b"/>
              <a:pathLst>
                <a:path w="1113789" h="238125">
                  <a:moveTo>
                    <a:pt x="1063752" y="237743"/>
                  </a:moveTo>
                  <a:lnTo>
                    <a:pt x="1113790" y="219455"/>
                  </a:lnTo>
                  <a:lnTo>
                    <a:pt x="1063752" y="201167"/>
                  </a:lnTo>
                  <a:lnTo>
                    <a:pt x="1063752" y="237743"/>
                  </a:lnTo>
                  <a:close/>
                </a:path>
                <a:path w="1113789" h="2381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8469" y="3220040"/>
            <a:ext cx="1061149" cy="72268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436266" y="1741139"/>
            <a:ext cx="2729741" cy="2322535"/>
            <a:chOff x="2383535" y="1740408"/>
            <a:chExt cx="2728595" cy="2321560"/>
          </a:xfrm>
        </p:grpSpPr>
        <p:sp>
          <p:nvSpPr>
            <p:cNvPr id="31" name="object 31"/>
            <p:cNvSpPr/>
            <p:nvPr/>
          </p:nvSpPr>
          <p:spPr>
            <a:xfrm>
              <a:off x="3339083" y="4038600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9895" y="40203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9895" y="40203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507" y="36575"/>
                  </a:moveTo>
                  <a:lnTo>
                    <a:pt x="51307" y="17525"/>
                  </a:lnTo>
                  <a:lnTo>
                    <a:pt x="0" y="0"/>
                  </a:lnTo>
                  <a:lnTo>
                    <a:pt x="507" y="36575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9083" y="4037076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9895" y="401878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2923" y="3713988"/>
              <a:ext cx="208279" cy="341630"/>
            </a:xfrm>
            <a:custGeom>
              <a:avLst/>
              <a:gdLst/>
              <a:ahLst/>
              <a:cxnLst/>
              <a:rect l="l" t="t" r="r" b="b"/>
              <a:pathLst>
                <a:path w="208279" h="341629">
                  <a:moveTo>
                    <a:pt x="157479" y="341375"/>
                  </a:moveTo>
                  <a:lnTo>
                    <a:pt x="208279" y="322325"/>
                  </a:lnTo>
                  <a:lnTo>
                    <a:pt x="156972" y="304800"/>
                  </a:lnTo>
                  <a:lnTo>
                    <a:pt x="157479" y="341375"/>
                  </a:lnTo>
                  <a:close/>
                </a:path>
                <a:path w="208279" h="341629">
                  <a:moveTo>
                    <a:pt x="0" y="0"/>
                  </a:moveTo>
                  <a:lnTo>
                    <a:pt x="156717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8371" y="3694176"/>
              <a:ext cx="52069" cy="38100"/>
            </a:xfrm>
            <a:custGeom>
              <a:avLst/>
              <a:gdLst/>
              <a:ahLst/>
              <a:cxnLst/>
              <a:rect l="l" t="t" r="r" b="b"/>
              <a:pathLst>
                <a:path w="52070" h="38100">
                  <a:moveTo>
                    <a:pt x="0" y="0"/>
                  </a:moveTo>
                  <a:lnTo>
                    <a:pt x="0" y="38100"/>
                  </a:lnTo>
                  <a:lnTo>
                    <a:pt x="51562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82923" y="2692908"/>
              <a:ext cx="1525270" cy="1039494"/>
            </a:xfrm>
            <a:custGeom>
              <a:avLst/>
              <a:gdLst/>
              <a:ahLst/>
              <a:cxnLst/>
              <a:rect l="l" t="t" r="r" b="b"/>
              <a:pathLst>
                <a:path w="1525270" h="1039495">
                  <a:moveTo>
                    <a:pt x="155448" y="1039368"/>
                  </a:moveTo>
                  <a:lnTo>
                    <a:pt x="207010" y="1020318"/>
                  </a:lnTo>
                  <a:lnTo>
                    <a:pt x="155448" y="1001268"/>
                  </a:lnTo>
                  <a:lnTo>
                    <a:pt x="155448" y="1039368"/>
                  </a:lnTo>
                  <a:close/>
                </a:path>
                <a:path w="1525270" h="1039495">
                  <a:moveTo>
                    <a:pt x="12191" y="216408"/>
                  </a:moveTo>
                  <a:lnTo>
                    <a:pt x="12191" y="1020953"/>
                  </a:lnTo>
                </a:path>
                <a:path w="1525270" h="1039495">
                  <a:moveTo>
                    <a:pt x="1525142" y="216408"/>
                  </a:moveTo>
                  <a:lnTo>
                    <a:pt x="0" y="216408"/>
                  </a:lnTo>
                </a:path>
                <a:path w="1525270" h="103949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535" y="1740408"/>
              <a:ext cx="1924812" cy="9921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45179" y="2802636"/>
              <a:ext cx="0" cy="1247140"/>
            </a:xfrm>
            <a:custGeom>
              <a:avLst/>
              <a:gdLst/>
              <a:ahLst/>
              <a:cxnLst/>
              <a:rect l="l" t="t" r="r" b="b"/>
              <a:pathLst>
                <a:path h="1247139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865" y="3972450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414E54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414E54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6139" y="4323626"/>
            <a:ext cx="723569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2599" y="3707925"/>
            <a:ext cx="535149" cy="4543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622585" y="423316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414E54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15606" y="5295838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8699" y="4732483"/>
            <a:ext cx="515327" cy="51380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795683" y="5211347"/>
            <a:ext cx="55395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6548" y="3742992"/>
            <a:ext cx="483311" cy="51685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4556" y="3761288"/>
            <a:ext cx="544297" cy="50618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5974957" y="4327945"/>
            <a:ext cx="21027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29490" y="4709614"/>
            <a:ext cx="644922" cy="432997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452475" y="5210966"/>
            <a:ext cx="62510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10" dirty="0">
                <a:solidFill>
                  <a:srgbClr val="424B54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ODULES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64664" y="4727909"/>
            <a:ext cx="420801" cy="420801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7879043" y="2945414"/>
            <a:ext cx="46374" cy="341774"/>
            <a:chOff x="7824026" y="2944178"/>
            <a:chExt cx="46355" cy="341630"/>
          </a:xfrm>
        </p:grpSpPr>
        <p:sp>
          <p:nvSpPr>
            <p:cNvPr id="55" name="object 55"/>
            <p:cNvSpPr/>
            <p:nvPr/>
          </p:nvSpPr>
          <p:spPr>
            <a:xfrm>
              <a:off x="7847076" y="29992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7" name="object 57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285072" y="5490611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414E54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414E54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414E54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414E54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12193" y="2243508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12343" y="21144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282" y="1870733"/>
            <a:ext cx="1925621" cy="9910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18408" y="3121130"/>
            <a:ext cx="3006718" cy="2478176"/>
            <a:chOff x="3865055" y="3119819"/>
            <a:chExt cx="3005455" cy="2477135"/>
          </a:xfrm>
        </p:grpSpPr>
        <p:sp>
          <p:nvSpPr>
            <p:cNvPr id="4" name="object 4"/>
            <p:cNvSpPr/>
            <p:nvPr/>
          </p:nvSpPr>
          <p:spPr>
            <a:xfrm>
              <a:off x="3879342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1" y="2448560"/>
                  </a:lnTo>
                  <a:lnTo>
                    <a:pt x="2970021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892296" y="3148584"/>
              <a:ext cx="2978150" cy="362585"/>
            </a:xfrm>
            <a:custGeom>
              <a:avLst/>
              <a:gdLst/>
              <a:ahLst/>
              <a:cxnLst/>
              <a:rect l="l" t="t" r="r" b="b"/>
              <a:pathLst>
                <a:path w="2978150" h="362585">
                  <a:moveTo>
                    <a:pt x="2977642" y="0"/>
                  </a:moveTo>
                  <a:lnTo>
                    <a:pt x="0" y="0"/>
                  </a:lnTo>
                  <a:lnTo>
                    <a:pt x="0" y="303288"/>
                  </a:lnTo>
                  <a:lnTo>
                    <a:pt x="0" y="362458"/>
                  </a:lnTo>
                  <a:lnTo>
                    <a:pt x="2977642" y="362458"/>
                  </a:lnTo>
                  <a:lnTo>
                    <a:pt x="2977642" y="303288"/>
                  </a:lnTo>
                  <a:lnTo>
                    <a:pt x="297764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53774" y="3035558"/>
            <a:ext cx="538706" cy="2718942"/>
            <a:chOff x="6899147" y="3034284"/>
            <a:chExt cx="538480" cy="2717800"/>
          </a:xfrm>
        </p:grpSpPr>
        <p:sp>
          <p:nvSpPr>
            <p:cNvPr id="7" name="object 7"/>
            <p:cNvSpPr/>
            <p:nvPr/>
          </p:nvSpPr>
          <p:spPr>
            <a:xfrm>
              <a:off x="7132319" y="3034284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292"/>
                  </a:lnTo>
                </a:path>
              </a:pathLst>
            </a:custGeom>
            <a:ln w="1904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8" name="object 8"/>
            <p:cNvSpPr/>
            <p:nvPr/>
          </p:nvSpPr>
          <p:spPr>
            <a:xfrm>
              <a:off x="6899147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9147" y="3938016"/>
              <a:ext cx="533400" cy="1028700"/>
            </a:xfrm>
            <a:custGeom>
              <a:avLst/>
              <a:gdLst/>
              <a:ahLst/>
              <a:cxnLst/>
              <a:rect l="l" t="t" r="r" b="b"/>
              <a:pathLst>
                <a:path w="533400" h="1028700">
                  <a:moveTo>
                    <a:pt x="483107" y="36575"/>
                  </a:moveTo>
                  <a:lnTo>
                    <a:pt x="533146" y="18287"/>
                  </a:lnTo>
                  <a:lnTo>
                    <a:pt x="483107" y="0"/>
                  </a:lnTo>
                  <a:lnTo>
                    <a:pt x="483107" y="36575"/>
                  </a:lnTo>
                  <a:close/>
                </a:path>
                <a:path w="533400" h="1028700">
                  <a:moveTo>
                    <a:pt x="0" y="1028700"/>
                  </a:moveTo>
                  <a:lnTo>
                    <a:pt x="482726" y="102870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6994" y="3240623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68447">
              <a:spcBef>
                <a:spcPts val="9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849" y="1882931"/>
            <a:ext cx="855322" cy="7333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63865" y="24730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08469" y="2689275"/>
            <a:ext cx="3058810" cy="2362557"/>
            <a:chOff x="2055876" y="2688145"/>
            <a:chExt cx="3057525" cy="2361565"/>
          </a:xfrm>
        </p:grpSpPr>
        <p:sp>
          <p:nvSpPr>
            <p:cNvPr id="17" name="object 17"/>
            <p:cNvSpPr/>
            <p:nvPr/>
          </p:nvSpPr>
          <p:spPr>
            <a:xfrm>
              <a:off x="2945892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372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7940" y="4230624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4257"/>
                  </a:lnTo>
                  <a:lnTo>
                    <a:pt x="1170432" y="775715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9652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9652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0048" y="4447032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251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674620" y="4227576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116" y="2909316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h="542925">
                  <a:moveTo>
                    <a:pt x="0" y="0"/>
                  </a:moveTo>
                  <a:lnTo>
                    <a:pt x="0" y="54254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2924" y="2692908"/>
              <a:ext cx="1525270" cy="225425"/>
            </a:xfrm>
            <a:custGeom>
              <a:avLst/>
              <a:gdLst/>
              <a:ahLst/>
              <a:cxnLst/>
              <a:rect l="l" t="t" r="r" b="b"/>
              <a:pathLst>
                <a:path w="1525270" h="225425">
                  <a:moveTo>
                    <a:pt x="1525142" y="216408"/>
                  </a:moveTo>
                  <a:lnTo>
                    <a:pt x="0" y="216408"/>
                  </a:lnTo>
                </a:path>
                <a:path w="1525270" h="22542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3218688"/>
              <a:ext cx="1060703" cy="72237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433343" y="3972450"/>
            <a:ext cx="425629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2599" y="3707925"/>
            <a:ext cx="535149" cy="45434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634145" y="4233164"/>
            <a:ext cx="42817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OS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3519" y="5295838"/>
            <a:ext cx="624467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8442">
              <a:spcBef>
                <a:spcPts val="35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8699" y="4732483"/>
            <a:ext cx="515327" cy="51380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808770" y="5231041"/>
            <a:ext cx="527907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5"/>
              </a:lnSpc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LU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G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35323" y="4347885"/>
            <a:ext cx="1735549" cy="14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  <a:tabLst>
                <a:tab pos="1546843" algn="l"/>
              </a:tabLst>
            </a:pPr>
            <a:r>
              <a:rPr sz="1426" b="1" spc="-44" baseline="2923" dirty="0">
                <a:solidFill>
                  <a:srgbClr val="414E54"/>
                </a:solidFill>
                <a:latin typeface="Arial"/>
                <a:cs typeface="Arial"/>
              </a:rPr>
              <a:t>I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N</a:t>
            </a:r>
            <a:r>
              <a:rPr sz="1426" b="1" spc="-37" baseline="2923" dirty="0">
                <a:solidFill>
                  <a:srgbClr val="414E54"/>
                </a:solidFill>
                <a:latin typeface="Arial"/>
                <a:cs typeface="Arial"/>
              </a:rPr>
              <a:t>VE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NT</a:t>
            </a:r>
            <a:r>
              <a:rPr sz="1426" b="1" spc="-37" baseline="2923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R</a:t>
            </a:r>
            <a:r>
              <a:rPr sz="1426" b="1" spc="7" baseline="2923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1426" b="1" baseline="2923" dirty="0">
                <a:solidFill>
                  <a:srgbClr val="414E54"/>
                </a:solidFill>
                <a:latin typeface="Arial"/>
                <a:cs typeface="Arial"/>
              </a:rPr>
              <a:t>	</a:t>
            </a: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26548" y="3742992"/>
            <a:ext cx="1782559" cy="524730"/>
            <a:chOff x="4472940" y="3741420"/>
            <a:chExt cx="1781810" cy="52451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2940" y="3741420"/>
              <a:ext cx="483108" cy="516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0428" y="3759708"/>
              <a:ext cx="544068" cy="505967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9490" y="4709614"/>
            <a:ext cx="644922" cy="43299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471661" y="5231041"/>
            <a:ext cx="592069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0"/>
              </a:lnSpc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DUL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4664" y="4727909"/>
            <a:ext cx="420801" cy="42080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879043" y="2945414"/>
            <a:ext cx="46374" cy="341774"/>
            <a:chOff x="7824026" y="2944178"/>
            <a:chExt cx="46355" cy="341630"/>
          </a:xfrm>
        </p:grpSpPr>
        <p:sp>
          <p:nvSpPr>
            <p:cNvPr id="41" name="object 41"/>
            <p:cNvSpPr/>
            <p:nvPr/>
          </p:nvSpPr>
          <p:spPr>
            <a:xfrm>
              <a:off x="7847076" y="29992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187749" y="1741139"/>
            <a:ext cx="2174518" cy="3727745"/>
            <a:chOff x="2135123" y="1740408"/>
            <a:chExt cx="2173605" cy="3726179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5123" y="4561332"/>
              <a:ext cx="906780" cy="9052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3535" y="1740408"/>
              <a:ext cx="1924812" cy="9921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345179" y="2802636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0"/>
                  </a:moveTo>
                  <a:lnTo>
                    <a:pt x="0" y="64922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03750" y="5490611"/>
            <a:ext cx="665124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69878">
              <a:lnSpc>
                <a:spcPct val="103400"/>
              </a:lnSpc>
              <a:spcBef>
                <a:spcPts val="70"/>
              </a:spcBef>
            </a:pPr>
            <a:r>
              <a:rPr sz="950" b="1" spc="-30" dirty="0">
                <a:solidFill>
                  <a:srgbClr val="414E54"/>
                </a:solidFill>
                <a:latin typeface="Arial"/>
                <a:cs typeface="Arial"/>
              </a:rPr>
              <a:t>ANSIBLE </a:t>
            </a:r>
            <a:r>
              <a:rPr sz="950" b="1" spc="-2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40" dirty="0">
                <a:solidFill>
                  <a:srgbClr val="414E54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414E54"/>
                </a:solidFill>
                <a:latin typeface="Arial"/>
                <a:cs typeface="Arial"/>
              </a:rPr>
              <a:t>L</a:t>
            </a:r>
            <a:r>
              <a:rPr sz="950" b="1" spc="-140" dirty="0">
                <a:solidFill>
                  <a:srgbClr val="414E54"/>
                </a:solidFill>
                <a:latin typeface="Arial"/>
                <a:cs typeface="Arial"/>
              </a:rPr>
              <a:t>A</a:t>
            </a: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B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OOK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25534" y="2243508"/>
            <a:ext cx="105517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5811" y="2114422"/>
            <a:ext cx="105390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8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4198" y="3453322"/>
            <a:ext cx="3602598" cy="1541793"/>
          </a:xfrm>
          <a:custGeom>
            <a:avLst/>
            <a:gdLst/>
            <a:ahLst/>
            <a:cxnLst/>
            <a:rect l="l" t="t" r="r" b="b"/>
            <a:pathLst>
              <a:path w="3601085" h="1541145">
                <a:moveTo>
                  <a:pt x="3601085" y="0"/>
                </a:moveTo>
                <a:lnTo>
                  <a:pt x="0" y="0"/>
                </a:lnTo>
                <a:lnTo>
                  <a:pt x="0" y="1133335"/>
                </a:lnTo>
                <a:lnTo>
                  <a:pt x="600202" y="1133335"/>
                </a:lnTo>
                <a:lnTo>
                  <a:pt x="33528" y="1540751"/>
                </a:lnTo>
                <a:lnTo>
                  <a:pt x="1500505" y="1133335"/>
                </a:lnTo>
                <a:lnTo>
                  <a:pt x="3601085" y="1133335"/>
                </a:lnTo>
                <a:lnTo>
                  <a:pt x="360108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2" name="object 52"/>
          <p:cNvSpPr txBox="1"/>
          <p:nvPr/>
        </p:nvSpPr>
        <p:spPr>
          <a:xfrm>
            <a:off x="2834198" y="3453310"/>
            <a:ext cx="3602598" cy="901780"/>
          </a:xfrm>
          <a:prstGeom prst="rect">
            <a:avLst/>
          </a:prstGeom>
        </p:spPr>
        <p:txBody>
          <a:bodyPr vert="horz" wrap="square" lIns="0" tIns="3176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301">
              <a:latin typeface="Times New Roman"/>
              <a:cs typeface="Times New Roman"/>
            </a:endParaRPr>
          </a:p>
          <a:p>
            <a:pPr marL="177871"/>
            <a:r>
              <a:rPr sz="1401" b="1" spc="20" dirty="0">
                <a:latin typeface="Arial"/>
                <a:cs typeface="Arial"/>
              </a:rPr>
              <a:t>P</a:t>
            </a:r>
            <a:r>
              <a:rPr sz="1401" b="1" spc="15" dirty="0">
                <a:latin typeface="Arial"/>
                <a:cs typeface="Arial"/>
              </a:rPr>
              <a:t>L</a:t>
            </a:r>
            <a:r>
              <a:rPr sz="1401" b="1" spc="-155" dirty="0">
                <a:latin typeface="Arial"/>
                <a:cs typeface="Arial"/>
              </a:rPr>
              <a:t>A</a:t>
            </a:r>
            <a:r>
              <a:rPr sz="1401" b="1" spc="20" dirty="0">
                <a:latin typeface="Arial"/>
                <a:cs typeface="Arial"/>
              </a:rPr>
              <a:t>Y</a:t>
            </a:r>
            <a:r>
              <a:rPr sz="1401" b="1" spc="15" dirty="0">
                <a:latin typeface="Arial"/>
                <a:cs typeface="Arial"/>
              </a:rPr>
              <a:t>B</a:t>
            </a:r>
            <a:r>
              <a:rPr sz="1401" b="1" spc="20" dirty="0">
                <a:latin typeface="Arial"/>
                <a:cs typeface="Arial"/>
              </a:rPr>
              <a:t>OO</a:t>
            </a:r>
            <a:r>
              <a:rPr sz="1401" b="1" spc="15" dirty="0">
                <a:latin typeface="Arial"/>
                <a:cs typeface="Arial"/>
              </a:rPr>
              <a:t>K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70" dirty="0">
                <a:latin typeface="Arial"/>
                <a:cs typeface="Arial"/>
              </a:rPr>
              <a:t> </a:t>
            </a:r>
            <a:r>
              <a:rPr sz="1401" b="1" spc="-110" dirty="0">
                <a:latin typeface="Arial"/>
                <a:cs typeface="Arial"/>
              </a:rPr>
              <a:t>éc</a:t>
            </a:r>
            <a:r>
              <a:rPr sz="1401" b="1" spc="-105" dirty="0">
                <a:latin typeface="Arial"/>
                <a:cs typeface="Arial"/>
              </a:rPr>
              <a:t>ri</a:t>
            </a:r>
            <a:r>
              <a:rPr sz="1401" b="1" spc="-110" dirty="0">
                <a:latin typeface="Arial"/>
                <a:cs typeface="Arial"/>
              </a:rPr>
              <a:t>t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235" dirty="0">
                <a:latin typeface="Arial"/>
                <a:cs typeface="Arial"/>
              </a:rPr>
              <a:t> </a:t>
            </a:r>
            <a:r>
              <a:rPr sz="1401" b="1" spc="-110" dirty="0">
                <a:latin typeface="Arial"/>
                <a:cs typeface="Arial"/>
              </a:rPr>
              <a:t>e</a:t>
            </a:r>
            <a:r>
              <a:rPr sz="1401" b="1" spc="-114" dirty="0">
                <a:latin typeface="Arial"/>
                <a:cs typeface="Arial"/>
              </a:rPr>
              <a:t>n</a:t>
            </a:r>
            <a:r>
              <a:rPr sz="1401" b="1" spc="-110" dirty="0">
                <a:latin typeface="Arial"/>
                <a:cs typeface="Arial"/>
              </a:rPr>
              <a:t>Y</a:t>
            </a:r>
            <a:r>
              <a:rPr sz="1401" b="1" spc="-20" dirty="0">
                <a:latin typeface="Arial"/>
                <a:cs typeface="Arial"/>
              </a:rPr>
              <a:t>A</a:t>
            </a:r>
            <a:r>
              <a:rPr sz="1401" b="1" spc="40" dirty="0">
                <a:latin typeface="Arial"/>
                <a:cs typeface="Arial"/>
              </a:rPr>
              <a:t>M</a:t>
            </a:r>
            <a:r>
              <a:rPr sz="1401" b="1" dirty="0">
                <a:latin typeface="Arial"/>
                <a:cs typeface="Arial"/>
              </a:rPr>
              <a:t>L</a:t>
            </a:r>
            <a:endParaRPr sz="1401">
              <a:latin typeface="Arial"/>
              <a:cs typeface="Arial"/>
            </a:endParaRPr>
          </a:p>
          <a:p>
            <a:pPr marL="184224">
              <a:spcBef>
                <a:spcPts val="204"/>
              </a:spcBef>
            </a:pPr>
            <a:r>
              <a:rPr sz="1401" spc="-50" dirty="0">
                <a:latin typeface="Arial MT"/>
                <a:cs typeface="Arial MT"/>
              </a:rPr>
              <a:t>Le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30" dirty="0">
                <a:latin typeface="Arial MT"/>
                <a:cs typeface="Arial MT"/>
              </a:rPr>
              <a:t> </a:t>
            </a:r>
            <a:r>
              <a:rPr sz="1401" spc="-45" dirty="0">
                <a:latin typeface="Arial MT"/>
                <a:cs typeface="Arial MT"/>
              </a:rPr>
              <a:t>t</a:t>
            </a:r>
            <a:r>
              <a:rPr sz="1401" spc="-50" dirty="0">
                <a:latin typeface="Arial MT"/>
                <a:cs typeface="Arial MT"/>
              </a:rPr>
              <a:t>a</a:t>
            </a:r>
            <a:r>
              <a:rPr sz="1401" spc="-45" dirty="0">
                <a:latin typeface="Arial MT"/>
                <a:cs typeface="Arial MT"/>
              </a:rPr>
              <a:t>s</a:t>
            </a:r>
            <a:r>
              <a:rPr sz="1401" spc="-55" dirty="0">
                <a:latin typeface="Arial MT"/>
                <a:cs typeface="Arial MT"/>
              </a:rPr>
              <a:t>k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45" dirty="0">
                <a:latin typeface="Arial MT"/>
                <a:cs typeface="Arial MT"/>
              </a:rPr>
              <a:t> </a:t>
            </a:r>
            <a:r>
              <a:rPr sz="1401" spc="-50" dirty="0">
                <a:latin typeface="Arial MT"/>
                <a:cs typeface="Arial MT"/>
              </a:rPr>
              <a:t>e</a:t>
            </a:r>
            <a:r>
              <a:rPr sz="1401" spc="-45" dirty="0">
                <a:latin typeface="Arial MT"/>
                <a:cs typeface="Arial MT"/>
              </a:rPr>
              <a:t>x</a:t>
            </a:r>
            <a:r>
              <a:rPr sz="1401" spc="-50" dirty="0">
                <a:latin typeface="Arial MT"/>
                <a:cs typeface="Arial MT"/>
              </a:rPr>
              <a:t>é</a:t>
            </a:r>
            <a:r>
              <a:rPr sz="1401" spc="-55" dirty="0">
                <a:latin typeface="Arial MT"/>
                <a:cs typeface="Arial MT"/>
              </a:rPr>
              <a:t>c</a:t>
            </a:r>
            <a:r>
              <a:rPr sz="1401" spc="-65" dirty="0">
                <a:latin typeface="Arial MT"/>
                <a:cs typeface="Arial MT"/>
              </a:rPr>
              <a:t>u</a:t>
            </a:r>
            <a:r>
              <a:rPr sz="1401" spc="-55" dirty="0">
                <a:latin typeface="Arial MT"/>
                <a:cs typeface="Arial MT"/>
              </a:rPr>
              <a:t>t</a:t>
            </a:r>
            <a:r>
              <a:rPr sz="1401" spc="-65" dirty="0">
                <a:latin typeface="Arial MT"/>
                <a:cs typeface="Arial MT"/>
              </a:rPr>
              <a:t>é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45" dirty="0">
                <a:latin typeface="Arial MT"/>
                <a:cs typeface="Arial MT"/>
              </a:rPr>
              <a:t> </a:t>
            </a:r>
            <a:r>
              <a:rPr sz="1401" spc="-45" dirty="0">
                <a:latin typeface="Arial MT"/>
                <a:cs typeface="Arial MT"/>
              </a:rPr>
              <a:t>s</a:t>
            </a:r>
            <a:r>
              <a:rPr sz="1401" spc="-50" dirty="0">
                <a:latin typeface="Arial MT"/>
                <a:cs typeface="Arial MT"/>
              </a:rPr>
              <a:t>éq</a:t>
            </a:r>
            <a:r>
              <a:rPr sz="1401" spc="-65" dirty="0">
                <a:latin typeface="Arial MT"/>
                <a:cs typeface="Arial MT"/>
              </a:rPr>
              <a:t>u</a:t>
            </a:r>
            <a:r>
              <a:rPr sz="1401" spc="-50" dirty="0">
                <a:latin typeface="Arial MT"/>
                <a:cs typeface="Arial MT"/>
              </a:rPr>
              <a:t>e</a:t>
            </a:r>
            <a:r>
              <a:rPr sz="1401" spc="-65" dirty="0">
                <a:latin typeface="Arial MT"/>
                <a:cs typeface="Arial MT"/>
              </a:rPr>
              <a:t>n</a:t>
            </a:r>
            <a:r>
              <a:rPr sz="1401" spc="-55" dirty="0">
                <a:latin typeface="Arial MT"/>
                <a:cs typeface="Arial MT"/>
              </a:rPr>
              <a:t>t</a:t>
            </a:r>
            <a:r>
              <a:rPr sz="1401" spc="-65" dirty="0">
                <a:latin typeface="Arial MT"/>
                <a:cs typeface="Arial MT"/>
              </a:rPr>
              <a:t>ie</a:t>
            </a:r>
            <a:r>
              <a:rPr sz="1401" spc="-50" dirty="0">
                <a:latin typeface="Arial MT"/>
                <a:cs typeface="Arial MT"/>
              </a:rPr>
              <a:t>ll</a:t>
            </a:r>
            <a:r>
              <a:rPr sz="1401" spc="-65" dirty="0">
                <a:latin typeface="Arial MT"/>
                <a:cs typeface="Arial MT"/>
              </a:rPr>
              <a:t>e</a:t>
            </a:r>
            <a:r>
              <a:rPr sz="1401" spc="-70" dirty="0">
                <a:latin typeface="Arial MT"/>
                <a:cs typeface="Arial MT"/>
              </a:rPr>
              <a:t>m</a:t>
            </a:r>
            <a:r>
              <a:rPr sz="1401" spc="-65" dirty="0">
                <a:latin typeface="Arial MT"/>
                <a:cs typeface="Arial MT"/>
              </a:rPr>
              <a:t>en</a:t>
            </a:r>
            <a:r>
              <a:rPr sz="1401" dirty="0">
                <a:latin typeface="Arial MT"/>
                <a:cs typeface="Arial MT"/>
              </a:rPr>
              <a:t>t</a:t>
            </a:r>
            <a:endParaRPr sz="1401">
              <a:latin typeface="Arial MT"/>
              <a:cs typeface="Arial MT"/>
            </a:endParaRPr>
          </a:p>
          <a:p>
            <a:pPr marL="184224">
              <a:spcBef>
                <a:spcPts val="225"/>
              </a:spcBef>
            </a:pPr>
            <a:r>
              <a:rPr sz="1401" spc="-20" dirty="0">
                <a:latin typeface="Arial MT"/>
                <a:cs typeface="Arial MT"/>
              </a:rPr>
              <a:t>I</a:t>
            </a:r>
            <a:r>
              <a:rPr sz="1401" spc="-30" dirty="0">
                <a:latin typeface="Arial MT"/>
                <a:cs typeface="Arial MT"/>
              </a:rPr>
              <a:t>n</a:t>
            </a:r>
            <a:r>
              <a:rPr sz="1401" spc="-20" dirty="0">
                <a:latin typeface="Arial MT"/>
                <a:cs typeface="Arial MT"/>
              </a:rPr>
              <a:t>v</a:t>
            </a:r>
            <a:r>
              <a:rPr sz="1401" spc="-30" dirty="0">
                <a:latin typeface="Arial MT"/>
                <a:cs typeface="Arial MT"/>
              </a:rPr>
              <a:t>oqu</a:t>
            </a:r>
            <a:r>
              <a:rPr sz="1401" dirty="0">
                <a:latin typeface="Arial MT"/>
                <a:cs typeface="Arial MT"/>
              </a:rPr>
              <a:t>e</a:t>
            </a:r>
            <a:r>
              <a:rPr sz="1401" spc="-8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de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5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modu</a:t>
            </a:r>
            <a:r>
              <a:rPr sz="1401" spc="-25" dirty="0">
                <a:latin typeface="Arial MT"/>
                <a:cs typeface="Arial MT"/>
              </a:rPr>
              <a:t>l</a:t>
            </a:r>
            <a:r>
              <a:rPr sz="1401" spc="-30" dirty="0">
                <a:latin typeface="Arial MT"/>
                <a:cs typeface="Arial MT"/>
              </a:rPr>
              <a:t>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6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d</a:t>
            </a:r>
            <a:r>
              <a:rPr sz="1401" spc="-25" dirty="0">
                <a:latin typeface="Arial MT"/>
                <a:cs typeface="Arial MT"/>
              </a:rPr>
              <a:t>’</a:t>
            </a:r>
            <a:r>
              <a:rPr sz="1401" spc="-30" dirty="0">
                <a:latin typeface="Arial MT"/>
                <a:cs typeface="Arial MT"/>
              </a:rPr>
              <a:t>an</a:t>
            </a:r>
            <a:r>
              <a:rPr sz="1401" spc="-20" dirty="0">
                <a:latin typeface="Arial MT"/>
                <a:cs typeface="Arial MT"/>
              </a:rPr>
              <a:t>s</a:t>
            </a:r>
            <a:r>
              <a:rPr sz="1401" spc="-25" dirty="0">
                <a:latin typeface="Arial MT"/>
                <a:cs typeface="Arial MT"/>
              </a:rPr>
              <a:t>i</a:t>
            </a:r>
            <a:r>
              <a:rPr sz="1401" spc="-30" dirty="0">
                <a:latin typeface="Arial MT"/>
                <a:cs typeface="Arial MT"/>
              </a:rPr>
              <a:t>b</a:t>
            </a:r>
            <a:r>
              <a:rPr sz="1401" spc="-25" dirty="0">
                <a:latin typeface="Arial MT"/>
                <a:cs typeface="Arial MT"/>
              </a:rPr>
              <a:t>l</a:t>
            </a:r>
            <a:r>
              <a:rPr sz="1401" dirty="0">
                <a:latin typeface="Arial MT"/>
                <a:cs typeface="Arial MT"/>
              </a:rPr>
              <a:t>e</a:t>
            </a:r>
            <a:endParaRPr sz="1401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371" y="1152628"/>
            <a:ext cx="1924095" cy="991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59790" y="2417317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2" y="2448560"/>
                </a:lnTo>
                <a:lnTo>
                  <a:pt x="2970022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6914134" y="3563211"/>
            <a:ext cx="0" cy="1473184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057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6414" y="1164825"/>
            <a:ext cx="855322" cy="733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90066" y="17552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0865" y="4227638"/>
            <a:ext cx="538706" cy="46374"/>
            <a:chOff x="6626352" y="4225862"/>
            <a:chExt cx="538480" cy="46355"/>
          </a:xfrm>
        </p:grpSpPr>
        <p:sp>
          <p:nvSpPr>
            <p:cNvPr id="8" name="object 8"/>
            <p:cNvSpPr/>
            <p:nvPr/>
          </p:nvSpPr>
          <p:spPr>
            <a:xfrm>
              <a:off x="6626352" y="4248912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109460" y="423062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9460" y="423062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48273" y="3511246"/>
            <a:ext cx="1125693" cy="242672"/>
            <a:chOff x="2395538" y="3509772"/>
            <a:chExt cx="1125220" cy="242570"/>
          </a:xfrm>
        </p:grpSpPr>
        <p:sp>
          <p:nvSpPr>
            <p:cNvPr id="12" name="object 12"/>
            <p:cNvSpPr/>
            <p:nvPr/>
          </p:nvSpPr>
          <p:spPr>
            <a:xfrm>
              <a:off x="2397252" y="3729228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5576" y="37109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5576" y="37109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36575"/>
                  </a:moveTo>
                  <a:lnTo>
                    <a:pt x="50037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0300" y="350977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AD1D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557" y="2501934"/>
            <a:ext cx="1059625" cy="72268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113015" y="1971169"/>
            <a:ext cx="2923498" cy="1578638"/>
            <a:chOff x="3060001" y="1970341"/>
            <a:chExt cx="2922270" cy="1577975"/>
          </a:xfrm>
        </p:grpSpPr>
        <p:sp>
          <p:nvSpPr>
            <p:cNvPr id="18" name="object 18"/>
            <p:cNvSpPr/>
            <p:nvPr/>
          </p:nvSpPr>
          <p:spPr>
            <a:xfrm>
              <a:off x="3064764" y="3320796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7100" y="330250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8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0128" y="2996184"/>
              <a:ext cx="207010" cy="342900"/>
            </a:xfrm>
            <a:custGeom>
              <a:avLst/>
              <a:gdLst/>
              <a:ahLst/>
              <a:cxnLst/>
              <a:rect l="l" t="t" r="r" b="b"/>
              <a:pathLst>
                <a:path w="207010" h="342900">
                  <a:moveTo>
                    <a:pt x="157480" y="342900"/>
                  </a:moveTo>
                  <a:lnTo>
                    <a:pt x="206756" y="323850"/>
                  </a:lnTo>
                  <a:lnTo>
                    <a:pt x="156972" y="306324"/>
                  </a:lnTo>
                  <a:lnTo>
                    <a:pt x="157480" y="342900"/>
                  </a:lnTo>
                  <a:close/>
                </a:path>
                <a:path w="207010" h="342900">
                  <a:moveTo>
                    <a:pt x="0" y="0"/>
                  </a:moveTo>
                  <a:lnTo>
                    <a:pt x="155194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5576" y="297789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30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0128" y="1975104"/>
              <a:ext cx="1524000" cy="1039494"/>
            </a:xfrm>
            <a:custGeom>
              <a:avLst/>
              <a:gdLst/>
              <a:ahLst/>
              <a:cxnLst/>
              <a:rect l="l" t="t" r="r" b="b"/>
              <a:pathLst>
                <a:path w="1524000" h="1039494">
                  <a:moveTo>
                    <a:pt x="155448" y="1039367"/>
                  </a:moveTo>
                  <a:lnTo>
                    <a:pt x="205486" y="1021079"/>
                  </a:lnTo>
                  <a:lnTo>
                    <a:pt x="155448" y="1002791"/>
                  </a:lnTo>
                  <a:lnTo>
                    <a:pt x="155448" y="1039367"/>
                  </a:lnTo>
                  <a:close/>
                </a:path>
                <a:path w="1524000" h="1039494">
                  <a:moveTo>
                    <a:pt x="12192" y="216408"/>
                  </a:moveTo>
                  <a:lnTo>
                    <a:pt x="12192" y="1020952"/>
                  </a:lnTo>
                </a:path>
                <a:path w="1524000" h="1039494">
                  <a:moveTo>
                    <a:pt x="1523619" y="216408"/>
                  </a:moveTo>
                  <a:lnTo>
                    <a:pt x="0" y="216408"/>
                  </a:lnTo>
                </a:path>
                <a:path w="1524000" h="1039494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3023616"/>
              <a:ext cx="483108" cy="516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7632" y="3041904"/>
              <a:ext cx="544067" cy="505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14838" y="3514296"/>
            <a:ext cx="1659317" cy="1236864"/>
            <a:chOff x="1862327" y="3512820"/>
            <a:chExt cx="1658620" cy="1236345"/>
          </a:xfrm>
        </p:grpSpPr>
        <p:sp>
          <p:nvSpPr>
            <p:cNvPr id="26" name="object 26"/>
            <p:cNvSpPr/>
            <p:nvPr/>
          </p:nvSpPr>
          <p:spPr>
            <a:xfrm>
              <a:off x="2673095" y="4308348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9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3465575" y="429006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1" y="36576"/>
                  </a:lnTo>
                  <a:lnTo>
                    <a:pt x="50164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93619" y="3512820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2337" y="813816"/>
                  </a:moveTo>
                  <a:lnTo>
                    <a:pt x="1222120" y="795020"/>
                  </a:lnTo>
                  <a:lnTo>
                    <a:pt x="1171956" y="777239"/>
                  </a:lnTo>
                  <a:lnTo>
                    <a:pt x="1172337" y="813816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2275331" y="383895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5331" y="383895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2327" y="3843528"/>
              <a:ext cx="906780" cy="90525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153444" y="3254344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9688" y="2989820"/>
            <a:ext cx="535149" cy="45434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360600" y="3515058"/>
            <a:ext cx="42753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2059" y="4577732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25787" y="4014377"/>
            <a:ext cx="513804" cy="51380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520613" y="4512935"/>
            <a:ext cx="556494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0903" y="3609840"/>
            <a:ext cx="1778747" cy="160432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  <a:tabLst>
                <a:tab pos="1577971" algn="l"/>
              </a:tabLst>
            </a:pPr>
            <a:r>
              <a:rPr sz="1426" b="1" spc="-7" baseline="2923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NV</a:t>
            </a:r>
            <a:r>
              <a:rPr sz="1426" b="1" spc="-7" baseline="2923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NT</a:t>
            </a:r>
            <a:r>
              <a:rPr sz="1426" b="1" baseline="2923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RY</a:t>
            </a:r>
            <a:r>
              <a:rPr sz="1426" b="1" baseline="2923" dirty="0">
                <a:solidFill>
                  <a:srgbClr val="D9D9D9"/>
                </a:solidFill>
                <a:latin typeface="Arial"/>
                <a:cs typeface="Arial"/>
              </a:rPr>
              <a:t>	</a:t>
            </a: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606131" y="2227309"/>
            <a:ext cx="46374" cy="99737"/>
            <a:chOff x="7551229" y="2226374"/>
            <a:chExt cx="46355" cy="99695"/>
          </a:xfrm>
        </p:grpSpPr>
        <p:sp>
          <p:nvSpPr>
            <p:cNvPr id="40" name="object 40"/>
            <p:cNvSpPr/>
            <p:nvPr/>
          </p:nvSpPr>
          <p:spPr>
            <a:xfrm>
              <a:off x="7574279" y="228142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5991" y="223113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55991" y="223113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11272" y="4772505"/>
            <a:ext cx="700699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2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76044" y="4649963"/>
            <a:ext cx="36845" cy="544424"/>
            <a:chOff x="4422457" y="4648010"/>
            <a:chExt cx="36830" cy="544195"/>
          </a:xfrm>
        </p:grpSpPr>
        <p:sp>
          <p:nvSpPr>
            <p:cNvPr id="45" name="object 45"/>
            <p:cNvSpPr/>
            <p:nvPr/>
          </p:nvSpPr>
          <p:spPr>
            <a:xfrm>
              <a:off x="4434839" y="4652772"/>
              <a:ext cx="6350" cy="497205"/>
            </a:xfrm>
            <a:custGeom>
              <a:avLst/>
              <a:gdLst/>
              <a:ahLst/>
              <a:cxnLst/>
              <a:rect l="l" t="t" r="r" b="b"/>
              <a:pathLst>
                <a:path w="6350" h="497204">
                  <a:moveTo>
                    <a:pt x="0" y="0"/>
                  </a:moveTo>
                  <a:lnTo>
                    <a:pt x="5969" y="496697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7219" y="5149596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27177" y="0"/>
                  </a:moveTo>
                  <a:lnTo>
                    <a:pt x="0" y="381"/>
                  </a:lnTo>
                  <a:lnTo>
                    <a:pt x="14096" y="37719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7" name="object 47"/>
            <p:cNvSpPr/>
            <p:nvPr/>
          </p:nvSpPr>
          <p:spPr>
            <a:xfrm>
              <a:off x="4427219" y="5149596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0" y="381"/>
                  </a:moveTo>
                  <a:lnTo>
                    <a:pt x="14096" y="37719"/>
                  </a:lnTo>
                  <a:lnTo>
                    <a:pt x="27177" y="0"/>
                  </a:lnTo>
                  <a:lnTo>
                    <a:pt x="0" y="381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163355" y="1023033"/>
            <a:ext cx="3936748" cy="3407571"/>
            <a:chOff x="2110739" y="1022604"/>
            <a:chExt cx="3935095" cy="3406140"/>
          </a:xfrm>
        </p:grpSpPr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0739" y="1022604"/>
              <a:ext cx="1923288" cy="9921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64763" y="3319272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1" name="object 51"/>
            <p:cNvSpPr/>
            <p:nvPr/>
          </p:nvSpPr>
          <p:spPr>
            <a:xfrm>
              <a:off x="3467100" y="330098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8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2383" y="2084832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4" y="1252727"/>
                  </a:moveTo>
                  <a:lnTo>
                    <a:pt x="444500" y="1233677"/>
                  </a:lnTo>
                  <a:lnTo>
                    <a:pt x="394716" y="1216152"/>
                  </a:lnTo>
                  <a:lnTo>
                    <a:pt x="395224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2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1055" y="3989832"/>
              <a:ext cx="644651" cy="4328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6719" y="4008120"/>
              <a:ext cx="420624" cy="42062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38393" y="1525402"/>
            <a:ext cx="107804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55773" y="1674817"/>
            <a:ext cx="45929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8543" y="1395757"/>
            <a:ext cx="1078683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</a:t>
            </a:r>
            <a:endParaRPr sz="950">
              <a:latin typeface="Arial"/>
              <a:cs typeface="Arial"/>
            </a:endParaRPr>
          </a:p>
          <a:p>
            <a:pPr marL="14610" algn="ctr">
              <a:spcBef>
                <a:spcPts val="4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74082" y="2431610"/>
            <a:ext cx="945912" cy="280323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02278" rIns="0" bIns="0" rtlCol="0">
            <a:spAutoFit/>
          </a:bodyPr>
          <a:lstStyle/>
          <a:p>
            <a:pPr marL="367177">
              <a:spcBef>
                <a:spcPts val="805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ANSIBL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50863" y="2548942"/>
            <a:ext cx="2206917" cy="16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1"/>
              </a:lnSpc>
            </a:pP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101" b="1" spc="-509" baseline="-17857" dirty="0">
                <a:latin typeface="Arial"/>
                <a:cs typeface="Arial"/>
              </a:rPr>
              <a:t>M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1" b="1" spc="-509" baseline="-17857" dirty="0">
                <a:latin typeface="Arial"/>
                <a:cs typeface="Arial"/>
              </a:rPr>
              <a:t>O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101" b="1" spc="-509" baseline="-17857" dirty="0">
                <a:latin typeface="Arial"/>
                <a:cs typeface="Arial"/>
              </a:rPr>
              <a:t>D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1" b="1" spc="-509" baseline="-17857" dirty="0">
                <a:latin typeface="Arial"/>
                <a:cs typeface="Arial"/>
              </a:rPr>
              <a:t>U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1" b="1" spc="-509" baseline="-17857" dirty="0">
                <a:latin typeface="Arial"/>
                <a:cs typeface="Arial"/>
              </a:rPr>
              <a:t>L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101" b="1" spc="-509" baseline="-17857" dirty="0">
                <a:latin typeface="Arial"/>
                <a:cs typeface="Arial"/>
              </a:rPr>
              <a:t>E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1" b="1" spc="-509" baseline="-17857" dirty="0">
                <a:latin typeface="Arial"/>
                <a:cs typeface="Arial"/>
              </a:rPr>
              <a:t>S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1" b="1" spc="-509" baseline="-17857" dirty="0">
                <a:latin typeface="Arial"/>
                <a:cs typeface="Arial"/>
              </a:rPr>
              <a:t>A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101" b="1" spc="-509" baseline="-17857" dirty="0">
                <a:latin typeface="Arial"/>
                <a:cs typeface="Arial"/>
              </a:rPr>
              <a:t>R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1" b="1" spc="-509" baseline="-17857" dirty="0">
                <a:latin typeface="Arial"/>
                <a:cs typeface="Arial"/>
              </a:rPr>
              <a:t>E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1" b="1" spc="-509" baseline="-17857" dirty="0">
                <a:latin typeface="Arial"/>
                <a:cs typeface="Arial"/>
              </a:rPr>
              <a:t>“TOOL</a:t>
            </a:r>
            <a:endParaRPr sz="2101" baseline="-17857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66052" y="3563211"/>
            <a:ext cx="2033489" cy="444687"/>
          </a:xfrm>
          <a:custGeom>
            <a:avLst/>
            <a:gdLst/>
            <a:ahLst/>
            <a:cxnLst/>
            <a:rect l="l" t="t" r="r" b="b"/>
            <a:pathLst>
              <a:path w="2032634" h="444500">
                <a:moveTo>
                  <a:pt x="2032508" y="0"/>
                </a:moveTo>
                <a:lnTo>
                  <a:pt x="785113" y="0"/>
                </a:lnTo>
                <a:lnTo>
                  <a:pt x="0" y="444373"/>
                </a:lnTo>
                <a:lnTo>
                  <a:pt x="20325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1" name="object 61"/>
          <p:cNvSpPr txBox="1"/>
          <p:nvPr/>
        </p:nvSpPr>
        <p:spPr>
          <a:xfrm>
            <a:off x="4619550" y="2326601"/>
            <a:ext cx="4991927" cy="938856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161993" rIns="0" bIns="0" rtlCol="0">
            <a:spAutoFit/>
          </a:bodyPr>
          <a:lstStyle/>
          <a:p>
            <a:pPr marL="264901">
              <a:spcBef>
                <a:spcPts val="1276"/>
              </a:spcBef>
            </a:pPr>
            <a:r>
              <a:rPr sz="1401" b="1" spc="-55" dirty="0">
                <a:latin typeface="Arial"/>
                <a:cs typeface="Arial"/>
              </a:rPr>
              <a:t>L</a:t>
            </a:r>
            <a:r>
              <a:rPr sz="1401" b="1" spc="-50" dirty="0">
                <a:latin typeface="Arial"/>
                <a:cs typeface="Arial"/>
              </a:rPr>
              <a:t>e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114" dirty="0">
                <a:latin typeface="Arial"/>
                <a:cs typeface="Arial"/>
              </a:rPr>
              <a:t> </a:t>
            </a:r>
            <a:r>
              <a:rPr sz="1401" b="1" spc="-50" dirty="0">
                <a:latin typeface="Arial"/>
                <a:cs typeface="Arial"/>
              </a:rPr>
              <a:t>m</a:t>
            </a:r>
            <a:r>
              <a:rPr sz="1401" b="1" spc="-55" dirty="0">
                <a:latin typeface="Arial"/>
                <a:cs typeface="Arial"/>
              </a:rPr>
              <a:t>odu</a:t>
            </a:r>
            <a:r>
              <a:rPr sz="1401" b="1" spc="-45" dirty="0">
                <a:latin typeface="Arial"/>
                <a:cs typeface="Arial"/>
              </a:rPr>
              <a:t>l</a:t>
            </a:r>
            <a:r>
              <a:rPr sz="1401" b="1" spc="-50" dirty="0">
                <a:latin typeface="Arial"/>
                <a:cs typeface="Arial"/>
              </a:rPr>
              <a:t>e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130" dirty="0">
                <a:latin typeface="Arial"/>
                <a:cs typeface="Arial"/>
              </a:rPr>
              <a:t> </a:t>
            </a:r>
            <a:r>
              <a:rPr sz="1401" b="1" spc="-50" dirty="0">
                <a:latin typeface="Arial"/>
                <a:cs typeface="Arial"/>
              </a:rPr>
              <a:t>s</a:t>
            </a:r>
            <a:r>
              <a:rPr sz="1401" b="1" spc="-55" dirty="0">
                <a:latin typeface="Arial"/>
                <a:cs typeface="Arial"/>
              </a:rPr>
              <a:t>on</a:t>
            </a:r>
            <a:r>
              <a:rPr sz="1401" b="1" dirty="0">
                <a:latin typeface="Arial"/>
                <a:cs typeface="Arial"/>
              </a:rPr>
              <a:t>t </a:t>
            </a:r>
            <a:r>
              <a:rPr sz="1401" b="1" spc="-105" dirty="0">
                <a:latin typeface="Arial"/>
                <a:cs typeface="Arial"/>
              </a:rPr>
              <a:t> </a:t>
            </a:r>
            <a:r>
              <a:rPr sz="1401" b="1" spc="-10" dirty="0">
                <a:latin typeface="Arial"/>
                <a:cs typeface="Arial"/>
              </a:rPr>
              <a:t>d</a:t>
            </a:r>
            <a:r>
              <a:rPr sz="1401" b="1" dirty="0">
                <a:latin typeface="Arial"/>
                <a:cs typeface="Arial"/>
              </a:rPr>
              <a:t>es «</a:t>
            </a:r>
            <a:r>
              <a:rPr sz="1401" b="1" spc="5" dirty="0">
                <a:latin typeface="Arial"/>
                <a:cs typeface="Arial"/>
              </a:rPr>
              <a:t> </a:t>
            </a:r>
            <a:r>
              <a:rPr sz="1401" b="1" dirty="0">
                <a:latin typeface="Arial"/>
                <a:cs typeface="Arial"/>
              </a:rPr>
              <a:t>li</a:t>
            </a:r>
            <a:r>
              <a:rPr sz="1401" b="1" spc="-10" dirty="0">
                <a:latin typeface="Arial"/>
                <a:cs typeface="Arial"/>
              </a:rPr>
              <a:t>b</a:t>
            </a:r>
            <a:r>
              <a:rPr sz="1401" b="1" dirty="0">
                <a:latin typeface="Arial"/>
                <a:cs typeface="Arial"/>
              </a:rPr>
              <a:t>rairies »</a:t>
            </a:r>
            <a:r>
              <a:rPr sz="1401" b="1" spc="5" dirty="0">
                <a:latin typeface="Arial"/>
                <a:cs typeface="Arial"/>
              </a:rPr>
              <a:t> </a:t>
            </a:r>
            <a:r>
              <a:rPr sz="1401" b="1" dirty="0">
                <a:latin typeface="Arial"/>
                <a:cs typeface="Arial"/>
              </a:rPr>
              <a:t>d’</a:t>
            </a:r>
            <a:r>
              <a:rPr sz="1401" b="1" spc="-25" dirty="0">
                <a:latin typeface="Arial"/>
                <a:cs typeface="Arial"/>
              </a:rPr>
              <a:t>A</a:t>
            </a:r>
            <a:r>
              <a:rPr sz="1401" b="1" dirty="0">
                <a:latin typeface="Arial"/>
                <a:cs typeface="Arial"/>
              </a:rPr>
              <a:t>nsible</a:t>
            </a:r>
            <a:endParaRPr sz="1401">
              <a:latin typeface="Arial"/>
              <a:cs typeface="Arial"/>
            </a:endParaRPr>
          </a:p>
          <a:p>
            <a:pPr marL="178506">
              <a:spcBef>
                <a:spcPts val="705"/>
              </a:spcBef>
            </a:pPr>
            <a:r>
              <a:rPr sz="1401" spc="-5" dirty="0">
                <a:latin typeface="Arial MT"/>
                <a:cs typeface="Arial MT"/>
              </a:rPr>
              <a:t>Python,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Powershell</a:t>
            </a:r>
            <a:r>
              <a:rPr sz="1401" spc="2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et</a:t>
            </a:r>
            <a:r>
              <a:rPr sz="1401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tout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autre langage</a:t>
            </a:r>
            <a:endParaRPr sz="1401">
              <a:latin typeface="Arial MT"/>
              <a:cs typeface="Arial MT"/>
            </a:endParaRPr>
          </a:p>
          <a:p>
            <a:pPr marL="178506">
              <a:spcBef>
                <a:spcPts val="325"/>
              </a:spcBef>
            </a:pPr>
            <a:r>
              <a:rPr sz="1401" dirty="0">
                <a:latin typeface="Arial MT"/>
                <a:cs typeface="Arial MT"/>
              </a:rPr>
              <a:t>Étend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la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simplicité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et</a:t>
            </a:r>
            <a:r>
              <a:rPr sz="1401" spc="1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puissance</a:t>
            </a:r>
            <a:r>
              <a:rPr sz="1401" spc="-1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d’Ansible</a:t>
            </a:r>
            <a:endParaRPr sz="1401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67114" y="4492301"/>
            <a:ext cx="63653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MODUL</a:t>
            </a:r>
            <a:r>
              <a:rPr sz="950" b="1" spc="-5" dirty="0">
                <a:solidFill>
                  <a:srgbClr val="FB3D3D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85137" y="5267632"/>
            <a:ext cx="5590983" cy="1114893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52" rIns="0" bIns="0" rtlCol="0">
            <a:spAutoFit/>
          </a:bodyPr>
          <a:lstStyle/>
          <a:p>
            <a:pPr marL="99735">
              <a:spcBef>
                <a:spcPts val="220"/>
              </a:spcBef>
            </a:pPr>
            <a:r>
              <a:rPr sz="1651" spc="10" dirty="0">
                <a:solidFill>
                  <a:srgbClr val="032E61"/>
                </a:solidFill>
                <a:latin typeface="Courier New"/>
                <a:cs typeface="Courier New"/>
              </a:rPr>
              <a:t>-</a:t>
            </a:r>
            <a:r>
              <a:rPr sz="1651" spc="-2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name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2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spc="5" dirty="0">
                <a:solidFill>
                  <a:srgbClr val="032E61"/>
                </a:solidFill>
                <a:latin typeface="Courier New"/>
                <a:cs typeface="Courier New"/>
              </a:rPr>
              <a:t>copie</a:t>
            </a:r>
            <a:r>
              <a:rPr sz="1651" b="1" spc="-25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032E61"/>
                </a:solidFill>
                <a:latin typeface="Courier New"/>
                <a:cs typeface="Courier New"/>
              </a:rPr>
              <a:t>index.html</a:t>
            </a:r>
            <a:endParaRPr sz="1651">
              <a:latin typeface="Courier New"/>
              <a:cs typeface="Courier New"/>
            </a:endParaRPr>
          </a:p>
          <a:p>
            <a:pPr marL="352566">
              <a:lnSpc>
                <a:spcPts val="1951"/>
              </a:lnSpc>
              <a:spcBef>
                <a:spcPts val="425"/>
              </a:spcBef>
            </a:pP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copy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endParaRPr sz="1651">
              <a:latin typeface="Courier New"/>
              <a:cs typeface="Courier New"/>
            </a:endParaRPr>
          </a:p>
          <a:p>
            <a:pPr marL="608573">
              <a:lnSpc>
                <a:spcPts val="1951"/>
              </a:lnSpc>
            </a:pP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src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5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dirty="0">
                <a:solidFill>
                  <a:srgbClr val="032E61"/>
                </a:solidFill>
                <a:latin typeface="Courier New"/>
                <a:cs typeface="Courier New"/>
              </a:rPr>
              <a:t>files/index.html</a:t>
            </a:r>
            <a:endParaRPr sz="1651">
              <a:latin typeface="Courier New"/>
              <a:cs typeface="Courier New"/>
            </a:endParaRPr>
          </a:p>
          <a:p>
            <a:pPr marL="608573"/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dest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5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dirty="0">
                <a:solidFill>
                  <a:srgbClr val="032E61"/>
                </a:solidFill>
                <a:latin typeface="Courier New"/>
                <a:cs typeface="Courier New"/>
              </a:rPr>
              <a:t>/var/www/html/</a:t>
            </a:r>
            <a:endParaRPr sz="1651">
              <a:latin typeface="Courier New"/>
              <a:cs typeface="Courier New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305" y="1870733"/>
            <a:ext cx="1924095" cy="9910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10431" y="3121130"/>
            <a:ext cx="3000365" cy="2478176"/>
            <a:chOff x="3557207" y="3119819"/>
            <a:chExt cx="2999105" cy="2477135"/>
          </a:xfrm>
        </p:grpSpPr>
        <p:sp>
          <p:nvSpPr>
            <p:cNvPr id="4" name="object 4"/>
            <p:cNvSpPr/>
            <p:nvPr/>
          </p:nvSpPr>
          <p:spPr>
            <a:xfrm>
              <a:off x="3571494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582924" y="3148584"/>
              <a:ext cx="530860" cy="362585"/>
            </a:xfrm>
            <a:custGeom>
              <a:avLst/>
              <a:gdLst/>
              <a:ahLst/>
              <a:cxnLst/>
              <a:rect l="l" t="t" r="r" b="b"/>
              <a:pathLst>
                <a:path w="530860" h="362585">
                  <a:moveTo>
                    <a:pt x="0" y="362458"/>
                  </a:moveTo>
                  <a:lnTo>
                    <a:pt x="530351" y="362458"/>
                  </a:lnTo>
                  <a:lnTo>
                    <a:pt x="530351" y="0"/>
                  </a:lnTo>
                  <a:lnTo>
                    <a:pt x="0" y="0"/>
                  </a:lnTo>
                  <a:lnTo>
                    <a:pt x="0" y="36245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object 6"/>
          <p:cNvSpPr/>
          <p:nvPr/>
        </p:nvSpPr>
        <p:spPr>
          <a:xfrm>
            <a:off x="6879067" y="3730540"/>
            <a:ext cx="0" cy="2023960"/>
          </a:xfrm>
          <a:custGeom>
            <a:avLst/>
            <a:gdLst/>
            <a:ahLst/>
            <a:cxnLst/>
            <a:rect l="l" t="t" r="r" b="b"/>
            <a:pathLst>
              <a:path h="2023110">
                <a:moveTo>
                  <a:pt x="0" y="0"/>
                </a:moveTo>
                <a:lnTo>
                  <a:pt x="0" y="2022601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1348" y="1882931"/>
            <a:ext cx="855322" cy="733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4998" y="24730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79772" y="4232402"/>
            <a:ext cx="1659317" cy="1236864"/>
            <a:chOff x="1827276" y="4230624"/>
            <a:chExt cx="1658620" cy="1236345"/>
          </a:xfrm>
        </p:grpSpPr>
        <p:sp>
          <p:nvSpPr>
            <p:cNvPr id="10" name="object 10"/>
            <p:cNvSpPr/>
            <p:nvPr/>
          </p:nvSpPr>
          <p:spPr>
            <a:xfrm>
              <a:off x="2638044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0524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8568" y="4230624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2336" y="813815"/>
                  </a:moveTo>
                  <a:lnTo>
                    <a:pt x="1222120" y="794257"/>
                  </a:lnTo>
                  <a:lnTo>
                    <a:pt x="1171956" y="775715"/>
                  </a:lnTo>
                  <a:lnTo>
                    <a:pt x="1172336" y="813815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0280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0280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276" y="4561332"/>
              <a:ext cx="906780" cy="90525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45798" y="3934907"/>
            <a:ext cx="538706" cy="46374"/>
            <a:chOff x="6591300" y="3933254"/>
            <a:chExt cx="538480" cy="46355"/>
          </a:xfrm>
        </p:grpSpPr>
        <p:sp>
          <p:nvSpPr>
            <p:cNvPr id="17" name="object 17"/>
            <p:cNvSpPr/>
            <p:nvPr/>
          </p:nvSpPr>
          <p:spPr>
            <a:xfrm>
              <a:off x="6591300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4408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4408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45798" y="4945743"/>
            <a:ext cx="538706" cy="46374"/>
            <a:chOff x="6591300" y="4943666"/>
            <a:chExt cx="538480" cy="46355"/>
          </a:xfrm>
        </p:grpSpPr>
        <p:sp>
          <p:nvSpPr>
            <p:cNvPr id="21" name="object 21"/>
            <p:cNvSpPr/>
            <p:nvPr/>
          </p:nvSpPr>
          <p:spPr>
            <a:xfrm>
              <a:off x="6591300" y="496671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4408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7074408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413205" y="4229352"/>
            <a:ext cx="1125693" cy="242672"/>
            <a:chOff x="2360485" y="4227576"/>
            <a:chExt cx="1125220" cy="242570"/>
          </a:xfrm>
        </p:grpSpPr>
        <p:sp>
          <p:nvSpPr>
            <p:cNvPr id="25" name="object 25"/>
            <p:cNvSpPr/>
            <p:nvPr/>
          </p:nvSpPr>
          <p:spPr>
            <a:xfrm>
              <a:off x="2362199" y="4447032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0523" y="442874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5247" y="4227576"/>
              <a:ext cx="1115695" cy="238125"/>
            </a:xfrm>
            <a:custGeom>
              <a:avLst/>
              <a:gdLst/>
              <a:ahLst/>
              <a:cxnLst/>
              <a:rect l="l" t="t" r="r" b="b"/>
              <a:pathLst>
                <a:path w="1115695" h="238125">
                  <a:moveTo>
                    <a:pt x="1065276" y="237743"/>
                  </a:moveTo>
                  <a:lnTo>
                    <a:pt x="1115314" y="219455"/>
                  </a:lnTo>
                  <a:lnTo>
                    <a:pt x="1065276" y="201167"/>
                  </a:lnTo>
                  <a:lnTo>
                    <a:pt x="1065276" y="237743"/>
                  </a:lnTo>
                  <a:close/>
                </a:path>
                <a:path w="1115695" h="2381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28181" y="2905774"/>
            <a:ext cx="838552" cy="832835"/>
            <a:chOff x="3275076" y="2904554"/>
            <a:chExt cx="838200" cy="832485"/>
          </a:xfrm>
        </p:grpSpPr>
        <p:sp>
          <p:nvSpPr>
            <p:cNvPr id="29" name="object 29"/>
            <p:cNvSpPr/>
            <p:nvPr/>
          </p:nvSpPr>
          <p:spPr>
            <a:xfrm>
              <a:off x="3275076" y="3713988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94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0524" y="3694176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87268" y="2909316"/>
              <a:ext cx="193675" cy="822960"/>
            </a:xfrm>
            <a:custGeom>
              <a:avLst/>
              <a:gdLst/>
              <a:ahLst/>
              <a:cxnLst/>
              <a:rect l="l" t="t" r="r" b="b"/>
              <a:pathLst>
                <a:path w="193675" h="822960">
                  <a:moveTo>
                    <a:pt x="143256" y="822960"/>
                  </a:moveTo>
                  <a:lnTo>
                    <a:pt x="193294" y="803910"/>
                  </a:lnTo>
                  <a:lnTo>
                    <a:pt x="143256" y="784860"/>
                  </a:lnTo>
                  <a:lnTo>
                    <a:pt x="143256" y="822960"/>
                  </a:lnTo>
                  <a:close/>
                </a:path>
                <a:path w="193675" h="822960">
                  <a:moveTo>
                    <a:pt x="0" y="0"/>
                  </a:moveTo>
                  <a:lnTo>
                    <a:pt x="0" y="80454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5076" y="2909316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077950" y="2803814"/>
            <a:ext cx="461839" cy="1259734"/>
            <a:chOff x="3024950" y="2802636"/>
            <a:chExt cx="461645" cy="1259205"/>
          </a:xfrm>
        </p:grpSpPr>
        <p:sp>
          <p:nvSpPr>
            <p:cNvPr id="34" name="object 34"/>
            <p:cNvSpPr/>
            <p:nvPr/>
          </p:nvSpPr>
          <p:spPr>
            <a:xfrm>
              <a:off x="3029712" y="4038600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4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2048" y="4020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9712" y="4020312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2843" y="36575"/>
                  </a:moveTo>
                  <a:lnTo>
                    <a:pt x="452120" y="17525"/>
                  </a:lnTo>
                  <a:lnTo>
                    <a:pt x="402336" y="0"/>
                  </a:lnTo>
                  <a:lnTo>
                    <a:pt x="402843" y="36575"/>
                  </a:lnTo>
                  <a:close/>
                </a:path>
                <a:path w="452120" h="36829">
                  <a:moveTo>
                    <a:pt x="0" y="22478"/>
                  </a:moveTo>
                  <a:lnTo>
                    <a:pt x="402336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2048" y="401878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7332" y="2802636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3" y="1252727"/>
                  </a:moveTo>
                  <a:lnTo>
                    <a:pt x="444500" y="1233677"/>
                  </a:lnTo>
                  <a:lnTo>
                    <a:pt x="394716" y="1216152"/>
                  </a:lnTo>
                  <a:lnTo>
                    <a:pt x="395223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0490" y="3220040"/>
            <a:ext cx="1059625" cy="72268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118378" y="3972450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5837" y="4323626"/>
            <a:ext cx="73627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622" y="3707925"/>
            <a:ext cx="535149" cy="454342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313972" y="423316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06992" y="5295838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90721" y="4732483"/>
            <a:ext cx="513804" cy="5138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17045" y="3742992"/>
            <a:ext cx="483311" cy="51685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6577" y="3761288"/>
            <a:ext cx="544297" cy="50618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661261" y="4327945"/>
            <a:ext cx="21345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55161" y="4727909"/>
            <a:ext cx="420801" cy="42080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8289" y="1741139"/>
            <a:ext cx="1924096" cy="99254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976206" y="5490611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03580" y="2243508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03478" y="21144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28045" y="3730541"/>
            <a:ext cx="992286" cy="1037391"/>
          </a:xfrm>
          <a:custGeom>
            <a:avLst/>
            <a:gdLst/>
            <a:ahLst/>
            <a:cxnLst/>
            <a:rect l="l" t="t" r="r" b="b"/>
            <a:pathLst>
              <a:path w="991870" h="1036954">
                <a:moveTo>
                  <a:pt x="991615" y="0"/>
                </a:moveTo>
                <a:lnTo>
                  <a:pt x="0" y="0"/>
                </a:lnTo>
                <a:lnTo>
                  <a:pt x="888238" y="1036446"/>
                </a:lnTo>
                <a:lnTo>
                  <a:pt x="99161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5" name="object 55"/>
          <p:cNvSpPr txBox="1"/>
          <p:nvPr/>
        </p:nvSpPr>
        <p:spPr>
          <a:xfrm>
            <a:off x="4166733" y="2640664"/>
            <a:ext cx="3968512" cy="918843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54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01" dirty="0">
              <a:latin typeface="Times New Roman"/>
              <a:cs typeface="Times New Roman"/>
            </a:endParaRPr>
          </a:p>
          <a:p>
            <a:pPr marL="357648"/>
            <a:r>
              <a:rPr sz="1401" b="1" spc="25" dirty="0">
                <a:latin typeface="Arial"/>
                <a:cs typeface="Arial"/>
              </a:rPr>
              <a:t>PLUGINS</a:t>
            </a:r>
            <a:r>
              <a:rPr sz="1401" b="1" spc="-65" dirty="0">
                <a:latin typeface="Arial"/>
                <a:cs typeface="Arial"/>
              </a:rPr>
              <a:t> </a:t>
            </a:r>
            <a:r>
              <a:rPr sz="1401" b="1" spc="-5" dirty="0">
                <a:latin typeface="Arial"/>
                <a:cs typeface="Arial"/>
              </a:rPr>
              <a:t>sont </a:t>
            </a:r>
            <a:r>
              <a:rPr sz="1401" b="1" dirty="0">
                <a:latin typeface="Arial"/>
                <a:cs typeface="Arial"/>
              </a:rPr>
              <a:t>les</a:t>
            </a:r>
            <a:r>
              <a:rPr sz="1401" b="1" spc="-30" dirty="0">
                <a:latin typeface="Arial"/>
                <a:cs typeface="Arial"/>
              </a:rPr>
              <a:t> </a:t>
            </a:r>
            <a:r>
              <a:rPr sz="1401" b="1" spc="-5" dirty="0">
                <a:latin typeface="Arial"/>
                <a:cs typeface="Arial"/>
              </a:rPr>
              <a:t>engrenages</a:t>
            </a:r>
            <a:endParaRPr sz="1401" dirty="0">
              <a:latin typeface="Arial"/>
              <a:cs typeface="Arial"/>
            </a:endParaRPr>
          </a:p>
          <a:p>
            <a:pPr marL="268077" marR="489146" indent="-129591">
              <a:lnSpc>
                <a:spcPts val="1881"/>
              </a:lnSpc>
              <a:spcBef>
                <a:spcPts val="75"/>
              </a:spcBef>
            </a:pPr>
            <a:r>
              <a:rPr sz="1401" dirty="0">
                <a:latin typeface="Arial MT"/>
                <a:cs typeface="Arial MT"/>
              </a:rPr>
              <a:t>Code </a:t>
            </a:r>
            <a:r>
              <a:rPr sz="1401" spc="5" dirty="0">
                <a:latin typeface="Arial MT"/>
                <a:cs typeface="Arial MT"/>
              </a:rPr>
              <a:t>qui se </a:t>
            </a:r>
            <a:r>
              <a:rPr sz="1401" spc="10" dirty="0">
                <a:latin typeface="Arial MT"/>
                <a:cs typeface="Arial MT"/>
              </a:rPr>
              <a:t>connecte </a:t>
            </a:r>
            <a:r>
              <a:rPr sz="1401" dirty="0">
                <a:latin typeface="Arial MT"/>
                <a:cs typeface="Arial MT"/>
              </a:rPr>
              <a:t>au </a:t>
            </a:r>
            <a:r>
              <a:rPr sz="1401" spc="5" dirty="0">
                <a:latin typeface="Arial MT"/>
                <a:cs typeface="Arial MT"/>
              </a:rPr>
              <a:t>moteur principal </a:t>
            </a:r>
            <a:r>
              <a:rPr sz="1401" spc="-37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Adaptabilité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pour</a:t>
            </a:r>
            <a:r>
              <a:rPr sz="1401" dirty="0">
                <a:latin typeface="Arial MT"/>
                <a:cs typeface="Arial MT"/>
              </a:rPr>
              <a:t> </a:t>
            </a:r>
            <a:r>
              <a:rPr sz="1401" spc="10" dirty="0">
                <a:latin typeface="Arial MT"/>
                <a:cs typeface="Arial MT"/>
              </a:rPr>
              <a:t>diverses</a:t>
            </a:r>
            <a:r>
              <a:rPr sz="1401" spc="-1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plateformes</a:t>
            </a:r>
            <a:endParaRPr sz="1401" dirty="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3862" y="5231041"/>
            <a:ext cx="631455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75254" y="5211347"/>
            <a:ext cx="56665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19987" y="4709614"/>
            <a:ext cx="644922" cy="432997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3381542" y="5798207"/>
            <a:ext cx="4754337" cy="53997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54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751">
              <a:latin typeface="Times New Roman"/>
              <a:cs typeface="Times New Roman"/>
            </a:endParaRPr>
          </a:p>
          <a:p>
            <a:pPr marL="216622"/>
            <a:r>
              <a:rPr sz="1651" spc="5" dirty="0">
                <a:solidFill>
                  <a:srgbClr val="006F1F"/>
                </a:solidFill>
                <a:latin typeface="Courier New"/>
                <a:cs typeface="Courier New"/>
              </a:rPr>
              <a:t>{{</a:t>
            </a:r>
            <a:r>
              <a:rPr sz="1651" spc="-15" dirty="0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995FB5"/>
                </a:solidFill>
                <a:latin typeface="Courier New"/>
                <a:cs typeface="Courier New"/>
              </a:rPr>
              <a:t>some_variable</a:t>
            </a:r>
            <a:r>
              <a:rPr sz="1651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651" b="1" spc="10" dirty="0">
                <a:solidFill>
                  <a:srgbClr val="666666"/>
                </a:solidFill>
                <a:latin typeface="Courier New"/>
                <a:cs typeface="Courier New"/>
              </a:rPr>
              <a:t>|</a:t>
            </a:r>
            <a:r>
              <a:rPr sz="1651" b="1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990000"/>
                </a:solidFill>
                <a:latin typeface="Courier New"/>
                <a:cs typeface="Courier New"/>
              </a:rPr>
              <a:t>to_nice_yaml</a:t>
            </a:r>
            <a:r>
              <a:rPr sz="1651" b="1" spc="-6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51" spc="5" dirty="0">
                <a:solidFill>
                  <a:srgbClr val="006F1F"/>
                </a:solidFill>
                <a:latin typeface="Courier New"/>
                <a:cs typeface="Courier New"/>
              </a:rPr>
              <a:t>}}</a:t>
            </a:r>
            <a:endParaRPr sz="1651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739972" y="5374356"/>
            <a:ext cx="36845" cy="418006"/>
            <a:chOff x="5685854" y="5372100"/>
            <a:chExt cx="36830" cy="417830"/>
          </a:xfrm>
        </p:grpSpPr>
        <p:sp>
          <p:nvSpPr>
            <p:cNvPr id="61" name="object 61"/>
            <p:cNvSpPr/>
            <p:nvPr/>
          </p:nvSpPr>
          <p:spPr>
            <a:xfrm>
              <a:off x="5704332" y="5372100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h="375285">
                  <a:moveTo>
                    <a:pt x="0" y="0"/>
                  </a:moveTo>
                  <a:lnTo>
                    <a:pt x="0" y="374904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2" name="object 62"/>
            <p:cNvSpPr/>
            <p:nvPr/>
          </p:nvSpPr>
          <p:spPr>
            <a:xfrm>
              <a:off x="5690616" y="5747004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27178" y="0"/>
                  </a:moveTo>
                  <a:lnTo>
                    <a:pt x="0" y="0"/>
                  </a:lnTo>
                  <a:lnTo>
                    <a:pt x="13588" y="37592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3" name="object 63"/>
            <p:cNvSpPr/>
            <p:nvPr/>
          </p:nvSpPr>
          <p:spPr>
            <a:xfrm>
              <a:off x="5690616" y="5747004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0" y="0"/>
                  </a:moveTo>
                  <a:lnTo>
                    <a:pt x="13588" y="37592"/>
                  </a:lnTo>
                  <a:lnTo>
                    <a:pt x="27178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3822" y="1578002"/>
            <a:ext cx="1924095" cy="9925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58947" y="2828399"/>
            <a:ext cx="3006718" cy="2478176"/>
            <a:chOff x="3805619" y="2827211"/>
            <a:chExt cx="3005455" cy="2477135"/>
          </a:xfrm>
        </p:grpSpPr>
        <p:sp>
          <p:nvSpPr>
            <p:cNvPr id="4" name="object 4"/>
            <p:cNvSpPr/>
            <p:nvPr/>
          </p:nvSpPr>
          <p:spPr>
            <a:xfrm>
              <a:off x="3819906" y="2841498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831336" y="2855975"/>
              <a:ext cx="2979420" cy="362585"/>
            </a:xfrm>
            <a:custGeom>
              <a:avLst/>
              <a:gdLst/>
              <a:ahLst/>
              <a:cxnLst/>
              <a:rect l="l" t="t" r="r" b="b"/>
              <a:pathLst>
                <a:path w="2979420" h="362585">
                  <a:moveTo>
                    <a:pt x="2979166" y="0"/>
                  </a:moveTo>
                  <a:lnTo>
                    <a:pt x="0" y="0"/>
                  </a:lnTo>
                  <a:lnTo>
                    <a:pt x="0" y="41198"/>
                  </a:lnTo>
                  <a:lnTo>
                    <a:pt x="0" y="258394"/>
                  </a:lnTo>
                  <a:lnTo>
                    <a:pt x="150368" y="258394"/>
                  </a:lnTo>
                  <a:lnTo>
                    <a:pt x="150368" y="362458"/>
                  </a:lnTo>
                  <a:lnTo>
                    <a:pt x="2979166" y="362458"/>
                  </a:lnTo>
                  <a:lnTo>
                    <a:pt x="2979166" y="258394"/>
                  </a:lnTo>
                  <a:lnTo>
                    <a:pt x="2979166" y="41198"/>
                  </a:lnTo>
                  <a:lnTo>
                    <a:pt x="2979166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object 6"/>
          <p:cNvSpPr/>
          <p:nvPr/>
        </p:nvSpPr>
        <p:spPr>
          <a:xfrm>
            <a:off x="7127583" y="2742827"/>
            <a:ext cx="0" cy="2718942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291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865" y="1590200"/>
            <a:ext cx="855322" cy="733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01356" y="2179981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94313" y="3642176"/>
            <a:ext cx="538706" cy="47645"/>
            <a:chOff x="6839711" y="3640646"/>
            <a:chExt cx="538480" cy="47625"/>
          </a:xfrm>
        </p:grpSpPr>
        <p:sp>
          <p:nvSpPr>
            <p:cNvPr id="10" name="object 10"/>
            <p:cNvSpPr/>
            <p:nvPr/>
          </p:nvSpPr>
          <p:spPr>
            <a:xfrm>
              <a:off x="6839711" y="366369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7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22819" y="3645408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2819" y="3645408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38100"/>
                  </a:moveTo>
                  <a:lnTo>
                    <a:pt x="50037" y="1905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94313" y="4653012"/>
            <a:ext cx="538706" cy="46374"/>
            <a:chOff x="6839711" y="4651058"/>
            <a:chExt cx="538480" cy="46355"/>
          </a:xfrm>
        </p:grpSpPr>
        <p:sp>
          <p:nvSpPr>
            <p:cNvPr id="14" name="object 14"/>
            <p:cNvSpPr/>
            <p:nvPr/>
          </p:nvSpPr>
          <p:spPr>
            <a:xfrm>
              <a:off x="6839711" y="4674108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7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2819" y="46558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6"/>
                  </a:lnTo>
                  <a:lnTo>
                    <a:pt x="50037" y="1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322819" y="46558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6"/>
                  </a:moveTo>
                  <a:lnTo>
                    <a:pt x="50037" y="18288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49006" y="1449933"/>
            <a:ext cx="6019788" cy="2525186"/>
            <a:chOff x="1996439" y="1449324"/>
            <a:chExt cx="6017260" cy="2524125"/>
          </a:xfrm>
        </p:grpSpPr>
        <p:sp>
          <p:nvSpPr>
            <p:cNvPr id="18" name="object 18"/>
            <p:cNvSpPr/>
            <p:nvPr/>
          </p:nvSpPr>
          <p:spPr>
            <a:xfrm>
              <a:off x="3523487" y="2401824"/>
              <a:ext cx="1524000" cy="495300"/>
            </a:xfrm>
            <a:custGeom>
              <a:avLst/>
              <a:gdLst/>
              <a:ahLst/>
              <a:cxnLst/>
              <a:rect l="l" t="t" r="r" b="b"/>
              <a:pathLst>
                <a:path w="1524000" h="495300">
                  <a:moveTo>
                    <a:pt x="12191" y="214883"/>
                  </a:moveTo>
                  <a:lnTo>
                    <a:pt x="12191" y="494791"/>
                  </a:lnTo>
                </a:path>
                <a:path w="1524000" h="495300">
                  <a:moveTo>
                    <a:pt x="1523619" y="214883"/>
                  </a:moveTo>
                  <a:lnTo>
                    <a:pt x="0" y="214883"/>
                  </a:lnTo>
                </a:path>
                <a:path w="1524000" h="495300">
                  <a:moveTo>
                    <a:pt x="1524000" y="0"/>
                  </a:moveTo>
                  <a:lnTo>
                    <a:pt x="152400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4099" y="1449324"/>
              <a:ext cx="1923288" cy="990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8268" y="3415284"/>
              <a:ext cx="534924" cy="4526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0992" y="3467100"/>
              <a:ext cx="544067" cy="5059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787639" y="2706624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9351" y="2656332"/>
              <a:ext cx="36830" cy="52069"/>
            </a:xfrm>
            <a:custGeom>
              <a:avLst/>
              <a:gdLst/>
              <a:ahLst/>
              <a:cxnLst/>
              <a:rect l="l" t="t" r="r" b="b"/>
              <a:pathLst>
                <a:path w="36829" h="52069">
                  <a:moveTo>
                    <a:pt x="18288" y="0"/>
                  </a:moveTo>
                  <a:lnTo>
                    <a:pt x="0" y="51562"/>
                  </a:lnTo>
                  <a:lnTo>
                    <a:pt x="36575" y="51562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9351" y="2656332"/>
              <a:ext cx="36830" cy="52069"/>
            </a:xfrm>
            <a:custGeom>
              <a:avLst/>
              <a:gdLst/>
              <a:ahLst/>
              <a:cxnLst/>
              <a:rect l="l" t="t" r="r" b="b"/>
              <a:pathLst>
                <a:path w="36829" h="52069">
                  <a:moveTo>
                    <a:pt x="36575" y="51562"/>
                  </a:moveTo>
                  <a:lnTo>
                    <a:pt x="18288" y="0"/>
                  </a:lnTo>
                  <a:lnTo>
                    <a:pt x="0" y="51562"/>
                  </a:lnTo>
                  <a:lnTo>
                    <a:pt x="36575" y="51562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39" y="2926080"/>
              <a:ext cx="1059180" cy="7223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62489" y="3940941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5509" y="5003996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9238" y="4439752"/>
            <a:ext cx="513803" cy="51380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903425" y="4035850"/>
            <a:ext cx="22234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03677" y="4436703"/>
            <a:ext cx="422325" cy="41927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261186" y="3699024"/>
            <a:ext cx="639714" cy="19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8" algn="ctr">
              <a:lnSpc>
                <a:spcPts val="1060"/>
              </a:lnSpc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USERS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indent="6988" algn="ctr">
              <a:lnSpc>
                <a:spcPct val="104200"/>
              </a:lnSpc>
              <a:spcBef>
                <a:spcPts val="885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4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11553" y="2507842"/>
            <a:ext cx="1032309" cy="2615393"/>
            <a:chOff x="2258875" y="2506789"/>
            <a:chExt cx="1031875" cy="2614295"/>
          </a:xfrm>
        </p:grpSpPr>
        <p:sp>
          <p:nvSpPr>
            <p:cNvPr id="33" name="object 33"/>
            <p:cNvSpPr/>
            <p:nvPr/>
          </p:nvSpPr>
          <p:spPr>
            <a:xfrm>
              <a:off x="3285744" y="2511552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0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8875" y="4374057"/>
              <a:ext cx="540404" cy="74649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265565" y="1951285"/>
            <a:ext cx="105390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8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1993" y="1822326"/>
            <a:ext cx="107931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6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2380" y="4938309"/>
            <a:ext cx="631455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34062" y="4938309"/>
            <a:ext cx="556494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80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8503" y="4416883"/>
            <a:ext cx="644922" cy="43452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344353" y="4031530"/>
            <a:ext cx="73627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5891" y="2149742"/>
            <a:ext cx="9370185" cy="4221983"/>
            <a:chOff x="473963" y="2148840"/>
            <a:chExt cx="9366250" cy="422021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1979" y="3450336"/>
              <a:ext cx="483108" cy="5151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37760" y="2148840"/>
              <a:ext cx="4902835" cy="1298575"/>
            </a:xfrm>
            <a:custGeom>
              <a:avLst/>
              <a:gdLst/>
              <a:ahLst/>
              <a:cxnLst/>
              <a:rect l="l" t="t" r="r" b="b"/>
              <a:pathLst>
                <a:path w="4902834" h="1298575">
                  <a:moveTo>
                    <a:pt x="4902454" y="965530"/>
                  </a:moveTo>
                  <a:lnTo>
                    <a:pt x="649097" y="965530"/>
                  </a:lnTo>
                  <a:lnTo>
                    <a:pt x="649097" y="1158621"/>
                  </a:lnTo>
                  <a:lnTo>
                    <a:pt x="4902454" y="1158621"/>
                  </a:lnTo>
                  <a:lnTo>
                    <a:pt x="4902454" y="965530"/>
                  </a:lnTo>
                  <a:close/>
                </a:path>
                <a:path w="4902834" h="1298575">
                  <a:moveTo>
                    <a:pt x="4902454" y="0"/>
                  </a:moveTo>
                  <a:lnTo>
                    <a:pt x="649097" y="0"/>
                  </a:lnTo>
                  <a:lnTo>
                    <a:pt x="649097" y="675894"/>
                  </a:lnTo>
                  <a:lnTo>
                    <a:pt x="0" y="1298321"/>
                  </a:lnTo>
                  <a:lnTo>
                    <a:pt x="649097" y="965454"/>
                  </a:lnTo>
                  <a:lnTo>
                    <a:pt x="4902454" y="965454"/>
                  </a:lnTo>
                  <a:lnTo>
                    <a:pt x="49024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963" y="2897175"/>
              <a:ext cx="3507740" cy="3471545"/>
            </a:xfrm>
            <a:custGeom>
              <a:avLst/>
              <a:gdLst/>
              <a:ahLst/>
              <a:cxnLst/>
              <a:rect l="l" t="t" r="r" b="b"/>
              <a:pathLst>
                <a:path w="3507740" h="3471545">
                  <a:moveTo>
                    <a:pt x="3507740" y="0"/>
                  </a:moveTo>
                  <a:lnTo>
                    <a:pt x="0" y="0"/>
                  </a:lnTo>
                  <a:lnTo>
                    <a:pt x="0" y="3471545"/>
                  </a:lnTo>
                  <a:lnTo>
                    <a:pt x="3507740" y="3471545"/>
                  </a:lnTo>
                  <a:lnTo>
                    <a:pt x="35077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13234" y="2259881"/>
            <a:ext cx="3944284" cy="949506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401" b="1" spc="-5" dirty="0">
                <a:latin typeface="Arial"/>
                <a:cs typeface="Arial"/>
              </a:rPr>
              <a:t>INVENTORY</a:t>
            </a:r>
            <a:endParaRPr sz="1401" dirty="0">
              <a:latin typeface="Arial"/>
              <a:cs typeface="Arial"/>
            </a:endParaRPr>
          </a:p>
          <a:p>
            <a:pPr marL="12705">
              <a:spcBef>
                <a:spcPts val="180"/>
              </a:spcBef>
            </a:pPr>
            <a:r>
              <a:rPr sz="1401" spc="10" dirty="0">
                <a:latin typeface="Arial MT"/>
                <a:cs typeface="Arial MT"/>
              </a:rPr>
              <a:t>Liste</a:t>
            </a:r>
            <a:r>
              <a:rPr sz="1401" spc="-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des </a:t>
            </a:r>
            <a:r>
              <a:rPr sz="1401" spc="10" dirty="0">
                <a:latin typeface="Arial MT"/>
                <a:cs typeface="Arial MT"/>
              </a:rPr>
              <a:t>systèmes</a:t>
            </a:r>
            <a:r>
              <a:rPr sz="1401" spc="-35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à</a:t>
            </a:r>
            <a:r>
              <a:rPr sz="1401" spc="20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automatiser</a:t>
            </a:r>
            <a:r>
              <a:rPr sz="1401" spc="-25" dirty="0">
                <a:latin typeface="Arial MT"/>
                <a:cs typeface="Arial MT"/>
              </a:rPr>
              <a:t> </a:t>
            </a:r>
            <a:r>
              <a:rPr sz="1401" spc="5" dirty="0" err="1">
                <a:latin typeface="Arial MT"/>
                <a:cs typeface="Arial MT"/>
              </a:rPr>
              <a:t>dans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10" dirty="0" err="1" smtClean="0">
                <a:latin typeface="Arial MT"/>
                <a:cs typeface="Arial MT"/>
              </a:rPr>
              <a:t>votre</a:t>
            </a:r>
            <a:r>
              <a:rPr lang="fr-BE" sz="1401" spc="10" dirty="0" smtClean="0">
                <a:latin typeface="Arial MT"/>
                <a:cs typeface="Arial MT"/>
              </a:rPr>
              <a:t> inventaire</a:t>
            </a:r>
          </a:p>
          <a:p>
            <a:pPr marL="12705">
              <a:spcBef>
                <a:spcPts val="180"/>
              </a:spcBef>
            </a:pPr>
            <a:endParaRPr sz="1401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59517" y="2881253"/>
            <a:ext cx="3126783" cy="1904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395128">
              <a:spcBef>
                <a:spcPts val="105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 smtClean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 smtClean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101" baseline="29761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621" y="2930485"/>
            <a:ext cx="1936293" cy="62510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[web]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webserver1.example.com </a:t>
            </a:r>
            <a:r>
              <a:rPr sz="1150" spc="-68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webserver2.example.com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621" y="3737275"/>
            <a:ext cx="1849262" cy="42499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[db]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dbserver1.example.com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7621" y="4344081"/>
            <a:ext cx="1675199" cy="62510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[switches]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leaf01.internal.com </a:t>
            </a:r>
            <a:r>
              <a:rPr sz="1150" spc="-68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leaf02.internal.com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620" y="5150998"/>
            <a:ext cx="2196753" cy="42499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[firewalls]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checkpoint01.internal.com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621" y="5774575"/>
            <a:ext cx="1588167" cy="421817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150" spc="-15" dirty="0">
                <a:latin typeface="Courier New"/>
                <a:cs typeface="Courier New"/>
              </a:rPr>
              <a:t>[lb]</a:t>
            </a:r>
            <a:endParaRPr sz="1150">
              <a:latin typeface="Courier New"/>
              <a:cs typeface="Courier New"/>
            </a:endParaRPr>
          </a:p>
          <a:p>
            <a:pPr marL="12705">
              <a:spcBef>
                <a:spcPts val="180"/>
              </a:spcBef>
            </a:pPr>
            <a:r>
              <a:rPr sz="1150" spc="-15" dirty="0">
                <a:latin typeface="Courier New"/>
                <a:cs typeface="Courier New"/>
              </a:rPr>
              <a:t>f5-01.internal.com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267004" y="4116339"/>
            <a:ext cx="944006" cy="36845"/>
            <a:chOff x="3213925" y="4114610"/>
            <a:chExt cx="943610" cy="36830"/>
          </a:xfrm>
        </p:grpSpPr>
        <p:sp>
          <p:nvSpPr>
            <p:cNvPr id="53" name="object 53"/>
            <p:cNvSpPr/>
            <p:nvPr/>
          </p:nvSpPr>
          <p:spPr>
            <a:xfrm>
              <a:off x="3256787" y="4133088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900176" y="0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4" name="object 54"/>
            <p:cNvSpPr/>
            <p:nvPr/>
          </p:nvSpPr>
          <p:spPr>
            <a:xfrm>
              <a:off x="3218687" y="4119372"/>
              <a:ext cx="38100" cy="27305"/>
            </a:xfrm>
            <a:custGeom>
              <a:avLst/>
              <a:gdLst/>
              <a:ahLst/>
              <a:cxnLst/>
              <a:rect l="l" t="t" r="r" b="b"/>
              <a:pathLst>
                <a:path w="38100" h="27304">
                  <a:moveTo>
                    <a:pt x="37591" y="0"/>
                  </a:moveTo>
                  <a:lnTo>
                    <a:pt x="0" y="13589"/>
                  </a:lnTo>
                  <a:lnTo>
                    <a:pt x="37591" y="27178"/>
                  </a:lnTo>
                  <a:lnTo>
                    <a:pt x="37591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5" name="object 55"/>
            <p:cNvSpPr/>
            <p:nvPr/>
          </p:nvSpPr>
          <p:spPr>
            <a:xfrm>
              <a:off x="3218687" y="4119372"/>
              <a:ext cx="38100" cy="27305"/>
            </a:xfrm>
            <a:custGeom>
              <a:avLst/>
              <a:gdLst/>
              <a:ahLst/>
              <a:cxnLst/>
              <a:rect l="l" t="t" r="r" b="b"/>
              <a:pathLst>
                <a:path w="38100" h="27304">
                  <a:moveTo>
                    <a:pt x="37591" y="0"/>
                  </a:moveTo>
                  <a:lnTo>
                    <a:pt x="0" y="13589"/>
                  </a:lnTo>
                  <a:lnTo>
                    <a:pt x="37591" y="27178"/>
                  </a:lnTo>
                  <a:lnTo>
                    <a:pt x="37591" y="0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2700" y="2969236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1" y="2448560"/>
                </a:lnTo>
                <a:lnTo>
                  <a:pt x="2970021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7187044" y="4663494"/>
            <a:ext cx="0" cy="924313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924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7187044" y="2869373"/>
            <a:ext cx="0" cy="557764"/>
          </a:xfrm>
          <a:custGeom>
            <a:avLst/>
            <a:gdLst/>
            <a:ahLst/>
            <a:cxnLst/>
            <a:rect l="l" t="t" r="r" b="b"/>
            <a:pathLst>
              <a:path h="557529">
                <a:moveTo>
                  <a:pt x="0" y="0"/>
                </a:moveTo>
                <a:lnTo>
                  <a:pt x="0" y="557428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/>
          <p:nvPr/>
        </p:nvSpPr>
        <p:spPr>
          <a:xfrm>
            <a:off x="3944134" y="2983721"/>
            <a:ext cx="2947638" cy="283964"/>
          </a:xfrm>
          <a:custGeom>
            <a:avLst/>
            <a:gdLst/>
            <a:ahLst/>
            <a:cxnLst/>
            <a:rect l="l" t="t" r="r" b="b"/>
            <a:pathLst>
              <a:path w="2946400" h="283845">
                <a:moveTo>
                  <a:pt x="2945892" y="0"/>
                </a:moveTo>
                <a:lnTo>
                  <a:pt x="0" y="0"/>
                </a:lnTo>
                <a:lnTo>
                  <a:pt x="0" y="283463"/>
                </a:lnTo>
                <a:lnTo>
                  <a:pt x="2945892" y="283463"/>
                </a:lnTo>
                <a:lnTo>
                  <a:pt x="294589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 txBox="1"/>
          <p:nvPr/>
        </p:nvSpPr>
        <p:spPr>
          <a:xfrm>
            <a:off x="3946994" y="3074056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16992">
              <a:spcBef>
                <a:spcPts val="90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1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NGINE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53774" y="4779558"/>
            <a:ext cx="538706" cy="46374"/>
            <a:chOff x="6899147" y="4777550"/>
            <a:chExt cx="538480" cy="46355"/>
          </a:xfrm>
        </p:grpSpPr>
        <p:sp>
          <p:nvSpPr>
            <p:cNvPr id="8" name="object 8"/>
            <p:cNvSpPr/>
            <p:nvPr/>
          </p:nvSpPr>
          <p:spPr>
            <a:xfrm>
              <a:off x="6899147" y="4800600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4782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82255" y="4782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08469" y="2523089"/>
            <a:ext cx="3058810" cy="2362557"/>
            <a:chOff x="2055876" y="2522029"/>
            <a:chExt cx="3057525" cy="2361565"/>
          </a:xfrm>
        </p:grpSpPr>
        <p:sp>
          <p:nvSpPr>
            <p:cNvPr id="12" name="object 12"/>
            <p:cNvSpPr/>
            <p:nvPr/>
          </p:nvSpPr>
          <p:spPr>
            <a:xfrm>
              <a:off x="3595116" y="2743200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8239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5892" y="2526792"/>
              <a:ext cx="2162175" cy="2339340"/>
            </a:xfrm>
            <a:custGeom>
              <a:avLst/>
              <a:gdLst/>
              <a:ahLst/>
              <a:cxnLst/>
              <a:rect l="l" t="t" r="r" b="b"/>
              <a:pathLst>
                <a:path w="2162175" h="2339340">
                  <a:moveTo>
                    <a:pt x="2162174" y="216408"/>
                  </a:moveTo>
                  <a:lnTo>
                    <a:pt x="637032" y="216408"/>
                  </a:lnTo>
                </a:path>
                <a:path w="2162175" h="2339340">
                  <a:moveTo>
                    <a:pt x="2161032" y="0"/>
                  </a:moveTo>
                  <a:lnTo>
                    <a:pt x="2161032" y="225171"/>
                  </a:lnTo>
                </a:path>
                <a:path w="2162175" h="2339340">
                  <a:moveTo>
                    <a:pt x="0" y="2339213"/>
                  </a:moveTo>
                  <a:lnTo>
                    <a:pt x="792480" y="233324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8372" y="484174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0" y="36576"/>
                  </a:lnTo>
                  <a:lnTo>
                    <a:pt x="50164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940" y="4064508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6"/>
                  </a:moveTo>
                  <a:lnTo>
                    <a:pt x="1220597" y="795020"/>
                  </a:lnTo>
                  <a:lnTo>
                    <a:pt x="1170432" y="777240"/>
                  </a:lnTo>
                  <a:lnTo>
                    <a:pt x="1170813" y="813816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9652" y="43906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9652" y="43906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0048" y="4280916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251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4620" y="4061460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6" y="3052572"/>
              <a:ext cx="1060703" cy="7223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26865" y="3806264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2599" y="3541739"/>
            <a:ext cx="535149" cy="45434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35290" y="4091237"/>
            <a:ext cx="18422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HO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05542" y="4066978"/>
            <a:ext cx="26744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5606" y="5129906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79043" y="2779229"/>
            <a:ext cx="46374" cy="341774"/>
            <a:chOff x="7824026" y="2778062"/>
            <a:chExt cx="46355" cy="341630"/>
          </a:xfrm>
        </p:grpSpPr>
        <p:sp>
          <p:nvSpPr>
            <p:cNvPr id="27" name="object 27"/>
            <p:cNvSpPr/>
            <p:nvPr/>
          </p:nvSpPr>
          <p:spPr>
            <a:xfrm>
              <a:off x="7847076" y="2833116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28788" y="278282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28788" y="278282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87749" y="1574953"/>
            <a:ext cx="5926404" cy="3727745"/>
            <a:chOff x="2135123" y="1574292"/>
            <a:chExt cx="5923915" cy="3726179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535" y="1574292"/>
              <a:ext cx="1924812" cy="9921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123" y="4395216"/>
              <a:ext cx="906780" cy="9052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4564380"/>
              <a:ext cx="515111" cy="5135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0427" y="3593592"/>
              <a:ext cx="544068" cy="5059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039" y="4559808"/>
              <a:ext cx="420624" cy="4206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45179" y="2636520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07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5376" y="4541520"/>
              <a:ext cx="644651" cy="4328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2939" y="3575304"/>
              <a:ext cx="483108" cy="51663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285072" y="5324806"/>
            <a:ext cx="700699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2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1841" y="5064855"/>
            <a:ext cx="631455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5049" y="5064855"/>
            <a:ext cx="555223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2343" y="1948236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3282" y="1704548"/>
            <a:ext cx="1925621" cy="99101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312193" y="20773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34197" y="1716745"/>
            <a:ext cx="4990656" cy="2947003"/>
            <a:chOff x="2781300" y="1716024"/>
            <a:chExt cx="4988560" cy="2945765"/>
          </a:xfrm>
        </p:grpSpPr>
        <p:sp>
          <p:nvSpPr>
            <p:cNvPr id="46" name="object 46"/>
            <p:cNvSpPr/>
            <p:nvPr/>
          </p:nvSpPr>
          <p:spPr>
            <a:xfrm>
              <a:off x="2781300" y="2572512"/>
              <a:ext cx="4988560" cy="2089150"/>
            </a:xfrm>
            <a:custGeom>
              <a:avLst/>
              <a:gdLst/>
              <a:ahLst/>
              <a:cxnLst/>
              <a:rect l="l" t="t" r="r" b="b"/>
              <a:pathLst>
                <a:path w="4988559" h="2089150">
                  <a:moveTo>
                    <a:pt x="2078355" y="853059"/>
                  </a:moveTo>
                  <a:lnTo>
                    <a:pt x="736854" y="0"/>
                  </a:lnTo>
                  <a:lnTo>
                    <a:pt x="831342" y="853059"/>
                  </a:lnTo>
                  <a:lnTo>
                    <a:pt x="2078355" y="853059"/>
                  </a:lnTo>
                  <a:close/>
                </a:path>
                <a:path w="4988559" h="2089150">
                  <a:moveTo>
                    <a:pt x="4988052" y="853084"/>
                  </a:moveTo>
                  <a:lnTo>
                    <a:pt x="0" y="853084"/>
                  </a:lnTo>
                  <a:lnTo>
                    <a:pt x="0" y="2089023"/>
                  </a:lnTo>
                  <a:lnTo>
                    <a:pt x="4988052" y="2089023"/>
                  </a:lnTo>
                  <a:lnTo>
                    <a:pt x="4988052" y="85308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7155" y="1716024"/>
              <a:ext cx="854963" cy="73304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961451" y="2306018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23878" y="3643895"/>
            <a:ext cx="3956391" cy="792675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4825" y="3031176"/>
            <a:ext cx="3006718" cy="2478176"/>
            <a:chOff x="3581591" y="3029903"/>
            <a:chExt cx="3005455" cy="2477135"/>
          </a:xfrm>
        </p:grpSpPr>
        <p:sp>
          <p:nvSpPr>
            <p:cNvPr id="3" name="object 3"/>
            <p:cNvSpPr/>
            <p:nvPr/>
          </p:nvSpPr>
          <p:spPr>
            <a:xfrm>
              <a:off x="3595877" y="3044190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" name="object 4"/>
            <p:cNvSpPr/>
            <p:nvPr/>
          </p:nvSpPr>
          <p:spPr>
            <a:xfrm>
              <a:off x="3607307" y="3058668"/>
              <a:ext cx="2979420" cy="362585"/>
            </a:xfrm>
            <a:custGeom>
              <a:avLst/>
              <a:gdLst/>
              <a:ahLst/>
              <a:cxnLst/>
              <a:rect l="l" t="t" r="r" b="b"/>
              <a:pathLst>
                <a:path w="2979420" h="362585">
                  <a:moveTo>
                    <a:pt x="2979166" y="0"/>
                  </a:moveTo>
                  <a:lnTo>
                    <a:pt x="0" y="0"/>
                  </a:lnTo>
                  <a:lnTo>
                    <a:pt x="0" y="362458"/>
                  </a:lnTo>
                  <a:lnTo>
                    <a:pt x="2979166" y="362458"/>
                  </a:lnTo>
                  <a:lnTo>
                    <a:pt x="2979166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" name="object 5"/>
          <p:cNvSpPr/>
          <p:nvPr/>
        </p:nvSpPr>
        <p:spPr>
          <a:xfrm>
            <a:off x="6901937" y="2945605"/>
            <a:ext cx="0" cy="674018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20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/>
          <p:nvPr/>
        </p:nvSpPr>
        <p:spPr>
          <a:xfrm>
            <a:off x="6901937" y="4526403"/>
            <a:ext cx="0" cy="1137763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7158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7"/>
          <p:cNvSpPr txBox="1"/>
          <p:nvPr/>
        </p:nvSpPr>
        <p:spPr>
          <a:xfrm>
            <a:off x="3663410" y="3150669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67812">
              <a:spcBef>
                <a:spcPts val="9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70191" y="4855790"/>
            <a:ext cx="538706" cy="46374"/>
            <a:chOff x="6615683" y="4853750"/>
            <a:chExt cx="538480" cy="46355"/>
          </a:xfrm>
        </p:grpSpPr>
        <p:sp>
          <p:nvSpPr>
            <p:cNvPr id="9" name="object 9"/>
            <p:cNvSpPr/>
            <p:nvPr/>
          </p:nvSpPr>
          <p:spPr>
            <a:xfrm>
              <a:off x="6615683" y="4876800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8791" y="48585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8791" y="48585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7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37599" y="4139398"/>
            <a:ext cx="1125693" cy="242672"/>
            <a:chOff x="2384869" y="4137660"/>
            <a:chExt cx="1125220" cy="242570"/>
          </a:xfrm>
        </p:grpSpPr>
        <p:sp>
          <p:nvSpPr>
            <p:cNvPr id="13" name="object 13"/>
            <p:cNvSpPr/>
            <p:nvPr/>
          </p:nvSpPr>
          <p:spPr>
            <a:xfrm>
              <a:off x="2386583" y="4357116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3383" y="4338828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0"/>
                  </a:moveTo>
                  <a:lnTo>
                    <a:pt x="0" y="36575"/>
                  </a:lnTo>
                  <a:lnTo>
                    <a:pt x="51562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631" y="4137660"/>
              <a:ext cx="1115695" cy="238125"/>
            </a:xfrm>
            <a:custGeom>
              <a:avLst/>
              <a:gdLst/>
              <a:ahLst/>
              <a:cxnLst/>
              <a:rect l="l" t="t" r="r" b="b"/>
              <a:pathLst>
                <a:path w="1115695" h="238125">
                  <a:moveTo>
                    <a:pt x="1063752" y="237744"/>
                  </a:moveTo>
                  <a:lnTo>
                    <a:pt x="1115314" y="219456"/>
                  </a:lnTo>
                  <a:lnTo>
                    <a:pt x="1063752" y="201168"/>
                  </a:lnTo>
                  <a:lnTo>
                    <a:pt x="1063752" y="237744"/>
                  </a:lnTo>
                  <a:close/>
                </a:path>
                <a:path w="1115695" h="2381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884" y="3130086"/>
            <a:ext cx="1059625" cy="72268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347810" y="2599321"/>
            <a:ext cx="4495148" cy="1578638"/>
            <a:chOff x="3294697" y="2598229"/>
            <a:chExt cx="4493260" cy="157797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2715" y="3616452"/>
              <a:ext cx="534924" cy="4541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3669792"/>
              <a:ext cx="542543" cy="5059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99459" y="3624072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93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4907" y="360426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9459" y="2602992"/>
              <a:ext cx="1524000" cy="1039494"/>
            </a:xfrm>
            <a:custGeom>
              <a:avLst/>
              <a:gdLst/>
              <a:ahLst/>
              <a:cxnLst/>
              <a:rect l="l" t="t" r="r" b="b"/>
              <a:pathLst>
                <a:path w="1524000" h="1039495">
                  <a:moveTo>
                    <a:pt x="155448" y="1039367"/>
                  </a:moveTo>
                  <a:lnTo>
                    <a:pt x="205486" y="1020317"/>
                  </a:lnTo>
                  <a:lnTo>
                    <a:pt x="155448" y="1001267"/>
                  </a:lnTo>
                  <a:lnTo>
                    <a:pt x="155448" y="1039367"/>
                  </a:lnTo>
                  <a:close/>
                </a:path>
                <a:path w="1524000" h="1039495">
                  <a:moveTo>
                    <a:pt x="10667" y="216408"/>
                  </a:moveTo>
                  <a:lnTo>
                    <a:pt x="10667" y="1020952"/>
                  </a:lnTo>
                </a:path>
                <a:path w="1524000" h="1039495">
                  <a:moveTo>
                    <a:pt x="1523618" y="216408"/>
                  </a:moveTo>
                  <a:lnTo>
                    <a:pt x="0" y="216408"/>
                  </a:lnTo>
                </a:path>
                <a:path w="1524000" h="103949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904166" y="4142448"/>
            <a:ext cx="1659317" cy="1236864"/>
            <a:chOff x="1851660" y="4140708"/>
            <a:chExt cx="1658620" cy="1236345"/>
          </a:xfrm>
        </p:grpSpPr>
        <p:sp>
          <p:nvSpPr>
            <p:cNvPr id="24" name="object 24"/>
            <p:cNvSpPr/>
            <p:nvPr/>
          </p:nvSpPr>
          <p:spPr>
            <a:xfrm>
              <a:off x="2662428" y="4936236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3384" y="4916424"/>
              <a:ext cx="52069" cy="38100"/>
            </a:xfrm>
            <a:custGeom>
              <a:avLst/>
              <a:gdLst/>
              <a:ahLst/>
              <a:cxnLst/>
              <a:rect l="l" t="t" r="r" b="b"/>
              <a:pathLst>
                <a:path w="52070" h="38100">
                  <a:moveTo>
                    <a:pt x="0" y="0"/>
                  </a:moveTo>
                  <a:lnTo>
                    <a:pt x="380" y="38100"/>
                  </a:lnTo>
                  <a:lnTo>
                    <a:pt x="51688" y="18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2952" y="4140708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0813" y="813816"/>
                  </a:moveTo>
                  <a:lnTo>
                    <a:pt x="1222121" y="794258"/>
                  </a:lnTo>
                  <a:lnTo>
                    <a:pt x="1170432" y="775716"/>
                  </a:lnTo>
                  <a:lnTo>
                    <a:pt x="1170813" y="813816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664" y="44668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664" y="44668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1660" y="4471416"/>
              <a:ext cx="905256" cy="90525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102344" y="2713860"/>
            <a:ext cx="461839" cy="1259734"/>
            <a:chOff x="3049334" y="2712720"/>
            <a:chExt cx="461645" cy="1259205"/>
          </a:xfrm>
        </p:grpSpPr>
        <p:sp>
          <p:nvSpPr>
            <p:cNvPr id="31" name="object 31"/>
            <p:cNvSpPr/>
            <p:nvPr/>
          </p:nvSpPr>
          <p:spPr>
            <a:xfrm>
              <a:off x="3054096" y="3948684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456431" y="393039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3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4096" y="3930396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2844" y="36575"/>
                  </a:moveTo>
                  <a:lnTo>
                    <a:pt x="452119" y="17525"/>
                  </a:lnTo>
                  <a:lnTo>
                    <a:pt x="402336" y="0"/>
                  </a:lnTo>
                  <a:lnTo>
                    <a:pt x="402844" y="36575"/>
                  </a:lnTo>
                  <a:close/>
                </a:path>
                <a:path w="452120" h="36829">
                  <a:moveTo>
                    <a:pt x="0" y="22479"/>
                  </a:moveTo>
                  <a:lnTo>
                    <a:pt x="402336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6431" y="392887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3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1716" y="2712720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3" y="1252727"/>
                  </a:moveTo>
                  <a:lnTo>
                    <a:pt x="444499" y="1233677"/>
                  </a:lnTo>
                  <a:lnTo>
                    <a:pt x="394716" y="1216152"/>
                  </a:lnTo>
                  <a:lnTo>
                    <a:pt x="395223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2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2392" y="3882496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31005" y="5205884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114" y="4642529"/>
            <a:ext cx="513803" cy="51380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9556" y="4637955"/>
            <a:ext cx="420801" cy="42080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593935" y="2855461"/>
            <a:ext cx="47645" cy="341774"/>
            <a:chOff x="7539038" y="2854262"/>
            <a:chExt cx="47625" cy="341630"/>
          </a:xfrm>
        </p:grpSpPr>
        <p:sp>
          <p:nvSpPr>
            <p:cNvPr id="41" name="object 41"/>
            <p:cNvSpPr/>
            <p:nvPr/>
          </p:nvSpPr>
          <p:spPr>
            <a:xfrm>
              <a:off x="7562088" y="2909316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43800" y="2859024"/>
              <a:ext cx="38100" cy="50165"/>
            </a:xfrm>
            <a:custGeom>
              <a:avLst/>
              <a:gdLst/>
              <a:ahLst/>
              <a:cxnLst/>
              <a:rect l="l" t="t" r="r" b="b"/>
              <a:pathLst>
                <a:path w="38100" h="50164">
                  <a:moveTo>
                    <a:pt x="19050" y="0"/>
                  </a:moveTo>
                  <a:lnTo>
                    <a:pt x="0" y="50037"/>
                  </a:lnTo>
                  <a:lnTo>
                    <a:pt x="38100" y="500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2859024"/>
              <a:ext cx="38100" cy="50165"/>
            </a:xfrm>
            <a:custGeom>
              <a:avLst/>
              <a:gdLst/>
              <a:ahLst/>
              <a:cxnLst/>
              <a:rect l="l" t="t" r="r" b="b"/>
              <a:pathLst>
                <a:path w="38100" h="50164">
                  <a:moveTo>
                    <a:pt x="38100" y="50037"/>
                  </a:moveTo>
                  <a:lnTo>
                    <a:pt x="19050" y="0"/>
                  </a:lnTo>
                  <a:lnTo>
                    <a:pt x="0" y="50037"/>
                  </a:lnTo>
                  <a:lnTo>
                    <a:pt x="38100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00346" y="5400657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66733" y="5141087"/>
            <a:ext cx="632726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09941" y="5141087"/>
            <a:ext cx="556494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4382" y="4619660"/>
            <a:ext cx="644922" cy="432998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663410" y="4233672"/>
            <a:ext cx="295716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468182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241441" y="2677268"/>
            <a:ext cx="4890919" cy="1849262"/>
            <a:chOff x="4187952" y="2676144"/>
            <a:chExt cx="4888865" cy="1848485"/>
          </a:xfrm>
        </p:grpSpPr>
        <p:sp>
          <p:nvSpPr>
            <p:cNvPr id="50" name="object 50"/>
            <p:cNvSpPr/>
            <p:nvPr/>
          </p:nvSpPr>
          <p:spPr>
            <a:xfrm>
              <a:off x="5128260" y="2676143"/>
              <a:ext cx="3949065" cy="1848485"/>
            </a:xfrm>
            <a:custGeom>
              <a:avLst/>
              <a:gdLst/>
              <a:ahLst/>
              <a:cxnLst/>
              <a:rect l="l" t="t" r="r" b="b"/>
              <a:pathLst>
                <a:path w="3949065" h="1848485">
                  <a:moveTo>
                    <a:pt x="1667383" y="941832"/>
                  </a:moveTo>
                  <a:lnTo>
                    <a:pt x="0" y="0"/>
                  </a:lnTo>
                  <a:lnTo>
                    <a:pt x="689737" y="941832"/>
                  </a:lnTo>
                  <a:lnTo>
                    <a:pt x="1667383" y="941832"/>
                  </a:lnTo>
                  <a:close/>
                </a:path>
                <a:path w="3949065" h="1848485">
                  <a:moveTo>
                    <a:pt x="3948557" y="941844"/>
                  </a:moveTo>
                  <a:lnTo>
                    <a:pt x="37846" y="941844"/>
                  </a:lnTo>
                  <a:lnTo>
                    <a:pt x="37846" y="1848358"/>
                  </a:lnTo>
                  <a:lnTo>
                    <a:pt x="3948557" y="1848358"/>
                  </a:lnTo>
                  <a:lnTo>
                    <a:pt x="3948557" y="94184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7952" y="3651504"/>
              <a:ext cx="483108" cy="51663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392288" y="3742018"/>
            <a:ext cx="3266542" cy="53108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349279" algn="l"/>
              </a:tabLst>
            </a:pPr>
            <a:r>
              <a:rPr sz="2101" b="1" spc="15" baseline="-19841" dirty="0">
                <a:latin typeface="Arial"/>
                <a:cs typeface="Arial"/>
              </a:rPr>
              <a:t>CMDB	</a:t>
            </a:r>
            <a:r>
              <a:rPr sz="1401" spc="-35" dirty="0">
                <a:latin typeface="Arial MT"/>
                <a:cs typeface="Arial MT"/>
              </a:rPr>
              <a:t>bler,</a:t>
            </a:r>
            <a:r>
              <a:rPr sz="1401" spc="-90" dirty="0">
                <a:latin typeface="Arial MT"/>
                <a:cs typeface="Arial MT"/>
              </a:rPr>
              <a:t> </a:t>
            </a:r>
            <a:r>
              <a:rPr sz="1401" spc="-155" dirty="0">
                <a:latin typeface="Arial MT"/>
                <a:cs typeface="Arial MT"/>
              </a:rPr>
              <a:t>BM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1401" spc="-155" dirty="0">
                <a:latin typeface="Arial MT"/>
                <a:cs typeface="Arial MT"/>
              </a:rPr>
              <a:t>C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401" spc="-155" dirty="0">
                <a:latin typeface="Arial MT"/>
                <a:cs typeface="Arial MT"/>
              </a:rPr>
              <a:t>,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1401" spc="-155" dirty="0">
                <a:latin typeface="Arial MT"/>
                <a:cs typeface="Arial MT"/>
              </a:rPr>
              <a:t>C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TS</a:t>
            </a:r>
            <a:r>
              <a:rPr sz="1401" spc="-155" dirty="0">
                <a:latin typeface="Arial MT"/>
                <a:cs typeface="Arial MT"/>
              </a:rPr>
              <a:t>ustomcmdb</a:t>
            </a:r>
            <a:endParaRPr sz="1401">
              <a:latin typeface="Arial MT"/>
              <a:cs typeface="Arial MT"/>
            </a:endParaRPr>
          </a:p>
          <a:p>
            <a:pPr marL="4447">
              <a:spcBef>
                <a:spcPts val="615"/>
              </a:spcBef>
            </a:pPr>
            <a:r>
              <a:rPr sz="1401" spc="-25" dirty="0">
                <a:latin typeface="Arial MT"/>
                <a:cs typeface="Arial MT"/>
              </a:rPr>
              <a:t>S</a:t>
            </a:r>
            <a:r>
              <a:rPr sz="1401" spc="-30" dirty="0">
                <a:latin typeface="Arial MT"/>
                <a:cs typeface="Arial MT"/>
              </a:rPr>
              <a:t>e</a:t>
            </a:r>
            <a:r>
              <a:rPr sz="1401" spc="-25" dirty="0">
                <a:latin typeface="Arial MT"/>
                <a:cs typeface="Arial MT"/>
              </a:rPr>
              <a:t>r</a:t>
            </a:r>
            <a:r>
              <a:rPr sz="1401" spc="-20" dirty="0">
                <a:latin typeface="Arial MT"/>
                <a:cs typeface="Arial MT"/>
              </a:rPr>
              <a:t>v</a:t>
            </a:r>
            <a:r>
              <a:rPr sz="1401" spc="-25" dirty="0">
                <a:latin typeface="Arial MT"/>
                <a:cs typeface="Arial MT"/>
              </a:rPr>
              <a:t>i</a:t>
            </a:r>
            <a:r>
              <a:rPr sz="1401" spc="-20" dirty="0">
                <a:latin typeface="Arial MT"/>
                <a:cs typeface="Arial MT"/>
              </a:rPr>
              <a:t>c</a:t>
            </a:r>
            <a:r>
              <a:rPr sz="1401" spc="-30" dirty="0">
                <a:latin typeface="Arial MT"/>
                <a:cs typeface="Arial MT"/>
              </a:rPr>
              <a:t>eNow</a:t>
            </a:r>
            <a:r>
              <a:rPr sz="1401" dirty="0">
                <a:latin typeface="Arial MT"/>
                <a:cs typeface="Arial MT"/>
              </a:rPr>
              <a:t>,</a:t>
            </a:r>
            <a:r>
              <a:rPr sz="1401" spc="-155" dirty="0">
                <a:latin typeface="Arial MT"/>
                <a:cs typeface="Arial MT"/>
              </a:rPr>
              <a:t> </a:t>
            </a:r>
            <a:r>
              <a:rPr sz="1401" spc="15" dirty="0">
                <a:latin typeface="Arial MT"/>
                <a:cs typeface="Arial MT"/>
              </a:rPr>
              <a:t>C</a:t>
            </a:r>
            <a:r>
              <a:rPr sz="1401" spc="20" dirty="0">
                <a:latin typeface="Arial MT"/>
                <a:cs typeface="Arial MT"/>
              </a:rPr>
              <a:t>o</a:t>
            </a:r>
            <a:r>
              <a:rPr sz="1401" dirty="0">
                <a:latin typeface="Arial MT"/>
                <a:cs typeface="Arial MT"/>
              </a:rPr>
              <a:t>b</a:t>
            </a:r>
            <a:endParaRPr sz="1401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52683" y="1651185"/>
            <a:ext cx="6411113" cy="1120611"/>
            <a:chOff x="2100072" y="1650492"/>
            <a:chExt cx="6408420" cy="1120140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5204" y="1780032"/>
              <a:ext cx="1923288" cy="9906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0072" y="1650492"/>
              <a:ext cx="1923288" cy="99212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027720" y="2153554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7490" y="2024468"/>
            <a:ext cx="1078683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45742" y="1792977"/>
            <a:ext cx="855322" cy="733352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676979" y="2348962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82143" y="2686416"/>
            <a:ext cx="3950724" cy="1849262"/>
            <a:chOff x="5128259" y="2685288"/>
            <a:chExt cx="3949065" cy="1848485"/>
          </a:xfrm>
        </p:grpSpPr>
        <p:sp>
          <p:nvSpPr>
            <p:cNvPr id="61" name="object 61"/>
            <p:cNvSpPr/>
            <p:nvPr/>
          </p:nvSpPr>
          <p:spPr>
            <a:xfrm>
              <a:off x="5128260" y="2685287"/>
              <a:ext cx="3949065" cy="1848485"/>
            </a:xfrm>
            <a:custGeom>
              <a:avLst/>
              <a:gdLst/>
              <a:ahLst/>
              <a:cxnLst/>
              <a:rect l="l" t="t" r="r" b="b"/>
              <a:pathLst>
                <a:path w="3949065" h="1848485">
                  <a:moveTo>
                    <a:pt x="1667383" y="941832"/>
                  </a:moveTo>
                  <a:lnTo>
                    <a:pt x="0" y="0"/>
                  </a:lnTo>
                  <a:lnTo>
                    <a:pt x="689737" y="941832"/>
                  </a:lnTo>
                  <a:lnTo>
                    <a:pt x="1667383" y="941832"/>
                  </a:lnTo>
                  <a:close/>
                </a:path>
                <a:path w="3949065" h="1848485">
                  <a:moveTo>
                    <a:pt x="3948557" y="941844"/>
                  </a:moveTo>
                  <a:lnTo>
                    <a:pt x="37846" y="941844"/>
                  </a:lnTo>
                  <a:lnTo>
                    <a:pt x="37846" y="1848358"/>
                  </a:lnTo>
                  <a:lnTo>
                    <a:pt x="3948557" y="1848358"/>
                  </a:lnTo>
                  <a:lnTo>
                    <a:pt x="3948557" y="94184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4103" y="3784094"/>
              <a:ext cx="3354718" cy="664462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2700" y="2830494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1" y="2448560"/>
                </a:lnTo>
                <a:lnTo>
                  <a:pt x="2970021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7187044" y="2729106"/>
            <a:ext cx="0" cy="2718942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292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3944134" y="2841929"/>
            <a:ext cx="2947638" cy="287141"/>
          </a:xfrm>
          <a:custGeom>
            <a:avLst/>
            <a:gdLst/>
            <a:ahLst/>
            <a:cxnLst/>
            <a:rect l="l" t="t" r="r" b="b"/>
            <a:pathLst>
              <a:path w="2946400" h="287019">
                <a:moveTo>
                  <a:pt x="2945892" y="0"/>
                </a:moveTo>
                <a:lnTo>
                  <a:pt x="0" y="0"/>
                </a:lnTo>
                <a:lnTo>
                  <a:pt x="0" y="286512"/>
                </a:lnTo>
                <a:lnTo>
                  <a:pt x="2945892" y="286512"/>
                </a:lnTo>
                <a:lnTo>
                  <a:pt x="294589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3946994" y="2844788"/>
            <a:ext cx="2943191" cy="283964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01643" rIns="0" bIns="0" rtlCol="0">
            <a:spAutoFit/>
          </a:bodyPr>
          <a:lstStyle/>
          <a:p>
            <a:pPr marL="368447">
              <a:spcBef>
                <a:spcPts val="80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3774" y="3629979"/>
            <a:ext cx="538706" cy="46374"/>
            <a:chOff x="6899147" y="3628454"/>
            <a:chExt cx="538480" cy="46355"/>
          </a:xfrm>
        </p:grpSpPr>
        <p:sp>
          <p:nvSpPr>
            <p:cNvPr id="7" name="object 7"/>
            <p:cNvSpPr/>
            <p:nvPr/>
          </p:nvSpPr>
          <p:spPr>
            <a:xfrm>
              <a:off x="6899147" y="36515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8" name="object 8"/>
            <p:cNvSpPr/>
            <p:nvPr/>
          </p:nvSpPr>
          <p:spPr>
            <a:xfrm>
              <a:off x="7382255" y="36332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36332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53774" y="4639290"/>
            <a:ext cx="538706" cy="47645"/>
            <a:chOff x="6899147" y="4637342"/>
            <a:chExt cx="538480" cy="47625"/>
          </a:xfrm>
        </p:grpSpPr>
        <p:sp>
          <p:nvSpPr>
            <p:cNvPr id="11" name="object 11"/>
            <p:cNvSpPr/>
            <p:nvPr/>
          </p:nvSpPr>
          <p:spPr>
            <a:xfrm>
              <a:off x="6899147" y="466191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5" y="4642104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0"/>
                  </a:moveTo>
                  <a:lnTo>
                    <a:pt x="0" y="38100"/>
                  </a:lnTo>
                  <a:lnTo>
                    <a:pt x="50038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2255" y="4642104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38100"/>
                  </a:moveTo>
                  <a:lnTo>
                    <a:pt x="50038" y="1905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722708" y="3924424"/>
            <a:ext cx="1123787" cy="241401"/>
            <a:chOff x="2669857" y="3922776"/>
            <a:chExt cx="1123315" cy="241300"/>
          </a:xfrm>
        </p:grpSpPr>
        <p:sp>
          <p:nvSpPr>
            <p:cNvPr id="15" name="object 15"/>
            <p:cNvSpPr/>
            <p:nvPr/>
          </p:nvSpPr>
          <p:spPr>
            <a:xfrm>
              <a:off x="2670047" y="4140708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69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371" y="41224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4619" y="3922776"/>
              <a:ext cx="1113790" cy="236220"/>
            </a:xfrm>
            <a:custGeom>
              <a:avLst/>
              <a:gdLst/>
              <a:ahLst/>
              <a:cxnLst/>
              <a:rect l="l" t="t" r="r" b="b"/>
              <a:pathLst>
                <a:path w="1113789" h="236220">
                  <a:moveTo>
                    <a:pt x="1063752" y="236219"/>
                  </a:moveTo>
                  <a:lnTo>
                    <a:pt x="1113790" y="217931"/>
                  </a:lnTo>
                  <a:lnTo>
                    <a:pt x="1063752" y="199643"/>
                  </a:lnTo>
                  <a:lnTo>
                    <a:pt x="1063752" y="236219"/>
                  </a:lnTo>
                  <a:close/>
                </a:path>
                <a:path w="1113789" h="236220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469" y="2915112"/>
            <a:ext cx="1061149" cy="72115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187749" y="3921184"/>
            <a:ext cx="2797715" cy="1243217"/>
            <a:chOff x="2135123" y="3919537"/>
            <a:chExt cx="2796540" cy="1242695"/>
          </a:xfrm>
        </p:grpSpPr>
        <p:sp>
          <p:nvSpPr>
            <p:cNvPr id="20" name="object 20"/>
            <p:cNvSpPr/>
            <p:nvPr/>
          </p:nvSpPr>
          <p:spPr>
            <a:xfrm>
              <a:off x="2945891" y="4719828"/>
              <a:ext cx="792480" cy="7620"/>
            </a:xfrm>
            <a:custGeom>
              <a:avLst/>
              <a:gdLst/>
              <a:ahLst/>
              <a:cxnLst/>
              <a:rect l="l" t="t" r="r" b="b"/>
              <a:pathLst>
                <a:path w="792479" h="7620">
                  <a:moveTo>
                    <a:pt x="0" y="7493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8371" y="47015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0" y="36575"/>
                  </a:lnTo>
                  <a:lnTo>
                    <a:pt x="50164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7939" y="3924300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5019"/>
                  </a:lnTo>
                  <a:lnTo>
                    <a:pt x="1170432" y="777239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7278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9651" y="42519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9651" y="42519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123" y="4255008"/>
              <a:ext cx="906780" cy="906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039" y="4421124"/>
              <a:ext cx="420624" cy="42062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387452" y="2498886"/>
            <a:ext cx="461839" cy="1259734"/>
            <a:chOff x="3334322" y="2497836"/>
            <a:chExt cx="461645" cy="1259205"/>
          </a:xfrm>
        </p:grpSpPr>
        <p:sp>
          <p:nvSpPr>
            <p:cNvPr id="28" name="object 28"/>
            <p:cNvSpPr/>
            <p:nvPr/>
          </p:nvSpPr>
          <p:spPr>
            <a:xfrm>
              <a:off x="3339084" y="3733800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39896" y="37155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9084" y="3715512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1319" y="36575"/>
                  </a:moveTo>
                  <a:lnTo>
                    <a:pt x="452119" y="17525"/>
                  </a:lnTo>
                  <a:lnTo>
                    <a:pt x="400812" y="0"/>
                  </a:lnTo>
                  <a:lnTo>
                    <a:pt x="401319" y="36575"/>
                  </a:lnTo>
                  <a:close/>
                </a:path>
                <a:path w="452120" h="36829">
                  <a:moveTo>
                    <a:pt x="0" y="22478"/>
                  </a:moveTo>
                  <a:lnTo>
                    <a:pt x="400812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39896" y="371398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5180" y="2497836"/>
              <a:ext cx="446405" cy="1252855"/>
            </a:xfrm>
            <a:custGeom>
              <a:avLst/>
              <a:gdLst/>
              <a:ahLst/>
              <a:cxnLst/>
              <a:rect l="l" t="t" r="r" b="b"/>
              <a:pathLst>
                <a:path w="446404" h="1252854">
                  <a:moveTo>
                    <a:pt x="395224" y="1252727"/>
                  </a:moveTo>
                  <a:lnTo>
                    <a:pt x="446024" y="1233677"/>
                  </a:lnTo>
                  <a:lnTo>
                    <a:pt x="394716" y="1216152"/>
                  </a:lnTo>
                  <a:lnTo>
                    <a:pt x="395224" y="1252727"/>
                  </a:lnTo>
                  <a:close/>
                </a:path>
                <a:path w="446404" h="1252854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436265" y="1436211"/>
            <a:ext cx="2731012" cy="2517562"/>
            <a:chOff x="2383535" y="1435608"/>
            <a:chExt cx="2729865" cy="2516505"/>
          </a:xfrm>
        </p:grpSpPr>
        <p:sp>
          <p:nvSpPr>
            <p:cNvPr id="34" name="object 34"/>
            <p:cNvSpPr/>
            <p:nvPr/>
          </p:nvSpPr>
          <p:spPr>
            <a:xfrm>
              <a:off x="3582923" y="340766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717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8371" y="33893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0"/>
                  </a:moveTo>
                  <a:lnTo>
                    <a:pt x="0" y="36575"/>
                  </a:lnTo>
                  <a:lnTo>
                    <a:pt x="51562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2923" y="2388108"/>
              <a:ext cx="1525270" cy="1038225"/>
            </a:xfrm>
            <a:custGeom>
              <a:avLst/>
              <a:gdLst/>
              <a:ahLst/>
              <a:cxnLst/>
              <a:rect l="l" t="t" r="r" b="b"/>
              <a:pathLst>
                <a:path w="1525270" h="1038225">
                  <a:moveTo>
                    <a:pt x="155448" y="1037844"/>
                  </a:moveTo>
                  <a:lnTo>
                    <a:pt x="207010" y="1019556"/>
                  </a:lnTo>
                  <a:lnTo>
                    <a:pt x="155448" y="1001268"/>
                  </a:lnTo>
                  <a:lnTo>
                    <a:pt x="155448" y="1037844"/>
                  </a:lnTo>
                  <a:close/>
                </a:path>
                <a:path w="1525270" h="1038225">
                  <a:moveTo>
                    <a:pt x="12191" y="216408"/>
                  </a:moveTo>
                  <a:lnTo>
                    <a:pt x="12191" y="1019429"/>
                  </a:lnTo>
                </a:path>
                <a:path w="1525270" h="1038225">
                  <a:moveTo>
                    <a:pt x="1525142" y="216408"/>
                  </a:moveTo>
                  <a:lnTo>
                    <a:pt x="0" y="216408"/>
                  </a:lnTo>
                </a:path>
                <a:path w="1525270" h="103822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39" y="3436620"/>
              <a:ext cx="483108" cy="5151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3535" y="1435608"/>
              <a:ext cx="1924812" cy="99212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426865" y="3666887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4556" y="3454835"/>
            <a:ext cx="544297" cy="50770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976226" y="4022763"/>
            <a:ext cx="20963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879043" y="2640486"/>
            <a:ext cx="46374" cy="341774"/>
            <a:chOff x="7824026" y="2639378"/>
            <a:chExt cx="46355" cy="341630"/>
          </a:xfrm>
        </p:grpSpPr>
        <p:sp>
          <p:nvSpPr>
            <p:cNvPr id="43" name="object 43"/>
            <p:cNvSpPr/>
            <p:nvPr/>
          </p:nvSpPr>
          <p:spPr>
            <a:xfrm>
              <a:off x="7847076" y="26944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8788" y="26441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8788" y="26441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317979" y="4927630"/>
            <a:ext cx="4005992" cy="59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060"/>
              </a:lnSpc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PLAYBOOK</a:t>
            </a:r>
            <a:endParaRPr sz="950" dirty="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253308" y="4404686"/>
            <a:ext cx="4458302" cy="1921046"/>
            <a:chOff x="2200655" y="4402836"/>
            <a:chExt cx="4456430" cy="1920239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5376" y="4402836"/>
              <a:ext cx="644651" cy="4328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200655" y="4874450"/>
              <a:ext cx="4456430" cy="1448435"/>
            </a:xfrm>
            <a:custGeom>
              <a:avLst/>
              <a:gdLst/>
              <a:ahLst/>
              <a:cxnLst/>
              <a:rect l="l" t="t" r="r" b="b"/>
              <a:pathLst>
                <a:path w="4456430" h="1448435">
                  <a:moveTo>
                    <a:pt x="4456176" y="0"/>
                  </a:moveTo>
                  <a:lnTo>
                    <a:pt x="0" y="0"/>
                  </a:lnTo>
                  <a:lnTo>
                    <a:pt x="0" y="1448434"/>
                  </a:lnTo>
                  <a:lnTo>
                    <a:pt x="4456176" y="1448434"/>
                  </a:lnTo>
                  <a:lnTo>
                    <a:pt x="44561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417027" y="4017884"/>
            <a:ext cx="7242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NT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23282" y="1564280"/>
            <a:ext cx="1925621" cy="992541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7312193" y="1937944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12343" y="1808985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30849" y="1578003"/>
            <a:ext cx="855322" cy="733351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4961451" y="2166641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92599" y="3402997"/>
            <a:ext cx="535149" cy="45434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622585" y="392785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FB3D3D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15606" y="4990528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FB3D3D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FB3D3D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FB3D3D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FB3D3D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FB3D3D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8699" y="4426031"/>
            <a:ext cx="515327" cy="515328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4853837" y="4226303"/>
            <a:ext cx="2553137" cy="650513"/>
          </a:xfrm>
          <a:custGeom>
            <a:avLst/>
            <a:gdLst/>
            <a:ahLst/>
            <a:cxnLst/>
            <a:rect l="l" t="t" r="r" b="b"/>
            <a:pathLst>
              <a:path w="2552065" h="650239">
                <a:moveTo>
                  <a:pt x="2551684" y="0"/>
                </a:moveTo>
                <a:lnTo>
                  <a:pt x="0" y="649858"/>
                </a:lnTo>
                <a:lnTo>
                  <a:pt x="1114044" y="649858"/>
                </a:lnTo>
                <a:lnTo>
                  <a:pt x="255168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61" name="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33216" y="5029769"/>
            <a:ext cx="3697230" cy="1140300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852" y="1032257"/>
            <a:ext cx="7703244" cy="614938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3852" dirty="0">
                <a:latin typeface="Calibri"/>
                <a:cs typeface="Calibri"/>
              </a:rPr>
              <a:t>Mécanisme</a:t>
            </a:r>
            <a:r>
              <a:rPr sz="3852" spc="-10" dirty="0">
                <a:latin typeface="Calibri"/>
                <a:cs typeface="Calibri"/>
              </a:rPr>
              <a:t> </a:t>
            </a:r>
            <a:r>
              <a:rPr sz="3852" spc="-20" dirty="0">
                <a:latin typeface="Calibri"/>
                <a:cs typeface="Calibri"/>
              </a:rPr>
              <a:t>d’automatisation</a:t>
            </a:r>
            <a:r>
              <a:rPr sz="3852" spc="-45" dirty="0">
                <a:latin typeface="Calibri"/>
                <a:cs typeface="Calibri"/>
              </a:rPr>
              <a:t> </a:t>
            </a:r>
            <a:r>
              <a:rPr sz="3852" spc="-50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0364" y="2764299"/>
            <a:ext cx="1302297" cy="509484"/>
          </a:xfrm>
          <a:prstGeom prst="rect">
            <a:avLst/>
          </a:prstGeom>
        </p:spPr>
        <p:txBody>
          <a:bodyPr vert="horz" wrap="square" lIns="0" tIns="10800" rIns="0" bIns="0" rtlCol="0">
            <a:spAutoFit/>
          </a:bodyPr>
          <a:lstStyle/>
          <a:p>
            <a:pPr marL="273159" marR="5082" indent="-261089">
              <a:lnSpc>
                <a:spcPct val="102600"/>
              </a:lnSpc>
              <a:spcBef>
                <a:spcPts val="85"/>
              </a:spcBef>
            </a:pP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É</a:t>
            </a:r>
            <a:r>
              <a:rPr sz="1551" b="1" spc="30" dirty="0">
                <a:solidFill>
                  <a:srgbClr val="A20000"/>
                </a:solidFill>
                <a:latin typeface="Arial"/>
                <a:cs typeface="Arial"/>
              </a:rPr>
              <a:t>qu</a:t>
            </a:r>
            <a:r>
              <a:rPr sz="1551" b="1" spc="1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30" dirty="0">
                <a:solidFill>
                  <a:srgbClr val="A20000"/>
                </a:solidFill>
                <a:latin typeface="Arial"/>
                <a:cs typeface="Arial"/>
              </a:rPr>
              <a:t>p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eme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n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t</a:t>
            </a:r>
            <a:r>
              <a:rPr sz="1551" b="1" spc="10" dirty="0">
                <a:solidFill>
                  <a:srgbClr val="A20000"/>
                </a:solidFill>
                <a:latin typeface="Arial"/>
                <a:cs typeface="Arial"/>
              </a:rPr>
              <a:t>s  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du</a:t>
            </a:r>
            <a:r>
              <a:rPr sz="1551" b="1" spc="-30" dirty="0">
                <a:solidFill>
                  <a:srgbClr val="A20000"/>
                </a:solidFill>
                <a:latin typeface="Arial"/>
                <a:cs typeface="Arial"/>
              </a:rPr>
              <a:t> 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réseau</a:t>
            </a:r>
            <a:endParaRPr sz="15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5702" y="4917065"/>
            <a:ext cx="1765405" cy="534895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 indent="572999">
              <a:lnSpc>
                <a:spcPct val="107700"/>
              </a:lnSpc>
              <a:spcBef>
                <a:spcPts val="90"/>
              </a:spcBef>
            </a:pPr>
            <a:r>
              <a:rPr sz="1551" b="1" spc="50" dirty="0">
                <a:solidFill>
                  <a:srgbClr val="A20000"/>
                </a:solidFill>
                <a:latin typeface="Arial"/>
                <a:cs typeface="Arial"/>
              </a:rPr>
              <a:t>Hôtes 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 </a:t>
            </a:r>
            <a:r>
              <a:rPr sz="1551" b="1" spc="70" dirty="0">
                <a:solidFill>
                  <a:srgbClr val="A20000"/>
                </a:solidFill>
                <a:latin typeface="Arial"/>
                <a:cs typeface="Arial"/>
              </a:rPr>
              <a:t>L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60" dirty="0">
                <a:solidFill>
                  <a:srgbClr val="A20000"/>
                </a:solidFill>
                <a:latin typeface="Arial"/>
                <a:cs typeface="Arial"/>
              </a:rPr>
              <a:t>NU</a:t>
            </a:r>
            <a:r>
              <a:rPr sz="1551" b="1" spc="65" dirty="0">
                <a:solidFill>
                  <a:srgbClr val="A20000"/>
                </a:solidFill>
                <a:latin typeface="Arial"/>
                <a:cs typeface="Arial"/>
              </a:rPr>
              <a:t>X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/</a:t>
            </a:r>
            <a:r>
              <a:rPr sz="1551" b="1" spc="80" dirty="0">
                <a:solidFill>
                  <a:srgbClr val="A20000"/>
                </a:solidFill>
                <a:latin typeface="Arial"/>
                <a:cs typeface="Arial"/>
              </a:rPr>
              <a:t>W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60" dirty="0">
                <a:solidFill>
                  <a:srgbClr val="A20000"/>
                </a:solidFill>
                <a:latin typeface="Arial"/>
                <a:cs typeface="Arial"/>
              </a:rPr>
              <a:t>N</a:t>
            </a:r>
            <a:r>
              <a:rPr sz="1551" b="1" spc="75" dirty="0">
                <a:solidFill>
                  <a:srgbClr val="A20000"/>
                </a:solidFill>
                <a:latin typeface="Arial"/>
                <a:cs typeface="Arial"/>
              </a:rPr>
              <a:t>D</a:t>
            </a:r>
            <a:r>
              <a:rPr sz="1551" b="1" spc="50" dirty="0">
                <a:solidFill>
                  <a:srgbClr val="A20000"/>
                </a:solidFill>
                <a:latin typeface="Arial"/>
                <a:cs typeface="Arial"/>
              </a:rPr>
              <a:t>O</a:t>
            </a:r>
            <a:r>
              <a:rPr sz="1551" b="1" spc="10" dirty="0">
                <a:solidFill>
                  <a:srgbClr val="A20000"/>
                </a:solidFill>
                <a:latin typeface="Arial"/>
                <a:cs typeface="Arial"/>
              </a:rPr>
              <a:t>W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S</a:t>
            </a:r>
            <a:endParaRPr sz="155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398" y="4804268"/>
            <a:ext cx="1534169" cy="585716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02099"/>
              </a:lnSpc>
              <a:spcBef>
                <a:spcPts val="90"/>
              </a:spcBef>
            </a:pPr>
            <a:r>
              <a:rPr sz="1200" spc="5" dirty="0">
                <a:latin typeface="Calibri"/>
                <a:cs typeface="Calibri"/>
              </a:rPr>
              <a:t>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code</a:t>
            </a:r>
            <a:r>
              <a:rPr sz="1200" spc="10" dirty="0">
                <a:latin typeface="Calibri"/>
                <a:cs typeface="Calibri"/>
              </a:rPr>
              <a:t> du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module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est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copié </a:t>
            </a:r>
            <a:r>
              <a:rPr sz="1200" spc="10" dirty="0">
                <a:latin typeface="Calibri"/>
                <a:cs typeface="Calibri"/>
              </a:rPr>
              <a:t>sur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nœud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cible,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exécuté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puis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supprimé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98" y="2732917"/>
            <a:ext cx="1497324" cy="585716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 algn="just">
              <a:lnSpc>
                <a:spcPct val="102099"/>
              </a:lnSpc>
              <a:spcBef>
                <a:spcPts val="90"/>
              </a:spcBef>
            </a:pPr>
            <a:r>
              <a:rPr sz="1200" spc="5" dirty="0">
                <a:latin typeface="Calibri"/>
                <a:cs typeface="Calibri"/>
              </a:rPr>
              <a:t>Le code </a:t>
            </a:r>
            <a:r>
              <a:rPr sz="1200" spc="10" dirty="0">
                <a:latin typeface="Calibri"/>
                <a:cs typeface="Calibri"/>
              </a:rPr>
              <a:t>du </a:t>
            </a:r>
            <a:r>
              <a:rPr sz="1200" spc="5" dirty="0">
                <a:latin typeface="Calibri"/>
                <a:cs typeface="Calibri"/>
              </a:rPr>
              <a:t>module est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exécuté </a:t>
            </a:r>
            <a:r>
              <a:rPr sz="1200" spc="5" dirty="0">
                <a:latin typeface="Calibri"/>
                <a:cs typeface="Calibri"/>
              </a:rPr>
              <a:t>localement </a:t>
            </a:r>
            <a:r>
              <a:rPr sz="1200" spc="10" dirty="0">
                <a:latin typeface="Calibri"/>
                <a:cs typeface="Calibri"/>
              </a:rPr>
              <a:t>sur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nœud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contrôle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98" y="2494376"/>
            <a:ext cx="3505072" cy="30307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3138315" cy="78081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 dirty="0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 dirty="0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554" y="2833191"/>
            <a:ext cx="3126766" cy="985999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416754" marR="4505" indent="-232594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589651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715786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 dirty="0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 dirty="0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 dirty="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8"/>
            <a:ext cx="7723134" cy="5038565"/>
            <a:chOff x="443001" y="99"/>
            <a:chExt cx="8708390" cy="5681345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31824" y="1480199"/>
              <a:ext cx="266700" cy="4163060"/>
            </a:xfrm>
            <a:custGeom>
              <a:avLst/>
              <a:gdLst/>
              <a:ahLst/>
              <a:cxnLst/>
              <a:rect l="l" t="t" r="r" b="b"/>
              <a:pathLst>
                <a:path w="266700" h="4163060">
                  <a:moveTo>
                    <a:pt x="266699" y="4162799"/>
                  </a:moveTo>
                  <a:lnTo>
                    <a:pt x="182402" y="4161666"/>
                  </a:lnTo>
                  <a:lnTo>
                    <a:pt x="109190" y="4158512"/>
                  </a:lnTo>
                  <a:lnTo>
                    <a:pt x="51457" y="4153701"/>
                  </a:lnTo>
                  <a:lnTo>
                    <a:pt x="13596" y="4147600"/>
                  </a:lnTo>
                  <a:lnTo>
                    <a:pt x="0" y="4140575"/>
                  </a:lnTo>
                  <a:lnTo>
                    <a:pt x="0" y="22224"/>
                  </a:lnTo>
                  <a:lnTo>
                    <a:pt x="44808" y="9894"/>
                  </a:lnTo>
                  <a:lnTo>
                    <a:pt x="118734" y="3733"/>
                  </a:lnTo>
                  <a:lnTo>
                    <a:pt x="164638" y="1691"/>
                  </a:lnTo>
                  <a:lnTo>
                    <a:pt x="214426" y="430"/>
                  </a:lnTo>
                  <a:lnTo>
                    <a:pt x="266699" y="0"/>
                  </a:lnTo>
                </a:path>
              </a:pathLst>
            </a:custGeom>
            <a:ln w="7619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57046" y="3514499"/>
            <a:ext cx="1117867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pl</a:t>
            </a:r>
            <a:r>
              <a:rPr sz="3193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31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15116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Objectif de la 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dirty="0" smtClean="0"/>
              <a:t>Comprendre </a:t>
            </a:r>
            <a:r>
              <a:rPr lang="fr-FR" dirty="0"/>
              <a:t>l'organisation de </a:t>
            </a:r>
            <a:r>
              <a:rPr lang="fr-FR" dirty="0" err="1"/>
              <a:t>Ansible</a:t>
            </a:r>
            <a:r>
              <a:rPr lang="fr-FR" dirty="0"/>
              <a:t> (rôles, tâches, </a:t>
            </a:r>
            <a:r>
              <a:rPr lang="fr-FR" dirty="0" err="1"/>
              <a:t>playbooks</a:t>
            </a:r>
            <a:r>
              <a:rPr lang="fr-FR" dirty="0"/>
              <a:t>, modules...)</a:t>
            </a:r>
          </a:p>
          <a:p>
            <a:r>
              <a:rPr lang="en-US" dirty="0" smtClean="0"/>
              <a:t>Installer </a:t>
            </a:r>
            <a:r>
              <a:rPr lang="en-US" dirty="0"/>
              <a:t>et </a:t>
            </a:r>
            <a:r>
              <a:rPr lang="en-US" dirty="0" err="1"/>
              <a:t>configurer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fr-FR" dirty="0" smtClean="0"/>
              <a:t>Utiliser </a:t>
            </a:r>
            <a:r>
              <a:rPr lang="fr-FR" dirty="0"/>
              <a:t>et créer des </a:t>
            </a:r>
            <a:r>
              <a:rPr lang="fr-FR" dirty="0" err="1" smtClean="0"/>
              <a:t>playbooks</a:t>
            </a:r>
            <a:r>
              <a:rPr lang="fr-FR" dirty="0" smtClean="0"/>
              <a:t> pour </a:t>
            </a:r>
            <a:r>
              <a:rPr lang="fr-FR" dirty="0"/>
              <a:t>gérer une infrastructure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89027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2791569" cy="115617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 dirty="0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 dirty="0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 dirty="0">
              <a:latin typeface="Consolas"/>
              <a:cs typeface="Consolas"/>
            </a:endParaRPr>
          </a:p>
          <a:p>
            <a:pPr>
              <a:spcBef>
                <a:spcPts val="31"/>
              </a:spcBef>
            </a:pPr>
            <a:endParaRPr sz="1197" dirty="0">
              <a:latin typeface="Consolas"/>
              <a:cs typeface="Consolas"/>
            </a:endParaRPr>
          </a:p>
          <a:p>
            <a:pPr marL="184160">
              <a:spcBef>
                <a:spcPts val="4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6534" y="3019033"/>
            <a:ext cx="2873430" cy="789913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243294" marR="4505" indent="-232594">
              <a:lnSpc>
                <a:spcPts val="1463"/>
              </a:lnSpc>
              <a:spcBef>
                <a:spcPts val="160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416754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723175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 dirty="0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 dirty="0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 dirty="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7"/>
            <a:ext cx="7723134" cy="3161563"/>
            <a:chOff x="443001" y="99"/>
            <a:chExt cx="8708390" cy="3564890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09125" y="2710550"/>
              <a:ext cx="365125" cy="816610"/>
            </a:xfrm>
            <a:custGeom>
              <a:avLst/>
              <a:gdLst/>
              <a:ahLst/>
              <a:cxnLst/>
              <a:rect l="l" t="t" r="r" b="b"/>
              <a:pathLst>
                <a:path w="365125" h="816610">
                  <a:moveTo>
                    <a:pt x="364799" y="816299"/>
                  </a:moveTo>
                  <a:lnTo>
                    <a:pt x="291280" y="815682"/>
                  </a:lnTo>
                  <a:lnTo>
                    <a:pt x="222803" y="813911"/>
                  </a:lnTo>
                  <a:lnTo>
                    <a:pt x="160836" y="811108"/>
                  </a:lnTo>
                  <a:lnTo>
                    <a:pt x="106847" y="807396"/>
                  </a:lnTo>
                  <a:lnTo>
                    <a:pt x="62302" y="802897"/>
                  </a:lnTo>
                  <a:lnTo>
                    <a:pt x="7411" y="792027"/>
                  </a:lnTo>
                  <a:lnTo>
                    <a:pt x="0" y="785901"/>
                  </a:lnTo>
                  <a:lnTo>
                    <a:pt x="0" y="30398"/>
                  </a:lnTo>
                  <a:lnTo>
                    <a:pt x="61290" y="13533"/>
                  </a:lnTo>
                  <a:lnTo>
                    <a:pt x="106847" y="8903"/>
                  </a:lnTo>
                  <a:lnTo>
                    <a:pt x="150656" y="5788"/>
                  </a:lnTo>
                  <a:lnTo>
                    <a:pt x="199336" y="3306"/>
                  </a:lnTo>
                  <a:lnTo>
                    <a:pt x="251907" y="1492"/>
                  </a:lnTo>
                  <a:lnTo>
                    <a:pt x="307388" y="378"/>
                  </a:lnTo>
                  <a:lnTo>
                    <a:pt x="364799" y="0"/>
                  </a:lnTo>
                </a:path>
              </a:pathLst>
            </a:custGeom>
            <a:ln w="7619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27058" y="3176605"/>
            <a:ext cx="1123498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-13" dirty="0">
                <a:solidFill>
                  <a:srgbClr val="FFFFFF"/>
                </a:solidFill>
                <a:latin typeface="Microsoft Sans Serif"/>
                <a:cs typeface="Microsoft Sans Serif"/>
              </a:rPr>
              <a:t>task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2791569" cy="78081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 dirty="0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 dirty="0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554" y="2833191"/>
            <a:ext cx="3269006" cy="985999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416754" marR="4505" indent="-232594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589651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570415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7"/>
            <a:ext cx="7723134" cy="2694143"/>
            <a:chOff x="443001" y="99"/>
            <a:chExt cx="8708390" cy="3037840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94124" y="2836324"/>
              <a:ext cx="732155" cy="196850"/>
            </a:xfrm>
            <a:custGeom>
              <a:avLst/>
              <a:gdLst/>
              <a:ahLst/>
              <a:cxnLst/>
              <a:rect l="l" t="t" r="r" b="b"/>
              <a:pathLst>
                <a:path w="732154" h="196850">
                  <a:moveTo>
                    <a:pt x="633449" y="196499"/>
                  </a:moveTo>
                  <a:lnTo>
                    <a:pt x="633449" y="147374"/>
                  </a:lnTo>
                  <a:lnTo>
                    <a:pt x="0" y="147374"/>
                  </a:lnTo>
                  <a:lnTo>
                    <a:pt x="0" y="49124"/>
                  </a:lnTo>
                  <a:lnTo>
                    <a:pt x="633449" y="49124"/>
                  </a:lnTo>
                  <a:lnTo>
                    <a:pt x="633449" y="0"/>
                  </a:lnTo>
                  <a:lnTo>
                    <a:pt x="731699" y="98249"/>
                  </a:lnTo>
                  <a:lnTo>
                    <a:pt x="633449" y="19649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4124" y="2836324"/>
              <a:ext cx="732155" cy="196850"/>
            </a:xfrm>
            <a:custGeom>
              <a:avLst/>
              <a:gdLst/>
              <a:ahLst/>
              <a:cxnLst/>
              <a:rect l="l" t="t" r="r" b="b"/>
              <a:pathLst>
                <a:path w="732154" h="196850">
                  <a:moveTo>
                    <a:pt x="0" y="49124"/>
                  </a:moveTo>
                  <a:lnTo>
                    <a:pt x="633449" y="49124"/>
                  </a:lnTo>
                  <a:lnTo>
                    <a:pt x="633449" y="0"/>
                  </a:lnTo>
                  <a:lnTo>
                    <a:pt x="731699" y="98249"/>
                  </a:lnTo>
                  <a:lnTo>
                    <a:pt x="633449" y="196499"/>
                  </a:lnTo>
                  <a:lnTo>
                    <a:pt x="633449" y="147374"/>
                  </a:lnTo>
                  <a:lnTo>
                    <a:pt x="0" y="147374"/>
                  </a:lnTo>
                  <a:lnTo>
                    <a:pt x="0" y="49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7609" y="3109025"/>
            <a:ext cx="1745222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module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89365" y="1436784"/>
            <a:ext cx="1051414" cy="20251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Ansible</a:t>
            </a:r>
            <a:r>
              <a:rPr sz="1242" spc="-7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42" spc="-22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242" spc="18" dirty="0">
                <a:solidFill>
                  <a:srgbClr val="FFFFFF"/>
                </a:solidFill>
                <a:latin typeface="Microsoft Sans Serif"/>
                <a:cs typeface="Microsoft Sans Serif"/>
              </a:rPr>
              <a:t>olors</a:t>
            </a:r>
            <a:endParaRPr sz="1242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218" y="2955396"/>
            <a:ext cx="7211702" cy="1636561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2129" b="1" dirty="0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task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executed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as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expected,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no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change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was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made.</a:t>
            </a:r>
            <a:endParaRPr sz="2129" dirty="0">
              <a:latin typeface="Consolas"/>
              <a:cs typeface="Consolas"/>
            </a:endParaRPr>
          </a:p>
          <a:p>
            <a:pPr marL="11264" marR="596972">
              <a:lnSpc>
                <a:spcPct val="197900"/>
              </a:lnSpc>
            </a:pPr>
            <a:r>
              <a:rPr sz="2129" b="1" dirty="0">
                <a:solidFill>
                  <a:srgbClr val="FFD966"/>
                </a:solidFill>
                <a:latin typeface="Consolas"/>
                <a:cs typeface="Consolas"/>
              </a:rPr>
              <a:t>A</a:t>
            </a:r>
            <a:r>
              <a:rPr sz="2129" b="1" spc="-22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task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executed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as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expected,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making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dirty="0">
                <a:solidFill>
                  <a:srgbClr val="FFD966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change </a:t>
            </a:r>
            <a:r>
              <a:rPr sz="2129" b="1" spc="-1157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task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failed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to</a:t>
            </a:r>
            <a:r>
              <a:rPr sz="2129" b="1" spc="-18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execute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successfully</a:t>
            </a:r>
            <a:endParaRPr sz="2129" dirty="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2881" y="738878"/>
            <a:ext cx="7723134" cy="1143772"/>
            <a:chOff x="443001" y="99"/>
            <a:chExt cx="8708390" cy="1289685"/>
          </a:xfrm>
        </p:grpSpPr>
        <p:sp>
          <p:nvSpPr>
            <p:cNvPr id="10" name="object 10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1" name="object 11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3128" y="1859592"/>
            <a:ext cx="5498239" cy="614102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R="127842" algn="ctr">
              <a:lnSpc>
                <a:spcPts val="2785"/>
              </a:lnSpc>
              <a:spcBef>
                <a:spcPts val="89"/>
              </a:spcBef>
            </a:pPr>
            <a:r>
              <a:rPr spc="-222" dirty="0">
                <a:solidFill>
                  <a:srgbClr val="FFFFFF"/>
                </a:solidFill>
              </a:rPr>
              <a:t>R</a:t>
            </a:r>
            <a:r>
              <a:rPr spc="-13" dirty="0">
                <a:solidFill>
                  <a:srgbClr val="FFFFFF"/>
                </a:solidFill>
              </a:rPr>
              <a:t>unning</a:t>
            </a:r>
            <a:r>
              <a:rPr spc="-129" dirty="0">
                <a:solidFill>
                  <a:srgbClr val="FFFFFF"/>
                </a:solidFill>
              </a:rPr>
              <a:t> </a:t>
            </a:r>
            <a:r>
              <a:rPr spc="-71" dirty="0">
                <a:solidFill>
                  <a:srgbClr val="FFFFFF"/>
                </a:solidFill>
              </a:rPr>
              <a:t>Pl</a:t>
            </a:r>
            <a:r>
              <a:rPr spc="-111" dirty="0">
                <a:solidFill>
                  <a:srgbClr val="FFFFFF"/>
                </a:solidFill>
              </a:rPr>
              <a:t>a</a:t>
            </a:r>
            <a:r>
              <a:rPr spc="53" dirty="0">
                <a:solidFill>
                  <a:srgbClr val="FFFFFF"/>
                </a:solidFill>
              </a:rPr>
              <a:t>yboo</a:t>
            </a:r>
            <a:r>
              <a:rPr spc="22" dirty="0">
                <a:solidFill>
                  <a:srgbClr val="FFFFFF"/>
                </a:solidFill>
              </a:rPr>
              <a:t>k</a:t>
            </a:r>
            <a:r>
              <a:rPr spc="-137" dirty="0">
                <a:solidFill>
                  <a:srgbClr val="FFFFFF"/>
                </a:solidFill>
              </a:rPr>
              <a:t>s</a:t>
            </a:r>
          </a:p>
          <a:p>
            <a:pPr marL="11264">
              <a:lnSpc>
                <a:spcPts val="1933"/>
              </a:lnSpc>
            </a:pPr>
            <a:r>
              <a:rPr sz="1774" dirty="0">
                <a:solidFill>
                  <a:srgbClr val="FFFFFF"/>
                </a:solidFill>
              </a:rPr>
              <a:t>The</a:t>
            </a:r>
            <a:r>
              <a:rPr sz="1774" spc="-101" dirty="0">
                <a:solidFill>
                  <a:srgbClr val="FFFFFF"/>
                </a:solidFill>
              </a:rPr>
              <a:t> </a:t>
            </a:r>
            <a:r>
              <a:rPr sz="1774" spc="35" dirty="0">
                <a:solidFill>
                  <a:srgbClr val="FFFFFF"/>
                </a:solidFill>
              </a:rPr>
              <a:t>most</a:t>
            </a:r>
            <a:r>
              <a:rPr sz="1774" spc="-98" dirty="0">
                <a:solidFill>
                  <a:srgbClr val="FFFFFF"/>
                </a:solidFill>
              </a:rPr>
              <a:t> </a:t>
            </a:r>
            <a:r>
              <a:rPr sz="1774" spc="35" dirty="0">
                <a:solidFill>
                  <a:srgbClr val="FFFFFF"/>
                </a:solidFill>
              </a:rPr>
              <a:t>important</a:t>
            </a:r>
            <a:r>
              <a:rPr sz="1774" spc="-106" dirty="0">
                <a:solidFill>
                  <a:srgbClr val="FFFFFF"/>
                </a:solidFill>
              </a:rPr>
              <a:t> </a:t>
            </a:r>
            <a:r>
              <a:rPr sz="1774" dirty="0">
                <a:solidFill>
                  <a:srgbClr val="CC0000"/>
                </a:solidFill>
              </a:rPr>
              <a:t>c</a:t>
            </a:r>
            <a:r>
              <a:rPr sz="1774" dirty="0">
                <a:solidFill>
                  <a:srgbClr val="FFFF00"/>
                </a:solidFill>
              </a:rPr>
              <a:t>o</a:t>
            </a:r>
            <a:r>
              <a:rPr sz="1774" dirty="0">
                <a:solidFill>
                  <a:srgbClr val="BE9000"/>
                </a:solidFill>
              </a:rPr>
              <a:t>l</a:t>
            </a:r>
            <a:r>
              <a:rPr sz="1774" dirty="0">
                <a:solidFill>
                  <a:srgbClr val="00B9E4"/>
                </a:solidFill>
              </a:rPr>
              <a:t>o</a:t>
            </a:r>
            <a:r>
              <a:rPr sz="1774" dirty="0">
                <a:solidFill>
                  <a:srgbClr val="00FF00"/>
                </a:solidFill>
              </a:rPr>
              <a:t>r</a:t>
            </a:r>
            <a:r>
              <a:rPr sz="1774" dirty="0">
                <a:solidFill>
                  <a:srgbClr val="9900FF"/>
                </a:solidFill>
              </a:rPr>
              <a:t>s</a:t>
            </a:r>
            <a:r>
              <a:rPr sz="1774" spc="-98" dirty="0">
                <a:solidFill>
                  <a:srgbClr val="9900FF"/>
                </a:solidFill>
              </a:rPr>
              <a:t> </a:t>
            </a:r>
            <a:r>
              <a:rPr sz="1774" spc="84" dirty="0">
                <a:solidFill>
                  <a:srgbClr val="FFFFFF"/>
                </a:solidFill>
              </a:rPr>
              <a:t>of</a:t>
            </a:r>
            <a:r>
              <a:rPr sz="1774" spc="-98" dirty="0">
                <a:solidFill>
                  <a:srgbClr val="FFFFFF"/>
                </a:solidFill>
              </a:rPr>
              <a:t> </a:t>
            </a:r>
            <a:r>
              <a:rPr sz="1774" spc="-18" dirty="0">
                <a:solidFill>
                  <a:srgbClr val="FFFFFF"/>
                </a:solidFill>
              </a:rPr>
              <a:t>Ansible</a:t>
            </a:r>
            <a:endParaRPr sz="177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583" y="865088"/>
            <a:ext cx="8717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</a:t>
            </a:r>
            <a:r>
              <a:rPr spc="-90" dirty="0"/>
              <a:t>e</a:t>
            </a:r>
            <a:r>
              <a:rPr spc="-5" dirty="0"/>
              <a:t>s</a:t>
            </a:r>
            <a:r>
              <a:rPr spc="-175" dirty="0"/>
              <a:t> </a:t>
            </a:r>
            <a:r>
              <a:rPr spc="-100" dirty="0"/>
              <a:t>a</a:t>
            </a:r>
            <a:r>
              <a:rPr spc="-105" dirty="0"/>
              <a:t>u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35" dirty="0"/>
              <a:t> </a:t>
            </a:r>
            <a:r>
              <a:rPr spc="-55" dirty="0"/>
              <a:t>o</a:t>
            </a:r>
            <a:r>
              <a:rPr spc="-60" dirty="0"/>
              <a:t>u</a:t>
            </a:r>
            <a:r>
              <a:rPr spc="-55" dirty="0"/>
              <a:t>t</a:t>
            </a:r>
            <a:r>
              <a:rPr spc="-50" dirty="0"/>
              <a:t>il</a:t>
            </a:r>
            <a:r>
              <a:rPr spc="-5" dirty="0"/>
              <a:t>s</a:t>
            </a:r>
            <a:r>
              <a:rPr spc="-130" dirty="0"/>
              <a:t> </a:t>
            </a:r>
            <a:r>
              <a:rPr spc="-50" dirty="0"/>
              <a:t>d’</a:t>
            </a:r>
            <a:r>
              <a:rPr spc="-55" dirty="0"/>
              <a:t>aut</a:t>
            </a:r>
            <a:r>
              <a:rPr spc="-50" dirty="0"/>
              <a:t>om</a:t>
            </a:r>
            <a:r>
              <a:rPr spc="-65" dirty="0"/>
              <a:t>at</a:t>
            </a:r>
            <a:r>
              <a:rPr spc="-50" dirty="0"/>
              <a:t>i</a:t>
            </a:r>
            <a:r>
              <a:rPr spc="-70" dirty="0"/>
              <a:t>s</a:t>
            </a:r>
            <a:r>
              <a:rPr spc="-55" dirty="0"/>
              <a:t>a</a:t>
            </a:r>
            <a:r>
              <a:rPr spc="-65" dirty="0"/>
              <a:t>t</a:t>
            </a:r>
            <a:r>
              <a:rPr spc="-50" dirty="0"/>
              <a:t>i</a:t>
            </a:r>
            <a:r>
              <a:rPr spc="-60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583" y="1858532"/>
            <a:ext cx="6093479" cy="2970508"/>
          </a:xfrm>
          <a:prstGeom prst="rect">
            <a:avLst/>
          </a:prstGeom>
        </p:spPr>
        <p:txBody>
          <a:bodyPr vert="horz" wrap="square" lIns="0" tIns="30493" rIns="0" bIns="0" rtlCol="0">
            <a:spAutoFit/>
          </a:bodyPr>
          <a:lstStyle/>
          <a:p>
            <a:pPr marL="312545" indent="-300475">
              <a:spcBef>
                <a:spcPts val="24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50" dirty="0">
                <a:latin typeface="Tahoma"/>
                <a:cs typeface="Tahoma"/>
              </a:rPr>
              <a:t>Par</a:t>
            </a:r>
            <a:r>
              <a:rPr sz="1901" b="1" spc="-40" dirty="0">
                <a:latin typeface="Tahoma"/>
                <a:cs typeface="Tahoma"/>
              </a:rPr>
              <a:t>m</a:t>
            </a:r>
            <a:r>
              <a:rPr sz="1901" b="1" dirty="0">
                <a:latin typeface="Tahoma"/>
                <a:cs typeface="Tahoma"/>
              </a:rPr>
              <a:t>i</a:t>
            </a:r>
            <a:r>
              <a:rPr sz="1901" b="1" spc="-40" dirty="0">
                <a:latin typeface="Tahoma"/>
                <a:cs typeface="Tahoma"/>
              </a:rPr>
              <a:t> </a:t>
            </a:r>
            <a:r>
              <a:rPr sz="1901" b="1" spc="-110" dirty="0">
                <a:latin typeface="Tahoma"/>
                <a:cs typeface="Tahoma"/>
              </a:rPr>
              <a:t>l</a:t>
            </a:r>
            <a:r>
              <a:rPr sz="1901" b="1" spc="-114" dirty="0">
                <a:latin typeface="Tahoma"/>
                <a:cs typeface="Tahoma"/>
              </a:rPr>
              <a:t>e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85" dirty="0">
                <a:latin typeface="Tahoma"/>
                <a:cs typeface="Tahoma"/>
              </a:rPr>
              <a:t> </a:t>
            </a:r>
            <a:r>
              <a:rPr sz="1901" b="1" spc="-75" dirty="0">
                <a:latin typeface="Tahoma"/>
                <a:cs typeface="Tahoma"/>
              </a:rPr>
              <a:t>pl</a:t>
            </a:r>
            <a:r>
              <a:rPr sz="1901" b="1" spc="-65" dirty="0">
                <a:latin typeface="Tahoma"/>
                <a:cs typeface="Tahoma"/>
              </a:rPr>
              <a:t>u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60" dirty="0">
                <a:latin typeface="Tahoma"/>
                <a:cs typeface="Tahoma"/>
              </a:rPr>
              <a:t> </a:t>
            </a:r>
            <a:r>
              <a:rPr sz="1901" b="1" spc="-85" dirty="0">
                <a:latin typeface="Tahoma"/>
                <a:cs typeface="Tahoma"/>
              </a:rPr>
              <a:t>c</a:t>
            </a:r>
            <a:r>
              <a:rPr sz="1901" b="1" spc="-90" dirty="0">
                <a:latin typeface="Tahoma"/>
                <a:cs typeface="Tahoma"/>
              </a:rPr>
              <a:t>o</a:t>
            </a:r>
            <a:r>
              <a:rPr sz="1901" b="1" spc="-80" dirty="0">
                <a:latin typeface="Tahoma"/>
                <a:cs typeface="Tahoma"/>
              </a:rPr>
              <a:t>nnu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250" dirty="0">
                <a:latin typeface="Tahoma"/>
                <a:cs typeface="Tahoma"/>
              </a:rPr>
              <a:t> </a:t>
            </a:r>
            <a:r>
              <a:rPr sz="1901" b="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  <a:p>
            <a:pPr marL="744518" marR="3592361" lvl="1" indent="-251561">
              <a:lnSpc>
                <a:spcPts val="2091"/>
              </a:lnSpc>
              <a:buChar char="•"/>
              <a:tabLst>
                <a:tab pos="743882" algn="l"/>
                <a:tab pos="745153" algn="l"/>
              </a:tabLst>
            </a:pPr>
            <a:r>
              <a:rPr sz="1551" spc="-60" dirty="0">
                <a:latin typeface="Arial MT"/>
                <a:cs typeface="Arial MT"/>
              </a:rPr>
              <a:t>CFEngine</a:t>
            </a:r>
            <a:r>
              <a:rPr sz="1551" spc="-55" dirty="0">
                <a:latin typeface="Arial MT"/>
                <a:cs typeface="Arial MT"/>
              </a:rPr>
              <a:t> Chef </a:t>
            </a:r>
            <a:r>
              <a:rPr sz="1551" spc="-50" dirty="0">
                <a:latin typeface="Arial MT"/>
                <a:cs typeface="Arial MT"/>
              </a:rPr>
              <a:t> </a:t>
            </a:r>
            <a:r>
              <a:rPr sz="1551" spc="-20" dirty="0">
                <a:latin typeface="Arial MT"/>
                <a:cs typeface="Arial MT"/>
              </a:rPr>
              <a:t>Puppet</a:t>
            </a:r>
            <a:r>
              <a:rPr sz="1551" spc="370" dirty="0">
                <a:latin typeface="Arial MT"/>
                <a:cs typeface="Arial MT"/>
              </a:rPr>
              <a:t> </a:t>
            </a:r>
            <a:r>
              <a:rPr sz="1551" spc="-20" dirty="0">
                <a:latin typeface="Arial MT"/>
                <a:cs typeface="Arial MT"/>
              </a:rPr>
              <a:t>Salt</a:t>
            </a:r>
            <a:r>
              <a:rPr sz="1551" spc="270" dirty="0">
                <a:latin typeface="Arial MT"/>
                <a:cs typeface="Arial MT"/>
              </a:rPr>
              <a:t> </a:t>
            </a:r>
            <a:r>
              <a:rPr sz="1551" spc="-50" dirty="0">
                <a:latin typeface="Arial MT"/>
                <a:cs typeface="Arial MT"/>
              </a:rPr>
              <a:t>Ansible</a:t>
            </a:r>
            <a:endParaRPr sz="1551">
              <a:latin typeface="Arial MT"/>
              <a:cs typeface="Arial MT"/>
            </a:endParaRPr>
          </a:p>
          <a:p>
            <a:pPr marL="312545" indent="-300475">
              <a:spcBef>
                <a:spcPts val="6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65" dirty="0">
                <a:latin typeface="Tahoma"/>
                <a:cs typeface="Tahoma"/>
              </a:rPr>
              <a:t>A</a:t>
            </a:r>
            <a:r>
              <a:rPr sz="1901" b="1" spc="-75" dirty="0">
                <a:latin typeface="Tahoma"/>
                <a:cs typeface="Tahoma"/>
              </a:rPr>
              <a:t>va</a:t>
            </a:r>
            <a:r>
              <a:rPr sz="1901" b="1" spc="-65" dirty="0">
                <a:latin typeface="Tahoma"/>
                <a:cs typeface="Tahoma"/>
              </a:rPr>
              <a:t>n</a:t>
            </a:r>
            <a:r>
              <a:rPr sz="1901" b="1" spc="-75" dirty="0">
                <a:latin typeface="Tahoma"/>
                <a:cs typeface="Tahoma"/>
              </a:rPr>
              <a:t>tag</a:t>
            </a:r>
            <a:r>
              <a:rPr sz="1901" b="1" spc="-80" dirty="0">
                <a:latin typeface="Tahoma"/>
                <a:cs typeface="Tahoma"/>
              </a:rPr>
              <a:t>e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45" dirty="0">
                <a:latin typeface="Tahoma"/>
                <a:cs typeface="Tahoma"/>
              </a:rPr>
              <a:t> </a:t>
            </a:r>
            <a:r>
              <a:rPr sz="1901" b="1" spc="-85" dirty="0">
                <a:latin typeface="Tahoma"/>
                <a:cs typeface="Tahoma"/>
              </a:rPr>
              <a:t>s</a:t>
            </a:r>
            <a:r>
              <a:rPr sz="1901" b="1" spc="-90" dirty="0">
                <a:latin typeface="Tahoma"/>
                <a:cs typeface="Tahoma"/>
              </a:rPr>
              <a:t>o</a:t>
            </a:r>
            <a:r>
              <a:rPr sz="1901" b="1" spc="-85" dirty="0">
                <a:latin typeface="Tahoma"/>
                <a:cs typeface="Tahoma"/>
              </a:rPr>
              <a:t>uv</a:t>
            </a:r>
            <a:r>
              <a:rPr sz="1901" b="1" spc="-90" dirty="0">
                <a:latin typeface="Tahoma"/>
                <a:cs typeface="Tahoma"/>
              </a:rPr>
              <a:t>e</a:t>
            </a:r>
            <a:r>
              <a:rPr sz="1901" b="1" spc="-80" dirty="0">
                <a:latin typeface="Tahoma"/>
                <a:cs typeface="Tahoma"/>
              </a:rPr>
              <a:t>n</a:t>
            </a:r>
            <a:r>
              <a:rPr sz="1901" b="1" dirty="0">
                <a:latin typeface="Tahoma"/>
                <a:cs typeface="Tahoma"/>
              </a:rPr>
              <a:t>t</a:t>
            </a:r>
            <a:r>
              <a:rPr sz="1901" b="1" spc="-150" dirty="0">
                <a:latin typeface="Tahoma"/>
                <a:cs typeface="Tahoma"/>
              </a:rPr>
              <a:t> </a:t>
            </a:r>
            <a:r>
              <a:rPr sz="1901" b="1" spc="-60" dirty="0">
                <a:latin typeface="Tahoma"/>
                <a:cs typeface="Tahoma"/>
              </a:rPr>
              <a:t>c</a:t>
            </a:r>
            <a:r>
              <a:rPr sz="1901" b="1" spc="-65" dirty="0">
                <a:latin typeface="Tahoma"/>
                <a:cs typeface="Tahoma"/>
              </a:rPr>
              <a:t>ité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00" dirty="0">
                <a:latin typeface="Tahoma"/>
                <a:cs typeface="Tahoma"/>
              </a:rPr>
              <a:t> </a:t>
            </a:r>
            <a:r>
              <a:rPr sz="1901" b="1" spc="-60" dirty="0">
                <a:latin typeface="Tahoma"/>
                <a:cs typeface="Tahoma"/>
              </a:rPr>
              <a:t>po</a:t>
            </a:r>
            <a:r>
              <a:rPr sz="1901" b="1" spc="-55" dirty="0">
                <a:latin typeface="Tahoma"/>
                <a:cs typeface="Tahoma"/>
              </a:rPr>
              <a:t>u</a:t>
            </a:r>
            <a:r>
              <a:rPr sz="1901" b="1" dirty="0">
                <a:latin typeface="Tahoma"/>
                <a:cs typeface="Tahoma"/>
              </a:rPr>
              <a:t>r</a:t>
            </a:r>
            <a:r>
              <a:rPr sz="1901" b="1" spc="-110" dirty="0">
                <a:latin typeface="Tahoma"/>
                <a:cs typeface="Tahoma"/>
              </a:rPr>
              <a:t> </a:t>
            </a:r>
            <a:r>
              <a:rPr sz="1901" b="1" spc="-50" dirty="0">
                <a:latin typeface="Tahoma"/>
                <a:cs typeface="Tahoma"/>
              </a:rPr>
              <a:t>Ansibl</a:t>
            </a:r>
            <a:r>
              <a:rPr sz="1901" b="1" dirty="0">
                <a:latin typeface="Tahoma"/>
                <a:cs typeface="Tahoma"/>
              </a:rPr>
              <a:t>e </a:t>
            </a:r>
            <a:r>
              <a:rPr sz="1901" b="1" spc="-175" dirty="0">
                <a:latin typeface="Tahoma"/>
                <a:cs typeface="Tahoma"/>
              </a:rPr>
              <a:t> </a:t>
            </a:r>
            <a:r>
              <a:rPr sz="1901" b="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  <a:p>
            <a:pPr marL="744518" lvl="1" indent="-252196">
              <a:spcBef>
                <a:spcPts val="290"/>
              </a:spcBef>
              <a:buChar char="•"/>
              <a:tabLst>
                <a:tab pos="743882" algn="l"/>
                <a:tab pos="745153" algn="l"/>
              </a:tabLst>
            </a:pPr>
            <a:r>
              <a:rPr sz="1551" spc="-10" dirty="0">
                <a:latin typeface="Arial MT"/>
                <a:cs typeface="Arial MT"/>
              </a:rPr>
              <a:t>Simplicité</a:t>
            </a:r>
            <a:r>
              <a:rPr sz="1551" spc="2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420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55" dirty="0">
                <a:latin typeface="Arial MT"/>
                <a:cs typeface="Arial MT"/>
              </a:rPr>
              <a:t>R</a:t>
            </a:r>
            <a:r>
              <a:rPr sz="1551" spc="-60" dirty="0">
                <a:latin typeface="Arial MT"/>
                <a:cs typeface="Arial MT"/>
              </a:rPr>
              <a:t>e</a:t>
            </a:r>
            <a:r>
              <a:rPr sz="1551" spc="-55" dirty="0">
                <a:latin typeface="Arial MT"/>
                <a:cs typeface="Arial MT"/>
              </a:rPr>
              <a:t>c</a:t>
            </a:r>
            <a:r>
              <a:rPr sz="1551" spc="-60" dirty="0">
                <a:latin typeface="Arial MT"/>
                <a:cs typeface="Arial MT"/>
              </a:rPr>
              <a:t>e</a:t>
            </a:r>
            <a:r>
              <a:rPr sz="1551" spc="-65" dirty="0">
                <a:latin typeface="Arial MT"/>
                <a:cs typeface="Arial MT"/>
              </a:rPr>
              <a:t>tt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75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e</a:t>
            </a:r>
            <a:r>
              <a:rPr sz="1551" spc="5" dirty="0">
                <a:latin typeface="Arial MT"/>
                <a:cs typeface="Arial MT"/>
              </a:rPr>
              <a:t>n</a:t>
            </a:r>
            <a:r>
              <a:rPr sz="1551" spc="-254" dirty="0">
                <a:latin typeface="Arial MT"/>
                <a:cs typeface="Arial MT"/>
              </a:rPr>
              <a:t> </a:t>
            </a:r>
            <a:r>
              <a:rPr sz="1551" spc="-160" dirty="0">
                <a:latin typeface="Arial MT"/>
                <a:cs typeface="Arial MT"/>
              </a:rPr>
              <a:t>Y</a:t>
            </a:r>
            <a:r>
              <a:rPr sz="1551" spc="-5" dirty="0">
                <a:latin typeface="Arial MT"/>
                <a:cs typeface="Arial MT"/>
              </a:rPr>
              <a:t>A</a:t>
            </a:r>
            <a:r>
              <a:rPr sz="1551" spc="5" dirty="0">
                <a:latin typeface="Arial MT"/>
                <a:cs typeface="Arial MT"/>
              </a:rPr>
              <a:t>ML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215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70" dirty="0">
                <a:latin typeface="Arial MT"/>
                <a:cs typeface="Arial MT"/>
              </a:rPr>
              <a:t>R</a:t>
            </a:r>
            <a:r>
              <a:rPr sz="1551" spc="-75" dirty="0">
                <a:latin typeface="Arial MT"/>
                <a:cs typeface="Arial MT"/>
              </a:rPr>
              <a:t>i</a:t>
            </a:r>
            <a:r>
              <a:rPr sz="1551" spc="-70" dirty="0">
                <a:latin typeface="Arial MT"/>
                <a:cs typeface="Arial MT"/>
              </a:rPr>
              <a:t>e</a:t>
            </a:r>
            <a:r>
              <a:rPr sz="1551" spc="5" dirty="0">
                <a:latin typeface="Arial MT"/>
                <a:cs typeface="Arial MT"/>
              </a:rPr>
              <a:t>n</a:t>
            </a:r>
            <a:r>
              <a:rPr sz="1551" spc="-15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à</a:t>
            </a:r>
            <a:r>
              <a:rPr sz="1551" spc="-195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in</a:t>
            </a:r>
            <a:r>
              <a:rPr sz="1551" spc="-20" dirty="0">
                <a:latin typeface="Arial MT"/>
                <a:cs typeface="Arial MT"/>
              </a:rPr>
              <a:t>s</a:t>
            </a:r>
            <a:r>
              <a:rPr sz="1551" spc="-25" dirty="0">
                <a:latin typeface="Arial MT"/>
                <a:cs typeface="Arial MT"/>
              </a:rPr>
              <a:t>talle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-70" dirty="0">
                <a:latin typeface="Arial MT"/>
                <a:cs typeface="Arial MT"/>
              </a:rPr>
              <a:t>su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114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le</a:t>
            </a:r>
            <a:r>
              <a:rPr sz="1551" spc="5" dirty="0">
                <a:latin typeface="Arial MT"/>
                <a:cs typeface="Arial MT"/>
              </a:rPr>
              <a:t>s</a:t>
            </a:r>
            <a:r>
              <a:rPr sz="1551" spc="20" dirty="0">
                <a:latin typeface="Arial MT"/>
                <a:cs typeface="Arial MT"/>
              </a:rPr>
              <a:t> </a:t>
            </a:r>
            <a:r>
              <a:rPr sz="1551" spc="-95" dirty="0">
                <a:latin typeface="Arial MT"/>
                <a:cs typeface="Arial MT"/>
              </a:rPr>
              <a:t>noeuds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219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35" dirty="0">
                <a:latin typeface="Arial MT"/>
                <a:cs typeface="Arial MT"/>
              </a:rPr>
              <a:t>Mod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pu</a:t>
            </a:r>
            <a:r>
              <a:rPr sz="1551" spc="-80" dirty="0">
                <a:latin typeface="Arial MT"/>
                <a:cs typeface="Arial MT"/>
              </a:rPr>
              <a:t>s</a:t>
            </a:r>
            <a:r>
              <a:rPr sz="1551" spc="5" dirty="0">
                <a:latin typeface="Arial MT"/>
                <a:cs typeface="Arial MT"/>
              </a:rPr>
              <a:t>h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spc="-30" dirty="0">
                <a:latin typeface="Arial MT"/>
                <a:cs typeface="Arial MT"/>
              </a:rPr>
              <a:t>(pa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-15" dirty="0">
                <a:latin typeface="Arial MT"/>
                <a:cs typeface="Arial MT"/>
              </a:rPr>
              <a:t>défaut</a:t>
            </a:r>
            <a:r>
              <a:rPr sz="1551" spc="-20" dirty="0">
                <a:latin typeface="Arial MT"/>
                <a:cs typeface="Arial MT"/>
              </a:rPr>
              <a:t>)</a:t>
            </a:r>
            <a:r>
              <a:rPr sz="1551" dirty="0">
                <a:latin typeface="Arial MT"/>
                <a:cs typeface="Arial MT"/>
              </a:rPr>
              <a:t>: </a:t>
            </a:r>
            <a:r>
              <a:rPr sz="1551" spc="-110" dirty="0">
                <a:latin typeface="Arial MT"/>
                <a:cs typeface="Arial MT"/>
              </a:rPr>
              <a:t>pa</a:t>
            </a:r>
            <a:r>
              <a:rPr sz="1551" spc="5" dirty="0">
                <a:latin typeface="Arial MT"/>
                <a:cs typeface="Arial MT"/>
              </a:rPr>
              <a:t>s</a:t>
            </a:r>
            <a:r>
              <a:rPr sz="1551" spc="-195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d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70" dirty="0">
                <a:latin typeface="Arial MT"/>
                <a:cs typeface="Arial MT"/>
              </a:rPr>
              <a:t>se</a:t>
            </a:r>
            <a:r>
              <a:rPr sz="1551" spc="-75" dirty="0">
                <a:latin typeface="Arial MT"/>
                <a:cs typeface="Arial MT"/>
              </a:rPr>
              <a:t>rv</a:t>
            </a:r>
            <a:r>
              <a:rPr sz="1551" spc="-70" dirty="0">
                <a:latin typeface="Arial MT"/>
                <a:cs typeface="Arial MT"/>
              </a:rPr>
              <a:t>eu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dédi</a:t>
            </a:r>
            <a:r>
              <a:rPr sz="1551" spc="5" dirty="0">
                <a:latin typeface="Arial MT"/>
                <a:cs typeface="Arial MT"/>
              </a:rPr>
              <a:t>é</a:t>
            </a:r>
            <a:endParaRPr sz="1551">
              <a:latin typeface="Arial MT"/>
              <a:cs typeface="Arial MT"/>
            </a:endParaRPr>
          </a:p>
          <a:p>
            <a:pPr marL="744518" lvl="1" indent="-252196">
              <a:spcBef>
                <a:spcPts val="420"/>
              </a:spcBef>
              <a:buChar char="•"/>
              <a:tabLst>
                <a:tab pos="743882" algn="l"/>
                <a:tab pos="745153" algn="l"/>
              </a:tabLst>
            </a:pPr>
            <a:r>
              <a:rPr sz="1551" spc="-40" dirty="0">
                <a:latin typeface="Arial MT"/>
                <a:cs typeface="Arial MT"/>
              </a:rPr>
              <a:t>Complet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Description</a:t>
            </a:r>
            <a:r>
              <a:rPr sz="1551" spc="10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du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parc</a:t>
            </a:r>
            <a:r>
              <a:rPr sz="1551" spc="-8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machine,</a:t>
            </a:r>
            <a:r>
              <a:rPr sz="1551" spc="-55" dirty="0">
                <a:latin typeface="Arial MT"/>
                <a:cs typeface="Arial MT"/>
              </a:rPr>
              <a:t> </a:t>
            </a:r>
            <a:r>
              <a:rPr sz="1551" spc="-75" dirty="0">
                <a:latin typeface="Arial MT"/>
                <a:cs typeface="Arial MT"/>
              </a:rPr>
              <a:t>commandes</a:t>
            </a:r>
            <a:r>
              <a:rPr sz="1551" spc="-114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ad-hoc,</a:t>
            </a:r>
            <a:r>
              <a:rPr sz="1551" spc="-5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r>
              <a:rPr sz="1551" spc="4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r>
              <a:rPr sz="1551" spc="7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endParaRPr sz="1551">
              <a:latin typeface="Arial MT"/>
              <a:cs typeface="Arial MT"/>
            </a:endParaRPr>
          </a:p>
          <a:p>
            <a:pPr marL="312545" indent="-300475">
              <a:spcBef>
                <a:spcPts val="55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90" dirty="0">
                <a:latin typeface="Tahoma"/>
                <a:cs typeface="Tahoma"/>
              </a:rPr>
              <a:t>Inconvénients</a:t>
            </a:r>
            <a:r>
              <a:rPr sz="1901" b="1" spc="-15" dirty="0">
                <a:latin typeface="Tahoma"/>
                <a:cs typeface="Tahoma"/>
              </a:rPr>
              <a:t> </a:t>
            </a:r>
            <a:r>
              <a:rPr sz="190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713" y="4824978"/>
            <a:ext cx="917961" cy="252868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1551" spc="-20" dirty="0">
                <a:latin typeface="Arial MT"/>
                <a:cs typeface="Arial MT"/>
              </a:rPr>
              <a:t>niveau”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du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895" y="4824978"/>
            <a:ext cx="7782653" cy="983393"/>
          </a:xfrm>
          <a:prstGeom prst="rect">
            <a:avLst/>
          </a:prstGeom>
        </p:spPr>
        <p:txBody>
          <a:bodyPr vert="horz" wrap="square" lIns="0" tIns="9529" rIns="0" bIns="0" rtlCol="0">
            <a:spAutoFit/>
          </a:bodyPr>
          <a:lstStyle/>
          <a:p>
            <a:pPr marL="264266" marR="1644672" indent="-251561">
              <a:lnSpc>
                <a:spcPct val="101899"/>
              </a:lnSpc>
              <a:spcBef>
                <a:spcPts val="75"/>
              </a:spcBef>
              <a:buChar char="•"/>
              <a:tabLst>
                <a:tab pos="263630" algn="l"/>
                <a:tab pos="264266" algn="l"/>
              </a:tabLst>
            </a:pPr>
            <a:r>
              <a:rPr sz="1551" spc="-65" dirty="0">
                <a:latin typeface="Arial MT"/>
                <a:cs typeface="Arial MT"/>
              </a:rPr>
              <a:t>Recettes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plus</a:t>
            </a:r>
            <a:r>
              <a:rPr sz="1551" spc="-9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une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succession</a:t>
            </a:r>
            <a:r>
              <a:rPr sz="1551" spc="-12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de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60" dirty="0">
                <a:latin typeface="Arial MT"/>
                <a:cs typeface="Arial MT"/>
              </a:rPr>
              <a:t>tâches</a:t>
            </a:r>
            <a:r>
              <a:rPr sz="1551" spc="-7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à</a:t>
            </a:r>
            <a:r>
              <a:rPr sz="1551" spc="-19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appliquer</a:t>
            </a:r>
            <a:r>
              <a:rPr sz="1551" spc="-65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qu’une</a:t>
            </a:r>
            <a:r>
              <a:rPr sz="1551" spc="-6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vision</a:t>
            </a:r>
            <a:r>
              <a:rPr sz="1551" spc="-6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“haut </a:t>
            </a:r>
            <a:r>
              <a:rPr sz="1551" spc="-415" dirty="0">
                <a:latin typeface="Arial MT"/>
                <a:cs typeface="Arial MT"/>
              </a:rPr>
              <a:t> </a:t>
            </a:r>
            <a:r>
              <a:rPr sz="1551" spc="-15" dirty="0">
                <a:latin typeface="Arial MT"/>
                <a:cs typeface="Arial MT"/>
              </a:rPr>
              <a:t>résultat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souhaité</a:t>
            </a:r>
            <a:endParaRPr sz="1551">
              <a:latin typeface="Arial MT"/>
              <a:cs typeface="Arial MT"/>
            </a:endParaRPr>
          </a:p>
          <a:p>
            <a:pPr marL="264266" indent="-251561">
              <a:lnSpc>
                <a:spcPts val="1821"/>
              </a:lnSpc>
              <a:spcBef>
                <a:spcPts val="130"/>
              </a:spcBef>
              <a:buChar char="•"/>
              <a:tabLst>
                <a:tab pos="263630" algn="l"/>
                <a:tab pos="264266" algn="l"/>
              </a:tabLst>
            </a:pPr>
            <a:r>
              <a:rPr sz="1551" spc="-70" dirty="0">
                <a:latin typeface="Arial MT"/>
                <a:cs typeface="Arial MT"/>
              </a:rPr>
              <a:t>Risque</a:t>
            </a:r>
            <a:r>
              <a:rPr sz="1551" spc="-14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de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75" dirty="0">
                <a:latin typeface="Arial MT"/>
                <a:cs typeface="Arial MT"/>
              </a:rPr>
              <a:t>mauvaises</a:t>
            </a:r>
            <a:r>
              <a:rPr sz="1551" spc="-12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pratiques,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60" dirty="0">
                <a:latin typeface="Arial MT"/>
                <a:cs typeface="Arial MT"/>
              </a:rPr>
              <a:t>erreurs</a:t>
            </a:r>
            <a:r>
              <a:rPr sz="1551" spc="-125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non</a:t>
            </a:r>
            <a:r>
              <a:rPr sz="1551" spc="-65" dirty="0">
                <a:latin typeface="Arial MT"/>
                <a:cs typeface="Arial MT"/>
              </a:rPr>
              <a:t> détectées</a:t>
            </a:r>
            <a:endParaRPr sz="1551">
              <a:latin typeface="Arial MT"/>
              <a:cs typeface="Arial MT"/>
            </a:endParaRPr>
          </a:p>
          <a:p>
            <a:pPr marL="264266" indent="-251561">
              <a:lnSpc>
                <a:spcPts val="1821"/>
              </a:lnSpc>
              <a:buChar char="•"/>
              <a:tabLst>
                <a:tab pos="263630" algn="l"/>
                <a:tab pos="264266" algn="l"/>
              </a:tabLst>
            </a:pPr>
            <a:r>
              <a:rPr sz="1551" spc="-35" dirty="0">
                <a:latin typeface="Arial MT"/>
                <a:cs typeface="Arial MT"/>
              </a:rPr>
              <a:t>Peut</a:t>
            </a:r>
            <a:r>
              <a:rPr sz="1551" spc="-6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être</a:t>
            </a:r>
            <a:r>
              <a:rPr sz="1551" spc="-70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plus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10" dirty="0">
                <a:latin typeface="Arial MT"/>
                <a:cs typeface="Arial MT"/>
              </a:rPr>
              <a:t>lent </a:t>
            </a:r>
            <a:r>
              <a:rPr sz="1551" spc="-55" dirty="0">
                <a:latin typeface="Arial MT"/>
                <a:cs typeface="Arial MT"/>
              </a:rPr>
              <a:t>(tâches</a:t>
            </a:r>
            <a:r>
              <a:rPr sz="1551" spc="-4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appliquées</a:t>
            </a:r>
            <a:r>
              <a:rPr sz="1551" spc="-12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individuellement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au</a:t>
            </a:r>
            <a:r>
              <a:rPr sz="1551" spc="-16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lieu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30" dirty="0">
                <a:latin typeface="Arial MT"/>
                <a:cs typeface="Arial MT"/>
              </a:rPr>
              <a:t>d’être</a:t>
            </a:r>
            <a:r>
              <a:rPr sz="1551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analysées</a:t>
            </a:r>
            <a:r>
              <a:rPr sz="1551" spc="15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globalement)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115" y="526154"/>
            <a:ext cx="7552687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Installation</a:t>
            </a:r>
            <a:r>
              <a:rPr spc="-40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10" dirty="0"/>
              <a:t>Serveur</a:t>
            </a:r>
            <a:r>
              <a:rPr spc="5" dirty="0"/>
              <a:t> </a:t>
            </a:r>
            <a:r>
              <a:rPr spc="-5" dirty="0"/>
              <a:t>depuis</a:t>
            </a:r>
            <a:r>
              <a:rPr spc="20" dirty="0"/>
              <a:t> </a:t>
            </a:r>
            <a:r>
              <a:rPr spc="-5" dirty="0"/>
              <a:t>les</a:t>
            </a:r>
            <a:r>
              <a:rPr spc="-75" dirty="0"/>
              <a:t> </a:t>
            </a:r>
            <a:r>
              <a:rPr spc="-1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2867" y="2154955"/>
            <a:ext cx="5732012" cy="2702425"/>
          </a:xfrm>
          <a:prstGeom prst="rect">
            <a:avLst/>
          </a:prstGeom>
        </p:spPr>
        <p:txBody>
          <a:bodyPr vert="horz" wrap="square" lIns="0" tIns="132135" rIns="0" bIns="0" rtlCol="0">
            <a:spAutoFit/>
          </a:bodyPr>
          <a:lstStyle/>
          <a:p>
            <a:pPr marL="275700" indent="-238220">
              <a:spcBef>
                <a:spcPts val="1040"/>
              </a:spcBef>
              <a:buClr>
                <a:srgbClr val="C0504D"/>
              </a:buClr>
              <a:buSzPct val="69047"/>
              <a:buFont typeface="Tahoma"/>
              <a:buChar char="○"/>
              <a:tabLst>
                <a:tab pos="275700" algn="l"/>
                <a:tab pos="276335" algn="l"/>
              </a:tabLst>
            </a:pPr>
            <a:r>
              <a:rPr sz="2101" spc="-5" dirty="0">
                <a:latin typeface="Trebuchet MS"/>
                <a:cs typeface="Trebuchet MS"/>
              </a:rPr>
              <a:t>Depuis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les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sources</a:t>
            </a:r>
          </a:p>
          <a:p>
            <a:pPr marL="597774" lvl="1" indent="-240125">
              <a:spcBef>
                <a:spcPts val="98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44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git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clone</a:t>
            </a:r>
            <a:r>
              <a:rPr sz="2101" spc="-187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git://github.com/ansible/ansible.git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cd</a:t>
            </a:r>
            <a:r>
              <a:rPr sz="2101" spc="-82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./ansible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source</a:t>
            </a:r>
            <a:r>
              <a:rPr sz="2101" spc="-89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./hacking/env-setup</a:t>
            </a:r>
            <a:endParaRPr sz="2101" baseline="1984" dirty="0">
              <a:latin typeface="Courier New"/>
              <a:cs typeface="Courier New"/>
            </a:endParaRPr>
          </a:p>
          <a:p>
            <a:pPr marL="275700" indent="-238220">
              <a:spcBef>
                <a:spcPts val="1351"/>
              </a:spcBef>
              <a:buClr>
                <a:srgbClr val="C0504D"/>
              </a:buClr>
              <a:buSzPct val="69047"/>
              <a:buFont typeface="Tahoma"/>
              <a:buChar char="○"/>
              <a:tabLst>
                <a:tab pos="275700" algn="l"/>
                <a:tab pos="276335" algn="l"/>
              </a:tabLst>
            </a:pPr>
            <a:r>
              <a:rPr sz="2101" spc="-5" dirty="0">
                <a:latin typeface="Trebuchet MS"/>
                <a:cs typeface="Trebuchet MS"/>
              </a:rPr>
              <a:t>Modules</a:t>
            </a:r>
            <a:r>
              <a:rPr sz="2101" spc="-4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python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supplémentaires</a:t>
            </a:r>
            <a:endParaRPr sz="2101" dirty="0">
              <a:latin typeface="Trebuchet MS"/>
              <a:cs typeface="Trebuchet MS"/>
            </a:endParaRPr>
          </a:p>
          <a:p>
            <a:pPr marL="597774" lvl="1" indent="-240125">
              <a:spcBef>
                <a:spcPts val="98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spc="-15" baseline="1984" dirty="0">
                <a:latin typeface="Courier New"/>
                <a:cs typeface="Courier New"/>
              </a:rPr>
              <a:t>sudo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22" baseline="1984" dirty="0">
                <a:latin typeface="Courier New"/>
                <a:cs typeface="Courier New"/>
              </a:rPr>
              <a:t>easy_install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pip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spc="-7" baseline="1984" dirty="0">
                <a:latin typeface="Courier New"/>
                <a:cs typeface="Courier New"/>
              </a:rPr>
              <a:t>sudo</a:t>
            </a:r>
            <a:r>
              <a:rPr sz="2101" spc="-44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pip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install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paramiko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PyYAML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jinja2</a:t>
            </a:r>
            <a:r>
              <a:rPr sz="2101" spc="-127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httplib2</a:t>
            </a:r>
            <a:endParaRPr sz="2101" baseline="1984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547" y="838279"/>
            <a:ext cx="836948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Installation</a:t>
            </a:r>
            <a:r>
              <a:rPr spc="-60" dirty="0"/>
              <a:t> </a:t>
            </a:r>
            <a:r>
              <a:rPr lang="fr-BE" spc="-10" dirty="0" err="1" smtClean="0"/>
              <a:t>Ansible</a:t>
            </a:r>
            <a:r>
              <a:rPr lang="fr-BE" spc="-10" dirty="0" smtClean="0"/>
              <a:t> sur Centos9</a:t>
            </a:r>
            <a:endParaRPr spc="-10" dirty="0"/>
          </a:p>
        </p:txBody>
      </p:sp>
      <p:sp>
        <p:nvSpPr>
          <p:cNvPr id="5" name="TextBox 4"/>
          <p:cNvSpPr txBox="1"/>
          <p:nvPr/>
        </p:nvSpPr>
        <p:spPr>
          <a:xfrm>
            <a:off x="1819547" y="2989943"/>
            <a:ext cx="7939314" cy="4101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ansible</a:t>
            </a:r>
            <a:r>
              <a:rPr lang="en-US" dirty="0"/>
              <a:t>-core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21" y="905109"/>
            <a:ext cx="831031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Configuration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91" y="2237029"/>
            <a:ext cx="9402584" cy="221263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lnSpc>
                <a:spcPts val="2126"/>
              </a:lnSpc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Affichage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d’ansible:</a:t>
            </a:r>
            <a:endParaRPr sz="1801" dirty="0">
              <a:latin typeface="Segoe UI Symbol"/>
              <a:cs typeface="Segoe UI Symbol"/>
            </a:endParaRPr>
          </a:p>
          <a:p>
            <a:pPr marL="469453">
              <a:lnSpc>
                <a:spcPts val="2126"/>
              </a:lnSpc>
            </a:pPr>
            <a:r>
              <a:rPr sz="1801" i="1" spc="-5" dirty="0">
                <a:latin typeface="Calibri"/>
                <a:cs typeface="Calibri"/>
              </a:rPr>
              <a:t>ansible-config</a:t>
            </a:r>
            <a:r>
              <a:rPr sz="1801" i="1" spc="-20" dirty="0">
                <a:latin typeface="Calibri"/>
                <a:cs typeface="Calibri"/>
              </a:rPr>
              <a:t> </a:t>
            </a:r>
            <a:r>
              <a:rPr sz="1801" i="1" spc="-5" dirty="0">
                <a:latin typeface="Calibri"/>
                <a:cs typeface="Calibri"/>
              </a:rPr>
              <a:t>list</a:t>
            </a:r>
            <a:endParaRPr sz="1801" dirty="0">
              <a:latin typeface="Calibri"/>
              <a:cs typeface="Calibri"/>
            </a:endParaRPr>
          </a:p>
          <a:p>
            <a:pPr marL="299205" indent="-287135">
              <a:spcBef>
                <a:spcPts val="7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On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changer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renseignant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fichier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configuration.</a:t>
            </a:r>
            <a:endParaRPr sz="1801" dirty="0">
              <a:latin typeface="Segoe UI Symbol"/>
              <a:cs typeface="Segoe UI Symbol"/>
            </a:endParaRPr>
          </a:p>
          <a:p>
            <a:pPr marL="299205" indent="-287135">
              <a:lnSpc>
                <a:spcPts val="2126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cherchera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l'ordre </a:t>
            </a:r>
            <a:r>
              <a:rPr sz="1801" dirty="0">
                <a:latin typeface="Segoe UI Symbol"/>
                <a:cs typeface="Segoe UI Symbol"/>
              </a:rPr>
              <a:t>(le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premier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trouvé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sera utilisé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autres </a:t>
            </a:r>
            <a:r>
              <a:rPr sz="1801" dirty="0">
                <a:latin typeface="Segoe UI Symbol"/>
                <a:cs typeface="Segoe UI Symbol"/>
              </a:rPr>
              <a:t>seront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ignorés)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</a:p>
          <a:p>
            <a:pPr marL="864581" lvl="1" indent="-451665">
              <a:lnSpc>
                <a:spcPts val="2126"/>
              </a:lnSpc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ANSIBLE_CONFIG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(Si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variable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d'environnement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est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valorisée)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./ansible.cfg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(dans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courant,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répertoire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travail)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spcBef>
                <a:spcPts val="5"/>
              </a:spcBef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~/.ansible.cfg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(à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racine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du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utilisateur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comme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fichier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caché)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/etc/ansible/ansible.cfg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(dans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dirty="0">
                <a:latin typeface="Calibri"/>
                <a:cs typeface="Calibri"/>
              </a:rPr>
              <a:t> de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configuration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du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logiciel)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Configuration de </a:t>
            </a:r>
            <a:r>
              <a:rPr lang="fr-BE" dirty="0" err="1" smtClean="0"/>
              <a:t>Ansible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44" y="1944414"/>
            <a:ext cx="8631936" cy="49608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236" y="496551"/>
            <a:ext cx="2942556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Outils</a:t>
            </a:r>
            <a:r>
              <a:rPr spc="-40" dirty="0"/>
              <a:t> </a:t>
            </a:r>
            <a:r>
              <a:rPr spc="-5" dirty="0"/>
              <a:t>d’ansible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245" y="2209915"/>
            <a:ext cx="6989205" cy="40085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213445" indent="-201376">
              <a:spcBef>
                <a:spcPts val="110"/>
              </a:spcBef>
              <a:buFont typeface="Arial MT"/>
              <a:buChar char="•"/>
              <a:tabLst>
                <a:tab pos="214081" algn="l"/>
              </a:tabLst>
            </a:pPr>
            <a:r>
              <a:rPr sz="2451" spc="5" dirty="0">
                <a:latin typeface="Calibri"/>
                <a:cs typeface="Calibri"/>
              </a:rPr>
              <a:t>ansible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fournit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plusieurs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outils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en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commande</a:t>
            </a:r>
            <a:endParaRPr sz="2451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6092" y="5786010"/>
            <a:ext cx="2396862" cy="520284"/>
            <a:chOff x="2963118" y="5783580"/>
            <a:chExt cx="2395855" cy="520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118" y="5898653"/>
              <a:ext cx="650013" cy="2264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6431" y="5783580"/>
              <a:ext cx="438912" cy="519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7015" y="5783580"/>
              <a:ext cx="909827" cy="5196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8516" y="5783580"/>
              <a:ext cx="571500" cy="519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211" y="5783580"/>
              <a:ext cx="437388" cy="519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272" y="5783580"/>
              <a:ext cx="542544" cy="519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6488" y="5783580"/>
              <a:ext cx="691896" cy="5196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44089" y="5457704"/>
            <a:ext cx="2198023" cy="67274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Exemple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1331"/>
              </a:spcBef>
            </a:pPr>
            <a:r>
              <a:rPr sz="1551" spc="10" dirty="0" err="1">
                <a:latin typeface="Calibri"/>
                <a:cs typeface="Calibri"/>
              </a:rPr>
              <a:t>ansible</a:t>
            </a:r>
            <a:r>
              <a:rPr sz="1551" spc="-45" dirty="0">
                <a:latin typeface="Calibri"/>
                <a:cs typeface="Calibri"/>
              </a:rPr>
              <a:t> </a:t>
            </a:r>
            <a:r>
              <a:rPr lang="fr-BE" sz="1551" spc="10" dirty="0">
                <a:latin typeface="Calibri"/>
                <a:cs typeface="Calibri"/>
              </a:rPr>
              <a:t>-</a:t>
            </a:r>
            <a:r>
              <a:rPr sz="1551" spc="10" dirty="0" err="1" smtClean="0">
                <a:latin typeface="Calibri"/>
                <a:cs typeface="Calibri"/>
              </a:rPr>
              <a:t>i</a:t>
            </a:r>
            <a:r>
              <a:rPr sz="1551" spc="-5" dirty="0" smtClean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hosts</a:t>
            </a:r>
            <a:r>
              <a:rPr sz="1551" spc="-4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all</a:t>
            </a:r>
            <a:r>
              <a:rPr sz="1551" spc="10" dirty="0">
                <a:latin typeface="Calibri"/>
                <a:cs typeface="Calibri"/>
              </a:rPr>
              <a:t> </a:t>
            </a:r>
            <a:r>
              <a:rPr lang="fr-BE" sz="1551" spc="20" dirty="0">
                <a:latin typeface="Calibri"/>
                <a:cs typeface="Calibri"/>
              </a:rPr>
              <a:t>-</a:t>
            </a:r>
            <a:r>
              <a:rPr sz="1551" spc="20" dirty="0" smtClean="0">
                <a:latin typeface="Calibri"/>
                <a:cs typeface="Calibri"/>
              </a:rPr>
              <a:t>m</a:t>
            </a:r>
            <a:r>
              <a:rPr sz="1551" spc="-40" dirty="0" smtClean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ping</a:t>
            </a:r>
            <a:endParaRPr sz="1551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99738" y="3057031"/>
          <a:ext cx="7091483" cy="231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Outil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Execution d’une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commande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unique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31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ansible-playbook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3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playbook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(ensemble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tâches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à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ts val="1914"/>
                        </a:lnSpc>
                        <a:spcBef>
                          <a:spcPts val="15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effectuer)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ansible-doc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Accès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listing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serveurs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32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ansible-vault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fichiers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chiffrés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(stockage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ts val="191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passe)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ansible-galaxy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Accès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dépôt des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rôles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d’ansible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0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779" y="1876578"/>
            <a:ext cx="328242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5" dirty="0">
                <a:latin typeface="Calibri"/>
                <a:cs typeface="Calibri"/>
              </a:rPr>
              <a:t>Vaste</a:t>
            </a:r>
            <a:r>
              <a:rPr sz="1551" spc="15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choix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/force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secrète</a:t>
            </a:r>
            <a:r>
              <a:rPr sz="1551" spc="3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d’Ansible...</a:t>
            </a:r>
            <a:endParaRPr sz="1551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6087" y="2347946"/>
            <a:ext cx="7621931" cy="3948183"/>
            <a:chOff x="883987" y="2346960"/>
            <a:chExt cx="7618730" cy="3946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7" y="2346960"/>
              <a:ext cx="7618357" cy="16286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87" y="3985260"/>
              <a:ext cx="7618357" cy="23081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0007" y="882875"/>
            <a:ext cx="347652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</a:t>
            </a:r>
            <a:r>
              <a:rPr spc="-70" dirty="0"/>
              <a:t> </a:t>
            </a:r>
            <a:r>
              <a:rPr spc="-5" dirty="0"/>
              <a:t>modules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569973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Plan de la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088571"/>
            <a:ext cx="9316164" cy="59181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à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 err="1"/>
              <a:t>Tunelling</a:t>
            </a:r>
            <a:r>
              <a:rPr lang="en-US" dirty="0"/>
              <a:t> </a:t>
            </a:r>
            <a:r>
              <a:rPr lang="en-US" dirty="0" err="1"/>
              <a:t>sécurisé</a:t>
            </a:r>
            <a:r>
              <a:rPr lang="en-US" dirty="0"/>
              <a:t> SSH</a:t>
            </a:r>
          </a:p>
          <a:p>
            <a:r>
              <a:rPr lang="en-US" dirty="0"/>
              <a:t>Bases </a:t>
            </a:r>
            <a:r>
              <a:rPr lang="en-US" dirty="0" err="1"/>
              <a:t>d'Ansible</a:t>
            </a:r>
            <a:endParaRPr lang="en-US" dirty="0"/>
          </a:p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inventaire</a:t>
            </a:r>
            <a:endParaRPr lang="en-US" dirty="0"/>
          </a:p>
          <a:p>
            <a:r>
              <a:rPr lang="en-US" dirty="0" err="1"/>
              <a:t>Commandes</a:t>
            </a:r>
            <a:r>
              <a:rPr lang="en-US" dirty="0"/>
              <a:t> Ad hoc</a:t>
            </a:r>
          </a:p>
          <a:p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Playbook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en-US" dirty="0"/>
          </a:p>
          <a:p>
            <a:r>
              <a:rPr lang="en-US" dirty="0" err="1"/>
              <a:t>Etiquetage</a:t>
            </a:r>
            <a:r>
              <a:rPr lang="en-US" dirty="0"/>
              <a:t> : Tags</a:t>
            </a:r>
          </a:p>
          <a:p>
            <a:r>
              <a:rPr lang="en-US" dirty="0"/>
              <a:t>Les </a:t>
            </a:r>
            <a:r>
              <a:rPr lang="en-US" dirty="0" err="1"/>
              <a:t>rôles</a:t>
            </a:r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Vault</a:t>
            </a:r>
          </a:p>
          <a:p>
            <a:r>
              <a:rPr lang="en-US" dirty="0"/>
              <a:t>Lookups</a:t>
            </a:r>
          </a:p>
          <a:p>
            <a:r>
              <a:rPr lang="en-US" dirty="0" err="1" smtClean="0"/>
              <a:t>Meilleurs</a:t>
            </a:r>
            <a:r>
              <a:rPr lang="en-US" dirty="0" smtClean="0"/>
              <a:t> </a:t>
            </a:r>
            <a:r>
              <a:rPr lang="en-US" dirty="0" err="1"/>
              <a:t>pratiques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265" y="1018586"/>
            <a:ext cx="4535170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Les</a:t>
            </a:r>
            <a:r>
              <a:rPr sz="3852" spc="-45" dirty="0">
                <a:latin typeface="Calibri"/>
                <a:cs typeface="Calibri"/>
              </a:rPr>
              <a:t> </a:t>
            </a:r>
            <a:r>
              <a:rPr sz="3852" spc="5" dirty="0">
                <a:latin typeface="Calibri"/>
                <a:cs typeface="Calibri"/>
              </a:rPr>
              <a:t>modules</a:t>
            </a:r>
            <a:r>
              <a:rPr sz="3852" spc="-35" dirty="0">
                <a:latin typeface="Calibri"/>
                <a:cs typeface="Calibri"/>
              </a:rPr>
              <a:t> </a:t>
            </a:r>
            <a:r>
              <a:rPr sz="3852" spc="-5" dirty="0">
                <a:latin typeface="Calibri"/>
                <a:cs typeface="Calibri"/>
              </a:rPr>
              <a:t>fréquents</a:t>
            </a:r>
            <a:endParaRPr sz="3852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991" y="1896652"/>
          <a:ext cx="7090848" cy="3070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Outil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77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l’inventaire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16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setup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liste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d’informations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matériels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l’hôte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10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shell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/command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permettent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d’exécuter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commandes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hôtes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16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user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utilisateurs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hôtes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droits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fichiers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systèmes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tel que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arrêt/démarrage/redé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marrage/activation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marL="525780">
                        <a:lnSpc>
                          <a:spcPts val="1645"/>
                        </a:lnSpc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yum/apt/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zypper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l’installation,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mise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suppression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paquets.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0202" y="5154300"/>
            <a:ext cx="4480537" cy="1116799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55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55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155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55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55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55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55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55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551" spc="5" dirty="0">
                <a:latin typeface="Calibri"/>
                <a:cs typeface="Calibri"/>
              </a:rPr>
              <a:t> 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35"/>
              </a:spcBef>
            </a:pPr>
            <a:r>
              <a:rPr sz="1551" spc="5" dirty="0">
                <a:latin typeface="Calibri"/>
                <a:cs typeface="Calibri"/>
              </a:rPr>
              <a:t>ansible</a:t>
            </a:r>
            <a:r>
              <a:rPr sz="1551" spc="-3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(hote/groupe/all)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–m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MODULE</a:t>
            </a:r>
            <a:r>
              <a:rPr sz="1551" spc="-45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[-a</a:t>
            </a:r>
            <a:r>
              <a:rPr sz="1551" spc="60" dirty="0">
                <a:latin typeface="Calibri"/>
                <a:cs typeface="Calibri"/>
              </a:rPr>
              <a:t> </a:t>
            </a:r>
            <a:r>
              <a:rPr sz="1551" i="1" spc="10" dirty="0">
                <a:latin typeface="Calibri"/>
                <a:cs typeface="Calibri"/>
              </a:rPr>
              <a:t>"arg1=val1"</a:t>
            </a:r>
            <a:r>
              <a:rPr sz="1551" spc="10" dirty="0">
                <a:latin typeface="Calibri"/>
                <a:cs typeface="Calibri"/>
              </a:rPr>
              <a:t>]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1030"/>
              </a:spcBef>
            </a:pPr>
            <a:r>
              <a:rPr sz="155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Exemple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35"/>
              </a:spcBef>
            </a:pPr>
            <a:r>
              <a:rPr sz="1551" spc="15" dirty="0">
                <a:latin typeface="Calibri"/>
                <a:cs typeface="Calibri"/>
              </a:rPr>
              <a:t>$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ansible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all</a:t>
            </a:r>
            <a:r>
              <a:rPr sz="1551" spc="1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–m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yum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–a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i="1" dirty="0">
                <a:latin typeface="Calibri"/>
                <a:cs typeface="Calibri"/>
              </a:rPr>
              <a:t>"name=httpd</a:t>
            </a:r>
            <a:r>
              <a:rPr sz="1551" i="1" spc="40" dirty="0">
                <a:latin typeface="Calibri"/>
                <a:cs typeface="Calibri"/>
              </a:rPr>
              <a:t> </a:t>
            </a:r>
            <a:r>
              <a:rPr sz="1551" i="1" spc="-10" dirty="0">
                <a:latin typeface="Calibri"/>
                <a:cs typeface="Calibri"/>
              </a:rPr>
              <a:t>state=latest"</a:t>
            </a:r>
            <a:endParaRPr sz="1551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1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115" y="908997"/>
            <a:ext cx="771545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Principe</a:t>
            </a:r>
            <a:r>
              <a:rPr spc="204" dirty="0"/>
              <a:t> </a:t>
            </a:r>
            <a:r>
              <a:rPr spc="55" dirty="0"/>
              <a:t>de</a:t>
            </a:r>
            <a:r>
              <a:rPr spc="180" dirty="0"/>
              <a:t> </a:t>
            </a:r>
            <a:r>
              <a:rPr spc="105" dirty="0"/>
              <a:t>l’idempotence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763" y="1877927"/>
            <a:ext cx="8633276" cy="1254652"/>
          </a:xfrm>
          <a:prstGeom prst="rect">
            <a:avLst/>
          </a:prstGeom>
        </p:spPr>
        <p:txBody>
          <a:bodyPr vert="horz" wrap="square" lIns="0" tIns="43833" rIns="0" bIns="0" rtlCol="0">
            <a:spAutoFit/>
          </a:bodyPr>
          <a:lstStyle/>
          <a:p>
            <a:pPr marL="264266" indent="-252196" algn="just">
              <a:spcBef>
                <a:spcPts val="345"/>
              </a:spcBef>
              <a:buFont typeface="Arial MT"/>
              <a:buChar char="•"/>
              <a:tabLst>
                <a:tab pos="264901" algn="l"/>
              </a:tabLst>
            </a:pPr>
            <a:r>
              <a:rPr sz="1401" spc="-15" dirty="0">
                <a:latin typeface="Calibri"/>
                <a:cs typeface="Calibri"/>
              </a:rPr>
              <a:t>L’idempotence</a:t>
            </a:r>
            <a:r>
              <a:rPr sz="1401" spc="12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est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un</a:t>
            </a:r>
            <a:r>
              <a:rPr sz="1401" spc="10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mot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de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qui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signifie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que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vous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pouvez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faire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quelque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chose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plusieurs</a:t>
            </a:r>
            <a:r>
              <a:rPr sz="1401" spc="12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fois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et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dirty="0" smtClean="0">
                <a:latin typeface="Calibri"/>
                <a:cs typeface="Calibri"/>
              </a:rPr>
              <a:t>le</a:t>
            </a:r>
            <a:r>
              <a:rPr sz="1401" spc="110" dirty="0" smtClean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résultat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sera</a:t>
            </a:r>
            <a:endParaRPr sz="1401" dirty="0">
              <a:latin typeface="Calibri"/>
              <a:cs typeface="Calibri"/>
            </a:endParaRPr>
          </a:p>
          <a:p>
            <a:pPr marL="264266" algn="just">
              <a:spcBef>
                <a:spcPts val="254"/>
              </a:spcBef>
            </a:pPr>
            <a:r>
              <a:rPr sz="1401" spc="-10" dirty="0">
                <a:latin typeface="Calibri"/>
                <a:cs typeface="Calibri"/>
              </a:rPr>
              <a:t>toujours</a:t>
            </a:r>
            <a:r>
              <a:rPr sz="1401" spc="-25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le</a:t>
            </a:r>
            <a:r>
              <a:rPr sz="1401" spc="-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même.</a:t>
            </a:r>
            <a:endParaRPr sz="1401" dirty="0">
              <a:latin typeface="Calibri"/>
              <a:cs typeface="Calibri"/>
            </a:endParaRPr>
          </a:p>
          <a:p>
            <a:pPr marL="264266" marR="5717" indent="-252196" algn="just">
              <a:lnSpc>
                <a:spcPct val="114999"/>
              </a:lnSpc>
              <a:spcBef>
                <a:spcPts val="15"/>
              </a:spcBef>
              <a:buFont typeface="Arial MT"/>
              <a:buChar char="•"/>
              <a:tabLst>
                <a:tab pos="264901" algn="l"/>
              </a:tabLst>
            </a:pPr>
            <a:r>
              <a:rPr sz="1401" spc="-5" dirty="0">
                <a:latin typeface="Calibri"/>
                <a:cs typeface="Calibri"/>
              </a:rPr>
              <a:t>Dans </a:t>
            </a:r>
            <a:r>
              <a:rPr sz="1401" dirty="0">
                <a:latin typeface="Calibri"/>
                <a:cs typeface="Calibri"/>
              </a:rPr>
              <a:t>les </a:t>
            </a:r>
            <a:r>
              <a:rPr sz="1401" spc="-5" dirty="0">
                <a:latin typeface="Calibri"/>
                <a:cs typeface="Calibri"/>
              </a:rPr>
              <a:t>termes Ansible, un playbook est </a:t>
            </a:r>
            <a:r>
              <a:rPr sz="1401" spc="-10" dirty="0">
                <a:latin typeface="Calibri"/>
                <a:cs typeface="Calibri"/>
              </a:rPr>
              <a:t>considéré </a:t>
            </a:r>
            <a:r>
              <a:rPr sz="1401" spc="-5" dirty="0">
                <a:latin typeface="Calibri"/>
                <a:cs typeface="Calibri"/>
              </a:rPr>
              <a:t>comme </a:t>
            </a:r>
            <a:r>
              <a:rPr sz="1401" dirty="0">
                <a:latin typeface="Calibri"/>
                <a:cs typeface="Calibri"/>
              </a:rPr>
              <a:t>idempotent si </a:t>
            </a:r>
            <a:r>
              <a:rPr sz="1401" spc="-5" dirty="0">
                <a:latin typeface="Calibri"/>
                <a:cs typeface="Calibri"/>
              </a:rPr>
              <a:t>vous pouvez </a:t>
            </a:r>
            <a:r>
              <a:rPr sz="1401" spc="-10" dirty="0">
                <a:latin typeface="Calibri"/>
                <a:cs typeface="Calibri"/>
              </a:rPr>
              <a:t>l'exécuter </a:t>
            </a:r>
            <a:r>
              <a:rPr sz="1401" spc="-5" dirty="0">
                <a:latin typeface="Calibri"/>
                <a:cs typeface="Calibri"/>
              </a:rPr>
              <a:t>plusieurs </a:t>
            </a:r>
            <a:r>
              <a:rPr sz="1401" spc="-5" dirty="0" err="1">
                <a:latin typeface="Calibri"/>
                <a:cs typeface="Calibri"/>
              </a:rPr>
              <a:t>fois</a:t>
            </a:r>
            <a:r>
              <a:rPr sz="1401" spc="-5" dirty="0">
                <a:latin typeface="Calibri"/>
                <a:cs typeface="Calibri"/>
              </a:rPr>
              <a:t> </a:t>
            </a:r>
            <a:r>
              <a:rPr sz="1401" spc="-10" dirty="0" smtClean="0">
                <a:latin typeface="Calibri"/>
                <a:cs typeface="Calibri"/>
              </a:rPr>
              <a:t>après </a:t>
            </a:r>
            <a:r>
              <a:rPr sz="1401" dirty="0">
                <a:latin typeface="Calibri"/>
                <a:cs typeface="Calibri"/>
              </a:rPr>
              <a:t>la </a:t>
            </a:r>
            <a:r>
              <a:rPr sz="1401" spc="-5" dirty="0">
                <a:latin typeface="Calibri"/>
                <a:cs typeface="Calibri"/>
              </a:rPr>
              <a:t>première </a:t>
            </a:r>
            <a:r>
              <a:rPr sz="1401" spc="-10" dirty="0">
                <a:latin typeface="Calibri"/>
                <a:cs typeface="Calibri"/>
              </a:rPr>
              <a:t>exécution, </a:t>
            </a:r>
            <a:r>
              <a:rPr sz="1401" spc="5" dirty="0">
                <a:latin typeface="Calibri"/>
                <a:cs typeface="Calibri"/>
              </a:rPr>
              <a:t>la </a:t>
            </a:r>
            <a:r>
              <a:rPr sz="1401" spc="-5" dirty="0">
                <a:latin typeface="Calibri"/>
                <a:cs typeface="Calibri"/>
              </a:rPr>
              <a:t>machine est dans </a:t>
            </a:r>
            <a:r>
              <a:rPr sz="1401" dirty="0">
                <a:latin typeface="Calibri"/>
                <a:cs typeface="Calibri"/>
              </a:rPr>
              <a:t>un </a:t>
            </a:r>
            <a:r>
              <a:rPr sz="1401" spc="-5" dirty="0">
                <a:latin typeface="Calibri"/>
                <a:cs typeface="Calibri"/>
              </a:rPr>
              <a:t>certain </a:t>
            </a:r>
            <a:r>
              <a:rPr sz="1401" spc="-10" dirty="0">
                <a:latin typeface="Calibri"/>
                <a:cs typeface="Calibri"/>
              </a:rPr>
              <a:t>état </a:t>
            </a:r>
            <a:r>
              <a:rPr sz="1401" spc="-5" dirty="0">
                <a:latin typeface="Calibri"/>
                <a:cs typeface="Calibri"/>
              </a:rPr>
              <a:t>qui ne change </a:t>
            </a:r>
            <a:r>
              <a:rPr sz="1401" dirty="0">
                <a:latin typeface="Calibri"/>
                <a:cs typeface="Calibri"/>
              </a:rPr>
              <a:t>pas </a:t>
            </a:r>
            <a:r>
              <a:rPr sz="1401" spc="-5" dirty="0">
                <a:latin typeface="Calibri"/>
                <a:cs typeface="Calibri"/>
              </a:rPr>
              <a:t>même </a:t>
            </a:r>
            <a:r>
              <a:rPr sz="1401" dirty="0">
                <a:latin typeface="Calibri"/>
                <a:cs typeface="Calibri"/>
              </a:rPr>
              <a:t>si </a:t>
            </a:r>
            <a:r>
              <a:rPr sz="1401" spc="-5" dirty="0">
                <a:latin typeface="Calibri"/>
                <a:cs typeface="Calibri"/>
              </a:rPr>
              <a:t>vous </a:t>
            </a:r>
            <a:r>
              <a:rPr sz="1401" spc="-15" dirty="0" err="1">
                <a:latin typeface="Calibri"/>
                <a:cs typeface="Calibri"/>
              </a:rPr>
              <a:t>réexécutez</a:t>
            </a:r>
            <a:r>
              <a:rPr sz="1401" spc="-15" dirty="0">
                <a:latin typeface="Calibri"/>
                <a:cs typeface="Calibri"/>
              </a:rPr>
              <a:t> </a:t>
            </a:r>
            <a:r>
              <a:rPr sz="1401" dirty="0" smtClean="0">
                <a:latin typeface="Calibri"/>
                <a:cs typeface="Calibri"/>
              </a:rPr>
              <a:t>le</a:t>
            </a:r>
            <a:r>
              <a:rPr sz="1401" spc="5" dirty="0" smtClean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même</a:t>
            </a:r>
            <a:r>
              <a:rPr sz="1401" spc="1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playbook.</a:t>
            </a:r>
            <a:endParaRPr sz="140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856" y="3413670"/>
            <a:ext cx="7035821" cy="31270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37" y="1280855"/>
            <a:ext cx="8918154" cy="4418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47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614" y="3101230"/>
            <a:ext cx="5023055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Fichier</a:t>
            </a:r>
            <a:r>
              <a:rPr sz="5252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inventaire</a:t>
            </a:r>
            <a:endParaRPr sz="5252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8561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5882571" cy="2321282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Notion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d’inventaire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Inventaire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communication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 err="1" smtClean="0">
                <a:latin typeface="Segoe UI Symbol"/>
                <a:cs typeface="Segoe UI Symbol"/>
              </a:rPr>
              <a:t>Inventaire</a:t>
            </a:r>
            <a:r>
              <a:rPr sz="2501" spc="35" dirty="0" smtClean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groupement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Inventaire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groupes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groupes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Motifs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utilisables</a:t>
            </a:r>
            <a:endParaRPr sz="25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6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515" y="843743"/>
            <a:ext cx="444174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14" y="1988207"/>
            <a:ext cx="8868325" cy="116952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672">
              <a:spcBef>
                <a:spcPts val="95"/>
              </a:spcBef>
              <a:buFont typeface="Arial MT"/>
              <a:buChar char="•"/>
              <a:tabLst>
                <a:tab pos="355107" algn="l"/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Automatisation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sur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machines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clientes.</a:t>
            </a:r>
            <a:endParaRPr sz="2501">
              <a:latin typeface="Segoe UI Symbol"/>
              <a:cs typeface="Segoe UI Symbol"/>
            </a:endParaRPr>
          </a:p>
          <a:p>
            <a:pPr marL="355742" marR="5082" indent="-343672">
              <a:spcBef>
                <a:spcPts val="5"/>
              </a:spcBef>
              <a:buFont typeface="Arial MT"/>
              <a:buChar char="•"/>
              <a:tabLst>
                <a:tab pos="355107" algn="l"/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Nécessité</a:t>
            </a:r>
            <a:r>
              <a:rPr sz="2501" spc="16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d’indiquer</a:t>
            </a:r>
            <a:r>
              <a:rPr sz="2501" spc="16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1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informations</a:t>
            </a:r>
            <a:r>
              <a:rPr sz="2501" spc="15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et</a:t>
            </a:r>
            <a:r>
              <a:rPr sz="2501" spc="14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adresses</a:t>
            </a:r>
            <a:r>
              <a:rPr sz="2501" spc="16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clients </a:t>
            </a:r>
            <a:r>
              <a:rPr sz="2501" spc="-67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distants.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44" y="1062496"/>
            <a:ext cx="3880209" cy="614938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3852" spc="5" dirty="0">
                <a:latin typeface="Calibri"/>
                <a:cs typeface="Calibri"/>
              </a:rPr>
              <a:t>Notion</a:t>
            </a:r>
            <a:r>
              <a:rPr sz="3852" spc="-50" dirty="0">
                <a:latin typeface="Calibri"/>
                <a:cs typeface="Calibri"/>
              </a:rPr>
              <a:t> </a:t>
            </a:r>
            <a:r>
              <a:rPr sz="3852" spc="-20" dirty="0">
                <a:latin typeface="Calibri"/>
                <a:cs typeface="Calibri"/>
              </a:rPr>
              <a:t>d’inventaire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968" y="2334605"/>
            <a:ext cx="8764776" cy="165024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84329" indent="-372259">
              <a:lnSpc>
                <a:spcPts val="2451"/>
              </a:lnSpc>
              <a:spcBef>
                <a:spcPts val="10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Peut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être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appelé</a:t>
            </a:r>
            <a:r>
              <a:rPr sz="2101" spc="6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à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partir</a:t>
            </a:r>
            <a:r>
              <a:rPr sz="2101" spc="3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du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répertoire</a:t>
            </a:r>
            <a:r>
              <a:rPr sz="2101" spc="7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courant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ou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via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/etc/ansible/hosts</a:t>
            </a:r>
          </a:p>
          <a:p>
            <a:pPr marL="384329" indent="-372259">
              <a:lnSpc>
                <a:spcPts val="2451"/>
              </a:lnSpc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Peut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être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appelé</a:t>
            </a:r>
            <a:r>
              <a:rPr sz="2101" spc="5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avec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le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flag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Courier New"/>
                <a:cs typeface="Courier New"/>
              </a:rPr>
              <a:t>-i &lt;nom_du_fichier&gt;</a:t>
            </a:r>
            <a:endParaRPr sz="2101" dirty="0">
              <a:latin typeface="Courier New"/>
              <a:cs typeface="Courier New"/>
            </a:endParaRPr>
          </a:p>
          <a:p>
            <a:pPr marL="384329" marR="8258" indent="-372259">
              <a:spcBef>
                <a:spcPts val="160"/>
              </a:spcBef>
              <a:buSzPct val="66666"/>
              <a:buChar char="●"/>
              <a:tabLst>
                <a:tab pos="384329" algn="l"/>
                <a:tab pos="384964" algn="l"/>
                <a:tab pos="7382922" algn="l"/>
              </a:tabLst>
            </a:pPr>
            <a:r>
              <a:rPr sz="2101" dirty="0">
                <a:latin typeface="Arial MT"/>
                <a:cs typeface="Arial MT"/>
              </a:rPr>
              <a:t>Peut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être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dynamique,</a:t>
            </a:r>
            <a:r>
              <a:rPr sz="2101" spc="7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c’est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à</a:t>
            </a:r>
            <a:r>
              <a:rPr sz="2101" spc="2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dire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5" dirty="0">
                <a:latin typeface="Arial MT"/>
                <a:cs typeface="Arial MT"/>
              </a:rPr>
              <a:t>créé</a:t>
            </a:r>
            <a:r>
              <a:rPr sz="2101" spc="2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par</a:t>
            </a:r>
            <a:r>
              <a:rPr sz="2101" spc="3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programmation	en</a:t>
            </a:r>
            <a:r>
              <a:rPr sz="2101" spc="-6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injectant </a:t>
            </a:r>
            <a:r>
              <a:rPr sz="2101" spc="-57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les</a:t>
            </a:r>
            <a:r>
              <a:rPr sz="2101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résultats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de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programme</a:t>
            </a:r>
            <a:r>
              <a:rPr sz="2101" spc="5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d’inventaire</a:t>
            </a:r>
            <a:r>
              <a:rPr sz="2101" spc="5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dans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un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format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JSON</a:t>
            </a: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25" dirty="0">
                <a:latin typeface="Arial MT"/>
                <a:cs typeface="Arial MT"/>
              </a:rPr>
              <a:t>Variable</a:t>
            </a:r>
            <a:r>
              <a:rPr sz="2101" spc="30" dirty="0">
                <a:latin typeface="Arial MT"/>
                <a:cs typeface="Arial MT"/>
              </a:rPr>
              <a:t> </a:t>
            </a:r>
            <a:r>
              <a:rPr sz="2101" b="1" spc="-5" dirty="0">
                <a:latin typeface="Trebuchet MS"/>
                <a:cs typeface="Trebuchet MS"/>
              </a:rPr>
              <a:t>Inventory</a:t>
            </a:r>
            <a:r>
              <a:rPr sz="2101" b="1" spc="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: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dans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ansible.cfg</a:t>
            </a:r>
            <a:endParaRPr sz="2101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9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14" y="909048"/>
            <a:ext cx="1013097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25" dirty="0"/>
              <a:t> </a:t>
            </a:r>
            <a:r>
              <a:rPr spc="-5" dirty="0"/>
              <a:t>– variable</a:t>
            </a:r>
            <a:r>
              <a:rPr spc="-2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862" y="2153682"/>
            <a:ext cx="8617394" cy="2880935"/>
          </a:xfrm>
          <a:prstGeom prst="rect">
            <a:avLst/>
          </a:prstGeom>
        </p:spPr>
        <p:txBody>
          <a:bodyPr vert="horz" wrap="square" lIns="0" tIns="167075" rIns="0" bIns="0" rtlCol="0">
            <a:spAutoFit/>
          </a:bodyPr>
          <a:lstStyle/>
          <a:p>
            <a:pPr marL="312545" indent="-300475">
              <a:spcBef>
                <a:spcPts val="131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ansible_connection</a:t>
            </a:r>
            <a:r>
              <a:rPr sz="2101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local,</a:t>
            </a:r>
            <a:r>
              <a:rPr sz="2101" spc="-4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</a:t>
            </a:r>
          </a:p>
          <a:p>
            <a:pPr marL="312545" indent="-300475">
              <a:spcBef>
                <a:spcPts val="121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ansible_ssh_host</a:t>
            </a:r>
            <a:r>
              <a:rPr sz="2101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nom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-1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l’hôte</a:t>
            </a:r>
            <a:r>
              <a:rPr sz="2101" dirty="0">
                <a:latin typeface="Trebuchet MS"/>
                <a:cs typeface="Trebuchet MS"/>
              </a:rPr>
              <a:t> </a:t>
            </a:r>
            <a:r>
              <a:rPr sz="2101" spc="-10" dirty="0">
                <a:latin typeface="Trebuchet MS"/>
                <a:cs typeface="Trebuchet MS"/>
              </a:rPr>
              <a:t>distant</a:t>
            </a:r>
            <a:endParaRPr sz="2101" dirty="0">
              <a:latin typeface="Trebuchet MS"/>
              <a:cs typeface="Trebuchet MS"/>
            </a:endParaRPr>
          </a:p>
          <a:p>
            <a:pPr marL="312545" indent="-300475">
              <a:spcBef>
                <a:spcPts val="93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ansible_ssh_port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numéro du</a:t>
            </a:r>
            <a:r>
              <a:rPr sz="2101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port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 si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10" dirty="0">
                <a:latin typeface="Trebuchet MS"/>
                <a:cs typeface="Trebuchet MS"/>
              </a:rPr>
              <a:t>différent</a:t>
            </a:r>
            <a:r>
              <a:rPr sz="2101" spc="-2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du</a:t>
            </a:r>
            <a:r>
              <a:rPr sz="2101" dirty="0">
                <a:latin typeface="Trebuchet MS"/>
                <a:cs typeface="Trebuchet MS"/>
              </a:rPr>
              <a:t> 22</a:t>
            </a:r>
          </a:p>
          <a:p>
            <a:pPr marL="312545" indent="-300475">
              <a:spcBef>
                <a:spcPts val="138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ansible_ssh_user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 </a:t>
            </a:r>
            <a:r>
              <a:rPr sz="2101" dirty="0">
                <a:latin typeface="Trebuchet MS"/>
                <a:cs typeface="Trebuchet MS"/>
              </a:rPr>
              <a:t>nom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d’utilisateur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dirty="0">
                <a:latin typeface="Trebuchet MS"/>
                <a:cs typeface="Trebuchet MS"/>
              </a:rPr>
              <a:t> la</a:t>
            </a:r>
            <a:r>
              <a:rPr sz="2101" spc="-5" dirty="0">
                <a:latin typeface="Trebuchet MS"/>
                <a:cs typeface="Trebuchet MS"/>
              </a:rPr>
              <a:t> machine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distante.</a:t>
            </a:r>
            <a:endParaRPr sz="2101" dirty="0">
              <a:latin typeface="Trebuchet MS"/>
              <a:cs typeface="Trebuchet MS"/>
            </a:endParaRPr>
          </a:p>
          <a:p>
            <a:pPr marL="312545" indent="-300475">
              <a:spcBef>
                <a:spcPts val="141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ansible_ssh_pass</a:t>
            </a:r>
            <a:r>
              <a:rPr sz="2101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Mot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passe </a:t>
            </a:r>
            <a:r>
              <a:rPr sz="2101" dirty="0">
                <a:latin typeface="Trebuchet MS"/>
                <a:cs typeface="Trebuchet MS"/>
              </a:rPr>
              <a:t>ssh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nécessaire</a:t>
            </a:r>
            <a:r>
              <a:rPr sz="2101" spc="-3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(non</a:t>
            </a:r>
            <a:r>
              <a:rPr sz="2101" spc="-15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sécurisé).</a:t>
            </a:r>
          </a:p>
          <a:p>
            <a:pPr marL="312545" indent="-300475">
              <a:spcBef>
                <a:spcPts val="119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ansible_ssh_private_key_file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fichier</a:t>
            </a:r>
            <a:r>
              <a:rPr sz="2101" spc="-4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clé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privée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utilisé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pour</a:t>
            </a:r>
            <a:r>
              <a:rPr sz="2101" spc="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3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43" y="849587"/>
            <a:ext cx="862148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35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hôtes</a:t>
            </a:r>
            <a:r>
              <a:rPr spc="-25" dirty="0"/>
              <a:t> </a:t>
            </a:r>
            <a:r>
              <a:rPr spc="-5" dirty="0"/>
              <a:t>et</a:t>
            </a:r>
            <a:r>
              <a:rPr spc="-15" dirty="0"/>
              <a:t> </a:t>
            </a:r>
            <a:r>
              <a:rPr spc="-5" dirty="0"/>
              <a:t>groupes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385" y="2542592"/>
            <a:ext cx="2260279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" dirty="0">
                <a:latin typeface="Arial MT"/>
                <a:cs typeface="Arial MT"/>
              </a:rPr>
              <a:t>ansible_connection=local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342" y="2542592"/>
            <a:ext cx="81822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" dirty="0">
                <a:latin typeface="Arial MT"/>
                <a:cs typeface="Arial MT"/>
              </a:rPr>
              <a:t>lo</a:t>
            </a:r>
            <a:r>
              <a:rPr sz="1551" spc="10" dirty="0">
                <a:latin typeface="Arial MT"/>
                <a:cs typeface="Arial MT"/>
              </a:rPr>
              <a:t>cal</a:t>
            </a:r>
            <a:r>
              <a:rPr sz="1551" spc="5" dirty="0">
                <a:latin typeface="Arial MT"/>
                <a:cs typeface="Arial MT"/>
              </a:rPr>
              <a:t>h</a:t>
            </a:r>
            <a:r>
              <a:rPr sz="1551" spc="15" dirty="0">
                <a:latin typeface="Arial MT"/>
                <a:cs typeface="Arial MT"/>
              </a:rPr>
              <a:t>ost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921" y="3322268"/>
            <a:ext cx="6889469" cy="130801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5" dirty="0">
                <a:latin typeface="Arial MT"/>
                <a:cs typeface="Arial MT"/>
              </a:rPr>
              <a:t>[webservers]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35"/>
              </a:spcBef>
            </a:pPr>
            <a:r>
              <a:rPr sz="1551" spc="10" dirty="0">
                <a:latin typeface="Arial MT"/>
                <a:cs typeface="Arial MT"/>
              </a:rPr>
              <a:t>web</a:t>
            </a:r>
            <a:r>
              <a:rPr sz="1551" b="1" spc="10" dirty="0">
                <a:latin typeface="Arial"/>
                <a:cs typeface="Arial"/>
              </a:rPr>
              <a:t>[1:5]</a:t>
            </a:r>
            <a:r>
              <a:rPr sz="1551" spc="10" dirty="0">
                <a:latin typeface="Arial MT"/>
                <a:cs typeface="Arial MT"/>
              </a:rPr>
              <a:t>.example.com</a:t>
            </a:r>
            <a:r>
              <a:rPr sz="1551" spc="-4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ansible_connection=ssh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ansible_ssh_user=webadmin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35"/>
              </a:spcBef>
            </a:pPr>
            <a:r>
              <a:rPr sz="1551" spc="5" dirty="0">
                <a:latin typeface="Arial MT"/>
                <a:cs typeface="Arial MT"/>
              </a:rPr>
              <a:t>[dbservers]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35"/>
              </a:spcBef>
            </a:pPr>
            <a:r>
              <a:rPr sz="1551" spc="5" dirty="0">
                <a:latin typeface="Arial MT"/>
                <a:cs typeface="Arial MT"/>
              </a:rPr>
              <a:t>db</a:t>
            </a:r>
            <a:r>
              <a:rPr sz="1551" b="1" spc="5" dirty="0">
                <a:latin typeface="Arial"/>
                <a:cs typeface="Arial"/>
              </a:rPr>
              <a:t>[1:2]</a:t>
            </a:r>
            <a:r>
              <a:rPr sz="1551" spc="5" dirty="0">
                <a:latin typeface="Arial MT"/>
                <a:cs typeface="Arial MT"/>
              </a:rPr>
              <a:t>.example.com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ansible_connection=ssh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ansible_ssh_user=dbadmin</a:t>
            </a:r>
            <a:endParaRPr sz="1551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7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849587"/>
            <a:ext cx="947782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25" dirty="0"/>
              <a:t> </a:t>
            </a:r>
            <a:r>
              <a:rPr spc="-5" dirty="0"/>
              <a:t>– groupement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8278" y="2212100"/>
            <a:ext cx="6848176" cy="1537981"/>
          </a:xfrm>
          <a:prstGeom prst="rect">
            <a:avLst/>
          </a:prstGeom>
        </p:spPr>
        <p:txBody>
          <a:bodyPr vert="horz" wrap="square" lIns="0" tIns="113712" rIns="0" bIns="0" rtlCol="0">
            <a:spAutoFit/>
          </a:bodyPr>
          <a:lstStyle/>
          <a:p>
            <a:pPr marL="12705">
              <a:spcBef>
                <a:spcPts val="894"/>
              </a:spcBef>
            </a:pPr>
            <a:r>
              <a:rPr sz="1551" spc="10" dirty="0">
                <a:latin typeface="Arial MT"/>
                <a:cs typeface="Arial MT"/>
              </a:rPr>
              <a:t>[webservers]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805"/>
              </a:spcBef>
            </a:pPr>
            <a:r>
              <a:rPr sz="1551" spc="5" dirty="0">
                <a:latin typeface="Arial MT"/>
                <a:cs typeface="Arial MT"/>
              </a:rPr>
              <a:t>web[1:5].example.com</a:t>
            </a:r>
            <a:r>
              <a:rPr sz="1551" spc="1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ansible_connection=ssh</a:t>
            </a:r>
            <a:r>
              <a:rPr sz="1551" spc="3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ansible_ssh_user=webadmin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10"/>
              </a:spcBef>
            </a:pPr>
            <a:r>
              <a:rPr sz="1551" spc="5" dirty="0">
                <a:latin typeface="Arial MT"/>
                <a:cs typeface="Arial MT"/>
              </a:rPr>
              <a:t>[webservers</a:t>
            </a:r>
            <a:r>
              <a:rPr sz="1551" b="1" spc="5" dirty="0">
                <a:latin typeface="Arial"/>
                <a:cs typeface="Arial"/>
              </a:rPr>
              <a:t>:vars</a:t>
            </a:r>
            <a:r>
              <a:rPr sz="1551" spc="5" dirty="0">
                <a:latin typeface="Arial MT"/>
                <a:cs typeface="Arial MT"/>
              </a:rPr>
              <a:t>]</a:t>
            </a:r>
            <a:endParaRPr sz="1551" dirty="0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401" dirty="0">
              <a:latin typeface="Arial MT"/>
              <a:cs typeface="Arial MT"/>
            </a:endParaRPr>
          </a:p>
          <a:p>
            <a:pPr marL="12705"/>
            <a:r>
              <a:rPr sz="1551" spc="10" dirty="0">
                <a:latin typeface="Arial MT"/>
                <a:cs typeface="Arial MT"/>
              </a:rPr>
              <a:t>http_port=80</a:t>
            </a:r>
            <a:endParaRPr sz="1551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 smtClean="0"/>
              <a:t>Introduction </a:t>
            </a:r>
            <a:r>
              <a:rPr lang="fr-BE" dirty="0" err="1" smtClean="0"/>
              <a:t>Ansible</a:t>
            </a:r>
            <a:r>
              <a:rPr lang="fr-B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Ansible</a:t>
            </a:r>
            <a:r>
              <a:rPr lang="fr-FR" dirty="0"/>
              <a:t> est un outil d'automatisation informatique sans agent développé en 2012 par </a:t>
            </a:r>
            <a:r>
              <a:rPr lang="fr-FR" dirty="0" smtClean="0"/>
              <a:t>Michael </a:t>
            </a:r>
            <a:r>
              <a:rPr lang="fr-FR" dirty="0" err="1" smtClean="0"/>
              <a:t>DeHaan</a:t>
            </a:r>
            <a:r>
              <a:rPr lang="fr-FR" dirty="0"/>
              <a:t>, un ancien employé de chez </a:t>
            </a:r>
            <a:r>
              <a:rPr lang="fr-FR" dirty="0" err="1"/>
              <a:t>Red</a:t>
            </a:r>
            <a:r>
              <a:rPr lang="fr-FR" dirty="0"/>
              <a:t> Hat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objectifs de la conception d’</a:t>
            </a:r>
            <a:r>
              <a:rPr lang="fr-FR" dirty="0" err="1"/>
              <a:t>Ansible</a:t>
            </a:r>
            <a:r>
              <a:rPr lang="fr-FR" dirty="0"/>
              <a:t> ont été pour lui un code minime, cohérent, </a:t>
            </a:r>
            <a:r>
              <a:rPr lang="fr-FR" dirty="0" err="1" smtClean="0"/>
              <a:t>sécurisé,très</a:t>
            </a:r>
            <a:r>
              <a:rPr lang="fr-FR" dirty="0" smtClean="0"/>
              <a:t> </a:t>
            </a:r>
            <a:r>
              <a:rPr lang="fr-FR" dirty="0"/>
              <a:t>fiable et facile à apprendre</a:t>
            </a:r>
          </a:p>
          <a:p>
            <a:r>
              <a:rPr lang="fr-FR" dirty="0"/>
              <a:t>La société </a:t>
            </a:r>
            <a:r>
              <a:rPr lang="fr-FR" dirty="0" err="1"/>
              <a:t>Ansible</a:t>
            </a:r>
            <a:r>
              <a:rPr lang="fr-FR" dirty="0"/>
              <a:t> a été rachetée par </a:t>
            </a:r>
            <a:r>
              <a:rPr lang="fr-FR" dirty="0" err="1"/>
              <a:t>Red</a:t>
            </a:r>
            <a:r>
              <a:rPr lang="fr-FR" dirty="0"/>
              <a:t> Hat</a:t>
            </a:r>
          </a:p>
          <a:p>
            <a:r>
              <a:rPr lang="fr-FR" dirty="0" err="1"/>
              <a:t>Ansible</a:t>
            </a:r>
            <a:r>
              <a:rPr lang="fr-FR" dirty="0"/>
              <a:t> fonctionne principalement en mode push en utilisant </a:t>
            </a:r>
            <a:r>
              <a:rPr lang="fr-FR" b="1" dirty="0" smtClean="0"/>
              <a:t>SSH</a:t>
            </a:r>
            <a:endParaRPr lang="fr-F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</a:t>
            </a:fld>
            <a:endParaRPr lang="en-US"/>
          </a:p>
        </p:txBody>
      </p:sp>
      <p:pic>
        <p:nvPicPr>
          <p:cNvPr id="1030" name="Picture 6" descr="Le créateur d'Ansible planche sur un outil d'automatisation en Rust - Le  Monde Informa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89" y="2594497"/>
            <a:ext cx="2962172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826915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groupes</a:t>
            </a:r>
            <a:r>
              <a:rPr spc="-30" dirty="0"/>
              <a:t> </a:t>
            </a:r>
            <a:r>
              <a:rPr spc="-5" dirty="0"/>
              <a:t>de groupes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8278" y="2223027"/>
            <a:ext cx="1850532" cy="3488885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1114871">
              <a:lnSpc>
                <a:spcPct val="143200"/>
              </a:lnSpc>
              <a:spcBef>
                <a:spcPts val="90"/>
              </a:spcBef>
            </a:pPr>
            <a:r>
              <a:rPr sz="1551" spc="10" dirty="0">
                <a:latin typeface="Arial MT"/>
                <a:cs typeface="Arial MT"/>
              </a:rPr>
              <a:t>[atl</a:t>
            </a:r>
            <a:r>
              <a:rPr sz="1551" spc="5" dirty="0">
                <a:latin typeface="Arial MT"/>
                <a:cs typeface="Arial MT"/>
              </a:rPr>
              <a:t>a</a:t>
            </a:r>
            <a:r>
              <a:rPr sz="1551" spc="10" dirty="0">
                <a:latin typeface="Arial MT"/>
                <a:cs typeface="Arial MT"/>
              </a:rPr>
              <a:t>nt</a:t>
            </a:r>
            <a:r>
              <a:rPr sz="1551" spc="5" dirty="0">
                <a:latin typeface="Arial MT"/>
                <a:cs typeface="Arial MT"/>
              </a:rPr>
              <a:t>a]  </a:t>
            </a:r>
            <a:r>
              <a:rPr sz="1551" spc="10" dirty="0">
                <a:latin typeface="Arial MT"/>
                <a:cs typeface="Arial MT"/>
              </a:rPr>
              <a:t>host1</a:t>
            </a:r>
            <a:endParaRPr sz="1551">
              <a:latin typeface="Arial MT"/>
              <a:cs typeface="Arial MT"/>
            </a:endParaRPr>
          </a:p>
          <a:p>
            <a:pPr marL="12705" marR="1116141">
              <a:lnSpc>
                <a:spcPct val="164900"/>
              </a:lnSpc>
              <a:spcBef>
                <a:spcPts val="10"/>
              </a:spcBef>
            </a:pPr>
            <a:r>
              <a:rPr sz="1551" spc="10" dirty="0">
                <a:latin typeface="Arial MT"/>
                <a:cs typeface="Arial MT"/>
              </a:rPr>
              <a:t>host2 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[</a:t>
            </a:r>
            <a:r>
              <a:rPr sz="1551" spc="10" dirty="0">
                <a:latin typeface="Arial MT"/>
                <a:cs typeface="Arial MT"/>
              </a:rPr>
              <a:t>ra</a:t>
            </a:r>
            <a:r>
              <a:rPr sz="1551" spc="-5" dirty="0">
                <a:latin typeface="Arial MT"/>
                <a:cs typeface="Arial MT"/>
              </a:rPr>
              <a:t>l</a:t>
            </a:r>
            <a:r>
              <a:rPr sz="1551" spc="15" dirty="0">
                <a:latin typeface="Arial MT"/>
                <a:cs typeface="Arial MT"/>
              </a:rPr>
              <a:t>e</a:t>
            </a:r>
            <a:r>
              <a:rPr sz="1551" spc="-5" dirty="0">
                <a:latin typeface="Arial MT"/>
                <a:cs typeface="Arial MT"/>
              </a:rPr>
              <a:t>i</a:t>
            </a:r>
            <a:r>
              <a:rPr sz="1551" spc="15" dirty="0">
                <a:latin typeface="Arial MT"/>
                <a:cs typeface="Arial MT"/>
              </a:rPr>
              <a:t>g</a:t>
            </a:r>
            <a:r>
              <a:rPr sz="1551" spc="5" dirty="0">
                <a:latin typeface="Arial MT"/>
                <a:cs typeface="Arial MT"/>
              </a:rPr>
              <a:t>h]  </a:t>
            </a:r>
            <a:r>
              <a:rPr sz="1551" spc="10" dirty="0">
                <a:latin typeface="Arial MT"/>
                <a:cs typeface="Arial MT"/>
              </a:rPr>
              <a:t>host2 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host3</a:t>
            </a:r>
            <a:endParaRPr sz="1551">
              <a:latin typeface="Arial MT"/>
              <a:cs typeface="Arial MT"/>
            </a:endParaRPr>
          </a:p>
          <a:p>
            <a:pPr marL="12705" marR="5082">
              <a:lnSpc>
                <a:spcPct val="165200"/>
              </a:lnSpc>
            </a:pPr>
            <a:r>
              <a:rPr sz="1551" spc="5" dirty="0">
                <a:latin typeface="Arial MT"/>
                <a:cs typeface="Arial MT"/>
              </a:rPr>
              <a:t>[</a:t>
            </a:r>
            <a:r>
              <a:rPr sz="1551" spc="15" dirty="0">
                <a:latin typeface="Arial MT"/>
                <a:cs typeface="Arial MT"/>
              </a:rPr>
              <a:t>so</a:t>
            </a:r>
            <a:r>
              <a:rPr sz="1551" spc="5" dirty="0">
                <a:latin typeface="Arial MT"/>
                <a:cs typeface="Arial MT"/>
              </a:rPr>
              <a:t>ut</a:t>
            </a:r>
            <a:r>
              <a:rPr sz="1551" spc="10" dirty="0">
                <a:latin typeface="Arial MT"/>
                <a:cs typeface="Arial MT"/>
              </a:rPr>
              <a:t>hea</a:t>
            </a:r>
            <a:r>
              <a:rPr sz="1551" spc="15" dirty="0">
                <a:latin typeface="Arial MT"/>
                <a:cs typeface="Arial MT"/>
              </a:rPr>
              <a:t>s</a:t>
            </a:r>
            <a:r>
              <a:rPr sz="1551" spc="-5" dirty="0">
                <a:latin typeface="Arial MT"/>
                <a:cs typeface="Arial MT"/>
              </a:rPr>
              <a:t>t</a:t>
            </a:r>
            <a:r>
              <a:rPr sz="1551" b="1" spc="10" dirty="0">
                <a:latin typeface="Arial"/>
                <a:cs typeface="Arial"/>
              </a:rPr>
              <a:t>:c</a:t>
            </a:r>
            <a:r>
              <a:rPr sz="1551" b="1" spc="5" dirty="0">
                <a:latin typeface="Arial"/>
                <a:cs typeface="Arial"/>
              </a:rPr>
              <a:t>hild</a:t>
            </a:r>
            <a:r>
              <a:rPr sz="1551" b="1" spc="10" dirty="0">
                <a:latin typeface="Arial"/>
                <a:cs typeface="Arial"/>
              </a:rPr>
              <a:t>ren</a:t>
            </a:r>
            <a:r>
              <a:rPr sz="1551" spc="5" dirty="0">
                <a:latin typeface="Arial MT"/>
                <a:cs typeface="Arial MT"/>
              </a:rPr>
              <a:t>]  </a:t>
            </a:r>
            <a:r>
              <a:rPr sz="1551" spc="10" dirty="0">
                <a:latin typeface="Arial MT"/>
                <a:cs typeface="Arial MT"/>
              </a:rPr>
              <a:t>atlanta</a:t>
            </a:r>
            <a:endParaRPr sz="1551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401">
              <a:latin typeface="Arial MT"/>
              <a:cs typeface="Arial MT"/>
            </a:endParaRPr>
          </a:p>
          <a:p>
            <a:pPr marL="12705"/>
            <a:r>
              <a:rPr sz="1551" spc="10" dirty="0">
                <a:latin typeface="Arial MT"/>
                <a:cs typeface="Arial MT"/>
              </a:rPr>
              <a:t>raleigh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2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561303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M</a:t>
            </a:r>
            <a:r>
              <a:rPr spc="-135" dirty="0"/>
              <a:t>o</a:t>
            </a:r>
            <a:r>
              <a:rPr spc="-140" dirty="0"/>
              <a:t>t</a:t>
            </a:r>
            <a:r>
              <a:rPr spc="-135" dirty="0"/>
              <a:t>if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40" dirty="0"/>
              <a:t>ut</a:t>
            </a:r>
            <a:r>
              <a:rPr spc="-135" dirty="0"/>
              <a:t>ili</a:t>
            </a:r>
            <a:r>
              <a:rPr spc="-140" dirty="0"/>
              <a:t>sa</a:t>
            </a:r>
            <a:r>
              <a:rPr spc="-145" dirty="0"/>
              <a:t>b</a:t>
            </a:r>
            <a:r>
              <a:rPr spc="-135" dirty="0"/>
              <a:t>l</a:t>
            </a:r>
            <a:r>
              <a:rPr spc="-14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098" y="2236723"/>
            <a:ext cx="5040842" cy="3058810"/>
          </a:xfrm>
          <a:prstGeom prst="rect">
            <a:avLst/>
          </a:prstGeom>
        </p:spPr>
        <p:txBody>
          <a:bodyPr vert="horz" wrap="square" lIns="0" tIns="163264" rIns="0" bIns="0" rtlCol="0">
            <a:spAutoFit/>
          </a:bodyPr>
          <a:lstStyle/>
          <a:p>
            <a:pPr marL="221067" indent="-208999">
              <a:spcBef>
                <a:spcPts val="1286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60" dirty="0">
                <a:latin typeface="Trebuchet MS"/>
                <a:cs typeface="Trebuchet MS"/>
              </a:rPr>
              <a:t>Tous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les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hôtes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de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l’inventaire</a:t>
            </a:r>
            <a:r>
              <a:rPr sz="1851" spc="-5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</a:t>
            </a:r>
            <a:r>
              <a:rPr sz="1851" b="1" spc="-5" dirty="0">
                <a:latin typeface="Trebuchet MS"/>
                <a:cs typeface="Trebuchet MS"/>
              </a:rPr>
              <a:t>all</a:t>
            </a:r>
            <a:r>
              <a:rPr sz="1851" b="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ou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b="1" dirty="0">
                <a:latin typeface="Trebuchet MS"/>
                <a:cs typeface="Trebuchet MS"/>
              </a:rPr>
              <a:t>*</a:t>
            </a:r>
            <a:r>
              <a:rPr sz="1851" dirty="0">
                <a:latin typeface="Trebuchet MS"/>
                <a:cs typeface="Trebuchet MS"/>
              </a:rPr>
              <a:t>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5" dirty="0">
                <a:latin typeface="Trebuchet MS"/>
                <a:cs typeface="Trebuchet MS"/>
              </a:rPr>
              <a:t>Un</a:t>
            </a:r>
            <a:r>
              <a:rPr sz="1851" spc="-1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nom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d’hôte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ou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groupe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(host1,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webservers)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15" dirty="0">
                <a:latin typeface="Trebuchet MS"/>
                <a:cs typeface="Trebuchet MS"/>
              </a:rPr>
              <a:t>Wildcards</a:t>
            </a:r>
            <a:r>
              <a:rPr sz="1851" spc="-7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(192.168.1.</a:t>
            </a:r>
            <a:r>
              <a:rPr sz="1851" b="1" spc="-10" dirty="0">
                <a:latin typeface="Trebuchet MS"/>
                <a:cs typeface="Trebuchet MS"/>
              </a:rPr>
              <a:t>*</a:t>
            </a:r>
            <a:r>
              <a:rPr sz="1851" spc="-10" dirty="0">
                <a:latin typeface="Trebuchet MS"/>
                <a:cs typeface="Trebuchet MS"/>
              </a:rPr>
              <a:t>)</a:t>
            </a:r>
            <a:endParaRPr sz="1851">
              <a:latin typeface="Trebuchet MS"/>
              <a:cs typeface="Trebuchet MS"/>
            </a:endParaRPr>
          </a:p>
          <a:p>
            <a:pPr marL="190576" indent="-178506">
              <a:spcBef>
                <a:spcPts val="120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191211" algn="l"/>
              </a:tabLst>
            </a:pPr>
            <a:r>
              <a:rPr sz="1851" spc="-5" dirty="0">
                <a:latin typeface="Trebuchet MS"/>
                <a:cs typeface="Trebuchet MS"/>
              </a:rPr>
              <a:t>OR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(host1</a:t>
            </a:r>
            <a:r>
              <a:rPr sz="1851" b="1" spc="-10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host2,</a:t>
            </a:r>
            <a:r>
              <a:rPr sz="1851" spc="-5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webservers</a:t>
            </a:r>
            <a:r>
              <a:rPr sz="1851" b="1" spc="-10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dbservers)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5" dirty="0">
                <a:latin typeface="Trebuchet MS"/>
                <a:cs typeface="Trebuchet MS"/>
              </a:rPr>
              <a:t>NOT</a:t>
            </a:r>
            <a:r>
              <a:rPr sz="1851" spc="-12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(webservers:dbservers:</a:t>
            </a:r>
            <a:r>
              <a:rPr sz="1851" b="1" spc="-10" dirty="0">
                <a:latin typeface="Trebuchet MS"/>
                <a:cs typeface="Trebuchet MS"/>
              </a:rPr>
              <a:t>!</a:t>
            </a:r>
            <a:r>
              <a:rPr sz="1851" spc="-10" dirty="0">
                <a:latin typeface="Trebuchet MS"/>
                <a:cs typeface="Trebuchet MS"/>
              </a:rPr>
              <a:t>production)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85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dirty="0">
                <a:latin typeface="Trebuchet MS"/>
                <a:cs typeface="Trebuchet MS"/>
              </a:rPr>
              <a:t>AND</a:t>
            </a:r>
            <a:r>
              <a:rPr sz="1851" spc="-9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(webservers:dbservers:</a:t>
            </a:r>
            <a:r>
              <a:rPr sz="1851" b="1" spc="-10" dirty="0">
                <a:latin typeface="Trebuchet MS"/>
                <a:cs typeface="Trebuchet MS"/>
              </a:rPr>
              <a:t>&amp;</a:t>
            </a:r>
            <a:r>
              <a:rPr sz="1851" spc="-10" dirty="0">
                <a:latin typeface="Trebuchet MS"/>
                <a:cs typeface="Trebuchet MS"/>
              </a:rPr>
              <a:t>staging)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10" dirty="0">
                <a:latin typeface="Trebuchet MS"/>
                <a:cs typeface="Trebuchet MS"/>
              </a:rPr>
              <a:t>REGEX</a:t>
            </a:r>
            <a:r>
              <a:rPr sz="1851" spc="-15" dirty="0">
                <a:latin typeface="Trebuchet MS"/>
                <a:cs typeface="Trebuchet MS"/>
              </a:rPr>
              <a:t> (</a:t>
            </a:r>
            <a:r>
              <a:rPr sz="1851" b="1" spc="-15" dirty="0">
                <a:latin typeface="Trebuchet MS"/>
                <a:cs typeface="Trebuchet MS"/>
              </a:rPr>
              <a:t>~</a:t>
            </a:r>
            <a:r>
              <a:rPr sz="1851" spc="-15" dirty="0">
                <a:latin typeface="Trebuchet MS"/>
                <a:cs typeface="Trebuchet MS"/>
              </a:rPr>
              <a:t>(web|db).*\.example\.com)</a:t>
            </a:r>
            <a:endParaRPr sz="1851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0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147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4701020" cy="85703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109899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 des </a:t>
            </a:r>
            <a:r>
              <a:rPr sz="1801" spc="-10" dirty="0">
                <a:latin typeface="Segoe UI Symbol"/>
                <a:cs typeface="Segoe UI Symbol"/>
              </a:rPr>
              <a:t>inventaires.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endParaRPr lang="fr-BE" sz="1801" spc="-480" dirty="0" smtClean="0">
              <a:latin typeface="Segoe UI Symbol"/>
              <a:cs typeface="Segoe UI Symbol"/>
            </a:endParaRPr>
          </a:p>
          <a:p>
            <a:pPr marL="12705" marR="109899">
              <a:spcBef>
                <a:spcPts val="100"/>
              </a:spcBef>
            </a:pPr>
            <a:r>
              <a:rPr sz="1801" spc="-5" dirty="0" err="1" smtClean="0">
                <a:latin typeface="Segoe UI Symbol"/>
                <a:cs typeface="Segoe UI Symbol"/>
              </a:rPr>
              <a:t>Hôtes</a:t>
            </a:r>
            <a:r>
              <a:rPr sz="1801" spc="-25" dirty="0" smtClean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 groupes.</a:t>
            </a:r>
            <a:endParaRPr sz="1801" dirty="0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inventaires.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2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111" y="3036575"/>
            <a:ext cx="6089032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Commandes</a:t>
            </a:r>
            <a:r>
              <a:rPr sz="5252"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10" dirty="0">
                <a:uFill>
                  <a:solidFill>
                    <a:srgbClr val="000000"/>
                  </a:solidFill>
                </a:uFill>
              </a:rPr>
              <a:t>Ad-hoc</a:t>
            </a:r>
            <a:endParaRPr sz="525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7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0"/>
            <a:ext cx="20549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4988750" cy="78836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Ad-Hoc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COMMANDE Ad-Hoc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-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exemples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078" y="926073"/>
            <a:ext cx="882320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Syntaxe</a:t>
            </a:r>
            <a:r>
              <a:rPr spc="325" dirty="0"/>
              <a:t> </a:t>
            </a:r>
            <a:r>
              <a:rPr spc="95" dirty="0"/>
              <a:t>des</a:t>
            </a:r>
            <a:r>
              <a:rPr spc="295" dirty="0"/>
              <a:t> </a:t>
            </a:r>
            <a:r>
              <a:rPr spc="130" dirty="0"/>
              <a:t>commandes</a:t>
            </a:r>
            <a:r>
              <a:rPr spc="385" dirty="0"/>
              <a:t> </a:t>
            </a:r>
            <a:r>
              <a:rPr spc="125" dirty="0"/>
              <a:t>Ad-Hoc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335" y="2232836"/>
            <a:ext cx="10206832" cy="326844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250290" indent="-238220">
              <a:spcBef>
                <a:spcPts val="105"/>
              </a:spcBef>
              <a:buClr>
                <a:srgbClr val="C0504D"/>
              </a:buClr>
              <a:buSzPct val="67857"/>
              <a:buFont typeface="Tahoma"/>
              <a:buChar char="○"/>
              <a:tabLst>
                <a:tab pos="250290" algn="l"/>
                <a:tab pos="250925" algn="l"/>
              </a:tabLst>
            </a:pPr>
            <a:r>
              <a:rPr sz="1401" dirty="0">
                <a:latin typeface="Courier New"/>
                <a:cs typeface="Courier New"/>
              </a:rPr>
              <a:t>$ </a:t>
            </a:r>
            <a:r>
              <a:rPr sz="1401" spc="-10" dirty="0">
                <a:latin typeface="Courier New"/>
                <a:cs typeface="Courier New"/>
              </a:rPr>
              <a:t>ansible </a:t>
            </a:r>
            <a:r>
              <a:rPr sz="1401" spc="5" dirty="0">
                <a:latin typeface="Courier New"/>
                <a:cs typeface="Courier New"/>
              </a:rPr>
              <a:t>{</a:t>
            </a:r>
            <a:r>
              <a:rPr sz="1200" spc="5" dirty="0">
                <a:solidFill>
                  <a:srgbClr val="6AA84F"/>
                </a:solidFill>
                <a:latin typeface="Consolas"/>
                <a:cs typeface="Consolas"/>
              </a:rPr>
              <a:t>pattern</a:t>
            </a:r>
            <a:r>
              <a:rPr sz="1401" spc="5" dirty="0">
                <a:latin typeface="Courier New"/>
                <a:cs typeface="Courier New"/>
              </a:rPr>
              <a:t>}</a:t>
            </a:r>
            <a:r>
              <a:rPr sz="1401" spc="-5" dirty="0">
                <a:latin typeface="Courier New"/>
                <a:cs typeface="Courier New"/>
              </a:rPr>
              <a:t> -m</a:t>
            </a:r>
            <a:r>
              <a:rPr sz="1401" spc="-25" dirty="0">
                <a:latin typeface="Courier New"/>
                <a:cs typeface="Courier New"/>
              </a:rPr>
              <a:t> </a:t>
            </a:r>
            <a:r>
              <a:rPr sz="1401" dirty="0">
                <a:latin typeface="Courier New"/>
                <a:cs typeface="Courier New"/>
              </a:rPr>
              <a:t>{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module</a:t>
            </a:r>
            <a:r>
              <a:rPr sz="1401" dirty="0">
                <a:latin typeface="Courier New"/>
                <a:cs typeface="Courier New"/>
              </a:rPr>
              <a:t>}</a:t>
            </a:r>
            <a:r>
              <a:rPr sz="1401" spc="-5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-a </a:t>
            </a:r>
            <a:r>
              <a:rPr sz="1401" dirty="0">
                <a:latin typeface="Courier New"/>
                <a:cs typeface="Courier New"/>
              </a:rPr>
              <a:t>“{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options</a:t>
            </a:r>
            <a:r>
              <a:rPr sz="1401" dirty="0">
                <a:latin typeface="Courier New"/>
                <a:cs typeface="Courier New"/>
              </a:rPr>
              <a:t>}”</a:t>
            </a:r>
            <a:r>
              <a:rPr sz="1401" spc="-70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{flags}</a:t>
            </a:r>
            <a:endParaRPr sz="1401" dirty="0">
              <a:latin typeface="Courier New"/>
              <a:cs typeface="Courier New"/>
            </a:endParaRPr>
          </a:p>
          <a:p>
            <a:pPr marL="543142" lvl="1" indent="-209634">
              <a:spcBef>
                <a:spcPts val="1406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10" dirty="0">
                <a:solidFill>
                  <a:srgbClr val="79B05F"/>
                </a:solidFill>
                <a:latin typeface="Trebuchet MS"/>
                <a:cs typeface="Trebuchet MS"/>
              </a:rPr>
              <a:t>pattern</a:t>
            </a:r>
            <a:r>
              <a:rPr sz="1851" spc="-65" dirty="0">
                <a:solidFill>
                  <a:srgbClr val="79B05F"/>
                </a:solidFill>
                <a:latin typeface="Trebuchet MS"/>
                <a:cs typeface="Trebuchet MS"/>
              </a:rPr>
              <a:t> </a:t>
            </a:r>
            <a:r>
              <a:rPr sz="1851" dirty="0">
                <a:latin typeface="Trebuchet MS"/>
                <a:cs typeface="Trebuchet MS"/>
              </a:rPr>
              <a:t>: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</a:t>
            </a:r>
            <a:r>
              <a:rPr sz="1851" spc="-6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hôte?</a:t>
            </a:r>
            <a:endParaRPr sz="1851" dirty="0">
              <a:latin typeface="Trebuchet MS"/>
              <a:cs typeface="Trebuchet MS"/>
            </a:endParaRPr>
          </a:p>
          <a:p>
            <a:pPr marL="543142" lvl="1" indent="-209634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10" dirty="0">
                <a:solidFill>
                  <a:srgbClr val="FF0000"/>
                </a:solidFill>
                <a:latin typeface="Trebuchet MS"/>
                <a:cs typeface="Trebuchet MS"/>
              </a:rPr>
              <a:t>module</a:t>
            </a:r>
            <a:r>
              <a:rPr sz="185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module</a:t>
            </a:r>
            <a:r>
              <a:rPr sz="1851" spc="-5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ansible?</a:t>
            </a:r>
            <a:r>
              <a:rPr sz="1851" spc="-6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</a:t>
            </a:r>
            <a:r>
              <a:rPr sz="1851" b="1" spc="-5" dirty="0">
                <a:latin typeface="Trebuchet MS"/>
                <a:cs typeface="Trebuchet MS"/>
              </a:rPr>
              <a:t>command</a:t>
            </a:r>
            <a:r>
              <a:rPr sz="1851" b="1" spc="-5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par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défaut)</a:t>
            </a:r>
            <a:endParaRPr sz="1851" dirty="0">
              <a:latin typeface="Trebuchet MS"/>
              <a:cs typeface="Trebuchet MS"/>
            </a:endParaRPr>
          </a:p>
          <a:p>
            <a:pPr marL="543142" lvl="1" indent="-209634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5" dirty="0">
                <a:solidFill>
                  <a:srgbClr val="3A3AFF"/>
                </a:solidFill>
                <a:latin typeface="Trebuchet MS"/>
                <a:cs typeface="Trebuchet MS"/>
              </a:rPr>
              <a:t>options</a:t>
            </a:r>
            <a:r>
              <a:rPr sz="1851" spc="-35" dirty="0">
                <a:solidFill>
                  <a:srgbClr val="3A3AFF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2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Quelles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options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du</a:t>
            </a:r>
            <a:r>
              <a:rPr sz="1851" spc="-10" dirty="0">
                <a:latin typeface="Trebuchet MS"/>
                <a:cs typeface="Trebuchet MS"/>
              </a:rPr>
              <a:t> module?</a:t>
            </a:r>
            <a:endParaRPr sz="1851" dirty="0">
              <a:latin typeface="Trebuchet MS"/>
              <a:cs typeface="Trebuchet MS"/>
            </a:endParaRPr>
          </a:p>
          <a:p>
            <a:pPr marL="512650" lvl="1" indent="-179142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13285" algn="l"/>
              </a:tabLst>
            </a:pPr>
            <a:r>
              <a:rPr sz="1851" spc="-5" dirty="0">
                <a:solidFill>
                  <a:srgbClr val="5C5C5C"/>
                </a:solidFill>
                <a:latin typeface="Trebuchet MS"/>
                <a:cs typeface="Trebuchet MS"/>
              </a:rPr>
              <a:t>flags</a:t>
            </a:r>
            <a:r>
              <a:rPr sz="1851" spc="-55" dirty="0">
                <a:solidFill>
                  <a:srgbClr val="5C5C5C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Flags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de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la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commande</a:t>
            </a:r>
            <a:r>
              <a:rPr sz="1851" spc="-5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ansible:</a:t>
            </a:r>
            <a:endParaRPr sz="18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0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{username}:</a:t>
            </a:r>
            <a:r>
              <a:rPr sz="1551" spc="-4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Exécuter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la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commande</a:t>
            </a:r>
            <a:r>
              <a:rPr sz="1551" spc="-3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en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tant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qu’un</a:t>
            </a:r>
            <a:r>
              <a:rPr sz="1551" spc="-3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autre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utilisateur</a:t>
            </a:r>
            <a:r>
              <a:rPr sz="1551" spc="-3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(l’utilisateur</a:t>
            </a:r>
            <a:r>
              <a:rPr sz="1551" spc="-3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courant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par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défaut)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4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--sudo: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exécuter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la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commande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via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sudo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-K: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Demande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intéractive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20" dirty="0">
                <a:latin typeface="Trebuchet MS"/>
                <a:cs typeface="Trebuchet MS"/>
              </a:rPr>
              <a:t>mot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passe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</a:t>
            </a:r>
            <a:r>
              <a:rPr sz="1551" spc="10" dirty="0">
                <a:latin typeface="Trebuchet MS"/>
                <a:cs typeface="Trebuchet MS"/>
              </a:rPr>
              <a:t> sudo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0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-U</a:t>
            </a:r>
            <a:r>
              <a:rPr sz="1551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{username}: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l’utilisateur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a</a:t>
            </a:r>
            <a:r>
              <a:rPr sz="1551" spc="5" dirty="0">
                <a:latin typeface="Trebuchet MS"/>
                <a:cs typeface="Trebuchet MS"/>
              </a:rPr>
              <a:t> utiliser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avec sudo</a:t>
            </a:r>
            <a:r>
              <a:rPr sz="1551" spc="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autre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que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root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5" dirty="0">
                <a:latin typeface="Trebuchet MS"/>
                <a:cs typeface="Trebuchet MS"/>
              </a:rPr>
              <a:t>-i</a:t>
            </a:r>
            <a:r>
              <a:rPr sz="1551" spc="10" dirty="0">
                <a:latin typeface="Trebuchet MS"/>
                <a:cs typeface="Trebuchet MS"/>
              </a:rPr>
              <a:t> {file}: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fichier</a:t>
            </a:r>
            <a:r>
              <a:rPr sz="1551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inventaire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si</a:t>
            </a:r>
            <a:r>
              <a:rPr sz="1551" spc="10" dirty="0">
                <a:latin typeface="Trebuchet MS"/>
                <a:cs typeface="Trebuchet MS"/>
              </a:rPr>
              <a:t> différent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/etc/ansible/hosts</a:t>
            </a:r>
            <a:endParaRPr sz="1551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1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960" y="2478557"/>
            <a:ext cx="4446232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0" dirty="0">
                <a:latin typeface="Calibri"/>
                <a:cs typeface="Calibri"/>
              </a:rPr>
              <a:t>Pour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exécuter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votre</a:t>
            </a:r>
            <a:r>
              <a:rPr sz="1551" spc="6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première</a:t>
            </a:r>
            <a:r>
              <a:rPr sz="1551" spc="12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commande</a:t>
            </a:r>
            <a:r>
              <a:rPr sz="1551" spc="21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Ansible...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235" y="3234524"/>
            <a:ext cx="7628537" cy="1878867"/>
          </a:xfrm>
          <a:prstGeom prst="rect">
            <a:avLst/>
          </a:prstGeom>
        </p:spPr>
        <p:txBody>
          <a:bodyPr vert="horz" wrap="square" lIns="0" tIns="15882" rIns="0" bIns="0" rtlCol="0">
            <a:spAutoFit/>
          </a:bodyPr>
          <a:lstStyle/>
          <a:p>
            <a:pPr marL="10164" algn="ctr">
              <a:lnSpc>
                <a:spcPts val="1421"/>
              </a:lnSpc>
              <a:spcBef>
                <a:spcPts val="125"/>
              </a:spcBef>
              <a:tabLst>
                <a:tab pos="1724715" algn="l"/>
                <a:tab pos="2583578" algn="l"/>
                <a:tab pos="3693367" algn="l"/>
              </a:tabLst>
            </a:pPr>
            <a:r>
              <a:rPr sz="1601" spc="5" dirty="0">
                <a:latin typeface="Consolas"/>
                <a:cs typeface="Consolas"/>
              </a:rPr>
              <a:t>(</a:t>
            </a:r>
            <a:r>
              <a:rPr sz="1601" spc="5" dirty="0">
                <a:solidFill>
                  <a:srgbClr val="37761C"/>
                </a:solidFill>
                <a:latin typeface="Consolas"/>
                <a:cs typeface="Consolas"/>
              </a:rPr>
              <a:t>sur</a:t>
            </a:r>
            <a:r>
              <a:rPr sz="1601" spc="2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37761C"/>
                </a:solidFill>
                <a:latin typeface="Consolas"/>
                <a:cs typeface="Consolas"/>
              </a:rPr>
              <a:t>quoi</a:t>
            </a:r>
            <a:r>
              <a:rPr sz="1601" spc="5" dirty="0">
                <a:latin typeface="Consolas"/>
                <a:cs typeface="Consolas"/>
              </a:rPr>
              <a:t>)	</a:t>
            </a:r>
            <a:r>
              <a:rPr sz="1601" spc="10" dirty="0">
                <a:solidFill>
                  <a:srgbClr val="FF0000"/>
                </a:solidFill>
                <a:latin typeface="Consolas"/>
                <a:cs typeface="Consolas"/>
              </a:rPr>
              <a:t>(module)	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(arguments)	</a:t>
            </a:r>
            <a:r>
              <a:rPr sz="1601" spc="10" dirty="0">
                <a:latin typeface="Consolas"/>
                <a:cs typeface="Consolas"/>
              </a:rPr>
              <a:t>#</a:t>
            </a:r>
            <a:endParaRPr sz="1601" dirty="0">
              <a:latin typeface="Consolas"/>
              <a:cs typeface="Consolas"/>
            </a:endParaRPr>
          </a:p>
          <a:p>
            <a:pPr>
              <a:lnSpc>
                <a:spcPts val="1421"/>
              </a:lnSpc>
            </a:pPr>
            <a:r>
              <a:rPr sz="1601" spc="10" dirty="0">
                <a:latin typeface="Consolas"/>
                <a:cs typeface="Consolas"/>
              </a:rPr>
              <a:t>ansible </a:t>
            </a:r>
            <a:r>
              <a:rPr sz="1601" spc="10" dirty="0">
                <a:solidFill>
                  <a:srgbClr val="6AA84F"/>
                </a:solidFill>
                <a:latin typeface="Consolas"/>
                <a:cs typeface="Consolas"/>
              </a:rPr>
              <a:t>all </a:t>
            </a:r>
            <a:r>
              <a:rPr sz="1601" spc="10" dirty="0">
                <a:latin typeface="Consolas"/>
                <a:cs typeface="Consolas"/>
              </a:rPr>
              <a:t>-i </a:t>
            </a:r>
            <a:r>
              <a:rPr sz="1601" b="1" spc="5" dirty="0">
                <a:latin typeface="Consolas"/>
                <a:cs typeface="Consolas"/>
              </a:rPr>
              <a:t>inventory</a:t>
            </a:r>
            <a:r>
              <a:rPr sz="1601" b="1" spc="10" dirty="0">
                <a:latin typeface="Consolas"/>
                <a:cs typeface="Consolas"/>
              </a:rPr>
              <a:t> </a:t>
            </a:r>
            <a:r>
              <a:rPr sz="1601" spc="10" dirty="0">
                <a:solidFill>
                  <a:srgbClr val="FF0000"/>
                </a:solidFill>
                <a:latin typeface="Consolas"/>
                <a:cs typeface="Consolas"/>
              </a:rPr>
              <a:t>-m module</a:t>
            </a:r>
            <a:r>
              <a:rPr sz="160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-a</a:t>
            </a:r>
            <a:r>
              <a:rPr sz="1601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"uptime"</a:t>
            </a:r>
            <a:endParaRPr sz="1601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01" dirty="0">
              <a:latin typeface="Consolas"/>
              <a:cs typeface="Consolas"/>
            </a:endParaRPr>
          </a:p>
          <a:p>
            <a:pPr marL="1271"/>
            <a:r>
              <a:rPr sz="1601" spc="5" dirty="0">
                <a:latin typeface="Consolas"/>
                <a:cs typeface="Consolas"/>
              </a:rPr>
              <a:t>192.168.250.13 </a:t>
            </a:r>
            <a:r>
              <a:rPr sz="1601" spc="10" dirty="0">
                <a:latin typeface="Consolas"/>
                <a:cs typeface="Consolas"/>
              </a:rPr>
              <a:t>|</a:t>
            </a:r>
            <a:r>
              <a:rPr sz="1601" spc="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success |</a:t>
            </a:r>
            <a:r>
              <a:rPr sz="1601" spc="5" dirty="0">
                <a:latin typeface="Consolas"/>
                <a:cs typeface="Consolas"/>
              </a:rPr>
              <a:t> rc=0</a:t>
            </a:r>
            <a:r>
              <a:rPr sz="1601" spc="-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&gt;&gt;</a:t>
            </a:r>
            <a:endParaRPr sz="1601" dirty="0">
              <a:latin typeface="Consolas"/>
              <a:cs typeface="Consolas"/>
            </a:endParaRPr>
          </a:p>
          <a:p>
            <a:pPr marL="72419" algn="ctr">
              <a:spcBef>
                <a:spcPts val="60"/>
              </a:spcBef>
              <a:tabLst>
                <a:tab pos="1783158" algn="l"/>
                <a:tab pos="2553086" algn="l"/>
              </a:tabLst>
            </a:pPr>
            <a:r>
              <a:rPr sz="1601" spc="5" dirty="0">
                <a:latin typeface="Consolas"/>
                <a:cs typeface="Consolas"/>
              </a:rPr>
              <a:t>18:57:01</a:t>
            </a:r>
            <a:r>
              <a:rPr sz="1601" spc="2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up</a:t>
            </a:r>
            <a:r>
              <a:rPr sz="1601" spc="3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11:03,	</a:t>
            </a:r>
            <a:r>
              <a:rPr sz="1601" spc="10" dirty="0">
                <a:latin typeface="Consolas"/>
                <a:cs typeface="Consolas"/>
              </a:rPr>
              <a:t>1</a:t>
            </a:r>
            <a:r>
              <a:rPr sz="1601" spc="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user,	load average:</a:t>
            </a:r>
            <a:r>
              <a:rPr sz="1601" spc="1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0.00, 0.01,</a:t>
            </a:r>
            <a:r>
              <a:rPr sz="1601" spc="-7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0.05</a:t>
            </a:r>
            <a:endParaRPr sz="1601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1601" dirty="0">
              <a:latin typeface="Consolas"/>
              <a:cs typeface="Consolas"/>
            </a:endParaRPr>
          </a:p>
          <a:p>
            <a:pPr marL="1271"/>
            <a:r>
              <a:rPr sz="1601" spc="5" dirty="0">
                <a:latin typeface="Consolas"/>
                <a:cs typeface="Consolas"/>
              </a:rPr>
              <a:t>192.168.250.11 </a:t>
            </a:r>
            <a:r>
              <a:rPr sz="1601" spc="10" dirty="0">
                <a:latin typeface="Consolas"/>
                <a:cs typeface="Consolas"/>
              </a:rPr>
              <a:t>|</a:t>
            </a:r>
            <a:r>
              <a:rPr sz="1601" spc="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success |</a:t>
            </a:r>
            <a:r>
              <a:rPr sz="1601" spc="5" dirty="0">
                <a:latin typeface="Consolas"/>
                <a:cs typeface="Consolas"/>
              </a:rPr>
              <a:t> rc=0</a:t>
            </a:r>
            <a:r>
              <a:rPr sz="1601" spc="-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&gt;&gt;</a:t>
            </a:r>
            <a:endParaRPr sz="1601" dirty="0">
              <a:latin typeface="Consolas"/>
              <a:cs typeface="Consolas"/>
            </a:endParaRPr>
          </a:p>
          <a:p>
            <a:pPr marL="72419" algn="ctr">
              <a:spcBef>
                <a:spcPts val="60"/>
              </a:spcBef>
              <a:tabLst>
                <a:tab pos="1783158" algn="l"/>
                <a:tab pos="2553086" algn="l"/>
              </a:tabLst>
            </a:pPr>
            <a:r>
              <a:rPr sz="1601" spc="5" dirty="0">
                <a:latin typeface="Consolas"/>
                <a:cs typeface="Consolas"/>
              </a:rPr>
              <a:t>18:57:02</a:t>
            </a:r>
            <a:r>
              <a:rPr sz="1601" spc="2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up</a:t>
            </a:r>
            <a:r>
              <a:rPr sz="1601" spc="3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11:03,	</a:t>
            </a:r>
            <a:r>
              <a:rPr sz="1601" spc="10" dirty="0">
                <a:latin typeface="Consolas"/>
                <a:cs typeface="Consolas"/>
              </a:rPr>
              <a:t>1</a:t>
            </a:r>
            <a:r>
              <a:rPr sz="1601" spc="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user,	load average:</a:t>
            </a:r>
            <a:r>
              <a:rPr sz="1601" spc="1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0.00, 0.01,</a:t>
            </a:r>
            <a:r>
              <a:rPr sz="1601" spc="-7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0.05</a:t>
            </a:r>
            <a:endParaRPr sz="1601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9078" y="926073"/>
            <a:ext cx="902640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Syntaxe</a:t>
            </a:r>
            <a:r>
              <a:rPr spc="325" dirty="0"/>
              <a:t> </a:t>
            </a:r>
            <a:r>
              <a:rPr spc="95" dirty="0"/>
              <a:t>des</a:t>
            </a:r>
            <a:r>
              <a:rPr spc="295" dirty="0"/>
              <a:t> </a:t>
            </a:r>
            <a:r>
              <a:rPr spc="130" dirty="0"/>
              <a:t>commandes</a:t>
            </a:r>
            <a:r>
              <a:rPr spc="385" dirty="0"/>
              <a:t> </a:t>
            </a:r>
            <a:r>
              <a:rPr spc="125" dirty="0"/>
              <a:t>Ad-Hoc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5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970" y="995063"/>
            <a:ext cx="879432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COMMANDE</a:t>
            </a:r>
            <a:r>
              <a:rPr spc="360" dirty="0"/>
              <a:t> </a:t>
            </a:r>
            <a:r>
              <a:rPr spc="125" dirty="0"/>
              <a:t>Ad-Hoc</a:t>
            </a:r>
            <a:r>
              <a:rPr spc="325" dirty="0"/>
              <a:t> </a:t>
            </a:r>
            <a:r>
              <a:rPr spc="-5" dirty="0"/>
              <a:t>-</a:t>
            </a:r>
            <a:r>
              <a:rPr spc="315" dirty="0"/>
              <a:t> </a:t>
            </a:r>
            <a:r>
              <a:rPr spc="125" dirty="0"/>
              <a:t>exemples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102" y="2019361"/>
            <a:ext cx="10215091" cy="4800253"/>
          </a:xfrm>
          <a:prstGeom prst="rect">
            <a:avLst/>
          </a:prstGeom>
          <a:ln w="28575">
            <a:solidFill>
              <a:srgbClr val="4F81BC"/>
            </a:solidFill>
          </a:ln>
        </p:spPr>
        <p:txBody>
          <a:bodyPr vert="horz" wrap="square" lIns="0" tIns="1271" rIns="0" bIns="0" rtlCol="0">
            <a:spAutoFit/>
          </a:bodyPr>
          <a:lstStyle/>
          <a:p>
            <a:pPr marL="11435">
              <a:spcBef>
                <a:spcPts val="10"/>
              </a:spcBef>
            </a:pPr>
            <a:r>
              <a:rPr sz="2066" b="1" spc="5" dirty="0">
                <a:latin typeface="Consolas"/>
                <a:cs typeface="Consolas"/>
              </a:rPr>
              <a:t>#Transfert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10" dirty="0">
                <a:latin typeface="Consolas"/>
                <a:cs typeface="Consolas"/>
              </a:rPr>
              <a:t>de</a:t>
            </a:r>
            <a:r>
              <a:rPr sz="2066" b="1" spc="-5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fichier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1060"/>
              </a:spcBef>
            </a:pPr>
            <a:r>
              <a:rPr sz="2066" spc="10" dirty="0">
                <a:latin typeface="Courier New"/>
                <a:cs typeface="Courier New"/>
              </a:rPr>
              <a:t>$</a:t>
            </a:r>
            <a:r>
              <a:rPr sz="2066" spc="-50" dirty="0">
                <a:latin typeface="Courier New"/>
                <a:cs typeface="Courier New"/>
              </a:rPr>
              <a:t> </a:t>
            </a: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all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copy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-a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"src=/etc/hosts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dest=/tmp/hosts“</a:t>
            </a:r>
            <a:endParaRPr sz="2066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1025"/>
              </a:spcBef>
            </a:pPr>
            <a:r>
              <a:rPr sz="2066" b="1" spc="10" dirty="0">
                <a:latin typeface="Consolas"/>
                <a:cs typeface="Consolas"/>
              </a:rPr>
              <a:t>#</a:t>
            </a:r>
            <a:r>
              <a:rPr sz="2066" b="1" spc="5" dirty="0">
                <a:latin typeface="Consolas"/>
                <a:cs typeface="Consolas"/>
              </a:rPr>
              <a:t> INSTALLER </a:t>
            </a:r>
            <a:r>
              <a:rPr sz="2066" b="1" spc="10" dirty="0">
                <a:latin typeface="Consolas"/>
                <a:cs typeface="Consolas"/>
              </a:rPr>
              <a:t>LE</a:t>
            </a:r>
            <a:r>
              <a:rPr sz="2066" b="1" spc="5" dirty="0">
                <a:latin typeface="Consolas"/>
                <a:cs typeface="Consolas"/>
              </a:rPr>
              <a:t> PAQUETAGE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HTTPD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</a:pP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1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web</a:t>
            </a:r>
            <a:r>
              <a:rPr sz="2066" spc="10" dirty="0">
                <a:latin typeface="Consolas"/>
                <a:cs typeface="Consolas"/>
              </a:rPr>
              <a:t> -i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./hosts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 </a:t>
            </a:r>
            <a:r>
              <a:rPr sz="2066" spc="5" dirty="0">
                <a:latin typeface="Consolas"/>
                <a:cs typeface="Consolas"/>
              </a:rPr>
              <a:t>yum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-a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"name=httpd</a:t>
            </a:r>
            <a:r>
              <a:rPr sz="2066" spc="10" dirty="0">
                <a:latin typeface="Consolas"/>
                <a:cs typeface="Consolas"/>
              </a:rPr>
              <a:t> state=present"</a:t>
            </a:r>
            <a:endParaRPr sz="2066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66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2066" dirty="0">
              <a:latin typeface="Consolas"/>
              <a:cs typeface="Consolas"/>
            </a:endParaRPr>
          </a:p>
          <a:p>
            <a:pPr marL="11435"/>
            <a:r>
              <a:rPr sz="2066" b="1" spc="10" dirty="0">
                <a:latin typeface="Consolas"/>
                <a:cs typeface="Consolas"/>
              </a:rPr>
              <a:t># </a:t>
            </a:r>
            <a:r>
              <a:rPr sz="2066" b="1" spc="5" dirty="0">
                <a:latin typeface="Consolas"/>
                <a:cs typeface="Consolas"/>
              </a:rPr>
              <a:t>DÉMARRER</a:t>
            </a:r>
            <a:r>
              <a:rPr sz="2066" b="1" spc="10" dirty="0">
                <a:latin typeface="Consolas"/>
                <a:cs typeface="Consolas"/>
              </a:rPr>
              <a:t> ET </a:t>
            </a:r>
            <a:r>
              <a:rPr sz="2066" b="1" spc="5" dirty="0">
                <a:latin typeface="Consolas"/>
                <a:cs typeface="Consolas"/>
              </a:rPr>
              <a:t>ACTIVER</a:t>
            </a:r>
            <a:r>
              <a:rPr sz="2066" b="1" spc="10" dirty="0">
                <a:latin typeface="Consolas"/>
                <a:cs typeface="Consolas"/>
              </a:rPr>
              <a:t> LE </a:t>
            </a:r>
            <a:r>
              <a:rPr sz="2066" b="1" spc="5" dirty="0">
                <a:latin typeface="Consolas"/>
                <a:cs typeface="Consolas"/>
              </a:rPr>
              <a:t>SERVICE</a:t>
            </a:r>
            <a:r>
              <a:rPr sz="2066" b="1" spc="-15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HTTPD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3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web	</a:t>
            </a:r>
            <a:r>
              <a:rPr sz="2066" spc="10" dirty="0">
                <a:latin typeface="Consolas"/>
                <a:cs typeface="Consolas"/>
              </a:rPr>
              <a:t>-i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./hosts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service</a:t>
            </a:r>
            <a:r>
              <a:rPr sz="2066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-a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"name=httpd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enabled=yes</a:t>
            </a:r>
            <a:r>
              <a:rPr sz="2066" spc="-2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state=started"</a:t>
            </a:r>
            <a:endParaRPr lang="fr-BE"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endParaRPr lang="fr-BE" sz="2066" b="1" spc="5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endParaRPr lang="fr-BE" sz="2066" b="1" spc="5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b="1" spc="5" dirty="0">
                <a:latin typeface="Consolas"/>
                <a:cs typeface="Consolas"/>
              </a:rPr>
              <a:t>#Collecte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des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 err="1">
                <a:latin typeface="Consolas"/>
                <a:cs typeface="Consolas"/>
              </a:rPr>
              <a:t>faits</a:t>
            </a:r>
            <a:endParaRPr lang="fr-BE"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spc="10" dirty="0">
                <a:latin typeface="Consolas"/>
                <a:cs typeface="Consolas"/>
              </a:rPr>
              <a:t>$</a:t>
            </a:r>
            <a:r>
              <a:rPr sz="2066" spc="-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all</a:t>
            </a:r>
            <a:r>
              <a:rPr sz="2066" spc="-10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-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setup</a:t>
            </a:r>
            <a:endParaRPr sz="2066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5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33" y="888592"/>
            <a:ext cx="429622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197" algn="l"/>
              </a:tabLst>
            </a:pPr>
            <a:r>
              <a:rPr spc="155" dirty="0"/>
              <a:t>LAB	</a:t>
            </a:r>
            <a:r>
              <a:rPr spc="-5" dirty="0"/>
              <a:t>#</a:t>
            </a:r>
            <a:r>
              <a:rPr spc="4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400" y="2169003"/>
            <a:ext cx="9041371" cy="29582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60" dirty="0">
                <a:latin typeface="Segoe UI Symbol"/>
                <a:cs typeface="Segoe UI Symbol"/>
              </a:rPr>
              <a:t>Commande</a:t>
            </a:r>
            <a:r>
              <a:rPr sz="1801" spc="9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Ansible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</a:pPr>
            <a:endParaRPr sz="3201" dirty="0">
              <a:latin typeface="Segoe UI Symbol"/>
              <a:cs typeface="Segoe UI Symbol"/>
            </a:endParaRPr>
          </a:p>
          <a:p>
            <a:pPr marL="12705"/>
            <a:r>
              <a:rPr sz="1801" b="1" spc="-35" dirty="0">
                <a:latin typeface="Malgun Gothic"/>
                <a:cs typeface="Malgun Gothic"/>
              </a:rPr>
              <a:t>Objectifs</a:t>
            </a:r>
            <a:endParaRPr sz="1801" dirty="0">
              <a:latin typeface="Malgun Gothic"/>
              <a:cs typeface="Malgun Gothic"/>
            </a:endParaRPr>
          </a:p>
          <a:p>
            <a:pPr marL="12705">
              <a:spcBef>
                <a:spcPts val="780"/>
              </a:spcBef>
            </a:pPr>
            <a:r>
              <a:rPr sz="1801" i="1" dirty="0">
                <a:latin typeface="Arial"/>
                <a:cs typeface="Arial"/>
              </a:rPr>
              <a:t>À</a:t>
            </a:r>
            <a:r>
              <a:rPr sz="1801" i="1" spc="-30" dirty="0">
                <a:latin typeface="Arial"/>
                <a:cs typeface="Arial"/>
              </a:rPr>
              <a:t> </a:t>
            </a:r>
            <a:r>
              <a:rPr sz="1801" i="1" dirty="0" err="1">
                <a:latin typeface="Arial"/>
                <a:cs typeface="Arial"/>
              </a:rPr>
              <a:t>l’aide</a:t>
            </a:r>
            <a:r>
              <a:rPr sz="1801" i="1" spc="85" dirty="0">
                <a:latin typeface="Arial"/>
                <a:cs typeface="Arial"/>
              </a:rPr>
              <a:t> </a:t>
            </a:r>
            <a:r>
              <a:rPr sz="1801" i="1" spc="50" dirty="0">
                <a:latin typeface="Arial"/>
                <a:cs typeface="Arial"/>
              </a:rPr>
              <a:t>de</a:t>
            </a:r>
            <a:r>
              <a:rPr lang="fr-BE" sz="1801" i="1" spc="50" dirty="0">
                <a:latin typeface="Arial"/>
                <a:cs typeface="Arial"/>
              </a:rPr>
              <a:t> </a:t>
            </a:r>
            <a:r>
              <a:rPr sz="1801" i="1" spc="50" dirty="0">
                <a:latin typeface="Arial"/>
                <a:cs typeface="Arial"/>
              </a:rPr>
              <a:t>la</a:t>
            </a:r>
            <a:r>
              <a:rPr sz="1801" i="1" spc="30" dirty="0">
                <a:latin typeface="Arial"/>
                <a:cs typeface="Arial"/>
              </a:rPr>
              <a:t> </a:t>
            </a:r>
            <a:r>
              <a:rPr sz="1801" i="1" spc="-10" dirty="0">
                <a:latin typeface="Arial"/>
                <a:cs typeface="Arial"/>
              </a:rPr>
              <a:t>commande</a:t>
            </a:r>
            <a:r>
              <a:rPr sz="1801" i="1" spc="45" dirty="0">
                <a:latin typeface="Arial"/>
                <a:cs typeface="Arial"/>
              </a:rPr>
              <a:t> </a:t>
            </a:r>
            <a:r>
              <a:rPr sz="1801" i="1" spc="-20" dirty="0">
                <a:latin typeface="Arial"/>
                <a:cs typeface="Arial"/>
              </a:rPr>
              <a:t>Ansible,</a:t>
            </a:r>
            <a:r>
              <a:rPr sz="1801" i="1" spc="-5" dirty="0">
                <a:latin typeface="Arial"/>
                <a:cs typeface="Arial"/>
              </a:rPr>
              <a:t> effectuez</a:t>
            </a:r>
            <a:r>
              <a:rPr sz="1801" i="1" spc="10" dirty="0">
                <a:latin typeface="Arial"/>
                <a:cs typeface="Arial"/>
              </a:rPr>
              <a:t> </a:t>
            </a:r>
            <a:r>
              <a:rPr sz="1801" i="1" spc="-25" dirty="0">
                <a:latin typeface="Arial"/>
                <a:cs typeface="Arial"/>
              </a:rPr>
              <a:t>les</a:t>
            </a:r>
            <a:r>
              <a:rPr sz="1801" i="1" spc="-20" dirty="0">
                <a:latin typeface="Arial"/>
                <a:cs typeface="Arial"/>
              </a:rPr>
              <a:t> </a:t>
            </a:r>
            <a:r>
              <a:rPr sz="1801" i="1" spc="-5" dirty="0">
                <a:latin typeface="Arial"/>
                <a:cs typeface="Arial"/>
              </a:rPr>
              <a:t>tâches</a:t>
            </a:r>
            <a:r>
              <a:rPr sz="1801" i="1" spc="-15" dirty="0">
                <a:latin typeface="Arial"/>
                <a:cs typeface="Arial"/>
              </a:rPr>
              <a:t> </a:t>
            </a:r>
            <a:r>
              <a:rPr sz="1801" i="1" spc="-20" dirty="0" err="1">
                <a:latin typeface="Arial"/>
                <a:cs typeface="Arial"/>
              </a:rPr>
              <a:t>suivantes</a:t>
            </a:r>
            <a:r>
              <a:rPr sz="1801" i="1" spc="35" dirty="0">
                <a:latin typeface="Arial"/>
                <a:cs typeface="Arial"/>
              </a:rPr>
              <a:t> </a:t>
            </a:r>
            <a:r>
              <a:rPr sz="1801" i="1" dirty="0" smtClean="0">
                <a:latin typeface="Arial"/>
                <a:cs typeface="Arial"/>
              </a:rPr>
              <a:t>:</a:t>
            </a:r>
            <a:endParaRPr lang="fr-BE" sz="1801" dirty="0">
              <a:latin typeface="Arial"/>
              <a:cs typeface="Arial"/>
            </a:endParaRPr>
          </a:p>
          <a:p>
            <a:pPr marL="12705">
              <a:spcBef>
                <a:spcPts val="780"/>
              </a:spcBef>
            </a:pPr>
            <a:endParaRPr lang="fr-BE" sz="1801" spc="65" dirty="0">
              <a:latin typeface="Arial"/>
              <a:cs typeface="Aria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65" dirty="0" err="1" smtClean="0">
                <a:latin typeface="Segoe UI Symbol"/>
                <a:cs typeface="Segoe UI Symbol"/>
              </a:rPr>
              <a:t>Testez</a:t>
            </a:r>
            <a:r>
              <a:rPr sz="1801" spc="150" dirty="0" smtClean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la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connexion</a:t>
            </a:r>
            <a:r>
              <a:rPr sz="1801" spc="9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Ansible</a:t>
            </a:r>
            <a:r>
              <a:rPr sz="1801" spc="16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14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tous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50" dirty="0">
                <a:latin typeface="Segoe UI Symbol"/>
                <a:cs typeface="Segoe UI Symbol"/>
              </a:rPr>
              <a:t>vos</a:t>
            </a:r>
            <a:r>
              <a:rPr sz="1801" spc="140" dirty="0">
                <a:latin typeface="Segoe UI Symbol"/>
                <a:cs typeface="Segoe UI Symbol"/>
              </a:rPr>
              <a:t> </a:t>
            </a:r>
            <a:r>
              <a:rPr sz="1801" spc="35" dirty="0">
                <a:latin typeface="Segoe UI Symbol"/>
                <a:cs typeface="Segoe UI Symbol"/>
              </a:rPr>
              <a:t>hôtes</a:t>
            </a:r>
            <a:r>
              <a:rPr sz="1801" spc="1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1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l’aide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du</a:t>
            </a:r>
            <a:r>
              <a:rPr sz="1801" spc="110" dirty="0">
                <a:latin typeface="Segoe UI Symbol"/>
                <a:cs typeface="Segoe UI Symbol"/>
              </a:rPr>
              <a:t> </a:t>
            </a:r>
            <a:r>
              <a:rPr sz="1801" spc="35" dirty="0">
                <a:latin typeface="Segoe UI Symbol"/>
                <a:cs typeface="Segoe UI Symbol"/>
              </a:rPr>
              <a:t>module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50" dirty="0" smtClean="0">
                <a:latin typeface="Segoe UI Symbol"/>
                <a:cs typeface="Segoe UI Symbol"/>
              </a:rPr>
              <a:t>Ping</a:t>
            </a:r>
            <a:endParaRPr lang="fr-BE" sz="1801" dirty="0">
              <a:latin typeface="Segoe UI Symbol"/>
              <a:cs typeface="Segoe UI Symbo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25" dirty="0" err="1" smtClean="0">
                <a:latin typeface="Segoe UI Symbol"/>
                <a:cs typeface="Segoe UI Symbol"/>
              </a:rPr>
              <a:t>Installez</a:t>
            </a:r>
            <a:r>
              <a:rPr sz="1801" spc="85" dirty="0" smtClean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le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référentiel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90" dirty="0">
                <a:latin typeface="Segoe UI Symbol"/>
                <a:cs typeface="Segoe UI Symbol"/>
              </a:rPr>
              <a:t>emacs</a:t>
            </a:r>
            <a:r>
              <a:rPr sz="1801" spc="26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sur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tous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55" dirty="0">
                <a:latin typeface="Segoe UI Symbol"/>
                <a:cs typeface="Segoe UI Symbol"/>
              </a:rPr>
              <a:t>vos</a:t>
            </a:r>
            <a:r>
              <a:rPr sz="1801" spc="80" dirty="0">
                <a:latin typeface="Segoe UI Symbol"/>
                <a:cs typeface="Segoe UI Symbol"/>
              </a:rPr>
              <a:t> </a:t>
            </a:r>
            <a:r>
              <a:rPr sz="1801" spc="35" dirty="0" err="1">
                <a:latin typeface="Segoe UI Symbol"/>
                <a:cs typeface="Segoe UI Symbol"/>
              </a:rPr>
              <a:t>hôtes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endParaRPr lang="fr-BE" sz="1801" spc="-475" dirty="0">
              <a:latin typeface="Segoe UI Symbol"/>
              <a:cs typeface="Segoe UI Symbo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25" dirty="0" err="1" smtClean="0">
                <a:latin typeface="Segoe UI Symbol"/>
                <a:cs typeface="Segoe UI Symbol"/>
              </a:rPr>
              <a:t>Supprimer</a:t>
            </a:r>
            <a:r>
              <a:rPr sz="1801" spc="105" dirty="0" smtClean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paquet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git</a:t>
            </a:r>
            <a:r>
              <a:rPr sz="1801" spc="7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de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votre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hôte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local.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6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25" y="918831"/>
            <a:ext cx="579541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  <a:r>
              <a:rPr dirty="0"/>
              <a:t>	</a:t>
            </a:r>
            <a:r>
              <a:rPr spc="-120" dirty="0"/>
              <a:t>#</a:t>
            </a:r>
            <a:r>
              <a:rPr spc="-5" dirty="0"/>
              <a:t>1</a:t>
            </a:r>
            <a:r>
              <a:rPr spc="-195" dirty="0"/>
              <a:t>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00" dirty="0"/>
              <a:t>S</a:t>
            </a:r>
            <a:r>
              <a:rPr spc="204" dirty="0"/>
              <a:t>OL</a:t>
            </a:r>
            <a:r>
              <a:rPr spc="200" dirty="0"/>
              <a:t>U</a:t>
            </a:r>
            <a:r>
              <a:rPr spc="204" dirty="0"/>
              <a:t>TIO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16" y="3745278"/>
            <a:ext cx="7704516" cy="7968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988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351" dirty="0">
              <a:latin typeface="Times New Roman"/>
              <a:cs typeface="Times New Roman"/>
            </a:endParaRPr>
          </a:p>
          <a:p>
            <a:pPr marL="11435"/>
            <a:r>
              <a:rPr sz="1200" spc="5" dirty="0">
                <a:latin typeface="Consolas"/>
                <a:cs typeface="Consolas"/>
              </a:rPr>
              <a:t>ansible all </a:t>
            </a:r>
            <a:r>
              <a:rPr sz="1200" spc="10" dirty="0">
                <a:latin typeface="Consolas"/>
                <a:cs typeface="Consolas"/>
              </a:rPr>
              <a:t>-i </a:t>
            </a:r>
            <a:r>
              <a:rPr sz="1200" spc="5" dirty="0">
                <a:latin typeface="Consolas"/>
                <a:cs typeface="Consolas"/>
              </a:rPr>
              <a:t>inventory </a:t>
            </a:r>
            <a:r>
              <a:rPr sz="1200" spc="10" dirty="0">
                <a:latin typeface="Consolas"/>
                <a:cs typeface="Consolas"/>
              </a:rPr>
              <a:t>-m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ping</a:t>
            </a:r>
            <a:endParaRPr sz="1200" dirty="0">
              <a:latin typeface="Consolas"/>
              <a:cs typeface="Consolas"/>
            </a:endParaRPr>
          </a:p>
          <a:p>
            <a:pPr marL="11435" marR="2484478">
              <a:lnSpc>
                <a:spcPct val="104200"/>
              </a:lnSpc>
              <a:spcBef>
                <a:spcPts val="60"/>
              </a:spcBef>
            </a:pPr>
            <a:r>
              <a:rPr sz="1200" spc="5" dirty="0">
                <a:latin typeface="Consolas"/>
                <a:cs typeface="Consolas"/>
              </a:rPr>
              <a:t>ansible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all</a:t>
            </a:r>
            <a:r>
              <a:rPr sz="1200" spc="10" dirty="0">
                <a:latin typeface="Consolas"/>
                <a:cs typeface="Consolas"/>
              </a:rPr>
              <a:t> -i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-m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yum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-a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"name=emacs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state=present"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 localhost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-m </a:t>
            </a:r>
            <a:r>
              <a:rPr sz="1200" spc="5" dirty="0">
                <a:latin typeface="Consolas"/>
                <a:cs typeface="Consolas"/>
              </a:rPr>
              <a:t>yum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-a </a:t>
            </a:r>
            <a:r>
              <a:rPr sz="1200" spc="5" dirty="0">
                <a:latin typeface="Consolas"/>
                <a:cs typeface="Consolas"/>
              </a:rPr>
              <a:t>"name=git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state=absent"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 smtClean="0"/>
              <a:t>Introduction </a:t>
            </a:r>
            <a:r>
              <a:rPr lang="fr-BE" dirty="0" err="1" smtClean="0"/>
              <a:t>Ansible</a:t>
            </a:r>
            <a:r>
              <a:rPr lang="fr-B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/>
          </a:bodyPr>
          <a:lstStyle/>
          <a:p>
            <a:r>
              <a:rPr lang="fr-FR" dirty="0"/>
              <a:t>Les objectifs de la conception d’</a:t>
            </a:r>
            <a:r>
              <a:rPr lang="fr-FR" dirty="0" err="1"/>
              <a:t>Ansible</a:t>
            </a:r>
            <a:r>
              <a:rPr lang="fr-FR" dirty="0"/>
              <a:t> ont été pour lui un code minime, cohérent, </a:t>
            </a:r>
            <a:r>
              <a:rPr lang="fr-FR" dirty="0" err="1"/>
              <a:t>sécurisé,très</a:t>
            </a:r>
            <a:r>
              <a:rPr lang="fr-FR" dirty="0"/>
              <a:t> fiable et facile à apprendre</a:t>
            </a:r>
          </a:p>
          <a:p>
            <a:r>
              <a:rPr lang="fr-FR" dirty="0"/>
              <a:t>La société </a:t>
            </a:r>
            <a:r>
              <a:rPr lang="fr-FR" dirty="0" err="1"/>
              <a:t>Ansible</a:t>
            </a:r>
            <a:r>
              <a:rPr lang="fr-FR" dirty="0"/>
              <a:t> a été rachetée par </a:t>
            </a:r>
            <a:r>
              <a:rPr lang="fr-FR" dirty="0" err="1"/>
              <a:t>Red</a:t>
            </a:r>
            <a:r>
              <a:rPr lang="fr-FR" dirty="0"/>
              <a:t> </a:t>
            </a:r>
            <a:r>
              <a:rPr lang="fr-FR" dirty="0" smtClean="0"/>
              <a:t>Hat en </a:t>
            </a:r>
            <a:r>
              <a:rPr lang="fr-FR" b="1" dirty="0" smtClean="0"/>
              <a:t>2015</a:t>
            </a:r>
            <a:endParaRPr lang="fr-FR" b="1" dirty="0"/>
          </a:p>
          <a:p>
            <a:r>
              <a:rPr lang="fr-FR" dirty="0" err="1"/>
              <a:t>Ansible</a:t>
            </a:r>
            <a:r>
              <a:rPr lang="fr-FR" dirty="0"/>
              <a:t> fonctionne principalement en mode push en utilisant </a:t>
            </a:r>
            <a:r>
              <a:rPr lang="fr-FR" b="1" dirty="0"/>
              <a:t>SSH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3614668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Ce</a:t>
            </a:r>
            <a:r>
              <a:rPr sz="3401" spc="-2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qu’on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a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couvert</a:t>
            </a:r>
            <a:endParaRPr sz="34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3361832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ad-hoc.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Syntaxes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options.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7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634" y="3036575"/>
            <a:ext cx="4167986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Langage</a:t>
            </a:r>
            <a:r>
              <a:rPr sz="5252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Yaml</a:t>
            </a:r>
            <a:endParaRPr sz="525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33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5338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4527547" cy="269416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complexes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formes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abrégées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valeurs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multilignes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valeurs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booléennes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6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623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505" y="2354807"/>
            <a:ext cx="9772309" cy="23479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37320" marR="5082" indent="-287135" algn="just">
              <a:spcBef>
                <a:spcPts val="100"/>
              </a:spcBef>
              <a:buFont typeface="Arial MT"/>
              <a:buChar char="•"/>
              <a:tabLst>
                <a:tab pos="337955" algn="l"/>
              </a:tabLst>
            </a:pPr>
            <a:r>
              <a:rPr sz="1801" dirty="0">
                <a:latin typeface="Segoe UI Symbol"/>
                <a:cs typeface="Segoe UI Symbol"/>
              </a:rPr>
              <a:t>YAML,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acronyme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"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Yet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Another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 Markup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Language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dirty="0">
                <a:latin typeface="Segoe UI Symbol"/>
                <a:cs typeface="Segoe UI Symbol"/>
              </a:rPr>
              <a:t> sa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version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1.0,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devient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l'acronyme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récursif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"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YAML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Ain’t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Markup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Language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("YAML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n’est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pas</a:t>
            </a:r>
            <a:r>
              <a:rPr sz="1801" dirty="0">
                <a:latin typeface="Segoe UI Symbol"/>
                <a:cs typeface="Segoe UI Symbol"/>
              </a:rPr>
              <a:t> un </a:t>
            </a:r>
            <a:r>
              <a:rPr sz="1801" spc="-5" dirty="0">
                <a:latin typeface="Segoe UI Symbol"/>
                <a:cs typeface="Segoe UI Symbol"/>
              </a:rPr>
              <a:t>langage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balisage")</a:t>
            </a:r>
            <a:r>
              <a:rPr sz="1801" spc="-5" dirty="0">
                <a:latin typeface="Segoe UI Symbol"/>
                <a:cs typeface="Segoe UI Symbol"/>
              </a:rPr>
              <a:t> dans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sa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version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1.1.</a:t>
            </a:r>
          </a:p>
          <a:p>
            <a:pPr marL="337320" indent="-287135" algn="just">
              <a:spcBef>
                <a:spcPts val="395"/>
              </a:spcBef>
              <a:buFont typeface="Arial MT"/>
              <a:buChar char="•"/>
              <a:tabLst>
                <a:tab pos="337955" algn="l"/>
              </a:tabLst>
            </a:pPr>
            <a:r>
              <a:rPr sz="1801" spc="-5" dirty="0">
                <a:latin typeface="Segoe UI Symbol"/>
                <a:cs typeface="Segoe UI Symbol"/>
              </a:rPr>
              <a:t>Principalement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conçu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 représentation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des</a:t>
            </a:r>
            <a:r>
              <a:rPr sz="1801" dirty="0">
                <a:latin typeface="Segoe UI Symbol"/>
                <a:cs typeface="Segoe UI Symbol"/>
              </a:rPr>
              <a:t> structures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endParaRPr sz="1801" dirty="0">
              <a:latin typeface="Segoe UI Symbol"/>
              <a:cs typeface="Segoe UI Symbol"/>
            </a:endParaRPr>
          </a:p>
          <a:p>
            <a:pPr marL="310004" indent="-285229" algn="just">
              <a:spcBef>
                <a:spcPts val="300"/>
              </a:spcBef>
              <a:buFont typeface="Arial MT"/>
              <a:buChar char="•"/>
              <a:tabLst>
                <a:tab pos="310004" algn="l"/>
              </a:tabLst>
            </a:pPr>
            <a:r>
              <a:rPr sz="1801" spc="-5" dirty="0">
                <a:latin typeface="Segoe UI Symbol"/>
                <a:cs typeface="Segoe UI Symbol"/>
              </a:rPr>
              <a:t>Facile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écrire,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format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pouvant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lu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humains</a:t>
            </a:r>
            <a:endParaRPr sz="1801" dirty="0">
              <a:latin typeface="Segoe UI Symbol"/>
              <a:cs typeface="Segoe UI Symbol"/>
            </a:endParaRPr>
          </a:p>
          <a:p>
            <a:pPr marL="312545" indent="-285864" algn="just">
              <a:spcBef>
                <a:spcPts val="300"/>
              </a:spcBef>
              <a:buFont typeface="Arial MT"/>
              <a:buChar char="•"/>
              <a:tabLst>
                <a:tab pos="313180" algn="l"/>
              </a:tabLst>
            </a:pPr>
            <a:r>
              <a:rPr sz="1801" spc="-5" dirty="0">
                <a:latin typeface="Segoe UI Symbol"/>
                <a:cs typeface="Segoe UI Symbol"/>
              </a:rPr>
              <a:t>Objectif</a:t>
            </a:r>
            <a:r>
              <a:rPr sz="1801" spc="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conception</a:t>
            </a:r>
            <a:r>
              <a:rPr sz="1801" dirty="0">
                <a:latin typeface="Segoe UI Symbol"/>
                <a:cs typeface="Segoe UI Symbol"/>
              </a:rPr>
              <a:t> :</a:t>
            </a:r>
            <a:r>
              <a:rPr sz="1801" spc="-5" dirty="0">
                <a:latin typeface="Segoe UI Symbol"/>
                <a:cs typeface="Segoe UI Symbol"/>
              </a:rPr>
              <a:t> abandonner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syntaxe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traditionnelle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“cloisonée”</a:t>
            </a:r>
            <a:endParaRPr sz="1801" dirty="0">
              <a:latin typeface="Segoe UI Symbol"/>
              <a:cs typeface="Segoe UI Symbol"/>
            </a:endParaRPr>
          </a:p>
          <a:p>
            <a:pPr marL="299205" marR="8258" indent="-287135" algn="just">
              <a:buFont typeface="Arial MT"/>
              <a:buChar char="•"/>
              <a:tabLst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Un format de représentation de données </a:t>
            </a:r>
            <a:r>
              <a:rPr sz="1801" spc="-10" dirty="0">
                <a:latin typeface="Segoe UI Symbol"/>
                <a:cs typeface="Segoe UI Symbol"/>
              </a:rPr>
              <a:t>par </a:t>
            </a:r>
            <a:r>
              <a:rPr sz="1801" spc="-5" dirty="0">
                <a:latin typeface="Segoe UI Symbol"/>
                <a:cs typeface="Segoe UI Symbol"/>
              </a:rPr>
              <a:t>sérialisation Unicode. </a:t>
            </a:r>
            <a:r>
              <a:rPr sz="1801" dirty="0">
                <a:latin typeface="Segoe UI Symbol"/>
                <a:cs typeface="Segoe UI Symbol"/>
              </a:rPr>
              <a:t>Il </a:t>
            </a:r>
            <a:r>
              <a:rPr sz="1801" spc="-5" dirty="0">
                <a:latin typeface="Segoe UI Symbol"/>
                <a:cs typeface="Segoe UI Symbol"/>
              </a:rPr>
              <a:t>reprend des concepts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d'autres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langages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XML.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623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</a:p>
        </p:txBody>
      </p:sp>
      <p:sp>
        <p:nvSpPr>
          <p:cNvPr id="3" name="object 3"/>
          <p:cNvSpPr/>
          <p:nvPr/>
        </p:nvSpPr>
        <p:spPr>
          <a:xfrm>
            <a:off x="1602161" y="3618492"/>
            <a:ext cx="74961" cy="1375353"/>
          </a:xfrm>
          <a:custGeom>
            <a:avLst/>
            <a:gdLst/>
            <a:ahLst/>
            <a:cxnLst/>
            <a:rect l="l" t="t" r="r" b="b"/>
            <a:pathLst>
              <a:path w="74930" h="1374775">
                <a:moveTo>
                  <a:pt x="74676" y="0"/>
                </a:moveTo>
                <a:lnTo>
                  <a:pt x="0" y="0"/>
                </a:lnTo>
                <a:lnTo>
                  <a:pt x="0" y="333743"/>
                </a:lnTo>
                <a:lnTo>
                  <a:pt x="0" y="371843"/>
                </a:lnTo>
                <a:lnTo>
                  <a:pt x="0" y="1374635"/>
                </a:lnTo>
                <a:lnTo>
                  <a:pt x="74676" y="1374635"/>
                </a:lnTo>
                <a:lnTo>
                  <a:pt x="74676" y="333743"/>
                </a:lnTo>
                <a:lnTo>
                  <a:pt x="7467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96580" y="1990037"/>
            <a:ext cx="7563486" cy="300925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marR="5082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Tous </a:t>
            </a:r>
            <a:r>
              <a:rPr sz="1801" spc="-5" dirty="0">
                <a:latin typeface="Segoe UI Symbol"/>
                <a:cs typeface="Segoe UI Symbol"/>
              </a:rPr>
              <a:t>les fichiers </a:t>
            </a:r>
            <a:r>
              <a:rPr sz="1801" dirty="0">
                <a:latin typeface="Segoe UI Symbol"/>
                <a:cs typeface="Segoe UI Symbol"/>
              </a:rPr>
              <a:t>YAML </a:t>
            </a:r>
            <a:r>
              <a:rPr sz="1801" spc="-5" dirty="0">
                <a:latin typeface="Segoe UI Symbol"/>
                <a:cs typeface="Segoe UI Symbol"/>
              </a:rPr>
              <a:t>peuvent éventuellement commencer par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--- </a:t>
            </a:r>
            <a:r>
              <a:rPr sz="1801" spc="-5" dirty="0">
                <a:latin typeface="Segoe UI Symbol"/>
                <a:cs typeface="Segoe UI Symbol"/>
              </a:rPr>
              <a:t>et </a:t>
            </a:r>
            <a:r>
              <a:rPr sz="1801" dirty="0">
                <a:latin typeface="Segoe UI Symbol"/>
                <a:cs typeface="Segoe UI Symbol"/>
              </a:rPr>
              <a:t>se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terminer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...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.</a:t>
            </a:r>
          </a:p>
          <a:p>
            <a:pPr marL="299205" marR="21599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Il se compose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différents blocs: chaque sous blocs </a:t>
            </a:r>
            <a:r>
              <a:rPr sz="1801" dirty="0">
                <a:latin typeface="Segoe UI Symbol"/>
                <a:cs typeface="Segoe UI Symbol"/>
              </a:rPr>
              <a:t>est </a:t>
            </a:r>
            <a:r>
              <a:rPr sz="1801" spc="-5" dirty="0">
                <a:latin typeface="Segoe UI Symbol"/>
                <a:cs typeface="Segoe UI Symbol"/>
              </a:rPr>
              <a:t>avancé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deux </a:t>
            </a:r>
            <a:r>
              <a:rPr sz="1801" spc="-48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espaces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rapport</a:t>
            </a:r>
            <a:r>
              <a:rPr sz="1801" dirty="0">
                <a:latin typeface="Segoe UI Symbol"/>
                <a:cs typeface="Segoe UI Symbol"/>
              </a:rPr>
              <a:t> au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parent.</a:t>
            </a:r>
            <a:endParaRPr sz="1801" dirty="0">
              <a:latin typeface="Segoe UI Symbol"/>
              <a:cs typeface="Segoe UI Symbol"/>
            </a:endParaRPr>
          </a:p>
          <a:p>
            <a:pPr marL="299205" marR="57173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Liste: </a:t>
            </a:r>
            <a:r>
              <a:rPr sz="1801" spc="-5" dirty="0">
                <a:latin typeface="Segoe UI Symbol"/>
                <a:cs typeface="Segoe UI Symbol"/>
              </a:rPr>
              <a:t>Il permet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définir </a:t>
            </a:r>
            <a:r>
              <a:rPr sz="1801" spc="-10" dirty="0">
                <a:latin typeface="Segoe UI Symbol"/>
                <a:cs typeface="Segoe UI Symbol"/>
              </a:rPr>
              <a:t>des </a:t>
            </a:r>
            <a:r>
              <a:rPr sz="1801" spc="-5" dirty="0">
                <a:latin typeface="Segoe UI Symbol"/>
                <a:cs typeface="Segoe UI Symbol"/>
              </a:rPr>
              <a:t>listes </a:t>
            </a:r>
            <a:r>
              <a:rPr sz="1801" dirty="0">
                <a:latin typeface="Segoe UI Symbol"/>
                <a:cs typeface="Segoe UI Symbol"/>
              </a:rPr>
              <a:t>dont </a:t>
            </a:r>
            <a:r>
              <a:rPr sz="1801" spc="-5" dirty="0">
                <a:latin typeface="Segoe UI Symbol"/>
                <a:cs typeface="Segoe UI Symbol"/>
              </a:rPr>
              <a:t>les items doivent être précédés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tiret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-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espace.</a:t>
            </a:r>
            <a:endParaRPr sz="1801" dirty="0">
              <a:latin typeface="Segoe UI Symbol"/>
              <a:cs typeface="Segoe UI Symbol"/>
            </a:endParaRPr>
          </a:p>
          <a:p>
            <a:pPr marL="180412" indent="-167707">
              <a:lnSpc>
                <a:spcPts val="2621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Apple</a:t>
            </a:r>
            <a:endParaRPr sz="2201" dirty="0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Orange</a:t>
            </a:r>
            <a:endParaRPr sz="2201" dirty="0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Strawberry</a:t>
            </a:r>
            <a:endParaRPr sz="2201" dirty="0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Mango</a:t>
            </a:r>
            <a:endParaRPr sz="2201" dirty="0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8271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</a:p>
        </p:txBody>
      </p:sp>
      <p:sp>
        <p:nvSpPr>
          <p:cNvPr id="3" name="object 3"/>
          <p:cNvSpPr/>
          <p:nvPr/>
        </p:nvSpPr>
        <p:spPr>
          <a:xfrm>
            <a:off x="1509158" y="2801272"/>
            <a:ext cx="123877" cy="853799"/>
          </a:xfrm>
          <a:custGeom>
            <a:avLst/>
            <a:gdLst/>
            <a:ahLst/>
            <a:cxnLst/>
            <a:rect l="l" t="t" r="r" b="b"/>
            <a:pathLst>
              <a:path w="123825" h="853439">
                <a:moveTo>
                  <a:pt x="12343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304800"/>
                </a:lnTo>
                <a:lnTo>
                  <a:pt x="0" y="548640"/>
                </a:lnTo>
                <a:lnTo>
                  <a:pt x="0" y="579120"/>
                </a:lnTo>
                <a:lnTo>
                  <a:pt x="0" y="853440"/>
                </a:lnTo>
                <a:lnTo>
                  <a:pt x="123431" y="853440"/>
                </a:lnTo>
                <a:lnTo>
                  <a:pt x="123431" y="579120"/>
                </a:lnTo>
                <a:lnTo>
                  <a:pt x="123431" y="548640"/>
                </a:lnTo>
                <a:lnTo>
                  <a:pt x="123431" y="304800"/>
                </a:lnTo>
                <a:lnTo>
                  <a:pt x="123431" y="274320"/>
                </a:lnTo>
                <a:lnTo>
                  <a:pt x="1234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96580" y="1990037"/>
            <a:ext cx="7775030" cy="167265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Dictionnaires: Un </a:t>
            </a:r>
            <a:r>
              <a:rPr sz="1801" spc="-5" dirty="0">
                <a:latin typeface="Segoe UI Symbol"/>
                <a:cs typeface="Segoe UI Symbol"/>
              </a:rPr>
              <a:t>dictionnaire est représenté sous </a:t>
            </a:r>
            <a:r>
              <a:rPr sz="1801" dirty="0">
                <a:latin typeface="Segoe UI Symbol"/>
                <a:cs typeface="Segoe UI Symbol"/>
              </a:rPr>
              <a:t>une forme </a:t>
            </a:r>
            <a:r>
              <a:rPr sz="1801" spc="-5" dirty="0">
                <a:latin typeface="Segoe UI Symbol"/>
                <a:cs typeface="Segoe UI Symbol"/>
              </a:rPr>
              <a:t>simple (les deux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points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doivent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suivis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d'un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espace):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valeur</a:t>
            </a:r>
            <a:endParaRPr sz="1801" dirty="0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amine:</a:t>
            </a:r>
            <a:endParaRPr sz="1801" dirty="0">
              <a:latin typeface="Segoe UI Symbol"/>
              <a:cs typeface="Segoe UI Symbol"/>
            </a:endParaRPr>
          </a:p>
          <a:p>
            <a:pPr marL="135944" marR="5507017"/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amine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besrour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Consultant</a:t>
            </a:r>
            <a:endParaRPr sz="1801" dirty="0">
              <a:latin typeface="Segoe UI Symbol"/>
              <a:cs typeface="Segoe UI Symbol"/>
            </a:endParaRPr>
          </a:p>
          <a:p>
            <a:pPr marL="135944"/>
            <a:r>
              <a:rPr sz="1801" spc="-5" dirty="0">
                <a:latin typeface="Segoe UI Symbol"/>
                <a:cs typeface="Segoe UI Symbol"/>
              </a:rPr>
              <a:t>skill: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DevOps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9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568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-5" dirty="0"/>
              <a:t> complexes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036411"/>
            <a:ext cx="1878484" cy="393503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66437" indent="-154367">
              <a:spcBef>
                <a:spcPts val="100"/>
              </a:spcBef>
              <a:buChar char="-"/>
              <a:tabLst>
                <a:tab pos="167072" algn="l"/>
              </a:tabLst>
            </a:pPr>
            <a:r>
              <a:rPr sz="1801" spc="-5" dirty="0">
                <a:latin typeface="Segoe UI Symbol"/>
                <a:cs typeface="Segoe UI Symbol"/>
              </a:rPr>
              <a:t>martin:</a:t>
            </a:r>
            <a:endParaRPr sz="1801" dirty="0">
              <a:latin typeface="Segoe UI Symbol"/>
              <a:cs typeface="Segoe UI Symbol"/>
            </a:endParaRPr>
          </a:p>
          <a:p>
            <a:pPr marL="135944" marR="5082"/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Martin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Developpeur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skills:</a:t>
            </a:r>
            <a:endParaRPr sz="1801" dirty="0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dirty="0">
                <a:latin typeface="Segoe UI Symbol"/>
                <a:cs typeface="Segoe UI Symbol"/>
              </a:rPr>
              <a:t>python</a:t>
            </a: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perl</a:t>
            </a:r>
            <a:endParaRPr sz="1801" dirty="0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pascal</a:t>
            </a:r>
            <a:endParaRPr sz="1801" dirty="0">
              <a:latin typeface="Segoe UI Symbol"/>
              <a:cs typeface="Segoe UI Symbol"/>
            </a:endParaRPr>
          </a:p>
          <a:p>
            <a:pPr marL="135944" marR="578716" indent="-123875">
              <a:spcBef>
                <a:spcPts val="5"/>
              </a:spcBef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spc="-5" dirty="0">
                <a:latin typeface="Segoe UI Symbol"/>
                <a:cs typeface="Segoe UI Symbol"/>
              </a:rPr>
              <a:t>alice: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Alice</a:t>
            </a:r>
            <a:endParaRPr sz="1801" dirty="0">
              <a:latin typeface="Segoe UI Symbol"/>
              <a:cs typeface="Segoe UI Symbol"/>
            </a:endParaRPr>
          </a:p>
          <a:p>
            <a:pPr marL="135944" marR="5082"/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Developpeur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skills:</a:t>
            </a:r>
            <a:endParaRPr sz="1801" dirty="0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10" dirty="0">
                <a:latin typeface="Segoe UI Symbol"/>
                <a:cs typeface="Segoe UI Symbol"/>
              </a:rPr>
              <a:t>lisp</a:t>
            </a:r>
            <a:endParaRPr sz="1801" dirty="0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fortran</a:t>
            </a:r>
            <a:endParaRPr sz="1801" dirty="0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erlang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5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742520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5" dirty="0"/>
              <a:t> </a:t>
            </a:r>
            <a:r>
              <a:rPr spc="-5" dirty="0"/>
              <a:t>: formes</a:t>
            </a:r>
            <a:r>
              <a:rPr spc="-10" dirty="0"/>
              <a:t> </a:t>
            </a:r>
            <a:r>
              <a:rPr spc="-5" dirty="0"/>
              <a:t>abrégées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09" y="2036411"/>
            <a:ext cx="9053823" cy="111351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dictionnaires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 listes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peuvent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également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représentés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sous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 err="1">
                <a:latin typeface="Segoe UI Symbol"/>
                <a:cs typeface="Segoe UI Symbol"/>
              </a:rPr>
              <a:t>forme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 err="1" smtClean="0">
                <a:latin typeface="Segoe UI Symbol"/>
                <a:cs typeface="Segoe UI Symbol"/>
              </a:rPr>
              <a:t>abrégée</a:t>
            </a:r>
            <a:r>
              <a:rPr sz="1801" spc="-5" dirty="0" smtClean="0">
                <a:latin typeface="Segoe UI Symbol"/>
                <a:cs typeface="Segoe UI Symbol"/>
              </a:rPr>
              <a:t>:</a:t>
            </a:r>
            <a:endParaRPr sz="1801" dirty="0">
              <a:latin typeface="Segoe UI Symbol"/>
              <a:cs typeface="Segoe UI Symbol"/>
            </a:endParaRPr>
          </a:p>
          <a:p>
            <a:pPr marL="12705" marR="4279706">
              <a:spcBef>
                <a:spcPts val="2111"/>
              </a:spcBef>
            </a:pPr>
            <a:r>
              <a:rPr sz="1801" spc="-5" dirty="0">
                <a:latin typeface="Calibri"/>
                <a:cs typeface="Calibri"/>
              </a:rPr>
              <a:t>martin: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{</a:t>
            </a:r>
            <a:r>
              <a:rPr sz="1801" spc="-5" dirty="0">
                <a:latin typeface="Calibri"/>
                <a:cs typeface="Calibri"/>
              </a:rPr>
              <a:t>name: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Martin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,</a:t>
            </a:r>
            <a:r>
              <a:rPr sz="1801" spc="1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Developer,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Elite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} </a:t>
            </a:r>
            <a:r>
              <a:rPr sz="1801" spc="-390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Fruits: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['</a:t>
            </a:r>
            <a:r>
              <a:rPr sz="1801" spc="-5" dirty="0">
                <a:latin typeface="Calibri"/>
                <a:cs typeface="Calibri"/>
              </a:rPr>
              <a:t>Apple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Orange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20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Strawberry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Mango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']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82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584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0" dirty="0"/>
              <a:t> 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valeurs</a:t>
            </a:r>
            <a:r>
              <a:rPr spc="-10" dirty="0"/>
              <a:t> </a:t>
            </a:r>
            <a:r>
              <a:rPr spc="-5" dirty="0"/>
              <a:t>multilignes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09" y="2036411"/>
            <a:ext cx="2497234" cy="277039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10" dirty="0">
                <a:latin typeface="Segoe UI Symbol"/>
                <a:cs typeface="Segoe UI Symbol"/>
              </a:rPr>
              <a:t>include_newlines: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|</a:t>
            </a:r>
            <a:endParaRPr sz="1801" dirty="0">
              <a:latin typeface="Segoe UI Symbol"/>
              <a:cs typeface="Segoe UI Symbol"/>
            </a:endParaRPr>
          </a:p>
          <a:p>
            <a:pPr marL="198199"/>
            <a:r>
              <a:rPr sz="1801" spc="-5" dirty="0">
                <a:latin typeface="Segoe UI Symbol"/>
                <a:cs typeface="Segoe UI Symbol"/>
              </a:rPr>
              <a:t>exactly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you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see</a:t>
            </a:r>
            <a:endParaRPr sz="1801" dirty="0">
              <a:latin typeface="Segoe UI Symbol"/>
              <a:cs typeface="Segoe UI Symbol"/>
            </a:endParaRPr>
          </a:p>
          <a:p>
            <a:pPr marL="198199" marR="5082"/>
            <a:r>
              <a:rPr sz="1801" spc="-5" dirty="0">
                <a:latin typeface="Segoe UI Symbol"/>
                <a:cs typeface="Segoe UI Symbol"/>
              </a:rPr>
              <a:t>will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appear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these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three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lines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of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poetry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65"/>
              </a:spcBef>
            </a:pPr>
            <a:endParaRPr sz="3201" dirty="0">
              <a:latin typeface="Segoe UI Symbol"/>
              <a:cs typeface="Segoe UI Symbol"/>
            </a:endParaRPr>
          </a:p>
          <a:p>
            <a:pPr marL="198199" marR="569823" indent="-186129"/>
            <a:r>
              <a:rPr sz="1801" spc="-5" dirty="0">
                <a:latin typeface="Segoe UI Symbol"/>
                <a:cs typeface="Segoe UI Symbol"/>
              </a:rPr>
              <a:t>fold_newlines: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&gt;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this </a:t>
            </a:r>
            <a:r>
              <a:rPr sz="1801" spc="-5" dirty="0">
                <a:latin typeface="Segoe UI Symbol"/>
                <a:cs typeface="Segoe UI Symbol"/>
              </a:rPr>
              <a:t>is really </a:t>
            </a:r>
            <a:r>
              <a:rPr sz="1801" dirty="0">
                <a:latin typeface="Segoe UI Symbol"/>
                <a:cs typeface="Segoe UI Symbol"/>
              </a:rPr>
              <a:t>a 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single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line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of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text</a:t>
            </a:r>
          </a:p>
          <a:p>
            <a:pPr marL="198199"/>
            <a:r>
              <a:rPr sz="1801" dirty="0">
                <a:latin typeface="Segoe UI Symbol"/>
                <a:cs typeface="Segoe UI Symbol"/>
              </a:rPr>
              <a:t>despite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appearances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98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9912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2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valeurs</a:t>
            </a:r>
            <a:r>
              <a:rPr dirty="0"/>
              <a:t> </a:t>
            </a:r>
            <a:r>
              <a:rPr spc="-5" dirty="0"/>
              <a:t>booléennes</a:t>
            </a:r>
          </a:p>
        </p:txBody>
      </p:sp>
      <p:sp>
        <p:nvSpPr>
          <p:cNvPr id="3" name="object 3"/>
          <p:cNvSpPr/>
          <p:nvPr/>
        </p:nvSpPr>
        <p:spPr>
          <a:xfrm>
            <a:off x="1892604" y="2024341"/>
            <a:ext cx="64162" cy="304928"/>
          </a:xfrm>
          <a:custGeom>
            <a:avLst/>
            <a:gdLst/>
            <a:ahLst/>
            <a:cxnLst/>
            <a:rect l="l" t="t" r="r" b="b"/>
            <a:pathLst>
              <a:path w="64135" h="304800">
                <a:moveTo>
                  <a:pt x="64007" y="0"/>
                </a:moveTo>
                <a:lnTo>
                  <a:pt x="0" y="0"/>
                </a:lnTo>
                <a:lnTo>
                  <a:pt x="0" y="304800"/>
                </a:lnTo>
                <a:lnTo>
                  <a:pt x="64007" y="304800"/>
                </a:lnTo>
                <a:lnTo>
                  <a:pt x="640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2107578" y="2298776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/>
          <p:nvPr/>
        </p:nvSpPr>
        <p:spPr>
          <a:xfrm>
            <a:off x="1974935" y="2573210"/>
            <a:ext cx="96561" cy="579363"/>
          </a:xfrm>
          <a:custGeom>
            <a:avLst/>
            <a:gdLst/>
            <a:ahLst/>
            <a:cxnLst/>
            <a:rect l="l" t="t" r="r" b="b"/>
            <a:pathLst>
              <a:path w="96519" h="579119">
                <a:moveTo>
                  <a:pt x="95999" y="274320"/>
                </a:moveTo>
                <a:lnTo>
                  <a:pt x="59436" y="274320"/>
                </a:lnTo>
                <a:lnTo>
                  <a:pt x="59436" y="0"/>
                </a:lnTo>
                <a:lnTo>
                  <a:pt x="0" y="0"/>
                </a:lnTo>
                <a:lnTo>
                  <a:pt x="0" y="304800"/>
                </a:lnTo>
                <a:lnTo>
                  <a:pt x="32004" y="304800"/>
                </a:lnTo>
                <a:lnTo>
                  <a:pt x="32004" y="579120"/>
                </a:lnTo>
                <a:lnTo>
                  <a:pt x="95999" y="579120"/>
                </a:lnTo>
                <a:lnTo>
                  <a:pt x="95999" y="2743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/>
          <p:nvPr/>
        </p:nvSpPr>
        <p:spPr>
          <a:xfrm>
            <a:off x="1688302" y="3122082"/>
            <a:ext cx="59715" cy="304928"/>
          </a:xfrm>
          <a:custGeom>
            <a:avLst/>
            <a:gdLst/>
            <a:ahLst/>
            <a:cxnLst/>
            <a:rect l="l" t="t" r="r" b="b"/>
            <a:pathLst>
              <a:path w="59689" h="304800">
                <a:moveTo>
                  <a:pt x="59436" y="0"/>
                </a:moveTo>
                <a:lnTo>
                  <a:pt x="0" y="0"/>
                </a:lnTo>
                <a:lnTo>
                  <a:pt x="0" y="304800"/>
                </a:lnTo>
                <a:lnTo>
                  <a:pt x="59436" y="30480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7"/>
          <p:cNvSpPr txBox="1"/>
          <p:nvPr/>
        </p:nvSpPr>
        <p:spPr>
          <a:xfrm>
            <a:off x="774509" y="2036411"/>
            <a:ext cx="1844180" cy="139822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create_key: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yes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needs_agent: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no </a:t>
            </a:r>
            <a:r>
              <a:rPr sz="1801" spc="1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knows_oop: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True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likes_emacs:</a:t>
            </a:r>
            <a:r>
              <a:rPr sz="1801" spc="-65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TRUE </a:t>
            </a:r>
            <a:r>
              <a:rPr sz="1801" spc="-48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uses_cvs: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false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 smtClean="0"/>
              <a:t>Introduction </a:t>
            </a:r>
            <a:r>
              <a:rPr lang="fr-BE" dirty="0" err="1" smtClean="0"/>
              <a:t>Ansible</a:t>
            </a:r>
            <a:r>
              <a:rPr lang="fr-B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Automatisation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des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tâches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d’admin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Sur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un parc de machines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Déployer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des applications, configurer, gérer les services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Développement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https://github.com/ansible/ansible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Écrit en python (les utilisateurs manipulent surtout du YAML)  GPLv3.</a:t>
            </a:r>
            <a:endParaRPr lang="fr-F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2045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0" dirty="0"/>
              <a:t> 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049642" y="4191490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3911227" y="4191490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774510" y="2007773"/>
            <a:ext cx="9124337" cy="249659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appelées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 écrit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YAML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étant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encadré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5"/>
              </a:spcBef>
            </a:pP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doubles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accolades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avec</a:t>
            </a:r>
            <a:r>
              <a:rPr sz="1801" spc="-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espace</a:t>
            </a:r>
            <a:r>
              <a:rPr sz="1801" spc="-5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(Jinja2).</a:t>
            </a:r>
            <a:endParaRPr sz="1801" dirty="0">
              <a:latin typeface="Segoe UI Symbol"/>
              <a:cs typeface="Segoe UI Symbol"/>
            </a:endParaRPr>
          </a:p>
          <a:p>
            <a:pPr marL="135944" marR="4434708" indent="-123875"/>
            <a:r>
              <a:rPr sz="1801" dirty="0">
                <a:latin typeface="Segoe UI Symbol"/>
                <a:cs typeface="Segoe UI Symbol"/>
              </a:rPr>
              <a:t>- </a:t>
            </a:r>
            <a:r>
              <a:rPr sz="1801" spc="-5" dirty="0">
                <a:latin typeface="Segoe UI Symbol"/>
                <a:cs typeface="Segoe UI Symbol"/>
              </a:rPr>
              <a:t>name: "print ansible_hostname variable play"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all</a:t>
            </a:r>
            <a:endParaRPr sz="1801" dirty="0">
              <a:latin typeface="Segoe UI Symbol"/>
              <a:cs typeface="Segoe UI Symbol"/>
            </a:endParaRPr>
          </a:p>
          <a:p>
            <a:pPr marL="135944" marR="7199969"/>
            <a:r>
              <a:rPr sz="1801" spc="-5" dirty="0">
                <a:latin typeface="Segoe UI Symbol"/>
                <a:cs typeface="Segoe UI Symbol"/>
              </a:rPr>
              <a:t>gather_facts:</a:t>
            </a:r>
            <a:r>
              <a:rPr sz="1801" spc="-6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tasks:</a:t>
            </a:r>
          </a:p>
          <a:p>
            <a:pPr marL="259183"/>
            <a:r>
              <a:rPr sz="1801" dirty="0">
                <a:latin typeface="Segoe UI Symbol"/>
                <a:cs typeface="Segoe UI Symbol"/>
              </a:rPr>
              <a:t>- </a:t>
            </a: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ansible_hostname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</a:t>
            </a:r>
            <a:r>
              <a:rPr sz="1801" dirty="0">
                <a:latin typeface="Segoe UI Symbol"/>
                <a:cs typeface="Segoe UI Symbol"/>
              </a:rPr>
              <a:t> task"</a:t>
            </a:r>
          </a:p>
          <a:p>
            <a:pPr marL="384964"/>
            <a:r>
              <a:rPr sz="1801" spc="-5" dirty="0">
                <a:latin typeface="Segoe UI Symbol"/>
                <a:cs typeface="Segoe UI Symbol"/>
              </a:rPr>
              <a:t>debug:</a:t>
            </a:r>
            <a:endParaRPr sz="1801" dirty="0">
              <a:latin typeface="Segoe UI Symbol"/>
              <a:cs typeface="Segoe UI Symbol"/>
            </a:endParaRPr>
          </a:p>
          <a:p>
            <a:pPr marL="508203"/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{{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ansible_hostname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}}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50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216" y="3036575"/>
            <a:ext cx="2737365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Playbook</a:t>
            </a:r>
            <a:endParaRPr sz="525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11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1434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6137313" cy="345648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Inclusion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Un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« play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»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« 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»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Eléments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communs d’un play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d’un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codes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couleurs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 d’un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handlers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Exécuter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 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ansible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45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7545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25" y="2397497"/>
            <a:ext cx="8545609" cy="249596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1582" indent="-279512">
              <a:spcBef>
                <a:spcPts val="100"/>
              </a:spcBef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contient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instructions</a:t>
            </a:r>
            <a:r>
              <a:rPr sz="1801" dirty="0">
                <a:latin typeface="Segoe UI Symbol"/>
                <a:cs typeface="Segoe UI Symbol"/>
              </a:rPr>
              <a:t> pour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configurer</a:t>
            </a:r>
            <a:r>
              <a:rPr sz="1801" dirty="0">
                <a:latin typeface="Segoe UI Symbol"/>
                <a:cs typeface="Segoe UI Symbol"/>
              </a:rPr>
              <a:t> vos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hosts.</a:t>
            </a: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contient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ou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plays.</a:t>
            </a:r>
            <a:endParaRPr sz="1801" dirty="0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task.</a:t>
            </a: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format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YAML.</a:t>
            </a: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Utilise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syntax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minime.</a:t>
            </a:r>
            <a:endParaRPr sz="1801" dirty="0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Fait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être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lisible.</a:t>
            </a:r>
            <a:endParaRPr sz="1801" dirty="0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Doit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idempotent, c’est-à-dire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 </a:t>
            </a:r>
            <a:r>
              <a:rPr sz="1801" dirty="0">
                <a:latin typeface="Segoe UI Symbol"/>
                <a:cs typeface="Segoe UI Symbol"/>
              </a:rPr>
              <a:t>fois,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 résultat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sera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même.</a:t>
            </a:r>
            <a:endParaRPr sz="1801" dirty="0">
              <a:latin typeface="Segoe UI Symbol"/>
              <a:cs typeface="Segoe UI Symbol"/>
            </a:endParaRPr>
          </a:p>
          <a:p>
            <a:pPr marL="291582" indent="-279512">
              <a:spcBef>
                <a:spcPts val="5"/>
              </a:spcBef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Peut-être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divisés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template</a:t>
            </a:r>
            <a:r>
              <a:rPr sz="1801" dirty="0">
                <a:latin typeface="Segoe UI Symbol"/>
                <a:cs typeface="Segoe UI Symbol"/>
              </a:rPr>
              <a:t> ou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rôles.</a:t>
            </a:r>
            <a:endParaRPr sz="1801" dirty="0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Plus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efficaces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 plusieurs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qu’en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ligne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3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91720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</a:t>
            </a:r>
            <a:r>
              <a:rPr spc="20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playbooks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687" y="2559206"/>
            <a:ext cx="7825701" cy="3489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18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63" y="770890"/>
            <a:ext cx="664467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</a:t>
            </a:r>
            <a:r>
              <a:rPr spc="5" dirty="0"/>
              <a:t> </a:t>
            </a:r>
            <a:r>
              <a:rPr spc="-5" dirty="0"/>
              <a:t>des</a:t>
            </a:r>
            <a:r>
              <a:rPr spc="-45" dirty="0"/>
              <a:t> </a:t>
            </a:r>
            <a:r>
              <a:rPr dirty="0"/>
              <a:t>playbooks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811" y="2083808"/>
            <a:ext cx="5113802" cy="46280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1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802240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Playbook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10" dirty="0"/>
              <a:t>Inclusion</a:t>
            </a:r>
            <a:r>
              <a:rPr spc="-3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tâches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694" y="2496897"/>
            <a:ext cx="6757280" cy="31031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81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5234" y="1884455"/>
            <a:ext cx="6716041" cy="4368095"/>
          </a:xfrm>
          <a:custGeom>
            <a:avLst/>
            <a:gdLst/>
            <a:ahLst/>
            <a:cxnLst/>
            <a:rect l="l" t="t" r="r" b="b"/>
            <a:pathLst>
              <a:path w="6713220" h="4366260">
                <a:moveTo>
                  <a:pt x="6713220" y="0"/>
                </a:moveTo>
                <a:lnTo>
                  <a:pt x="0" y="0"/>
                </a:lnTo>
                <a:lnTo>
                  <a:pt x="0" y="4365752"/>
                </a:lnTo>
                <a:lnTo>
                  <a:pt x="6713220" y="4365752"/>
                </a:lnTo>
                <a:lnTo>
                  <a:pt x="6713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2465234" y="1884456"/>
            <a:ext cx="6716041" cy="1900549"/>
          </a:xfrm>
          <a:prstGeom prst="rect">
            <a:avLst/>
          </a:prstGeom>
        </p:spPr>
        <p:txBody>
          <a:bodyPr vert="horz" wrap="square" lIns="0" tIns="130230" rIns="0" bIns="0" rtlCol="0">
            <a:spAutoFit/>
          </a:bodyPr>
          <a:lstStyle/>
          <a:p>
            <a:pPr marL="527261" marR="4865410" indent="-294758">
              <a:lnSpc>
                <a:spcPct val="101099"/>
              </a:lnSpc>
              <a:spcBef>
                <a:spcPts val="10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db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 dirty="0">
              <a:latin typeface="Courier New"/>
              <a:cs typeface="Courier New"/>
            </a:endParaRPr>
          </a:p>
          <a:p>
            <a:pPr marL="1117412">
              <a:spcBef>
                <a:spcPts val="95"/>
              </a:spcBef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mariadb-server</a:t>
            </a:r>
            <a:endParaRPr sz="1901" dirty="0">
              <a:latin typeface="Courier New"/>
              <a:cs typeface="Courier New"/>
            </a:endParaRPr>
          </a:p>
          <a:p>
            <a:pPr marL="529167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9393" y="4104276"/>
            <a:ext cx="3965335" cy="202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>
              <a:latin typeface="Courier New"/>
              <a:cs typeface="Courier New"/>
            </a:endParaRPr>
          </a:p>
          <a:p>
            <a:pPr marR="2035989" algn="r">
              <a:spcBef>
                <a:spcPts val="1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>
              <a:latin typeface="Courier New"/>
              <a:cs typeface="Courier New"/>
            </a:endParaRPr>
          </a:p>
          <a:p>
            <a:pPr marR="2038529" algn="r">
              <a:spcBef>
                <a:spcPts val="2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>
              <a:latin typeface="Courier New"/>
              <a:cs typeface="Courier New"/>
            </a:endParaRPr>
          </a:p>
          <a:p>
            <a:pPr marL="294123" marR="2347264" indent="588880">
              <a:lnSpc>
                <a:spcPct val="101099"/>
              </a:lnSpc>
              <a:spcBef>
                <a:spcPts val="9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php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>
              <a:latin typeface="Courier New"/>
              <a:cs typeface="Courier New"/>
            </a:endParaRPr>
          </a:p>
          <a:p>
            <a:pPr marL="588245">
              <a:lnSpc>
                <a:spcPts val="2221"/>
              </a:lnSpc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install_wordpress_web</a:t>
            </a:r>
            <a:endParaRPr sz="1901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843" y="1919522"/>
            <a:ext cx="5469012" cy="4328708"/>
            <a:chOff x="1955292" y="1918716"/>
            <a:chExt cx="5466715" cy="4326890"/>
          </a:xfrm>
        </p:grpSpPr>
        <p:sp>
          <p:nvSpPr>
            <p:cNvPr id="6" name="object 6"/>
            <p:cNvSpPr/>
            <p:nvPr/>
          </p:nvSpPr>
          <p:spPr>
            <a:xfrm>
              <a:off x="1993392" y="1956816"/>
              <a:ext cx="344805" cy="3971925"/>
            </a:xfrm>
            <a:custGeom>
              <a:avLst/>
              <a:gdLst/>
              <a:ahLst/>
              <a:cxnLst/>
              <a:rect l="l" t="t" r="r" b="b"/>
              <a:pathLst>
                <a:path w="344805" h="3971925">
                  <a:moveTo>
                    <a:pt x="344296" y="1892680"/>
                  </a:moveTo>
                  <a:lnTo>
                    <a:pt x="274955" y="1892046"/>
                  </a:lnTo>
                  <a:lnTo>
                    <a:pt x="210312" y="1890395"/>
                  </a:lnTo>
                  <a:lnTo>
                    <a:pt x="151764" y="1887727"/>
                  </a:lnTo>
                  <a:lnTo>
                    <a:pt x="100837" y="1884172"/>
                  </a:lnTo>
                  <a:lnTo>
                    <a:pt x="58800" y="1879980"/>
                  </a:lnTo>
                  <a:lnTo>
                    <a:pt x="6984" y="1869693"/>
                  </a:lnTo>
                  <a:lnTo>
                    <a:pt x="0" y="1863852"/>
                  </a:lnTo>
                  <a:lnTo>
                    <a:pt x="0" y="28701"/>
                  </a:lnTo>
                  <a:lnTo>
                    <a:pt x="57912" y="12826"/>
                  </a:lnTo>
                  <a:lnTo>
                    <a:pt x="100837" y="8381"/>
                  </a:lnTo>
                  <a:lnTo>
                    <a:pt x="142239" y="5461"/>
                  </a:lnTo>
                  <a:lnTo>
                    <a:pt x="188213" y="3175"/>
                  </a:lnTo>
                  <a:lnTo>
                    <a:pt x="237744" y="1397"/>
                  </a:lnTo>
                  <a:lnTo>
                    <a:pt x="290194" y="380"/>
                  </a:lnTo>
                  <a:lnTo>
                    <a:pt x="344296" y="0"/>
                  </a:lnTo>
                </a:path>
                <a:path w="344805" h="3971925">
                  <a:moveTo>
                    <a:pt x="344296" y="3971417"/>
                  </a:moveTo>
                  <a:lnTo>
                    <a:pt x="274955" y="3970781"/>
                  </a:lnTo>
                  <a:lnTo>
                    <a:pt x="210312" y="3969130"/>
                  </a:lnTo>
                  <a:lnTo>
                    <a:pt x="151764" y="3966464"/>
                  </a:lnTo>
                  <a:lnTo>
                    <a:pt x="100837" y="3962907"/>
                  </a:lnTo>
                  <a:lnTo>
                    <a:pt x="58800" y="3958717"/>
                  </a:lnTo>
                  <a:lnTo>
                    <a:pt x="6984" y="3948429"/>
                  </a:lnTo>
                  <a:lnTo>
                    <a:pt x="0" y="3942588"/>
                  </a:lnTo>
                  <a:lnTo>
                    <a:pt x="0" y="2106041"/>
                  </a:lnTo>
                  <a:lnTo>
                    <a:pt x="57912" y="2090039"/>
                  </a:lnTo>
                  <a:lnTo>
                    <a:pt x="100837" y="2085593"/>
                  </a:lnTo>
                  <a:lnTo>
                    <a:pt x="142239" y="2082673"/>
                  </a:lnTo>
                  <a:lnTo>
                    <a:pt x="188213" y="2080387"/>
                  </a:lnTo>
                  <a:lnTo>
                    <a:pt x="237744" y="2078609"/>
                  </a:lnTo>
                  <a:lnTo>
                    <a:pt x="290194" y="2077592"/>
                  </a:lnTo>
                  <a:lnTo>
                    <a:pt x="344296" y="2077212"/>
                  </a:lnTo>
                </a:path>
              </a:pathLst>
            </a:custGeom>
            <a:ln w="76198">
              <a:solidFill>
                <a:srgbClr val="97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2599944" y="3912108"/>
              <a:ext cx="4822190" cy="2333625"/>
            </a:xfrm>
            <a:custGeom>
              <a:avLst/>
              <a:gdLst/>
              <a:ahLst/>
              <a:cxnLst/>
              <a:rect l="l" t="t" r="r" b="b"/>
              <a:pathLst>
                <a:path w="4822190" h="2333625">
                  <a:moveTo>
                    <a:pt x="4821935" y="0"/>
                  </a:moveTo>
                  <a:lnTo>
                    <a:pt x="0" y="0"/>
                  </a:lnTo>
                  <a:lnTo>
                    <a:pt x="0" y="2333117"/>
                  </a:lnTo>
                  <a:lnTo>
                    <a:pt x="4821935" y="2333117"/>
                  </a:lnTo>
                  <a:lnTo>
                    <a:pt x="4821935" y="0"/>
                  </a:lnTo>
                  <a:close/>
                </a:path>
              </a:pathLst>
            </a:custGeom>
            <a:solidFill>
              <a:srgbClr val="000000">
                <a:alpha val="80390"/>
              </a:srgbClr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8853" y="937076"/>
            <a:ext cx="908057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3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5234" y="1884455"/>
            <a:ext cx="6716041" cy="4368095"/>
          </a:xfrm>
          <a:custGeom>
            <a:avLst/>
            <a:gdLst/>
            <a:ahLst/>
            <a:cxnLst/>
            <a:rect l="l" t="t" r="r" b="b"/>
            <a:pathLst>
              <a:path w="6713220" h="4366260">
                <a:moveTo>
                  <a:pt x="6713220" y="0"/>
                </a:moveTo>
                <a:lnTo>
                  <a:pt x="0" y="0"/>
                </a:lnTo>
                <a:lnTo>
                  <a:pt x="0" y="4365752"/>
                </a:lnTo>
                <a:lnTo>
                  <a:pt x="6713220" y="4365752"/>
                </a:lnTo>
                <a:lnTo>
                  <a:pt x="6713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2699393" y="2056430"/>
            <a:ext cx="3816682" cy="1733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5" dirty="0">
                <a:solidFill>
                  <a:srgbClr val="FFFFFF"/>
                </a:solidFill>
                <a:latin typeface="Courier New"/>
                <a:cs typeface="Courier New"/>
              </a:rPr>
              <a:t>db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>
              <a:latin typeface="Courier New"/>
              <a:cs typeface="Courier New"/>
            </a:endParaRPr>
          </a:p>
          <a:p>
            <a:pPr marL="588245">
              <a:spcBef>
                <a:spcPts val="1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>
              <a:latin typeface="Courier New"/>
              <a:cs typeface="Courier New"/>
            </a:endParaRPr>
          </a:p>
          <a:p>
            <a:pPr marL="883003">
              <a:spcBef>
                <a:spcPts val="12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mariadb-server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>
              <a:latin typeface="Courier New"/>
              <a:cs typeface="Courier New"/>
            </a:endParaRPr>
          </a:p>
          <a:p>
            <a:pPr marL="588245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229" y="1884455"/>
            <a:ext cx="7619999" cy="435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701" dirty="0">
              <a:latin typeface="Times New Roman"/>
              <a:cs typeface="Times New Roman"/>
            </a:endParaRPr>
          </a:p>
          <a:p>
            <a:pPr marL="233138">
              <a:spcBef>
                <a:spcPts val="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sz="1901" spc="15" dirty="0" err="1" smtClean="0">
                <a:solidFill>
                  <a:srgbClr val="FFFFFF"/>
                </a:solidFill>
                <a:latin typeface="Courier New"/>
                <a:cs typeface="Courier New"/>
              </a:rPr>
              <a:t>vars</a:t>
            </a:r>
            <a:r>
              <a:rPr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fr-BE"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sz="1901" spc="10" dirty="0" smtClean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lang="fr-BE"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 dirty="0">
              <a:latin typeface="Courier New"/>
              <a:cs typeface="Courier New"/>
            </a:endParaRPr>
          </a:p>
          <a:p>
            <a:pPr marL="527261" marR="5148734">
              <a:lnSpc>
                <a:spcPct val="100499"/>
              </a:lnSpc>
              <a:spcBef>
                <a:spcPts val="110"/>
              </a:spcBef>
              <a:tabLst>
                <a:tab pos="1116141" algn="l"/>
              </a:tabLst>
            </a:pP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fr-BE" sz="1901" spc="20" dirty="0" smtClean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lang="fr-BE" sz="1901" spc="20" dirty="0" err="1" smtClean="0">
                <a:solidFill>
                  <a:srgbClr val="FFFFFF"/>
                </a:solidFill>
                <a:latin typeface="Courier New"/>
                <a:cs typeface="Courier New"/>
              </a:rPr>
              <a:t>php</a:t>
            </a:r>
            <a:r>
              <a:rPr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31"/>
              </a:lnSpc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install_wordpress_web</a:t>
            </a:r>
            <a:endParaRPr sz="190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842" y="1919522"/>
            <a:ext cx="5461389" cy="4049826"/>
            <a:chOff x="1955292" y="1918716"/>
            <a:chExt cx="5459095" cy="4048125"/>
          </a:xfrm>
        </p:grpSpPr>
        <p:sp>
          <p:nvSpPr>
            <p:cNvPr id="6" name="object 6"/>
            <p:cNvSpPr/>
            <p:nvPr/>
          </p:nvSpPr>
          <p:spPr>
            <a:xfrm>
              <a:off x="1993392" y="1956816"/>
              <a:ext cx="344805" cy="3971925"/>
            </a:xfrm>
            <a:custGeom>
              <a:avLst/>
              <a:gdLst/>
              <a:ahLst/>
              <a:cxnLst/>
              <a:rect l="l" t="t" r="r" b="b"/>
              <a:pathLst>
                <a:path w="344805" h="3971925">
                  <a:moveTo>
                    <a:pt x="344296" y="1892680"/>
                  </a:moveTo>
                  <a:lnTo>
                    <a:pt x="274955" y="1892046"/>
                  </a:lnTo>
                  <a:lnTo>
                    <a:pt x="210312" y="1890395"/>
                  </a:lnTo>
                  <a:lnTo>
                    <a:pt x="151764" y="1887727"/>
                  </a:lnTo>
                  <a:lnTo>
                    <a:pt x="100837" y="1884172"/>
                  </a:lnTo>
                  <a:lnTo>
                    <a:pt x="58800" y="1879980"/>
                  </a:lnTo>
                  <a:lnTo>
                    <a:pt x="6984" y="1869693"/>
                  </a:lnTo>
                  <a:lnTo>
                    <a:pt x="0" y="1863852"/>
                  </a:lnTo>
                  <a:lnTo>
                    <a:pt x="0" y="28701"/>
                  </a:lnTo>
                  <a:lnTo>
                    <a:pt x="57912" y="12826"/>
                  </a:lnTo>
                  <a:lnTo>
                    <a:pt x="100837" y="8381"/>
                  </a:lnTo>
                  <a:lnTo>
                    <a:pt x="142239" y="5461"/>
                  </a:lnTo>
                  <a:lnTo>
                    <a:pt x="188213" y="3175"/>
                  </a:lnTo>
                  <a:lnTo>
                    <a:pt x="237744" y="1397"/>
                  </a:lnTo>
                  <a:lnTo>
                    <a:pt x="290194" y="380"/>
                  </a:lnTo>
                  <a:lnTo>
                    <a:pt x="344296" y="0"/>
                  </a:lnTo>
                </a:path>
                <a:path w="344805" h="3971925">
                  <a:moveTo>
                    <a:pt x="344296" y="3971417"/>
                  </a:moveTo>
                  <a:lnTo>
                    <a:pt x="274955" y="3970781"/>
                  </a:lnTo>
                  <a:lnTo>
                    <a:pt x="210312" y="3969130"/>
                  </a:lnTo>
                  <a:lnTo>
                    <a:pt x="151764" y="3966464"/>
                  </a:lnTo>
                  <a:lnTo>
                    <a:pt x="100837" y="3962907"/>
                  </a:lnTo>
                  <a:lnTo>
                    <a:pt x="58800" y="3958717"/>
                  </a:lnTo>
                  <a:lnTo>
                    <a:pt x="6984" y="3948429"/>
                  </a:lnTo>
                  <a:lnTo>
                    <a:pt x="0" y="3942588"/>
                  </a:lnTo>
                  <a:lnTo>
                    <a:pt x="0" y="2106041"/>
                  </a:lnTo>
                  <a:lnTo>
                    <a:pt x="57912" y="2090039"/>
                  </a:lnTo>
                  <a:lnTo>
                    <a:pt x="100837" y="2085593"/>
                  </a:lnTo>
                  <a:lnTo>
                    <a:pt x="142239" y="2082673"/>
                  </a:lnTo>
                  <a:lnTo>
                    <a:pt x="188213" y="2080387"/>
                  </a:lnTo>
                  <a:lnTo>
                    <a:pt x="237744" y="2078609"/>
                  </a:lnTo>
                  <a:lnTo>
                    <a:pt x="290194" y="2077592"/>
                  </a:lnTo>
                  <a:lnTo>
                    <a:pt x="344296" y="2077212"/>
                  </a:lnTo>
                </a:path>
              </a:pathLst>
            </a:custGeom>
            <a:ln w="76198">
              <a:solidFill>
                <a:srgbClr val="97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2599944" y="1956816"/>
              <a:ext cx="4814570" cy="1956435"/>
            </a:xfrm>
            <a:custGeom>
              <a:avLst/>
              <a:gdLst/>
              <a:ahLst/>
              <a:cxnLst/>
              <a:rect l="l" t="t" r="r" b="b"/>
              <a:pathLst>
                <a:path w="4814570" h="1956435">
                  <a:moveTo>
                    <a:pt x="4814315" y="0"/>
                  </a:moveTo>
                  <a:lnTo>
                    <a:pt x="0" y="0"/>
                  </a:lnTo>
                  <a:lnTo>
                    <a:pt x="0" y="1956308"/>
                  </a:lnTo>
                  <a:lnTo>
                    <a:pt x="4814315" y="1956308"/>
                  </a:lnTo>
                  <a:lnTo>
                    <a:pt x="4814315" y="0"/>
                  </a:lnTo>
                  <a:close/>
                </a:path>
              </a:pathLst>
            </a:custGeom>
            <a:solidFill>
              <a:srgbClr val="000000">
                <a:alpha val="80390"/>
              </a:srgbClr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4454" y="941015"/>
            <a:ext cx="85327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7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234" y="1884455"/>
            <a:ext cx="6716041" cy="42918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9593" rIns="0" bIns="0" rtlCol="0">
            <a:spAutoFit/>
          </a:bodyPr>
          <a:lstStyle/>
          <a:p>
            <a:pPr marL="527261" marR="4866681" indent="-294758">
              <a:lnSpc>
                <a:spcPct val="101099"/>
              </a:lnSpc>
              <a:spcBef>
                <a:spcPts val="1019"/>
              </a:spcBef>
              <a:buChar char="-"/>
              <a:tabLst>
                <a:tab pos="527896" algn="l"/>
              </a:tabLst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db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 dirty="0">
              <a:latin typeface="Courier New"/>
              <a:cs typeface="Courier New"/>
            </a:endParaRPr>
          </a:p>
          <a:p>
            <a:pPr marL="529167" marR="3244242" indent="588245">
              <a:lnSpc>
                <a:spcPct val="101099"/>
              </a:lnSpc>
              <a:spcBef>
                <a:spcPts val="7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mariadb-server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151" dirty="0">
              <a:latin typeface="Courier New"/>
              <a:cs typeface="Courier New"/>
            </a:endParaRPr>
          </a:p>
          <a:p>
            <a:pPr marL="527261" indent="-294758">
              <a:buChar char="-"/>
              <a:tabLst>
                <a:tab pos="527896" algn="l"/>
              </a:tabLst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6"/>
              </a:lnSpc>
              <a:spcBef>
                <a:spcPts val="1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 dirty="0">
              <a:latin typeface="Courier New"/>
              <a:cs typeface="Courier New"/>
            </a:endParaRPr>
          </a:p>
          <a:p>
            <a:pPr marR="4554136" algn="r">
              <a:lnSpc>
                <a:spcPts val="2251"/>
              </a:lnSpc>
            </a:pP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 dirty="0">
              <a:latin typeface="Courier New"/>
              <a:cs typeface="Courier New"/>
            </a:endParaRPr>
          </a:p>
          <a:p>
            <a:pPr marR="4554771" algn="r">
              <a:lnSpc>
                <a:spcPts val="227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 dirty="0">
              <a:latin typeface="Courier New"/>
              <a:cs typeface="Courier New"/>
            </a:endParaRPr>
          </a:p>
          <a:p>
            <a:pPr marL="527261">
              <a:spcBef>
                <a:spcPts val="120"/>
              </a:spcBef>
              <a:tabLst>
                <a:tab pos="1116141" algn="l"/>
              </a:tabLst>
            </a:pPr>
            <a:r>
              <a:rPr lang="fr-BE"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BE" sz="1901" spc="1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 err="1" smtClean="0">
                <a:solidFill>
                  <a:srgbClr val="FFFFFF"/>
                </a:solidFill>
                <a:latin typeface="Courier New"/>
                <a:cs typeface="Courier New"/>
              </a:rPr>
              <a:t>php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 install_wordpress_web</a:t>
            </a:r>
            <a:endParaRPr sz="1901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5958" y="1957638"/>
            <a:ext cx="344950" cy="1893730"/>
          </a:xfrm>
          <a:custGeom>
            <a:avLst/>
            <a:gdLst/>
            <a:ahLst/>
            <a:cxnLst/>
            <a:rect l="l" t="t" r="r" b="b"/>
            <a:pathLst>
              <a:path w="344805" h="1892935">
                <a:moveTo>
                  <a:pt x="344296" y="1892680"/>
                </a:moveTo>
                <a:lnTo>
                  <a:pt x="274955" y="1892046"/>
                </a:lnTo>
                <a:lnTo>
                  <a:pt x="210312" y="1890395"/>
                </a:lnTo>
                <a:lnTo>
                  <a:pt x="151764" y="1887727"/>
                </a:lnTo>
                <a:lnTo>
                  <a:pt x="100837" y="1884172"/>
                </a:lnTo>
                <a:lnTo>
                  <a:pt x="58800" y="1879980"/>
                </a:lnTo>
                <a:lnTo>
                  <a:pt x="6984" y="1869693"/>
                </a:lnTo>
                <a:lnTo>
                  <a:pt x="0" y="1863852"/>
                </a:lnTo>
                <a:lnTo>
                  <a:pt x="0" y="28701"/>
                </a:lnTo>
                <a:lnTo>
                  <a:pt x="57912" y="12826"/>
                </a:lnTo>
                <a:lnTo>
                  <a:pt x="100837" y="8381"/>
                </a:lnTo>
                <a:lnTo>
                  <a:pt x="142239" y="5461"/>
                </a:lnTo>
                <a:lnTo>
                  <a:pt x="188213" y="3175"/>
                </a:lnTo>
                <a:lnTo>
                  <a:pt x="237744" y="1397"/>
                </a:lnTo>
                <a:lnTo>
                  <a:pt x="290194" y="380"/>
                </a:lnTo>
                <a:lnTo>
                  <a:pt x="344296" y="0"/>
                </a:lnTo>
              </a:path>
            </a:pathLst>
          </a:custGeom>
          <a:ln w="76198">
            <a:solidFill>
              <a:srgbClr val="97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2045958" y="4035723"/>
            <a:ext cx="344950" cy="1895001"/>
          </a:xfrm>
          <a:custGeom>
            <a:avLst/>
            <a:gdLst/>
            <a:ahLst/>
            <a:cxnLst/>
            <a:rect l="l" t="t" r="r" b="b"/>
            <a:pathLst>
              <a:path w="344805" h="1894204">
                <a:moveTo>
                  <a:pt x="344296" y="1894205"/>
                </a:moveTo>
                <a:lnTo>
                  <a:pt x="274955" y="1893570"/>
                </a:lnTo>
                <a:lnTo>
                  <a:pt x="210312" y="1891919"/>
                </a:lnTo>
                <a:lnTo>
                  <a:pt x="151764" y="1889252"/>
                </a:lnTo>
                <a:lnTo>
                  <a:pt x="100837" y="1885695"/>
                </a:lnTo>
                <a:lnTo>
                  <a:pt x="58800" y="1881505"/>
                </a:lnTo>
                <a:lnTo>
                  <a:pt x="6984" y="1871218"/>
                </a:lnTo>
                <a:lnTo>
                  <a:pt x="0" y="1865376"/>
                </a:lnTo>
                <a:lnTo>
                  <a:pt x="0" y="28828"/>
                </a:lnTo>
                <a:lnTo>
                  <a:pt x="57912" y="12826"/>
                </a:lnTo>
                <a:lnTo>
                  <a:pt x="100837" y="8381"/>
                </a:lnTo>
                <a:lnTo>
                  <a:pt x="142239" y="5461"/>
                </a:lnTo>
                <a:lnTo>
                  <a:pt x="188213" y="3175"/>
                </a:lnTo>
                <a:lnTo>
                  <a:pt x="237744" y="1397"/>
                </a:lnTo>
                <a:lnTo>
                  <a:pt x="290194" y="380"/>
                </a:lnTo>
                <a:lnTo>
                  <a:pt x="344296" y="0"/>
                </a:lnTo>
              </a:path>
            </a:pathLst>
          </a:custGeom>
          <a:ln w="76198">
            <a:solidFill>
              <a:srgbClr val="97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7199" y="946605"/>
            <a:ext cx="83640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Composants de </a:t>
            </a:r>
            <a:r>
              <a:rPr lang="fr-BE" dirty="0" err="1" smtClean="0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141" y="1863671"/>
            <a:ext cx="8844517" cy="44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7263" y="3055252"/>
          <a:ext cx="9001731" cy="3447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hosts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declaration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liste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hôtes/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concernés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connection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han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ug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ne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ili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pou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sk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port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033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Permet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surcharger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port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défaut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connexion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remote_user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Utilisateur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distant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surcharge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l’utilisateur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indiqué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l’inventaire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4162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62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become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controlant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gain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privilège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machine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distante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lors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de</a:t>
                      </a: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task.</a:t>
                      </a: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(avec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become_user,</a:t>
                      </a:r>
                      <a:r>
                        <a:rPr sz="12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become_method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8302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899" y="1009420"/>
            <a:ext cx="850072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737" y="1936675"/>
            <a:ext cx="5761235" cy="774390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 marR="5082">
              <a:spcBef>
                <a:spcPts val="110"/>
              </a:spcBef>
              <a:tabLst>
                <a:tab pos="742612" algn="l"/>
                <a:tab pos="1546208" algn="l"/>
                <a:tab pos="2186544" algn="l"/>
                <a:tab pos="2874524" algn="l"/>
                <a:tab pos="3596808" algn="l"/>
                <a:tab pos="5153816" algn="l"/>
              </a:tabLst>
            </a:pPr>
            <a:r>
              <a:rPr sz="2451" spc="-5" dirty="0">
                <a:latin typeface="Calibri"/>
                <a:cs typeface="Calibri"/>
              </a:rPr>
              <a:t>Cec</a:t>
            </a:r>
            <a:r>
              <a:rPr sz="2451" dirty="0">
                <a:latin typeface="Calibri"/>
                <a:cs typeface="Calibri"/>
              </a:rPr>
              <a:t>i	n</a:t>
            </a:r>
            <a:r>
              <a:rPr sz="2451" spc="-170" dirty="0">
                <a:latin typeface="Calibri"/>
                <a:cs typeface="Calibri"/>
              </a:rPr>
              <a:t>’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spc="-40" dirty="0">
                <a:latin typeface="Calibri"/>
                <a:cs typeface="Calibri"/>
              </a:rPr>
              <a:t>s</a:t>
            </a:r>
            <a:r>
              <a:rPr sz="2451" dirty="0">
                <a:latin typeface="Calibri"/>
                <a:cs typeface="Calibri"/>
              </a:rPr>
              <a:t>t	pas	</a:t>
            </a:r>
            <a:r>
              <a:rPr sz="2451" spc="-5" dirty="0">
                <a:latin typeface="Calibri"/>
                <a:cs typeface="Calibri"/>
              </a:rPr>
              <a:t>u</a:t>
            </a:r>
            <a:r>
              <a:rPr sz="2451" dirty="0">
                <a:latin typeface="Calibri"/>
                <a:cs typeface="Calibri"/>
              </a:rPr>
              <a:t>n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l</a:t>
            </a:r>
            <a:r>
              <a:rPr sz="2451" spc="-15" dirty="0">
                <a:latin typeface="Calibri"/>
                <a:cs typeface="Calibri"/>
              </a:rPr>
              <a:t>i</a:t>
            </a:r>
            <a:r>
              <a:rPr sz="2451" spc="-30" dirty="0">
                <a:latin typeface="Calibri"/>
                <a:cs typeface="Calibri"/>
              </a:rPr>
              <a:t>s</a:t>
            </a:r>
            <a:r>
              <a:rPr sz="2451" spc="-20" dirty="0">
                <a:latin typeface="Calibri"/>
                <a:cs typeface="Calibri"/>
              </a:rPr>
              <a:t>t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</a:t>
            </a:r>
            <a:r>
              <a:rPr sz="2451" spc="-30" dirty="0">
                <a:latin typeface="Calibri"/>
                <a:cs typeface="Calibri"/>
              </a:rPr>
              <a:t>e</a:t>
            </a:r>
            <a:r>
              <a:rPr sz="2451" spc="-5" dirty="0">
                <a:latin typeface="Calibri"/>
                <a:cs typeface="Calibri"/>
              </a:rPr>
              <a:t>xhau</a:t>
            </a:r>
            <a:r>
              <a:rPr sz="2451" spc="-30" dirty="0">
                <a:latin typeface="Calibri"/>
                <a:cs typeface="Calibri"/>
              </a:rPr>
              <a:t>s</a:t>
            </a:r>
            <a:r>
              <a:rPr sz="2451" dirty="0">
                <a:latin typeface="Calibri"/>
                <a:cs typeface="Calibri"/>
              </a:rPr>
              <a:t>ti</a:t>
            </a:r>
            <a:r>
              <a:rPr sz="2451" spc="-10" dirty="0">
                <a:latin typeface="Calibri"/>
                <a:cs typeface="Calibri"/>
              </a:rPr>
              <a:t>v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mais  </a:t>
            </a:r>
            <a:r>
              <a:rPr sz="2451" spc="-10" dirty="0">
                <a:latin typeface="Calibri"/>
                <a:cs typeface="Calibri"/>
              </a:rPr>
              <a:t>couramment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utilisés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un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play</a:t>
            </a:r>
            <a:endParaRPr sz="245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3577" y="1936675"/>
            <a:ext cx="3014341" cy="40085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  <a:tabLst>
                <a:tab pos="1269873" algn="l"/>
                <a:tab pos="1821908" algn="l"/>
              </a:tabLst>
            </a:pPr>
            <a:r>
              <a:rPr sz="2451" spc="-10" dirty="0">
                <a:latin typeface="Calibri"/>
                <a:cs typeface="Calibri"/>
              </a:rPr>
              <a:t>contient	</a:t>
            </a:r>
            <a:r>
              <a:rPr sz="2451" spc="-5" dirty="0">
                <a:latin typeface="Calibri"/>
                <a:cs typeface="Calibri"/>
              </a:rPr>
              <a:t>les	</a:t>
            </a:r>
            <a:r>
              <a:rPr sz="2451" dirty="0">
                <a:latin typeface="Calibri"/>
                <a:cs typeface="Calibri"/>
              </a:rPr>
              <a:t>éléments</a:t>
            </a:r>
            <a:endParaRPr sz="2451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4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4338"/>
            <a:ext cx="3326257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3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2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spc="7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40" dirty="0">
                <a:solidFill>
                  <a:srgbClr val="CC0000"/>
                </a:solidFill>
                <a:latin typeface="Arial MT"/>
                <a:cs typeface="Arial MT"/>
              </a:rPr>
              <a:t>l’information</a:t>
            </a:r>
            <a:endParaRPr sz="2101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814" y="2650841"/>
          <a:ext cx="9000460" cy="357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Identifiant: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peut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être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utilisé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pour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documentation,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handlers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5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gather_facts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permettant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bypasser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collecte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faits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afin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d’accélérer.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contenu</a:t>
                      </a:r>
                    </a:p>
                    <a:p>
                      <a:pPr marL="296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peut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être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retrouvé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avec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module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setup</a:t>
                      </a: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no_log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controlant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journalisation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l’information.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ignore_errors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Booléenne;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vrai,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ignore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erreurs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sauf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celles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bien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fatales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pour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playbook.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07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check_mode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Connu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sous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nom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«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dry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run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»,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évalue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sans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réellement.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347" y="1020347"/>
            <a:ext cx="827411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7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3195"/>
            <a:ext cx="3131865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2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114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1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spc="7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25" dirty="0">
                <a:solidFill>
                  <a:srgbClr val="CC0000"/>
                </a:solidFill>
                <a:latin typeface="Arial MT"/>
                <a:cs typeface="Arial MT"/>
              </a:rPr>
              <a:t>l’inventaire</a:t>
            </a:r>
            <a:endParaRPr sz="2101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3191" y="2607135"/>
            <a:ext cx="9018248" cy="729286"/>
          </a:xfrm>
          <a:custGeom>
            <a:avLst/>
            <a:gdLst/>
            <a:ahLst/>
            <a:cxnLst/>
            <a:rect l="l" t="t" r="r" b="b"/>
            <a:pathLst>
              <a:path w="9014460" h="728979">
                <a:moveTo>
                  <a:pt x="9143" y="0"/>
                </a:moveTo>
                <a:lnTo>
                  <a:pt x="9143" y="728472"/>
                </a:lnTo>
              </a:path>
              <a:path w="9014460" h="728979">
                <a:moveTo>
                  <a:pt x="9005316" y="0"/>
                </a:moveTo>
                <a:lnTo>
                  <a:pt x="9005316" y="728472"/>
                </a:lnTo>
              </a:path>
              <a:path w="9014460" h="728979">
                <a:moveTo>
                  <a:pt x="0" y="7619"/>
                </a:moveTo>
                <a:lnTo>
                  <a:pt x="9014333" y="7619"/>
                </a:lnTo>
              </a:path>
              <a:path w="9014460" h="728979">
                <a:moveTo>
                  <a:pt x="0" y="719327"/>
                </a:moveTo>
                <a:lnTo>
                  <a:pt x="9014333" y="719327"/>
                </a:lnTo>
              </a:path>
            </a:pathLst>
          </a:custGeom>
          <a:ln w="19048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05863" y="2636561"/>
            <a:ext cx="813142" cy="346220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5" dirty="0">
                <a:latin typeface="Courier New"/>
                <a:cs typeface="Courier New"/>
              </a:rPr>
              <a:t>order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4657" y="2832222"/>
            <a:ext cx="3941831" cy="200780"/>
          </a:xfrm>
          <a:prstGeom prst="rect">
            <a:avLst/>
          </a:prstGeom>
        </p:spPr>
        <p:txBody>
          <a:bodyPr vert="horz" wrap="square" lIns="0" tIns="15882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200" spc="20" dirty="0">
                <a:latin typeface="Arial MT"/>
                <a:cs typeface="Arial MT"/>
              </a:rPr>
              <a:t>Contrôle</a:t>
            </a:r>
            <a:r>
              <a:rPr sz="1200" spc="15" dirty="0">
                <a:latin typeface="Arial MT"/>
                <a:cs typeface="Arial MT"/>
              </a:rPr>
              <a:t> l’ordre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des </a:t>
            </a:r>
            <a:r>
              <a:rPr sz="1200" spc="15" dirty="0">
                <a:latin typeface="Arial MT"/>
                <a:cs typeface="Arial MT"/>
              </a:rPr>
              <a:t>hôtes </a:t>
            </a:r>
            <a:r>
              <a:rPr sz="1200" spc="20" dirty="0">
                <a:latin typeface="Arial MT"/>
                <a:cs typeface="Arial MT"/>
              </a:rPr>
              <a:t>pour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l’exécution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du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playbook.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561" y="3514423"/>
            <a:ext cx="2905710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-2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15" dirty="0">
                <a:solidFill>
                  <a:srgbClr val="CC0000"/>
                </a:solidFill>
                <a:latin typeface="Arial MT"/>
                <a:cs typeface="Arial MT"/>
              </a:rPr>
              <a:t>des</a:t>
            </a:r>
            <a:r>
              <a:rPr sz="2101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15" dirty="0">
                <a:solidFill>
                  <a:srgbClr val="CC0000"/>
                </a:solidFill>
                <a:latin typeface="Arial MT"/>
                <a:cs typeface="Arial MT"/>
              </a:rPr>
              <a:t>varaibles</a:t>
            </a:r>
            <a:endParaRPr sz="2101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3827" y="3917945"/>
          <a:ext cx="8999824" cy="2029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vars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15" dirty="0">
                          <a:latin typeface="Arial MT"/>
                          <a:cs typeface="Arial MT"/>
                        </a:rPr>
                        <a:t>Dictionnaire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variables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vars_files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fichiers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contenant des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variables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inclure.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vars_prompt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variables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saisir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au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clavier.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2579" y="1009369"/>
            <a:ext cx="837205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1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4338"/>
            <a:ext cx="2413379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-135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r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2101" spc="-60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2101" spc="-60" dirty="0">
                <a:solidFill>
                  <a:srgbClr val="CC0000"/>
                </a:solidFill>
                <a:latin typeface="Arial MT"/>
                <a:cs typeface="Arial MT"/>
              </a:rPr>
              <a:t>m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en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1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s</a:t>
            </a:r>
            <a:r>
              <a:rPr sz="2101" spc="-1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55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2101" spc="-55" dirty="0">
                <a:solidFill>
                  <a:srgbClr val="CC0000"/>
                </a:solidFill>
                <a:latin typeface="Arial MT"/>
                <a:cs typeface="Arial MT"/>
              </a:rPr>
              <a:t>sk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s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:</a:t>
            </a:r>
            <a:endParaRPr sz="2101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828" y="2650841"/>
          <a:ext cx="8999825" cy="3353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pre_tasks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avec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roles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rôles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importer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play.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principales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pla;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elles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s’exécutent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apres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roles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avant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53085">
                        <a:lnSpc>
                          <a:spcPct val="100000"/>
                        </a:lnSpc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post_tasks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post_tasks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liste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qui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s’exécutent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apres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section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07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handlers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s’exécutant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suite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notification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d’autres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579" y="964901"/>
            <a:ext cx="812530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92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26" y="905745"/>
            <a:ext cx="814518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286" y="1664292"/>
            <a:ext cx="8318005" cy="394473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57546" rIns="0" bIns="0" rtlCol="0">
            <a:spAutoFit/>
          </a:bodyPr>
          <a:lstStyle/>
          <a:p>
            <a:pPr marL="425620" marR="4069437" indent="-192482">
              <a:lnSpc>
                <a:spcPts val="1401"/>
              </a:lnSpc>
              <a:spcBef>
                <a:spcPts val="1240"/>
              </a:spcBef>
              <a:buClr>
                <a:srgbClr val="000000"/>
              </a:buClr>
              <a:buFont typeface="Courier New"/>
              <a:buChar char="-"/>
              <a:tabLst>
                <a:tab pos="419902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install a LAMP </a:t>
            </a:r>
            <a:r>
              <a:rPr sz="1400" b="1" spc="5" dirty="0">
                <a:solidFill>
                  <a:srgbClr val="820000"/>
                </a:solidFill>
                <a:latin typeface="Courier New"/>
                <a:cs typeface="Courier New"/>
              </a:rPr>
              <a:t>stack </a:t>
            </a:r>
            <a:r>
              <a:rPr sz="14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hosts</a:t>
            </a:r>
            <a:r>
              <a:rPr sz="1400" spc="10" dirty="0">
                <a:latin typeface="Courier New"/>
                <a:cs typeface="Courier New"/>
              </a:rPr>
              <a:t>: web,db,appserver01 </a:t>
            </a:r>
            <a:r>
              <a:rPr sz="1400" spc="-71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become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yes</a:t>
            </a:r>
            <a:endParaRPr sz="1400" dirty="0">
              <a:latin typeface="Courier New"/>
              <a:cs typeface="Courier New"/>
            </a:endParaRPr>
          </a:p>
          <a:p>
            <a:pPr marL="423714">
              <a:lnSpc>
                <a:spcPts val="134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vars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>
              <a:lnSpc>
                <a:spcPts val="142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my_greeting</a:t>
            </a:r>
            <a:r>
              <a:rPr sz="1400" spc="10" dirty="0">
                <a:latin typeface="Courier New"/>
                <a:cs typeface="Courier New"/>
              </a:rPr>
              <a:t>: Welcome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to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my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awesome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page</a:t>
            </a:r>
            <a:endParaRPr sz="1400" dirty="0">
              <a:latin typeface="Courier New"/>
              <a:cs typeface="Courier New"/>
            </a:endParaRPr>
          </a:p>
          <a:p>
            <a:pPr marL="614291">
              <a:spcBef>
                <a:spcPts val="35"/>
              </a:spcBef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favorite_food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fried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pickles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roles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08573">
              <a:spcBef>
                <a:spcPts val="65"/>
              </a:spcBef>
            </a:pPr>
            <a:r>
              <a:rPr sz="1400" spc="10" dirty="0">
                <a:latin typeface="Courier New"/>
                <a:cs typeface="Courier New"/>
              </a:rPr>
              <a:t>-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install_lamp_elements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 marR="3883307" lvl="1" indent="-193752">
              <a:lnSpc>
                <a:spcPts val="1401"/>
              </a:lnSpc>
              <a:spcBef>
                <a:spcPts val="150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write the index </a:t>
            </a:r>
            <a:r>
              <a:rPr sz="1400" b="1" spc="5" dirty="0">
                <a:solidFill>
                  <a:srgbClr val="820000"/>
                </a:solidFill>
                <a:latin typeface="Courier New"/>
                <a:cs typeface="Courier New"/>
              </a:rPr>
              <a:t>file </a:t>
            </a:r>
            <a:r>
              <a:rPr sz="14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804867" marR="409739">
              <a:lnSpc>
                <a:spcPts val="1391"/>
              </a:lnSpc>
              <a:spcBef>
                <a:spcPts val="20"/>
              </a:spcBef>
              <a:tabLst>
                <a:tab pos="3617136" algn="l"/>
              </a:tabLst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content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“{{</a:t>
            </a:r>
            <a:r>
              <a:rPr sz="1400" b="1" spc="6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my_greeting</a:t>
            </a:r>
            <a:r>
              <a:rPr sz="1400" b="1" spc="3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}}.	Enjoy</a:t>
            </a:r>
            <a:r>
              <a:rPr sz="14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some</a:t>
            </a:r>
            <a:r>
              <a:rPr sz="1400" b="1" spc="-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5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4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favorite_food</a:t>
            </a:r>
            <a:r>
              <a:rPr sz="1400" b="1" spc="5" dirty="0">
                <a:solidFill>
                  <a:srgbClr val="995FB5"/>
                </a:solidFill>
                <a:latin typeface="Courier New"/>
                <a:cs typeface="Courier New"/>
              </a:rPr>
              <a:t> }}" </a:t>
            </a:r>
            <a:r>
              <a:rPr sz="1400" b="1" spc="-70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/var/www/html/index.html</a:t>
            </a:r>
            <a:endParaRPr sz="1400" dirty="0">
              <a:latin typeface="Courier New"/>
              <a:cs typeface="Courier New"/>
            </a:endParaRPr>
          </a:p>
          <a:p>
            <a:pPr marL="614291">
              <a:lnSpc>
                <a:spcPts val="137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reload_apache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handlers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 marR="4535078" lvl="1" indent="-193752">
              <a:lnSpc>
                <a:spcPts val="1401"/>
              </a:lnSpc>
              <a:spcBef>
                <a:spcPts val="165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reload_apache </a:t>
            </a:r>
            <a:r>
              <a:rPr sz="1400" b="1" spc="-70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804867">
              <a:lnSpc>
                <a:spcPts val="1356"/>
              </a:lnSpc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httpd</a:t>
            </a:r>
            <a:endParaRPr sz="1400" dirty="0">
              <a:latin typeface="Courier New"/>
              <a:cs typeface="Courier New"/>
            </a:endParaRPr>
          </a:p>
          <a:p>
            <a:pPr marL="804867">
              <a:spcBef>
                <a:spcPts val="45"/>
              </a:spcBef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reloaded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5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453" y="905745"/>
            <a:ext cx="789868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20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702" y="2017099"/>
            <a:ext cx="6921866" cy="426828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57546" rIns="0" bIns="0" rtlCol="0">
            <a:spAutoFit/>
          </a:bodyPr>
          <a:lstStyle/>
          <a:p>
            <a:pPr marL="425620" marR="4069437" indent="-192482">
              <a:lnSpc>
                <a:spcPts val="1401"/>
              </a:lnSpc>
              <a:spcBef>
                <a:spcPts val="1240"/>
              </a:spcBef>
              <a:buClr>
                <a:srgbClr val="000000"/>
              </a:buClr>
              <a:buFont typeface="Courier New"/>
              <a:buChar char="-"/>
              <a:tabLst>
                <a:tab pos="419902" algn="l"/>
              </a:tabLst>
            </a:pP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name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install a LAMP </a:t>
            </a:r>
            <a:r>
              <a:rPr sz="1200" b="1" spc="5" dirty="0">
                <a:solidFill>
                  <a:srgbClr val="820000"/>
                </a:solidFill>
                <a:latin typeface="Courier New"/>
                <a:cs typeface="Courier New"/>
              </a:rPr>
              <a:t>stack </a:t>
            </a:r>
            <a:r>
              <a:rPr sz="1200" b="1" spc="-7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hosts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10" dirty="0">
                <a:latin typeface="Courier New"/>
                <a:cs typeface="Courier New"/>
              </a:rPr>
              <a:t> web,db,appserver01 </a:t>
            </a:r>
            <a:r>
              <a:rPr sz="1200" spc="-7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become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yes</a:t>
            </a:r>
            <a:endParaRPr sz="1200" dirty="0">
              <a:latin typeface="Courier New"/>
              <a:cs typeface="Courier New"/>
            </a:endParaRPr>
          </a:p>
          <a:p>
            <a:pPr marL="423714">
              <a:lnSpc>
                <a:spcPts val="1341"/>
              </a:lnSpc>
            </a:pP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vars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>
              <a:lnSpc>
                <a:spcPts val="1421"/>
              </a:lnSpc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my_greeting</a:t>
            </a:r>
            <a:r>
              <a:rPr sz="1200" spc="10" dirty="0">
                <a:latin typeface="Courier New"/>
                <a:cs typeface="Courier New"/>
              </a:rPr>
              <a:t>: Welcome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my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awesome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page</a:t>
            </a:r>
            <a:endParaRPr sz="1200" dirty="0">
              <a:latin typeface="Courier New"/>
              <a:cs typeface="Courier New"/>
            </a:endParaRPr>
          </a:p>
          <a:p>
            <a:pPr marL="614291">
              <a:spcBef>
                <a:spcPts val="35"/>
              </a:spcBef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favorite_food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fried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pickles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roles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08573">
              <a:spcBef>
                <a:spcPts val="65"/>
              </a:spcBef>
            </a:pPr>
            <a:r>
              <a:rPr sz="1200" spc="10" dirty="0">
                <a:latin typeface="Courier New"/>
                <a:cs typeface="Courier New"/>
              </a:rPr>
              <a:t>-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install_lamp_elements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tasks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 marR="3883307" lvl="1" indent="-193752">
              <a:lnSpc>
                <a:spcPts val="1401"/>
              </a:lnSpc>
              <a:spcBef>
                <a:spcPts val="150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10" dirty="0">
                <a:latin typeface="Courier New"/>
                <a:cs typeface="Courier New"/>
              </a:rPr>
              <a:t>: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write the index </a:t>
            </a:r>
            <a:r>
              <a:rPr sz="1200" b="1" spc="5" dirty="0">
                <a:solidFill>
                  <a:srgbClr val="820000"/>
                </a:solidFill>
                <a:latin typeface="Courier New"/>
                <a:cs typeface="Courier New"/>
              </a:rPr>
              <a:t>file </a:t>
            </a:r>
            <a:r>
              <a:rPr sz="12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200" spc="10" dirty="0"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804867" marR="409739">
              <a:lnSpc>
                <a:spcPts val="1391"/>
              </a:lnSpc>
              <a:spcBef>
                <a:spcPts val="20"/>
              </a:spcBef>
              <a:tabLst>
                <a:tab pos="3617136" algn="l"/>
              </a:tabLst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content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“{{</a:t>
            </a:r>
            <a:r>
              <a:rPr sz="1200" b="1" spc="6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my_greeting</a:t>
            </a:r>
            <a:r>
              <a:rPr sz="1200" b="1" spc="3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}}.	Enjoy</a:t>
            </a:r>
            <a:r>
              <a:rPr sz="12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some</a:t>
            </a:r>
            <a:r>
              <a:rPr sz="1200" b="1" spc="-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5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2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favorite_food</a:t>
            </a:r>
            <a:r>
              <a:rPr sz="1200" b="1" spc="5" dirty="0">
                <a:solidFill>
                  <a:srgbClr val="995FB5"/>
                </a:solidFill>
                <a:latin typeface="Courier New"/>
                <a:cs typeface="Courier New"/>
              </a:rPr>
              <a:t> }}" </a:t>
            </a:r>
            <a:r>
              <a:rPr sz="1200" b="1" spc="-70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/var/www/html/index.html</a:t>
            </a:r>
            <a:endParaRPr sz="1200" dirty="0">
              <a:latin typeface="Courier New"/>
              <a:cs typeface="Courier New"/>
            </a:endParaRPr>
          </a:p>
          <a:p>
            <a:pPr marL="614291">
              <a:lnSpc>
                <a:spcPts val="1371"/>
              </a:lnSpc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reload_apache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30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handlers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 marR="4535078" lvl="1" indent="-193752">
              <a:lnSpc>
                <a:spcPts val="1401"/>
              </a:lnSpc>
              <a:spcBef>
                <a:spcPts val="165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reload_apache </a:t>
            </a:r>
            <a:r>
              <a:rPr sz="1200" b="1" spc="-70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200" spc="10" dirty="0"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804867">
              <a:lnSpc>
                <a:spcPts val="1356"/>
              </a:lnSpc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httpd</a:t>
            </a:r>
            <a:endParaRPr sz="1200" dirty="0">
              <a:latin typeface="Courier New"/>
              <a:cs typeface="Courier New"/>
            </a:endParaRPr>
          </a:p>
          <a:p>
            <a:pPr marL="804867">
              <a:spcBef>
                <a:spcPts val="45"/>
              </a:spcBef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reloaded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3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36" y="918831"/>
            <a:ext cx="838497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30" dirty="0"/>
              <a:t> </a:t>
            </a:r>
            <a:r>
              <a:rPr spc="-5" dirty="0"/>
              <a:t>d’un</a:t>
            </a:r>
            <a:r>
              <a:rPr spc="20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702" y="2017099"/>
            <a:ext cx="6921866" cy="3840823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31500" rIns="0" bIns="0" rtlCol="0">
            <a:spAutoFit/>
          </a:bodyPr>
          <a:lstStyle/>
          <a:p>
            <a:pPr marL="233138">
              <a:spcBef>
                <a:spcPts val="10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5805" marR="1989616" indent="-242667">
              <a:lnSpc>
                <a:spcPct val="102600"/>
              </a:lnSpc>
              <a:spcBef>
                <a:spcPts val="10"/>
              </a:spcBef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751">
              <a:latin typeface="Courier New"/>
              <a:cs typeface="Courier New"/>
            </a:endParaRPr>
          </a:p>
          <a:p>
            <a:pPr marL="475805" marR="908413" indent="-242667">
              <a:lnSpc>
                <a:spcPct val="103400"/>
              </a:lnSpc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 index.html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9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2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751">
              <a:latin typeface="Courier New"/>
              <a:cs typeface="Courier New"/>
            </a:endParaRPr>
          </a:p>
          <a:p>
            <a:pPr marL="475805" marR="4162184" indent="-242667">
              <a:lnSpc>
                <a:spcPct val="103200"/>
              </a:lnSpc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10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5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44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39" y="923354"/>
            <a:ext cx="862483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1225702" y="2017099"/>
            <a:ext cx="6921866" cy="4178784"/>
          </a:xfrm>
          <a:custGeom>
            <a:avLst/>
            <a:gdLst/>
            <a:ahLst/>
            <a:cxnLst/>
            <a:rect l="l" t="t" r="r" b="b"/>
            <a:pathLst>
              <a:path w="6918959" h="4177029">
                <a:moveTo>
                  <a:pt x="6918833" y="0"/>
                </a:moveTo>
                <a:lnTo>
                  <a:pt x="0" y="0"/>
                </a:lnTo>
                <a:lnTo>
                  <a:pt x="0" y="4176776"/>
                </a:lnTo>
                <a:lnTo>
                  <a:pt x="6918833" y="4176776"/>
                </a:lnTo>
                <a:lnTo>
                  <a:pt x="69188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69142" y="2013259"/>
            <a:ext cx="8445569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21912" indent="0">
              <a:lnSpc>
                <a:spcPct val="100000"/>
              </a:lnSpc>
              <a:buNone/>
            </a:pPr>
            <a:r>
              <a:rPr sz="1800" spc="15" dirty="0">
                <a:solidFill>
                  <a:srgbClr val="0079AF"/>
                </a:solidFill>
              </a:rPr>
              <a:t>yum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462675" indent="0">
              <a:lnSpc>
                <a:spcPct val="100000"/>
              </a:lnSpc>
              <a:spcBef>
                <a:spcPts val="40"/>
              </a:spcBef>
              <a:buNone/>
            </a:pPr>
            <a:r>
              <a:rPr sz="1800" spc="15" dirty="0">
                <a:solidFill>
                  <a:srgbClr val="0079AF"/>
                </a:solidFill>
              </a:rPr>
              <a:t>name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8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httpd</a:t>
            </a:r>
          </a:p>
          <a:p>
            <a:pPr marL="462675" indent="0">
              <a:lnSpc>
                <a:spcPct val="100000"/>
              </a:lnSpc>
              <a:spcBef>
                <a:spcPts val="35"/>
              </a:spcBef>
              <a:buNone/>
            </a:pPr>
            <a:r>
              <a:rPr sz="1800" spc="15" dirty="0">
                <a:solidFill>
                  <a:srgbClr val="0079AF"/>
                </a:solidFill>
              </a:rPr>
              <a:t>state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8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Courier New"/>
                <a:cs typeface="Courier New"/>
              </a:rPr>
              <a:t>latest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242" y="3639226"/>
            <a:ext cx="5764411" cy="94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index.html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</a:t>
            </a:r>
            <a:r>
              <a:rPr sz="1551" b="1" spc="-5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2" y="4851315"/>
            <a:ext cx="2518198" cy="94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5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7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 marR="714025" indent="-241397">
              <a:lnSpc>
                <a:spcPts val="192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spc="2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>
              <a:lnSpc>
                <a:spcPts val="181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3592" y="2087282"/>
            <a:ext cx="6145571" cy="3965335"/>
          </a:xfrm>
          <a:custGeom>
            <a:avLst/>
            <a:gdLst/>
            <a:ahLst/>
            <a:cxnLst/>
            <a:rect l="l" t="t" r="r" b="b"/>
            <a:pathLst>
              <a:path w="6142990" h="3963670">
                <a:moveTo>
                  <a:pt x="6142736" y="2808719"/>
                </a:moveTo>
                <a:lnTo>
                  <a:pt x="0" y="2808719"/>
                </a:lnTo>
                <a:lnTo>
                  <a:pt x="0" y="3963365"/>
                </a:lnTo>
                <a:lnTo>
                  <a:pt x="6142736" y="3963365"/>
                </a:lnTo>
                <a:lnTo>
                  <a:pt x="6142736" y="2808719"/>
                </a:lnTo>
                <a:close/>
              </a:path>
              <a:path w="6142990" h="3963670">
                <a:moveTo>
                  <a:pt x="6142736" y="1533093"/>
                </a:moveTo>
                <a:lnTo>
                  <a:pt x="0" y="1533093"/>
                </a:lnTo>
                <a:lnTo>
                  <a:pt x="0" y="2808427"/>
                </a:lnTo>
                <a:lnTo>
                  <a:pt x="6142736" y="2808427"/>
                </a:lnTo>
                <a:lnTo>
                  <a:pt x="6142736" y="1533093"/>
                </a:lnTo>
                <a:close/>
              </a:path>
              <a:path w="6142990" h="3963670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50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166" y="905745"/>
            <a:ext cx="809463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754" y="2669555"/>
            <a:ext cx="1795899" cy="69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8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2407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519" y="3587860"/>
            <a:ext cx="5797445" cy="991651"/>
          </a:xfrm>
          <a:prstGeom prst="rect">
            <a:avLst/>
          </a:prstGeom>
        </p:spPr>
        <p:txBody>
          <a:bodyPr vert="horz" wrap="square" lIns="0" tIns="10800" rIns="0" bIns="0" rtlCol="0">
            <a:spAutoFit/>
          </a:bodyPr>
          <a:lstStyle/>
          <a:p>
            <a:pPr marL="254737" marR="5082" indent="-242667">
              <a:lnSpc>
                <a:spcPct val="102600"/>
              </a:lnSpc>
              <a:spcBef>
                <a:spcPts val="85"/>
              </a:spcBef>
            </a:pPr>
            <a:r>
              <a:rPr sz="1551" spc="20" dirty="0">
                <a:latin typeface="Courier New"/>
                <a:cs typeface="Courier New"/>
              </a:rPr>
              <a:t>-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 index.html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9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94228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94228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4851315"/>
            <a:ext cx="2518198" cy="94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5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7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 marR="714025" indent="-241397">
              <a:lnSpc>
                <a:spcPts val="192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spc="2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>
              <a:lnSpc>
                <a:spcPts val="181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3592" y="2087282"/>
            <a:ext cx="6145571" cy="1451585"/>
          </a:xfrm>
          <a:custGeom>
            <a:avLst/>
            <a:gdLst/>
            <a:ahLst/>
            <a:cxnLst/>
            <a:rect l="l" t="t" r="r" b="b"/>
            <a:pathLst>
              <a:path w="6142990" h="1450975">
                <a:moveTo>
                  <a:pt x="6142736" y="589673"/>
                </a:moveTo>
                <a:lnTo>
                  <a:pt x="0" y="589673"/>
                </a:lnTo>
                <a:lnTo>
                  <a:pt x="0" y="1450670"/>
                </a:lnTo>
                <a:lnTo>
                  <a:pt x="6142736" y="1450670"/>
                </a:lnTo>
                <a:lnTo>
                  <a:pt x="6142736" y="589673"/>
                </a:lnTo>
                <a:close/>
              </a:path>
              <a:path w="6142990" h="1450975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8" name="object 8"/>
          <p:cNvSpPr/>
          <p:nvPr/>
        </p:nvSpPr>
        <p:spPr>
          <a:xfrm>
            <a:off x="1373592" y="4897183"/>
            <a:ext cx="6145571" cy="1155550"/>
          </a:xfrm>
          <a:custGeom>
            <a:avLst/>
            <a:gdLst/>
            <a:ahLst/>
            <a:cxnLst/>
            <a:rect l="l" t="t" r="r" b="b"/>
            <a:pathLst>
              <a:path w="6142990" h="1155064">
                <a:moveTo>
                  <a:pt x="6142736" y="0"/>
                </a:moveTo>
                <a:lnTo>
                  <a:pt x="0" y="0"/>
                </a:lnTo>
                <a:lnTo>
                  <a:pt x="0" y="1154645"/>
                </a:lnTo>
                <a:lnTo>
                  <a:pt x="6142736" y="1154645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42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212" y="346265"/>
            <a:ext cx="870324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1225702" y="2017099"/>
            <a:ext cx="6921866" cy="4412730"/>
          </a:xfrm>
          <a:custGeom>
            <a:avLst/>
            <a:gdLst/>
            <a:ahLst/>
            <a:cxnLst/>
            <a:rect l="l" t="t" r="r" b="b"/>
            <a:pathLst>
              <a:path w="6918959" h="4177029">
                <a:moveTo>
                  <a:pt x="6918833" y="0"/>
                </a:moveTo>
                <a:lnTo>
                  <a:pt x="0" y="0"/>
                </a:lnTo>
                <a:lnTo>
                  <a:pt x="0" y="4176776"/>
                </a:lnTo>
                <a:lnTo>
                  <a:pt x="6918833" y="4176776"/>
                </a:lnTo>
                <a:lnTo>
                  <a:pt x="69188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754" y="2669555"/>
            <a:ext cx="1795899" cy="69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8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2407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3639226"/>
            <a:ext cx="5764411" cy="94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index.html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</a:t>
            </a:r>
            <a:r>
              <a:rPr sz="1551" b="1" spc="-5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68554" y="4778803"/>
            <a:ext cx="6756246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138" marR="4162184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sz="1600" spc="20" dirty="0" smtClean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160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00" spc="15" dirty="0">
                <a:solidFill>
                  <a:srgbClr val="0079AF"/>
                </a:solidFill>
              </a:rPr>
              <a:t>name</a:t>
            </a:r>
            <a:r>
              <a:rPr sz="16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00" spc="15" dirty="0"/>
              <a:t>Restart</a:t>
            </a:r>
            <a:r>
              <a:rPr sz="1600" spc="-90" dirty="0"/>
              <a:t> </a:t>
            </a:r>
            <a:r>
              <a:rPr sz="1600" spc="10" dirty="0" err="1"/>
              <a:t>httpd</a:t>
            </a:r>
            <a:r>
              <a:rPr sz="1600" spc="10" dirty="0"/>
              <a:t> </a:t>
            </a:r>
            <a:r>
              <a:rPr sz="1600" spc="-915" dirty="0"/>
              <a:t> </a:t>
            </a:r>
            <a:endParaRPr lang="fr-BE" sz="1600" spc="-915" dirty="0" smtClean="0"/>
          </a:p>
          <a:p>
            <a:pPr marL="233138" marR="4162184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sz="1600" spc="15" dirty="0" smtClean="0">
                <a:solidFill>
                  <a:srgbClr val="0079AF"/>
                </a:solidFill>
              </a:rPr>
              <a:t>service</a:t>
            </a:r>
            <a:r>
              <a:rPr sz="1600" spc="15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endParaRPr lang="fr-BE" sz="1600" spc="15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37109" marR="4162184" lvl="1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lang="fr-BE" sz="1400" spc="15" dirty="0" smtClean="0">
                <a:solidFill>
                  <a:srgbClr val="0079AF"/>
                </a:solidFill>
              </a:rPr>
              <a:t>       </a:t>
            </a:r>
            <a:r>
              <a:rPr sz="1400" spc="15" dirty="0" smtClean="0">
                <a:solidFill>
                  <a:srgbClr val="0079AF"/>
                </a:solidFill>
              </a:rPr>
              <a:t>name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15" dirty="0" err="1" smtClean="0">
                <a:solidFill>
                  <a:srgbClr val="000000"/>
                </a:solidFill>
                <a:latin typeface="Courier New"/>
                <a:cs typeface="Courier New"/>
              </a:rPr>
              <a:t>httpd</a:t>
            </a:r>
            <a:endParaRPr lang="fr-BE" sz="1400" spc="15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37109" marR="4162184" lvl="1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lang="fr-BE" sz="1400" spc="15" dirty="0" smtClean="0">
                <a:solidFill>
                  <a:srgbClr val="0079AF"/>
                </a:solidFill>
              </a:rPr>
              <a:t>           </a:t>
            </a:r>
            <a:r>
              <a:rPr sz="1400" spc="15" dirty="0" smtClean="0">
                <a:solidFill>
                  <a:srgbClr val="0079AF"/>
                </a:solidFill>
              </a:rPr>
              <a:t>state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000000"/>
                </a:solidFill>
                <a:latin typeface="Courier New"/>
                <a:cs typeface="Courier New"/>
              </a:rPr>
              <a:t>restart</a:t>
            </a:r>
          </a:p>
        </p:txBody>
      </p:sp>
      <p:sp>
        <p:nvSpPr>
          <p:cNvPr id="8" name="object 8"/>
          <p:cNvSpPr/>
          <p:nvPr/>
        </p:nvSpPr>
        <p:spPr>
          <a:xfrm>
            <a:off x="1373592" y="2087282"/>
            <a:ext cx="6145571" cy="2685908"/>
          </a:xfrm>
          <a:custGeom>
            <a:avLst/>
            <a:gdLst/>
            <a:ahLst/>
            <a:cxnLst/>
            <a:rect l="l" t="t" r="r" b="b"/>
            <a:pathLst>
              <a:path w="6142990" h="2684779">
                <a:moveTo>
                  <a:pt x="6142736" y="1530083"/>
                </a:moveTo>
                <a:lnTo>
                  <a:pt x="0" y="1530083"/>
                </a:lnTo>
                <a:lnTo>
                  <a:pt x="0" y="2684729"/>
                </a:lnTo>
                <a:lnTo>
                  <a:pt x="6142736" y="2684729"/>
                </a:lnTo>
                <a:lnTo>
                  <a:pt x="6142736" y="1530083"/>
                </a:lnTo>
                <a:close/>
              </a:path>
              <a:path w="6142990" h="2684779">
                <a:moveTo>
                  <a:pt x="6142736" y="589673"/>
                </a:moveTo>
                <a:lnTo>
                  <a:pt x="0" y="589673"/>
                </a:lnTo>
                <a:lnTo>
                  <a:pt x="0" y="1450670"/>
                </a:lnTo>
                <a:lnTo>
                  <a:pt x="6142736" y="1450670"/>
                </a:lnTo>
                <a:lnTo>
                  <a:pt x="6142736" y="589673"/>
                </a:lnTo>
                <a:close/>
              </a:path>
              <a:path w="6142990" h="2684779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9256</TotalTime>
  <Words>7188</Words>
  <Application>Microsoft Office PowerPoint</Application>
  <PresentationFormat>Custom</PresentationFormat>
  <Paragraphs>1785</Paragraphs>
  <Slides>183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9" baseType="lpstr">
      <vt:lpstr>Malgun Gothic</vt:lpstr>
      <vt:lpstr>Arial</vt:lpstr>
      <vt:lpstr>Arial MT</vt:lpstr>
      <vt:lpstr>Calibri</vt:lpstr>
      <vt:lpstr>Calibri Light</vt:lpstr>
      <vt:lpstr>Consolas</vt:lpstr>
      <vt:lpstr>Courier New</vt:lpstr>
      <vt:lpstr>Gill Sans MT</vt:lpstr>
      <vt:lpstr>Microsoft Sans Serif</vt:lpstr>
      <vt:lpstr>Segoe UI</vt:lpstr>
      <vt:lpstr>Segoe UI Symbol</vt:lpstr>
      <vt:lpstr>Tahoma</vt:lpstr>
      <vt:lpstr>Times New Roman</vt:lpstr>
      <vt:lpstr>Trebuchet MS</vt:lpstr>
      <vt:lpstr>Wingdings</vt:lpstr>
      <vt:lpstr>Office Theme</vt:lpstr>
      <vt:lpstr>PowerPoint Presentation</vt:lpstr>
      <vt:lpstr>Plan</vt:lpstr>
      <vt:lpstr>Présentation du formateur</vt:lpstr>
      <vt:lpstr>Objectif de la formation </vt:lpstr>
      <vt:lpstr>Plan de la formation</vt:lpstr>
      <vt:lpstr>Introduction Ansible </vt:lpstr>
      <vt:lpstr>Introduction Ansible </vt:lpstr>
      <vt:lpstr>Introduction Ansible </vt:lpstr>
      <vt:lpstr>Composants de Ansible</vt:lpstr>
      <vt:lpstr>Composants de Ansible</vt:lpstr>
      <vt:lpstr>Composants de Ansible</vt:lpstr>
      <vt:lpstr>Composants de Ansible</vt:lpstr>
      <vt:lpstr>Plan d’action</vt:lpstr>
      <vt:lpstr>Installation du Lab Ansible</vt:lpstr>
      <vt:lpstr>Avantages d’Ansible</vt:lpstr>
      <vt:lpstr>Ansible automatise toute technologie</vt:lpstr>
      <vt:lpstr>Tunnelling sécurisé  SSH</vt:lpstr>
      <vt:lpstr>Plan</vt:lpstr>
      <vt:lpstr>Introduction</vt:lpstr>
      <vt:lpstr>Connexion du client</vt:lpstr>
      <vt:lpstr>Copie de fichiers</vt:lpstr>
      <vt:lpstr>Configuration basique du serveur</vt:lpstr>
      <vt:lpstr>Comprendre le rôle des clés SSH</vt:lpstr>
      <vt:lpstr>Gestion des clés SSH</vt:lpstr>
      <vt:lpstr>Enregistrement des clés d'hôte</vt:lpstr>
      <vt:lpstr>Clés d'authentification</vt:lpstr>
      <vt:lpstr>Ce qu’on a couvert</vt:lpstr>
      <vt:lpstr>Exercice: Installation de l’environnement</vt:lpstr>
      <vt:lpstr>Le vocabulaire d’Ansible</vt:lpstr>
      <vt:lpstr>Le vocabulaire d’Ansible</vt:lpstr>
      <vt:lpstr>Le vocabulaire d’Ansible</vt:lpstr>
      <vt:lpstr>PowerPoint Presentation</vt:lpstr>
      <vt:lpstr>Le vocabulaire d’Ansible</vt:lpstr>
      <vt:lpstr>Le vocabulaire d’Ansible</vt:lpstr>
      <vt:lpstr>Le vocabulaire d’Ansible</vt:lpstr>
      <vt:lpstr>Le vocabulaire d’Ansible</vt:lpstr>
      <vt:lpstr>Le vocabulaire d’Ansible</vt:lpstr>
      <vt:lpstr>Mécanisme d’automatisation d’Ansible</vt:lpstr>
      <vt:lpstr>Ansible playbooks</vt:lpstr>
      <vt:lpstr>Ansible playbooks</vt:lpstr>
      <vt:lpstr>Ansible playbooks</vt:lpstr>
      <vt:lpstr>Running Playbooks The most important colors of Ansible</vt:lpstr>
      <vt:lpstr>Les autres outils d’automatisation</vt:lpstr>
      <vt:lpstr>Installation – Serveur depuis les sources</vt:lpstr>
      <vt:lpstr>Installation Ansible sur Centos9</vt:lpstr>
      <vt:lpstr>Configuration de Ansible</vt:lpstr>
      <vt:lpstr>Configuration de Ansible</vt:lpstr>
      <vt:lpstr>Outils d’ansible</vt:lpstr>
      <vt:lpstr>Les modules</vt:lpstr>
      <vt:lpstr>Les modules fréquents</vt:lpstr>
      <vt:lpstr>Principe de l’idempotence</vt:lpstr>
      <vt:lpstr>PowerPoint Presentation</vt:lpstr>
      <vt:lpstr>Fichier inventaire</vt:lpstr>
      <vt:lpstr>Plan</vt:lpstr>
      <vt:lpstr>Introduction</vt:lpstr>
      <vt:lpstr>Notion d’inventaire</vt:lpstr>
      <vt:lpstr>Inventaire – variable de communication</vt:lpstr>
      <vt:lpstr>Inventaire – hôtes et groupes</vt:lpstr>
      <vt:lpstr>Inventaire – groupement de variables</vt:lpstr>
      <vt:lpstr>Inventaire – groupes de groupes</vt:lpstr>
      <vt:lpstr>Motifs utilisables</vt:lpstr>
      <vt:lpstr>Ce qu’on a couvert</vt:lpstr>
      <vt:lpstr>Commandes Ad-hoc</vt:lpstr>
      <vt:lpstr>Plan</vt:lpstr>
      <vt:lpstr>Syntaxe des commandes Ad-Hoc</vt:lpstr>
      <vt:lpstr>Syntaxe des commandes Ad-Hoc</vt:lpstr>
      <vt:lpstr>COMMANDE Ad-Hoc - exemples</vt:lpstr>
      <vt:lpstr>LAB # 1</vt:lpstr>
      <vt:lpstr>LAB #1 - SOLUTION</vt:lpstr>
      <vt:lpstr>PowerPoint Presentation</vt:lpstr>
      <vt:lpstr>Langage Yaml</vt:lpstr>
      <vt:lpstr>Plan</vt:lpstr>
      <vt:lpstr>Introduction</vt:lpstr>
      <vt:lpstr>Syntaxes</vt:lpstr>
      <vt:lpstr>Syntaxes</vt:lpstr>
      <vt:lpstr>Syntaxes complexes</vt:lpstr>
      <vt:lpstr>Syntaxes : formes abrégées</vt:lpstr>
      <vt:lpstr>Syntaxes : valeurs multilignes</vt:lpstr>
      <vt:lpstr>Syntaxes : valeurs booléennes</vt:lpstr>
      <vt:lpstr>Syntaxes : variables</vt:lpstr>
      <vt:lpstr>Playbook</vt:lpstr>
      <vt:lpstr>Plan</vt:lpstr>
      <vt:lpstr>Introduction</vt:lpstr>
      <vt:lpstr>Structure des playbooks</vt:lpstr>
      <vt:lpstr>Structure des playbooks</vt:lpstr>
      <vt:lpstr>Playbook – Inclusion de tâches</vt:lpstr>
      <vt:lpstr>Un « play » dans un « playbook »</vt:lpstr>
      <vt:lpstr>Un « play » dans un « playbook »</vt:lpstr>
      <vt:lpstr>Un « play » dans un « playbook »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Exécution d’un playbook : codes couleurs</vt:lpstr>
      <vt:lpstr>Exécution d’un playbook</vt:lpstr>
      <vt:lpstr>Exécution d’un playbook</vt:lpstr>
      <vt:lpstr>Gestion des handlers</vt:lpstr>
      <vt:lpstr>Gestion des handlers</vt:lpstr>
      <vt:lpstr>Gestion des handlers</vt:lpstr>
      <vt:lpstr>Gestion des handlers</vt:lpstr>
      <vt:lpstr>EXÉCUTER UN PLAYBOOK ANSIBLE</vt:lpstr>
      <vt:lpstr>EXÉCUTER UN PLAYBOOK ANSIBLE</vt:lpstr>
      <vt:lpstr>Ce qu’on a couvert</vt:lpstr>
      <vt:lpstr>Variables</vt:lpstr>
      <vt:lpstr>Plan</vt:lpstr>
      <vt:lpstr>Introduction</vt:lpstr>
      <vt:lpstr>Saisie au clavier</vt:lpstr>
      <vt:lpstr>Variables internes et externes</vt:lpstr>
      <vt:lpstr>Variables internes et externes</vt:lpstr>
      <vt:lpstr>Variables internes et externes</vt:lpstr>
      <vt:lpstr>Récupération du résultat d'une commande</vt:lpstr>
      <vt:lpstr>Récupération du résultat d'une commande</vt:lpstr>
      <vt:lpstr>Récupération du résultat d'une commande</vt:lpstr>
      <vt:lpstr>Facts : Variables magiques</vt:lpstr>
      <vt:lpstr>Facts : Variables magiques</vt:lpstr>
      <vt:lpstr>Ce qu’on a couvert</vt:lpstr>
      <vt:lpstr>Structures de contrôle</vt:lpstr>
      <vt:lpstr>Plan</vt:lpstr>
      <vt:lpstr>Introduction</vt:lpstr>
      <vt:lpstr>Structures conditionnelles</vt:lpstr>
      <vt:lpstr>Structures conditionnelles - exemple</vt:lpstr>
      <vt:lpstr>Condition selon un état précédent</vt:lpstr>
      <vt:lpstr>Structures des boucles</vt:lpstr>
      <vt:lpstr>Structures des boucles</vt:lpstr>
      <vt:lpstr>Structures des boucles</vt:lpstr>
      <vt:lpstr>Structures des boucles</vt:lpstr>
      <vt:lpstr>Structures des boucles</vt:lpstr>
      <vt:lpstr>Notion des blocs</vt:lpstr>
      <vt:lpstr>Notion des blocs</vt:lpstr>
      <vt:lpstr>Gestion des exceptions</vt:lpstr>
      <vt:lpstr>Gestion des exceptions</vt:lpstr>
      <vt:lpstr>Ignorer les tâches échouées</vt:lpstr>
      <vt:lpstr>PowerPoint Presentation</vt:lpstr>
      <vt:lpstr>Etiquetage : Tags</vt:lpstr>
      <vt:lpstr>Plan</vt:lpstr>
      <vt:lpstr>Introduction</vt:lpstr>
      <vt:lpstr>Application des tags</vt:lpstr>
      <vt:lpstr>Application des tags</vt:lpstr>
      <vt:lpstr>Exécution des tags</vt:lpstr>
      <vt:lpstr>Tags spéciaux</vt:lpstr>
      <vt:lpstr>Réutilisation des tags</vt:lpstr>
      <vt:lpstr>PowerPoint Presentation</vt:lpstr>
      <vt:lpstr>Ce qu’on a couvert</vt:lpstr>
      <vt:lpstr>Les rôles</vt:lpstr>
      <vt:lpstr>Plan</vt:lpstr>
      <vt:lpstr>Include / Import</vt:lpstr>
      <vt:lpstr>Include / Import</vt:lpstr>
      <vt:lpstr>Différence entre import_* et include_*</vt:lpstr>
      <vt:lpstr>Gestion des rôles</vt:lpstr>
      <vt:lpstr>Gestion des rôles</vt:lpstr>
      <vt:lpstr>Sous répertoires des rôles ansible</vt:lpstr>
      <vt:lpstr>Gestion des rôles</vt:lpstr>
      <vt:lpstr>Gestion des rôles</vt:lpstr>
      <vt:lpstr>Gestion des rôles</vt:lpstr>
      <vt:lpstr>Gestion des rôles</vt:lpstr>
      <vt:lpstr>Gestion des rôles</vt:lpstr>
      <vt:lpstr>Gestion des rôles</vt:lpstr>
      <vt:lpstr>Include_role</vt:lpstr>
      <vt:lpstr>Ansible Galaxy</vt:lpstr>
      <vt:lpstr>ANSIBLE GALAXY</vt:lpstr>
      <vt:lpstr>ANSIBLE GALAXY</vt:lpstr>
      <vt:lpstr>LAB</vt:lpstr>
      <vt:lpstr>LAB - SOLUTION 1/3</vt:lpstr>
      <vt:lpstr>LAB - SOLUTION 2/3</vt:lpstr>
      <vt:lpstr>LAB - SOLUTION 3/3</vt:lpstr>
      <vt:lpstr>Ce qu’on a couvert</vt:lpstr>
      <vt:lpstr>Ansible Vault</vt:lpstr>
      <vt:lpstr>Plan</vt:lpstr>
      <vt:lpstr>Introduction</vt:lpstr>
      <vt:lpstr>ansible-vault</vt:lpstr>
      <vt:lpstr>Cryptage avec ansible-vault</vt:lpstr>
      <vt:lpstr>Exécution d’Ansible avec des variables cryptées</vt:lpstr>
      <vt:lpstr>Ansible-vault – autres commandes</vt:lpstr>
      <vt:lpstr>Ansible-vault – autres commandes</vt:lpstr>
      <vt:lpstr>Remarques supplémentaires</vt:lpstr>
      <vt:lpstr>Ce qu’on a couvert</vt:lpstr>
      <vt:lpstr>A bientôt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manager</dc:creator>
  <cp:lastModifiedBy>manager</cp:lastModifiedBy>
  <cp:revision>71</cp:revision>
  <dcterms:created xsi:type="dcterms:W3CDTF">2023-11-11T07:21:55Z</dcterms:created>
  <dcterms:modified xsi:type="dcterms:W3CDTF">2024-06-19T15:08:13Z</dcterms:modified>
</cp:coreProperties>
</file>