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4"/>
  </p:sldMasterIdLst>
  <p:notesMasterIdLst>
    <p:notesMasterId r:id="rId19"/>
  </p:notesMasterIdLst>
  <p:handoutMasterIdLst>
    <p:handoutMasterId r:id="rId20"/>
  </p:handoutMasterIdLst>
  <p:sldIdLst>
    <p:sldId id="256" r:id="rId5"/>
    <p:sldId id="265" r:id="rId6"/>
    <p:sldId id="291" r:id="rId7"/>
    <p:sldId id="290" r:id="rId8"/>
    <p:sldId id="287" r:id="rId9"/>
    <p:sldId id="288" r:id="rId10"/>
    <p:sldId id="289" r:id="rId11"/>
    <p:sldId id="276" r:id="rId12"/>
    <p:sldId id="283" r:id="rId13"/>
    <p:sldId id="273" r:id="rId14"/>
    <p:sldId id="282" r:id="rId15"/>
    <p:sldId id="285" r:id="rId16"/>
    <p:sldId id="286" r:id="rId17"/>
    <p:sldId id="284"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5" autoAdjust="0"/>
    <p:restoredTop sz="94660"/>
  </p:normalViewPr>
  <p:slideViewPr>
    <p:cSldViewPr>
      <p:cViewPr>
        <p:scale>
          <a:sx n="66" d="100"/>
          <a:sy n="66" d="100"/>
        </p:scale>
        <p:origin x="702" y="342"/>
      </p:cViewPr>
      <p:guideLst>
        <p:guide pos="3840"/>
        <p:guide orient="horz" pos="2160"/>
      </p:guideLst>
    </p:cSldViewPr>
  </p:slideViewPr>
  <p:notesTextViewPr>
    <p:cViewPr>
      <p:scale>
        <a:sx n="1" d="1"/>
        <a:sy n="1" d="1"/>
      </p:scale>
      <p:origin x="0" y="0"/>
    </p:cViewPr>
  </p:notesTextViewPr>
  <p:notesViewPr>
    <p:cSldViewPr showGuides="1">
      <p:cViewPr varScale="1">
        <p:scale>
          <a:sx n="100" d="100"/>
          <a:sy n="100" d="100"/>
        </p:scale>
        <p:origin x="2802"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rtl="0">
              <a:defRPr sz="1200"/>
            </a:lvl1pPr>
          </a:lstStyle>
          <a:p>
            <a:pPr rtl="0"/>
            <a:endParaRPr lang="fr-FR" dirty="0"/>
          </a:p>
        </p:txBody>
      </p:sp>
      <p:sp>
        <p:nvSpPr>
          <p:cNvPr id="3" name="Espace réservé de la date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l" rtl="0">
              <a:defRPr sz="1200"/>
            </a:lvl1pPr>
          </a:lstStyle>
          <a:p>
            <a:pPr algn="r" rtl="0"/>
            <a:fld id="{85FB9A08-40BC-47B5-8130-616BDCF09507}" type="datetime1">
              <a:rPr lang="fr-FR" smtClean="0"/>
              <a:t>16/04/2018</a:t>
            </a:fld>
            <a:endParaRPr lang="fr-FR" dirty="0"/>
          </a:p>
        </p:txBody>
      </p:sp>
      <p:sp>
        <p:nvSpPr>
          <p:cNvPr id="4" name="Espace réservé du pied de page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rtl="0">
              <a:defRPr sz="1200"/>
            </a:lvl1pPr>
          </a:lstStyle>
          <a:p>
            <a:pPr rtl="0"/>
            <a:endParaRPr lang="fr-FR" dirty="0"/>
          </a:p>
        </p:txBody>
      </p:sp>
      <p:sp>
        <p:nvSpPr>
          <p:cNvPr id="5" name="Espace réservé du numéro de diapositive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l" rtl="0">
              <a:defRPr sz="1200"/>
            </a:lvl1pPr>
          </a:lstStyle>
          <a:p>
            <a:pPr algn="r" rtl="0"/>
            <a:fld id="{45ACAF8E-318A-4EFE-8633-D9E72ABCE0ED}" type="slidenum">
              <a:rPr lang="fr-FR" smtClean="0"/>
              <a:pPr algn="r" rtl="0"/>
              <a:t>‹N°›</a:t>
            </a:fld>
            <a:endParaRPr lang="fr-FR" dirty="0"/>
          </a:p>
        </p:txBody>
      </p:sp>
    </p:spTree>
    <p:extLst>
      <p:ext uri="{BB962C8B-B14F-4D97-AF65-F5344CB8AC3E}">
        <p14:creationId xmlns:p14="http://schemas.microsoft.com/office/powerpoint/2010/main" val="24065597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rtl="0">
              <a:defRPr sz="1200"/>
            </a:lvl1pPr>
          </a:lstStyle>
          <a:p>
            <a:pPr rtl="0"/>
            <a:endParaRPr lang="fr-FR" noProof="0" dirty="0"/>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rtl="0">
              <a:defRPr sz="1200"/>
            </a:lvl1pPr>
          </a:lstStyle>
          <a:p>
            <a:fld id="{082B9BC8-1895-4EB7-B2E1-D3911C69AD0C}" type="datetime1">
              <a:rPr lang="fr-FR" smtClean="0"/>
              <a:pPr/>
              <a:t>16/04/2018</a:t>
            </a:fld>
            <a:endParaRPr lang="fr-FR" dirty="0"/>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fr-FR" noProof="0" dirty="0"/>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fr-FR" noProof="0" dirty="0" smtClean="0"/>
              <a:t>Modifiez les styles du texte du masque</a:t>
            </a:r>
          </a:p>
          <a:p>
            <a:pPr lvl="1" rtl="0"/>
            <a:r>
              <a:rPr lang="fr-FR" noProof="0" dirty="0" smtClean="0"/>
              <a:t>Deuxième niveau</a:t>
            </a:r>
          </a:p>
          <a:p>
            <a:pPr lvl="2" rtl="0"/>
            <a:r>
              <a:rPr lang="fr-FR" noProof="0" dirty="0" smtClean="0"/>
              <a:t>Troisième niveau</a:t>
            </a:r>
          </a:p>
          <a:p>
            <a:pPr lvl="3" rtl="0"/>
            <a:r>
              <a:rPr lang="fr-FR" noProof="0" dirty="0" smtClean="0"/>
              <a:t>Quatrième niveau</a:t>
            </a:r>
          </a:p>
          <a:p>
            <a:pPr lvl="4" rtl="0"/>
            <a:r>
              <a:rPr lang="fr-FR" noProof="0" dirty="0" smtClean="0"/>
              <a:t>Cinquième niveau</a:t>
            </a:r>
            <a:endParaRPr lang="fr-FR" noProof="0" dirty="0"/>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rtl="0">
              <a:defRPr sz="1200"/>
            </a:lvl1pPr>
          </a:lstStyle>
          <a:p>
            <a:pPr rtl="0"/>
            <a:endParaRPr lang="fr-FR" noProof="0" dirty="0"/>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rtl="0">
              <a:defRPr sz="1200"/>
            </a:lvl1pPr>
          </a:lstStyle>
          <a:p>
            <a:fld id="{5EE2CF44-2B13-41B4-A334-1CDF534EEBBF}" type="slidenum">
              <a:rPr lang="fr-FR" smtClean="0"/>
              <a:pPr/>
              <a:t>‹N°›</a:t>
            </a:fld>
            <a:endParaRPr lang="fr-FR" dirty="0"/>
          </a:p>
        </p:txBody>
      </p:sp>
    </p:spTree>
    <p:extLst>
      <p:ext uri="{BB962C8B-B14F-4D97-AF65-F5344CB8AC3E}">
        <p14:creationId xmlns:p14="http://schemas.microsoft.com/office/powerpoint/2010/main" val="4453856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lnSpcReduction="10000"/>
          </a:bodyPr>
          <a:lstStyle/>
          <a:p>
            <a:r>
              <a:rPr lang="fr-FR" dirty="0" smtClean="0"/>
              <a:t>Rime, une couche légère</a:t>
            </a:r>
            <a:br>
              <a:rPr lang="fr-FR" dirty="0" smtClean="0"/>
            </a:br>
            <a:r>
              <a:rPr lang="fr-FR" dirty="0" smtClean="0"/>
              <a:t>pile de communication pour réseaux de capteurs. Rime est différent</a:t>
            </a:r>
            <a:br>
              <a:rPr lang="fr-FR" dirty="0" smtClean="0"/>
            </a:br>
            <a:r>
              <a:rPr lang="fr-FR" dirty="0" smtClean="0"/>
              <a:t>des architectures de réseau en couches traditionnelles telles que la</a:t>
            </a:r>
            <a:br>
              <a:rPr lang="fr-FR" dirty="0" smtClean="0"/>
            </a:br>
            <a:r>
              <a:rPr lang="fr-FR" dirty="0" smtClean="0"/>
              <a:t>Architecture Internet dans laquelle les couches de Rime sont exceptionnellement</a:t>
            </a:r>
            <a:br>
              <a:rPr lang="fr-FR" dirty="0" smtClean="0"/>
            </a:br>
            <a:r>
              <a:rPr lang="fr-FR" dirty="0" smtClean="0"/>
              <a:t>mince. Rime s'inspire fortement des abstractions de communication pour</a:t>
            </a:r>
            <a:br>
              <a:rPr lang="fr-FR" dirty="0" smtClean="0"/>
            </a:br>
            <a:r>
              <a:rPr lang="fr-FR" dirty="0" smtClean="0"/>
              <a:t>programmation distribuée [7] où des couches d'abstractions simples</a:t>
            </a:r>
            <a:br>
              <a:rPr lang="fr-FR" dirty="0" smtClean="0"/>
            </a:br>
            <a:r>
              <a:rPr lang="fr-FR" dirty="0" smtClean="0"/>
              <a:t>sont combinés pour former de puissantes abstractions de haut niveau.</a:t>
            </a:r>
            <a:br>
              <a:rPr lang="fr-FR" dirty="0" smtClean="0"/>
            </a:br>
            <a:r>
              <a:rPr lang="fr-FR" dirty="0" smtClean="0"/>
              <a:t>Le but de Rime est de simplifier la mise en œuvre de</a:t>
            </a:r>
            <a:br>
              <a:rPr lang="fr-FR" dirty="0" smtClean="0"/>
            </a:br>
            <a:r>
              <a:rPr lang="fr-FR" dirty="0" smtClean="0"/>
              <a:t>protocoles de réseau de capteurs et de faciliter la réutilisation du code. Nous avons</a:t>
            </a:r>
            <a:br>
              <a:rPr lang="fr-FR" dirty="0" smtClean="0"/>
            </a:br>
            <a:r>
              <a:rPr lang="fr-FR" dirty="0" smtClean="0"/>
              <a:t>mis en œuvre Rime in </a:t>
            </a:r>
            <a:r>
              <a:rPr lang="fr-FR" dirty="0" err="1" smtClean="0"/>
              <a:t>Contiki</a:t>
            </a:r>
            <a:r>
              <a:rPr lang="fr-FR" dirty="0" smtClean="0"/>
              <a:t> [3] et une évaluation préliminaire</a:t>
            </a:r>
            <a:br>
              <a:rPr lang="fr-FR" dirty="0" smtClean="0"/>
            </a:br>
            <a:r>
              <a:rPr lang="fr-FR" dirty="0" smtClean="0"/>
              <a:t>suggère que Rime peut simplifier considérablement la mise en œuvre du protocole</a:t>
            </a:r>
            <a:br>
              <a:rPr lang="fr-FR" dirty="0" smtClean="0"/>
            </a:br>
            <a:r>
              <a:rPr lang="fr-FR" dirty="0" smtClean="0"/>
              <a:t>avec seulement une petite augmentation des besoins en ressources.</a:t>
            </a:r>
            <a:br>
              <a:rPr lang="fr-FR" dirty="0" smtClean="0"/>
            </a:br>
            <a:r>
              <a:rPr lang="fr-FR" dirty="0" smtClean="0"/>
              <a:t>L'empreinte de code de Rime est inférieure à deux kilo-octets et le</a:t>
            </a:r>
            <a:br>
              <a:rPr lang="fr-FR" dirty="0" smtClean="0"/>
            </a:br>
            <a:r>
              <a:rPr lang="fr-FR" dirty="0" smtClean="0"/>
              <a:t>exigences de mémoire de données de l'ordre de dizaines d'octets.</a:t>
            </a:r>
            <a:br>
              <a:rPr lang="fr-FR" dirty="0" smtClean="0"/>
            </a:br>
            <a:r>
              <a:rPr lang="fr-FR" dirty="0" smtClean="0"/>
              <a:t>Rime est conçu pour être beaucoup plus simple que les propositions existantes</a:t>
            </a:r>
            <a:br>
              <a:rPr lang="fr-FR" dirty="0" smtClean="0"/>
            </a:br>
            <a:r>
              <a:rPr lang="fr-FR" dirty="0" smtClean="0"/>
              <a:t>pour des abstractions de communication modulaire pour capteur</a:t>
            </a:r>
            <a:br>
              <a:rPr lang="fr-FR" dirty="0" smtClean="0"/>
            </a:br>
            <a:r>
              <a:rPr lang="fr-FR" dirty="0" smtClean="0"/>
              <a:t>les réseaux [4], [9]; Rime ne permet pas un entièrement modulaire</a:t>
            </a:r>
            <a:br>
              <a:rPr lang="fr-FR" dirty="0" smtClean="0"/>
            </a:br>
            <a:r>
              <a:rPr lang="fr-FR" dirty="0" smtClean="0"/>
              <a:t>structure où tout module peut être remplacé, mais impose une</a:t>
            </a:r>
            <a:br>
              <a:rPr lang="fr-FR" dirty="0" smtClean="0"/>
            </a:br>
            <a:r>
              <a:rPr lang="fr-FR" dirty="0" smtClean="0"/>
              <a:t>structure de stratification stricte où seulement la couche la plus basse et la</a:t>
            </a:r>
            <a:br>
              <a:rPr lang="fr-FR" dirty="0" smtClean="0"/>
            </a:br>
            <a:r>
              <a:rPr lang="fr-FR" dirty="0" smtClean="0"/>
              <a:t>couche d'application peut être remplacée.</a:t>
            </a:r>
            <a:endParaRPr lang="fr-FR" dirty="0"/>
          </a:p>
        </p:txBody>
      </p:sp>
      <p:sp>
        <p:nvSpPr>
          <p:cNvPr id="4" name="Espace réservé du numéro de diapositive 3"/>
          <p:cNvSpPr>
            <a:spLocks noGrp="1"/>
          </p:cNvSpPr>
          <p:nvPr>
            <p:ph type="sldNum" sz="quarter" idx="10"/>
          </p:nvPr>
        </p:nvSpPr>
        <p:spPr/>
        <p:txBody>
          <a:bodyPr/>
          <a:lstStyle/>
          <a:p>
            <a:fld id="{F2577B41-2993-4B0B-BA97-16945C21117A}" type="slidenum">
              <a:rPr lang="fr-FR" smtClean="0"/>
              <a:t>5</a:t>
            </a:fld>
            <a:endParaRPr lang="fr-FR"/>
          </a:p>
        </p:txBody>
      </p:sp>
    </p:spTree>
    <p:extLst>
      <p:ext uri="{BB962C8B-B14F-4D97-AF65-F5344CB8AC3E}">
        <p14:creationId xmlns:p14="http://schemas.microsoft.com/office/powerpoint/2010/main" val="11783382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fontScale="25000" lnSpcReduction="20000"/>
          </a:bodyPr>
          <a:lstStyle/>
          <a:p>
            <a:r>
              <a:rPr lang="fr-FR" dirty="0" smtClean="0"/>
              <a:t>La contribution de ce papier est Rime, une couche légère</a:t>
            </a:r>
          </a:p>
          <a:p>
            <a:r>
              <a:rPr lang="fr-FR" dirty="0" smtClean="0"/>
              <a:t>pile de communication pour réseaux de capteurs. Rime est différent</a:t>
            </a:r>
          </a:p>
          <a:p>
            <a:r>
              <a:rPr lang="fr-FR" dirty="0" smtClean="0"/>
              <a:t>des architectures de réseau en couches traditionnelles telles que la</a:t>
            </a:r>
          </a:p>
          <a:p>
            <a:r>
              <a:rPr lang="fr-FR" dirty="0" smtClean="0"/>
              <a:t>Architecture Internet dans laquelle les couches de Rime sont exceptionnellement</a:t>
            </a:r>
          </a:p>
          <a:p>
            <a:r>
              <a:rPr lang="fr-FR" dirty="0" smtClean="0"/>
              <a:t>mince. Rime s'inspire fortement des abstractions de communication pour</a:t>
            </a:r>
          </a:p>
          <a:p>
            <a:r>
              <a:rPr lang="fr-FR" dirty="0" smtClean="0"/>
              <a:t>programmation distribuée [7] où des couches d'abstractions simples</a:t>
            </a:r>
          </a:p>
          <a:p>
            <a:r>
              <a:rPr lang="fr-FR" dirty="0" smtClean="0"/>
              <a:t>sont combinés pour former de puissantes abstractions de haut niveau.</a:t>
            </a:r>
          </a:p>
          <a:p>
            <a:r>
              <a:rPr lang="fr-FR" dirty="0" smtClean="0"/>
              <a:t>Le but de Rime est de simplifier la mise en œuvre de</a:t>
            </a:r>
          </a:p>
          <a:p>
            <a:r>
              <a:rPr lang="fr-FR" dirty="0" smtClean="0"/>
              <a:t>protocoles de réseau de capteurs et de faciliter la réutilisation du code. Nous avons</a:t>
            </a:r>
          </a:p>
          <a:p>
            <a:r>
              <a:rPr lang="fr-FR" dirty="0" smtClean="0"/>
              <a:t>mis en œuvre Rime in </a:t>
            </a:r>
            <a:r>
              <a:rPr lang="fr-FR" dirty="0" err="1" smtClean="0"/>
              <a:t>Contiki</a:t>
            </a:r>
            <a:r>
              <a:rPr lang="fr-FR" dirty="0" smtClean="0"/>
              <a:t> [3] et une évaluation préliminaire</a:t>
            </a:r>
          </a:p>
          <a:p>
            <a:r>
              <a:rPr lang="fr-FR" dirty="0" smtClean="0"/>
              <a:t>suggère que Rime peut simplifier considérablement la mise en œuvre du protocole</a:t>
            </a:r>
          </a:p>
          <a:p>
            <a:r>
              <a:rPr lang="fr-FR" dirty="0" smtClean="0"/>
              <a:t>avec seulement une petite augmentation des besoins en ressources.</a:t>
            </a:r>
          </a:p>
          <a:p>
            <a:r>
              <a:rPr lang="fr-FR" dirty="0" smtClean="0"/>
              <a:t>L'empreinte de code de Rime est inférieure à deux kilo-octets et le</a:t>
            </a:r>
          </a:p>
          <a:p>
            <a:r>
              <a:rPr lang="fr-FR" dirty="0" smtClean="0"/>
              <a:t>exigences de mémoire de données de l'ordre de dizaines d'octets.</a:t>
            </a:r>
          </a:p>
          <a:p>
            <a:r>
              <a:rPr lang="fr-FR" dirty="0" smtClean="0"/>
              <a:t>Rime est conçu pour être beaucoup plus simple que les propositions existantes</a:t>
            </a:r>
          </a:p>
          <a:p>
            <a:r>
              <a:rPr lang="fr-FR" dirty="0" smtClean="0"/>
              <a:t>pour des abstractions de communication modulaire pour capteur</a:t>
            </a:r>
          </a:p>
          <a:p>
            <a:r>
              <a:rPr lang="fr-FR" dirty="0" smtClean="0"/>
              <a:t>les réseaux [4], [9]; Rime ne permet pas un entièrement modulaire</a:t>
            </a:r>
          </a:p>
          <a:p>
            <a:r>
              <a:rPr lang="fr-FR" dirty="0" smtClean="0"/>
              <a:t>structure où tout module peut être remplacé, mais impose une</a:t>
            </a:r>
          </a:p>
          <a:p>
            <a:r>
              <a:rPr lang="fr-FR" dirty="0" smtClean="0"/>
              <a:t>structure de stratification stricte où seulement la couche la plus basse et la</a:t>
            </a:r>
          </a:p>
          <a:p>
            <a:r>
              <a:rPr lang="fr-FR" dirty="0" smtClean="0"/>
              <a:t>couche d'application peut être remplacée.</a:t>
            </a:r>
          </a:p>
          <a:p>
            <a:endParaRPr lang="fr-FR" dirty="0" smtClean="0"/>
          </a:p>
          <a:p>
            <a:r>
              <a:rPr lang="fr-FR" dirty="0" smtClean="0"/>
              <a:t>Rime est organisé en couches comme le montre la figure 1. Le</a:t>
            </a:r>
          </a:p>
          <a:p>
            <a:r>
              <a:rPr lang="fr-FR" dirty="0" smtClean="0"/>
              <a:t>couches sont conçues pour être extrêmement simple, à la fois en termes</a:t>
            </a:r>
          </a:p>
          <a:p>
            <a:r>
              <a:rPr lang="fr-FR" dirty="0" smtClean="0"/>
              <a:t>d'interface et de mise en œuvre. Chaque couche ajoute sa propre</a:t>
            </a:r>
          </a:p>
          <a:p>
            <a:r>
              <a:rPr lang="fr-FR" dirty="0" smtClean="0"/>
              <a:t>en-tête aux messages sortants. Parce que les couches de Rime sont simples,</a:t>
            </a:r>
          </a:p>
          <a:p>
            <a:r>
              <a:rPr lang="fr-FR" dirty="0" smtClean="0"/>
              <a:t>les en-têtes individuels sont très petits; typiquement quelques octets chacun.</a:t>
            </a:r>
          </a:p>
          <a:p>
            <a:r>
              <a:rPr lang="fr-FR" dirty="0" smtClean="0"/>
              <a:t>Les couches minces dans Rime permettent la réutilisation du code dans la pile.</a:t>
            </a:r>
          </a:p>
          <a:p>
            <a:r>
              <a:rPr lang="fr-FR" dirty="0" smtClean="0"/>
              <a:t>Par exemple, une communication fiable n'est pas implémentée dans</a:t>
            </a:r>
          </a:p>
          <a:p>
            <a:r>
              <a:rPr lang="fr-FR" dirty="0" smtClean="0"/>
              <a:t>une seule couche mais divisée en deux couches, une qui implémente</a:t>
            </a:r>
          </a:p>
          <a:p>
            <a:r>
              <a:rPr lang="fr-FR" dirty="0" smtClean="0"/>
              <a:t>les remerciements et le séquençage, et celui qui renvoie</a:t>
            </a:r>
          </a:p>
          <a:p>
            <a:r>
              <a:rPr lang="fr-FR" dirty="0" smtClean="0"/>
              <a:t>messages jusqu'à ce que la couche supérieure lui dise d'arrêter. Nous appelons le</a:t>
            </a:r>
          </a:p>
          <a:p>
            <a:r>
              <a:rPr lang="fr-FR" dirty="0" smtClean="0"/>
              <a:t>cette dernière couche est têtue. Une couche tenace n'est pas seulement utilisée par</a:t>
            </a:r>
          </a:p>
          <a:p>
            <a:r>
              <a:rPr lang="fr-FR" dirty="0" smtClean="0"/>
              <a:t>protocoles fiables, mais aussi par des protocoles qui envoient périodique</a:t>
            </a:r>
          </a:p>
          <a:p>
            <a:r>
              <a:rPr lang="fr-FR" dirty="0" smtClean="0"/>
              <a:t>des messages tels que la maintenance des voisins pour les protocoles de routage</a:t>
            </a:r>
          </a:p>
          <a:p>
            <a:r>
              <a:rPr lang="fr-FR" dirty="0" smtClean="0"/>
              <a:t>et transmission répétée de messages dans le réseau de Rime</a:t>
            </a:r>
          </a:p>
          <a:p>
            <a:r>
              <a:rPr lang="fr-FR" dirty="0" smtClean="0"/>
              <a:t>couche d'inondation (nf). La figure 2 montre comment un hop-by-hop fiable</a:t>
            </a:r>
          </a:p>
          <a:p>
            <a:r>
              <a:rPr lang="fr-FR" dirty="0" smtClean="0"/>
              <a:t>protocole de collecte de données mis en œuvre avec Rime têtu</a:t>
            </a:r>
          </a:p>
          <a:p>
            <a:r>
              <a:rPr lang="fr-FR" dirty="0" smtClean="0"/>
              <a:t>diffusion des meilleurs efforts identifiés, </a:t>
            </a:r>
            <a:r>
              <a:rPr lang="fr-FR" dirty="0" err="1" smtClean="0"/>
              <a:t>sibc</a:t>
            </a:r>
            <a:r>
              <a:rPr lang="fr-FR" dirty="0" smtClean="0"/>
              <a:t>, et unicast fiable, </a:t>
            </a:r>
            <a:r>
              <a:rPr lang="fr-FR" dirty="0" err="1" smtClean="0"/>
              <a:t>ruc</a:t>
            </a:r>
            <a:r>
              <a:rPr lang="fr-FR" dirty="0" smtClean="0"/>
              <a:t>.</a:t>
            </a:r>
          </a:p>
          <a:p>
            <a:r>
              <a:rPr lang="fr-FR" dirty="0" smtClean="0"/>
              <a:t>La primitive de niveau le plus bas dans Rime est </a:t>
            </a:r>
            <a:r>
              <a:rPr lang="fr-FR" dirty="0" err="1" smtClean="0"/>
              <a:t>besteffort</a:t>
            </a:r>
            <a:r>
              <a:rPr lang="fr-FR" dirty="0" smtClean="0"/>
              <a:t> anonyme</a:t>
            </a:r>
          </a:p>
          <a:p>
            <a:r>
              <a:rPr lang="fr-FR" dirty="0" smtClean="0"/>
              <a:t>diffusion, abc. La couche abc fournit un canal de 16 bits</a:t>
            </a:r>
          </a:p>
          <a:p>
            <a:r>
              <a:rPr lang="fr-FR" dirty="0" smtClean="0"/>
              <a:t>abstraction mais pas d'adressage de </a:t>
            </a:r>
            <a:r>
              <a:rPr lang="fr-FR" dirty="0" err="1" smtClean="0"/>
              <a:t>noeud</a:t>
            </a:r>
            <a:r>
              <a:rPr lang="fr-FR" dirty="0" smtClean="0"/>
              <a:t>; il est ajouté par les couches supérieures.</a:t>
            </a:r>
          </a:p>
          <a:p>
            <a:r>
              <a:rPr lang="fr-FR" dirty="0" smtClean="0"/>
              <a:t>La diffusion de l'effort de l'expéditeur identifié, </a:t>
            </a:r>
            <a:r>
              <a:rPr lang="fr-FR" dirty="0" err="1" smtClean="0"/>
              <a:t>ibc</a:t>
            </a:r>
            <a:r>
              <a:rPr lang="fr-FR" dirty="0" smtClean="0"/>
              <a:t>, ajoute un expéditeur</a:t>
            </a:r>
          </a:p>
          <a:p>
            <a:r>
              <a:rPr lang="fr-FR" dirty="0" smtClean="0"/>
              <a:t>champ d'en-tête d'identité et l'abstraction unicast, </a:t>
            </a:r>
            <a:r>
              <a:rPr lang="fr-FR" dirty="0" err="1" smtClean="0"/>
              <a:t>uc</a:t>
            </a:r>
            <a:r>
              <a:rPr lang="fr-FR" dirty="0" smtClean="0"/>
              <a:t>, ajoute un</a:t>
            </a:r>
          </a:p>
          <a:p>
            <a:r>
              <a:rPr lang="fr-FR" dirty="0" smtClean="0"/>
              <a:t>champ d'en-tête du récepteur.</a:t>
            </a:r>
          </a:p>
          <a:p>
            <a:r>
              <a:rPr lang="fr-FR" dirty="0" smtClean="0"/>
              <a:t>Une couche MAC ou liaison sous-jacente peut choisir de mettre en œuvre</a:t>
            </a:r>
          </a:p>
          <a:p>
            <a:r>
              <a:rPr lang="fr-FR" dirty="0" smtClean="0"/>
              <a:t>des parties de la pile Rime, telles que les couches abc, </a:t>
            </a:r>
            <a:r>
              <a:rPr lang="fr-FR" dirty="0" err="1" smtClean="0"/>
              <a:t>ibc</a:t>
            </a:r>
            <a:r>
              <a:rPr lang="fr-FR" dirty="0" smtClean="0"/>
              <a:t> ou </a:t>
            </a:r>
            <a:r>
              <a:rPr lang="fr-FR" dirty="0" err="1" smtClean="0"/>
              <a:t>uc</a:t>
            </a:r>
            <a:r>
              <a:rPr lang="fr-FR" dirty="0" smtClean="0"/>
              <a:t>,</a:t>
            </a:r>
          </a:p>
          <a:p>
            <a:r>
              <a:rPr lang="fr-FR" dirty="0" smtClean="0"/>
              <a:t>matériel ou </a:t>
            </a:r>
            <a:r>
              <a:rPr lang="fr-FR" dirty="0" err="1" smtClean="0"/>
              <a:t>firmware</a:t>
            </a:r>
            <a:r>
              <a:rPr lang="fr-FR" dirty="0" smtClean="0"/>
              <a:t>.</a:t>
            </a:r>
          </a:p>
          <a:p>
            <a:endParaRPr lang="fr-FR" dirty="0" smtClean="0"/>
          </a:p>
          <a:p>
            <a:r>
              <a:rPr lang="fr-FR" dirty="0" smtClean="0"/>
              <a:t>A. Déplacer le fardeau des applications vers le noyau du système</a:t>
            </a:r>
          </a:p>
          <a:p>
            <a:r>
              <a:rPr lang="fr-FR" dirty="0" smtClean="0"/>
              <a:t>L'une des idées de base de Rime est de déplacer le fardeau, en</a:t>
            </a:r>
          </a:p>
          <a:p>
            <a:r>
              <a:rPr lang="fr-FR" dirty="0" smtClean="0"/>
              <a:t>termes de l'empreinte de la mémoire, des implémentations de protocole à</a:t>
            </a:r>
          </a:p>
          <a:p>
            <a:r>
              <a:rPr lang="fr-FR" dirty="0" smtClean="0"/>
              <a:t>Rime. En faisant de Rime une partie du noyau du système de </a:t>
            </a:r>
            <a:r>
              <a:rPr lang="fr-FR" dirty="0" err="1" smtClean="0"/>
              <a:t>Contiki</a:t>
            </a:r>
            <a:r>
              <a:rPr lang="fr-FR" dirty="0" smtClean="0"/>
              <a:t>,</a:t>
            </a:r>
          </a:p>
          <a:p>
            <a:r>
              <a:rPr lang="fr-FR" dirty="0" smtClean="0"/>
              <a:t>est toujours présent dans la mémoire, les programmes chargeables sont faits</a:t>
            </a:r>
          </a:p>
          <a:p>
            <a:r>
              <a:rPr lang="fr-FR" dirty="0" smtClean="0"/>
              <a:t>plus petit. Par conséquent, la consommation d'énergie pour le programme</a:t>
            </a:r>
          </a:p>
          <a:p>
            <a:r>
              <a:rPr lang="fr-FR" dirty="0" smtClean="0"/>
              <a:t>le chargement [2] est réduit.</a:t>
            </a:r>
          </a:p>
          <a:p>
            <a:endParaRPr lang="fr-FR" dirty="0" smtClean="0"/>
          </a:p>
          <a:p>
            <a:r>
              <a:rPr lang="fr-FR" dirty="0" smtClean="0"/>
              <a:t>B. Gestion des tampons</a:t>
            </a:r>
          </a:p>
          <a:p>
            <a:r>
              <a:rPr lang="fr-FR" dirty="0" smtClean="0"/>
              <a:t>Pour réduire l'empreinte mémoire, Rime utilise un seul tampon</a:t>
            </a:r>
          </a:p>
          <a:p>
            <a:r>
              <a:rPr lang="fr-FR" dirty="0" smtClean="0"/>
              <a:t>les paquets entrants et sortants sont similaires à </a:t>
            </a:r>
            <a:r>
              <a:rPr lang="fr-FR" dirty="0" err="1" smtClean="0"/>
              <a:t>uIP</a:t>
            </a:r>
            <a:r>
              <a:rPr lang="fr-FR" dirty="0" smtClean="0"/>
              <a:t> [1]. Couches</a:t>
            </a:r>
          </a:p>
          <a:p>
            <a:r>
              <a:rPr lang="fr-FR" dirty="0" smtClean="0"/>
              <a:t>qui ont besoin de mettre en file d'attente des données, par ex. un protocole têtu ou un MAC</a:t>
            </a:r>
          </a:p>
          <a:p>
            <a:r>
              <a:rPr lang="fr-FR" dirty="0" smtClean="0"/>
              <a:t>couche, copiez les données dans des tampons de file d'attente alloués dynamiquement.</a:t>
            </a:r>
          </a:p>
          <a:p>
            <a:endParaRPr lang="fr-FR" dirty="0" smtClean="0"/>
          </a:p>
          <a:p>
            <a:r>
              <a:rPr lang="fr-FR" dirty="0" smtClean="0"/>
              <a:t>III. ÉVALUATION PRÉLIMINAIRE</a:t>
            </a:r>
          </a:p>
          <a:p>
            <a:r>
              <a:rPr lang="fr-FR" dirty="0" smtClean="0"/>
              <a:t>A. Empreinte de la mémoire</a:t>
            </a:r>
          </a:p>
          <a:p>
            <a:r>
              <a:rPr lang="fr-FR" dirty="0" smtClean="0"/>
              <a:t>L'empreinte mémoire de code des modules Rime individuels est</a:t>
            </a:r>
          </a:p>
          <a:p>
            <a:r>
              <a:rPr lang="fr-FR" dirty="0" smtClean="0"/>
              <a:t>petit. Le plus petit module actuellement est </a:t>
            </a:r>
            <a:r>
              <a:rPr lang="fr-FR" dirty="0" err="1" smtClean="0"/>
              <a:t>ibc</a:t>
            </a:r>
            <a:r>
              <a:rPr lang="fr-FR" dirty="0" smtClean="0"/>
              <a:t>, expéditeur identifié</a:t>
            </a:r>
          </a:p>
          <a:p>
            <a:r>
              <a:rPr lang="fr-FR" dirty="0" smtClean="0"/>
              <a:t>meilleure diffusion, avec une empreinte de seulement 100 octets.</a:t>
            </a:r>
          </a:p>
          <a:p>
            <a:r>
              <a:rPr lang="fr-FR" dirty="0" smtClean="0"/>
              <a:t>Unicast têtu et unicast fiable sont les plus grands avec un</a:t>
            </a:r>
          </a:p>
          <a:p>
            <a:r>
              <a:rPr lang="fr-FR" dirty="0" smtClean="0"/>
              <a:t>empreinte de code de 226 octets. L'empreinte totale actuelle de Rime</a:t>
            </a:r>
          </a:p>
          <a:p>
            <a:r>
              <a:rPr lang="fr-FR" dirty="0" smtClean="0"/>
              <a:t>est inférieur à deux kilo-octets mais augmentera avec plus de fonctionnalités.</a:t>
            </a:r>
          </a:p>
          <a:p>
            <a:r>
              <a:rPr lang="fr-FR" dirty="0" smtClean="0"/>
              <a:t>Chaque couche Rime nécessite entre deux et quatre octets de</a:t>
            </a:r>
          </a:p>
          <a:p>
            <a:r>
              <a:rPr lang="fr-FR" dirty="0" smtClean="0"/>
              <a:t>RAM par connexion. Les couches tenaces ont actuellement besoin d'un</a:t>
            </a:r>
          </a:p>
          <a:p>
            <a:r>
              <a:rPr lang="fr-FR" dirty="0" smtClean="0"/>
              <a:t>18 octets supplémentaires de RAM en raison de la minuterie de retransmission,</a:t>
            </a:r>
          </a:p>
          <a:p>
            <a:r>
              <a:rPr lang="fr-FR" dirty="0" smtClean="0"/>
              <a:t>qui nécessite actuellement 16 octets d'état. Une grande partie de ceci est,</a:t>
            </a:r>
          </a:p>
          <a:p>
            <a:r>
              <a:rPr lang="fr-FR" dirty="0" smtClean="0"/>
              <a:t>cependant, en raison de l'implémentation de minuterie actuelle dans Rime pas</a:t>
            </a:r>
          </a:p>
          <a:p>
            <a:r>
              <a:rPr lang="fr-FR" dirty="0" smtClean="0"/>
              <a:t>étant optimisé pour une empreinte mémoire faible.</a:t>
            </a:r>
          </a:p>
          <a:p>
            <a:r>
              <a:rPr lang="fr-FR" dirty="0" smtClean="0"/>
              <a:t>B. Protocole de routage de collecte de données fiables Hop-by-hop</a:t>
            </a:r>
          </a:p>
          <a:p>
            <a:r>
              <a:rPr lang="fr-FR" dirty="0" smtClean="0"/>
              <a:t>Nous évaluons Rime en réimplantant </a:t>
            </a:r>
            <a:r>
              <a:rPr lang="fr-FR" dirty="0" err="1" smtClean="0"/>
              <a:t>Treeroute</a:t>
            </a:r>
            <a:r>
              <a:rPr lang="fr-FR" dirty="0" smtClean="0"/>
              <a:t>, </a:t>
            </a:r>
            <a:r>
              <a:rPr lang="fr-FR" dirty="0" err="1" smtClean="0"/>
              <a:t>Contiki's</a:t>
            </a:r>
            <a:endParaRPr lang="fr-FR" dirty="0" smtClean="0"/>
          </a:p>
          <a:p>
            <a:r>
              <a:rPr lang="fr-FR" dirty="0" smtClean="0"/>
              <a:t>protocole de routage fiable de collecte de données hop-by-hop, avec</a:t>
            </a:r>
          </a:p>
          <a:p>
            <a:r>
              <a:rPr lang="fr-FR" dirty="0" smtClean="0"/>
              <a:t>Rime. Nous comparons les lignes de code et l'empreinte résultantes</a:t>
            </a:r>
          </a:p>
          <a:p>
            <a:r>
              <a:rPr lang="fr-FR" dirty="0" smtClean="0"/>
              <a:t>avec la mise en œuvre existante. Les résultats suggèrent que</a:t>
            </a:r>
          </a:p>
          <a:p>
            <a:r>
              <a:rPr lang="fr-FR" dirty="0" smtClean="0"/>
              <a:t>Rime peut réduire considérablement la complexité du protocole</a:t>
            </a:r>
          </a:p>
          <a:p>
            <a:r>
              <a:rPr lang="fr-FR" dirty="0" smtClean="0"/>
              <a:t>implémentations pour réseaux de capteurs.</a:t>
            </a:r>
          </a:p>
          <a:p>
            <a:r>
              <a:rPr lang="fr-FR" dirty="0" smtClean="0"/>
              <a:t>Pour cette évaluation préliminaire, la réimplantation</a:t>
            </a:r>
          </a:p>
          <a:p>
            <a:r>
              <a:rPr lang="fr-FR" dirty="0" smtClean="0"/>
              <a:t>pas entièrement conforme à la mise en œuvre existante. L'existant</a:t>
            </a:r>
          </a:p>
          <a:p>
            <a:r>
              <a:rPr lang="fr-FR" dirty="0" smtClean="0"/>
              <a:t>la mise en œuvre utilise des accusés de réception implicites tandis que le</a:t>
            </a:r>
          </a:p>
          <a:p>
            <a:r>
              <a:rPr lang="fr-FR" dirty="0" err="1" smtClean="0"/>
              <a:t>reimplementation</a:t>
            </a:r>
            <a:r>
              <a:rPr lang="fr-FR" dirty="0" smtClean="0"/>
              <a:t> utilise des accusés de réception explicites parce que nous</a:t>
            </a:r>
          </a:p>
          <a:p>
            <a:r>
              <a:rPr lang="fr-FR" dirty="0" smtClean="0"/>
              <a:t>n'ont pas encore implémenté les accusés de réception implicites dans Rime.</a:t>
            </a:r>
          </a:p>
          <a:p>
            <a:r>
              <a:rPr lang="fr-FR" dirty="0" smtClean="0"/>
              <a:t>Les résultats de la </a:t>
            </a:r>
            <a:r>
              <a:rPr lang="fr-FR" dirty="0" err="1" smtClean="0"/>
              <a:t>réimplémentation</a:t>
            </a:r>
            <a:r>
              <a:rPr lang="fr-FR" dirty="0" smtClean="0"/>
              <a:t> sont indiqués dans le tableau I.</a:t>
            </a:r>
          </a:p>
          <a:p>
            <a:r>
              <a:rPr lang="fr-FR" dirty="0" smtClean="0"/>
              <a:t>Les lignes de code sont mesurées sans commentaires. Les deux implémentations</a:t>
            </a:r>
          </a:p>
          <a:p>
            <a:r>
              <a:rPr lang="fr-FR" dirty="0" smtClean="0"/>
              <a:t>sont compilés avec GCC 3.2.3 pour le MSP430</a:t>
            </a:r>
          </a:p>
          <a:p>
            <a:r>
              <a:rPr lang="fr-FR" dirty="0" smtClean="0"/>
              <a:t>microcontrôleur. L'empreinte du code pour le protocole </a:t>
            </a:r>
            <a:r>
              <a:rPr lang="fr-FR" dirty="0" err="1" smtClean="0"/>
              <a:t>réimplémenté</a:t>
            </a:r>
            <a:endParaRPr lang="fr-FR" dirty="0" smtClean="0"/>
          </a:p>
          <a:p>
            <a:r>
              <a:rPr lang="fr-FR" dirty="0" smtClean="0"/>
              <a:t>n'inclut pas l'empreinte de code du Rime</a:t>
            </a:r>
          </a:p>
          <a:p>
            <a:endParaRPr lang="fr-FR" dirty="0" smtClean="0"/>
          </a:p>
          <a:p>
            <a:pPr>
              <a:buNone/>
            </a:pPr>
            <a:r>
              <a:rPr lang="fr-FR" dirty="0" smtClean="0"/>
              <a:t>• </a:t>
            </a:r>
            <a:r>
              <a:rPr lang="fr-FR" b="1" u="sng" dirty="0" smtClean="0"/>
              <a:t>abc</a:t>
            </a:r>
            <a:r>
              <a:rPr lang="fr-FR" dirty="0" smtClean="0"/>
              <a:t> : reçoit tous les paquets du pilote radio et les transmet à la couche supérieure.</a:t>
            </a:r>
          </a:p>
          <a:p>
            <a:pPr>
              <a:buNone/>
            </a:pPr>
            <a:r>
              <a:rPr lang="fr-FR" dirty="0" smtClean="0"/>
              <a:t>•</a:t>
            </a:r>
            <a:r>
              <a:rPr lang="fr-FR" b="1" u="sng" dirty="0" smtClean="0"/>
              <a:t> </a:t>
            </a:r>
            <a:r>
              <a:rPr lang="fr-FR" b="1" u="sng" dirty="0" err="1" smtClean="0"/>
              <a:t>Broadcast</a:t>
            </a:r>
            <a:r>
              <a:rPr lang="fr-FR" b="1" u="sng" dirty="0" smtClean="0"/>
              <a:t> </a:t>
            </a:r>
            <a:r>
              <a:rPr lang="fr-FR" dirty="0" smtClean="0"/>
              <a:t>:  elle ajoute l'adresse de l'expéditeur à l'expéditeur paquet et le passe au module abc.</a:t>
            </a:r>
          </a:p>
          <a:p>
            <a:pPr>
              <a:buNone/>
            </a:pPr>
            <a:r>
              <a:rPr lang="fr-FR" dirty="0" smtClean="0"/>
              <a:t>• </a:t>
            </a:r>
            <a:r>
              <a:rPr lang="fr-FR" b="1" u="sng" dirty="0" smtClean="0"/>
              <a:t>Unicast </a:t>
            </a:r>
            <a:r>
              <a:rPr lang="fr-FR" dirty="0" smtClean="0"/>
              <a:t>: ce module ajoute une adresse de destination aux paquets transmis au bloc de </a:t>
            </a:r>
            <a:r>
              <a:rPr lang="fr-FR" dirty="0" err="1" smtClean="0"/>
              <a:t>broadcast</a:t>
            </a:r>
            <a:r>
              <a:rPr lang="fr-FR" dirty="0" smtClean="0"/>
              <a:t>.</a:t>
            </a:r>
          </a:p>
          <a:p>
            <a:pPr>
              <a:buNone/>
            </a:pPr>
            <a:r>
              <a:rPr lang="fr-FR" dirty="0" smtClean="0"/>
              <a:t>• </a:t>
            </a:r>
            <a:r>
              <a:rPr lang="fr-FR" b="1" u="sng" dirty="0" err="1" smtClean="0"/>
              <a:t>Stunicast</a:t>
            </a:r>
            <a:r>
              <a:rPr lang="fr-FR" dirty="0" smtClean="0"/>
              <a:t>:  lorsqu'on lui demande d'envoyer un paquet à un nœud, il l'envoie à plusieurs reprises avec une période de temps donnée jusqu'à ce qu'on lui demande d'arrêter. </a:t>
            </a:r>
          </a:p>
          <a:p>
            <a:pPr>
              <a:buNone/>
            </a:pPr>
            <a:r>
              <a:rPr lang="fr-FR" dirty="0" smtClean="0"/>
              <a:t>• </a:t>
            </a:r>
            <a:r>
              <a:rPr lang="fr-FR" b="1" u="sng" dirty="0" err="1" smtClean="0"/>
              <a:t>Runicas</a:t>
            </a:r>
            <a:r>
              <a:rPr lang="fr-FR" dirty="0" err="1" smtClean="0"/>
              <a:t>t</a:t>
            </a:r>
            <a:r>
              <a:rPr lang="fr-FR" dirty="0" smtClean="0"/>
              <a:t>: il envoie un paquet en utilisant le module </a:t>
            </a:r>
            <a:r>
              <a:rPr lang="fr-FR" dirty="0" err="1" smtClean="0"/>
              <a:t>stunicast</a:t>
            </a:r>
            <a:endParaRPr lang="fr-FR" dirty="0" smtClean="0"/>
          </a:p>
          <a:p>
            <a:pPr>
              <a:buNone/>
            </a:pPr>
            <a:r>
              <a:rPr lang="fr-FR" dirty="0" smtClean="0"/>
              <a:t>en attente d'un paquet d'accusé de réception jusqu’à qui il est reçu.</a:t>
            </a:r>
          </a:p>
          <a:p>
            <a:pPr>
              <a:buNone/>
            </a:pPr>
            <a:r>
              <a:rPr lang="fr-FR" dirty="0" smtClean="0"/>
              <a:t>• </a:t>
            </a:r>
            <a:r>
              <a:rPr lang="fr-FR" b="1" u="sng" dirty="0" err="1" smtClean="0"/>
              <a:t>Multihop</a:t>
            </a:r>
            <a:r>
              <a:rPr lang="fr-FR" dirty="0" smtClean="0"/>
              <a:t>: ce module nécessite une fonction de table de routage, et quand il est sur le point de envoyer un paquet, il demande à la table de routage pour le saut suivant et lui envoie le paquet en utilisant unicast. </a:t>
            </a:r>
          </a:p>
          <a:p>
            <a:endParaRPr lang="fr-FR" dirty="0"/>
          </a:p>
        </p:txBody>
      </p:sp>
      <p:sp>
        <p:nvSpPr>
          <p:cNvPr id="4" name="Espace réservé du numéro de diapositive 3"/>
          <p:cNvSpPr>
            <a:spLocks noGrp="1"/>
          </p:cNvSpPr>
          <p:nvPr>
            <p:ph type="sldNum" sz="quarter" idx="10"/>
          </p:nvPr>
        </p:nvSpPr>
        <p:spPr/>
        <p:txBody>
          <a:bodyPr/>
          <a:lstStyle/>
          <a:p>
            <a:fld id="{F2577B41-2993-4B0B-BA97-16945C21117A}" type="slidenum">
              <a:rPr lang="fr-FR" smtClean="0"/>
              <a:t>6</a:t>
            </a:fld>
            <a:endParaRPr lang="fr-FR"/>
          </a:p>
        </p:txBody>
      </p:sp>
    </p:spTree>
    <p:extLst>
      <p:ext uri="{BB962C8B-B14F-4D97-AF65-F5344CB8AC3E}">
        <p14:creationId xmlns:p14="http://schemas.microsoft.com/office/powerpoint/2010/main" val="7324390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F2577B41-2993-4B0B-BA97-16945C21117A}" type="slidenum">
              <a:rPr lang="fr-FR" smtClean="0"/>
              <a:t>7</a:t>
            </a:fld>
            <a:endParaRPr lang="fr-FR"/>
          </a:p>
        </p:txBody>
      </p:sp>
    </p:spTree>
    <p:extLst>
      <p:ext uri="{BB962C8B-B14F-4D97-AF65-F5344CB8AC3E}">
        <p14:creationId xmlns:p14="http://schemas.microsoft.com/office/powerpoint/2010/main" val="91025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fr-FR" smtClean="0"/>
              <a:t>Modifiez le style du titre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Modifier le style des sous-titres du masque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7F33956C-F40B-4500-BED7-AF7F3EF9D17A}" type="datetime1">
              <a:rPr lang="fr-FR" smtClean="0"/>
              <a:t>18/04/2018</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‹N°›</a:t>
            </a:fld>
            <a:endParaRPr lang="en-US" dirty="0"/>
          </a:p>
        </p:txBody>
      </p:sp>
      <p:sp>
        <p:nvSpPr>
          <p:cNvPr id="8" name="Rectangle 7"/>
          <p:cNvSpPr/>
          <p:nvPr userDrawn="1"/>
        </p:nvSpPr>
        <p:spPr bwMode="gray">
          <a:xfrm>
            <a:off x="0" y="2825016"/>
            <a:ext cx="12188952" cy="3180930"/>
          </a:xfrm>
          <a:prstGeom prst="rect">
            <a:avLst/>
          </a:prstGeom>
          <a:solidFill>
            <a:schemeClr val="bg1">
              <a:lumMod val="85000"/>
              <a:lumOff val="1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9" name="Rectangle 6"/>
          <p:cNvSpPr/>
          <p:nvPr userDrawn="1"/>
        </p:nvSpPr>
        <p:spPr bwMode="black">
          <a:xfrm>
            <a:off x="0" y="3075709"/>
            <a:ext cx="12188952" cy="26392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Tree>
    <p:extLst>
      <p:ext uri="{BB962C8B-B14F-4D97-AF65-F5344CB8AC3E}">
        <p14:creationId xmlns:p14="http://schemas.microsoft.com/office/powerpoint/2010/main" val="40404064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CB37AEDB-8EF2-4772-A12D-2E5D6744845A}" type="datetime1">
              <a:rPr lang="fr-FR" smtClean="0"/>
              <a:t>18/04/2018</a:t>
            </a:fld>
            <a:endParaRPr lang="fr-FR" dirty="0"/>
          </a:p>
        </p:txBody>
      </p:sp>
      <p:sp>
        <p:nvSpPr>
          <p:cNvPr id="5" name="Footer Placeholder 4"/>
          <p:cNvSpPr>
            <a:spLocks noGrp="1"/>
          </p:cNvSpPr>
          <p:nvPr>
            <p:ph type="ftr" sz="quarter" idx="11"/>
          </p:nvPr>
        </p:nvSpPr>
        <p:spPr/>
        <p:txBody>
          <a:bodyPr/>
          <a:lstStyle/>
          <a:p>
            <a:pPr rtl="0"/>
            <a:endParaRPr lang="fr-FR" noProof="0" dirty="0"/>
          </a:p>
        </p:txBody>
      </p:sp>
      <p:sp>
        <p:nvSpPr>
          <p:cNvPr id="6" name="Slide Number Placeholder 5"/>
          <p:cNvSpPr>
            <a:spLocks noGrp="1"/>
          </p:cNvSpPr>
          <p:nvPr>
            <p:ph type="sldNum" sz="quarter" idx="12"/>
          </p:nvPr>
        </p:nvSpPr>
        <p:spPr/>
        <p:txBody>
          <a:bodyPr/>
          <a:lstStyle/>
          <a:p>
            <a:fld id="{E31375A4-56A4-47D6-9801-1991572033F7}" type="slidenum">
              <a:rPr lang="fr-FR" smtClean="0"/>
              <a:pPr/>
              <a:t>‹N°›</a:t>
            </a:fld>
            <a:endParaRPr lang="fr-FR" dirty="0"/>
          </a:p>
        </p:txBody>
      </p:sp>
    </p:spTree>
    <p:extLst>
      <p:ext uri="{BB962C8B-B14F-4D97-AF65-F5344CB8AC3E}">
        <p14:creationId xmlns:p14="http://schemas.microsoft.com/office/powerpoint/2010/main" val="11148910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fr-FR" smtClean="0"/>
              <a:t>Modifiez le style du titre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7D2FC2E7-2561-420B-BF53-E5A4442A6A6E}" type="datetime1">
              <a:rPr lang="fr-FR" smtClean="0"/>
              <a:t>18/04/2018</a:t>
            </a:fld>
            <a:endParaRPr lang="fr-FR" dirty="0"/>
          </a:p>
        </p:txBody>
      </p:sp>
      <p:sp>
        <p:nvSpPr>
          <p:cNvPr id="5" name="Footer Placeholder 4"/>
          <p:cNvSpPr>
            <a:spLocks noGrp="1"/>
          </p:cNvSpPr>
          <p:nvPr>
            <p:ph type="ftr" sz="quarter" idx="11"/>
          </p:nvPr>
        </p:nvSpPr>
        <p:spPr>
          <a:xfrm>
            <a:off x="774923" y="5951811"/>
            <a:ext cx="7896279" cy="365125"/>
          </a:xfrm>
        </p:spPr>
        <p:txBody>
          <a:bodyPr/>
          <a:lstStyle/>
          <a:p>
            <a:pPr rtl="0"/>
            <a:endParaRPr lang="fr-FR" noProof="0"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E31375A4-56A4-47D6-9801-1991572033F7}" type="slidenum">
              <a:rPr lang="fr-FR" smtClean="0"/>
              <a:pPr/>
              <a:t>‹N°›</a:t>
            </a:fld>
            <a:endParaRPr lang="fr-FR" dirty="0"/>
          </a:p>
        </p:txBody>
      </p:sp>
    </p:spTree>
    <p:extLst>
      <p:ext uri="{BB962C8B-B14F-4D97-AF65-F5344CB8AC3E}">
        <p14:creationId xmlns:p14="http://schemas.microsoft.com/office/powerpoint/2010/main" val="23602259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002587" y="1600200"/>
            <a:ext cx="3122613" cy="1828800"/>
          </a:xfrm>
        </p:spPr>
        <p:txBody>
          <a:bodyPr rtlCol="0" anchor="b">
            <a:normAutofit/>
          </a:bodyPr>
          <a:lstStyle>
            <a:lvl1pPr algn="l" rtl="0">
              <a:defRPr sz="3400"/>
            </a:lvl1pPr>
          </a:lstStyle>
          <a:p>
            <a:pPr rtl="0"/>
            <a:r>
              <a:rPr lang="fr-FR" noProof="0" smtClean="0"/>
              <a:t>Modifiez le style du titre</a:t>
            </a:r>
            <a:endParaRPr lang="fr-FR" noProof="0" dirty="0"/>
          </a:p>
        </p:txBody>
      </p:sp>
      <p:sp>
        <p:nvSpPr>
          <p:cNvPr id="3" name="Espace réservé du contenu 2"/>
          <p:cNvSpPr>
            <a:spLocks noGrp="1"/>
          </p:cNvSpPr>
          <p:nvPr>
            <p:ph idx="1"/>
          </p:nvPr>
        </p:nvSpPr>
        <p:spPr>
          <a:xfrm>
            <a:off x="760412" y="762000"/>
            <a:ext cx="6400800" cy="5334000"/>
          </a:xfrm>
        </p:spPr>
        <p:txBody>
          <a:bodyPr rtlCol="0">
            <a:normAutofit/>
          </a:bodyPr>
          <a:lstStyle>
            <a:lvl1pPr algn="l" rtl="0">
              <a:defRPr sz="2000"/>
            </a:lvl1pPr>
            <a:lvl2pPr algn="l" rtl="0">
              <a:defRPr sz="1800"/>
            </a:lvl2pPr>
            <a:lvl3pPr algn="l" rtl="0">
              <a:defRPr sz="1600"/>
            </a:lvl3pPr>
            <a:lvl4pPr algn="l" rtl="0">
              <a:defRPr sz="1400"/>
            </a:lvl4pPr>
            <a:lvl5pPr algn="l" rtl="0">
              <a:defRPr sz="1400"/>
            </a:lvl5pPr>
            <a:lvl6pPr algn="l" rtl="0">
              <a:defRPr sz="1400"/>
            </a:lvl6pPr>
            <a:lvl7pPr algn="l" rtl="0">
              <a:defRPr sz="1400"/>
            </a:lvl7pPr>
            <a:lvl8pPr algn="l" rtl="0">
              <a:defRPr sz="1400"/>
            </a:lvl8pPr>
            <a:lvl9pPr algn="l" rtl="0">
              <a:defRPr sz="1400"/>
            </a:lvl9pPr>
          </a:lstStyle>
          <a:p>
            <a:pPr lvl="0" rtl="0"/>
            <a:r>
              <a:rPr lang="fr-FR" noProof="0" smtClean="0"/>
              <a:t>Modifier les styles du texte du masque</a:t>
            </a:r>
          </a:p>
          <a:p>
            <a:pPr lvl="1" rtl="0"/>
            <a:r>
              <a:rPr lang="fr-FR" noProof="0" smtClean="0"/>
              <a:t>Deuxième niveau</a:t>
            </a:r>
          </a:p>
          <a:p>
            <a:pPr lvl="2" rtl="0"/>
            <a:r>
              <a:rPr lang="fr-FR" noProof="0" smtClean="0"/>
              <a:t>Troisième niveau</a:t>
            </a:r>
          </a:p>
          <a:p>
            <a:pPr lvl="3" rtl="0"/>
            <a:r>
              <a:rPr lang="fr-FR" noProof="0" smtClean="0"/>
              <a:t>Quatrième niveau</a:t>
            </a:r>
          </a:p>
          <a:p>
            <a:pPr lvl="4" rtl="0"/>
            <a:r>
              <a:rPr lang="fr-FR" noProof="0" smtClean="0"/>
              <a:t>Cinquième niveau</a:t>
            </a:r>
            <a:endParaRPr lang="fr-FR" noProof="0" dirty="0"/>
          </a:p>
        </p:txBody>
      </p:sp>
      <p:sp>
        <p:nvSpPr>
          <p:cNvPr id="4" name="Espace réservé du texte 3"/>
          <p:cNvSpPr>
            <a:spLocks noGrp="1"/>
          </p:cNvSpPr>
          <p:nvPr>
            <p:ph type="body" sz="half" idx="2"/>
          </p:nvPr>
        </p:nvSpPr>
        <p:spPr>
          <a:xfrm>
            <a:off x="8001039" y="3429000"/>
            <a:ext cx="3124161" cy="1828800"/>
          </a:xfrm>
        </p:spPr>
        <p:txBody>
          <a:bodyPr rtlCol="0"/>
          <a:lstStyle>
            <a:lvl1pPr marL="0" indent="0" algn="l" rtl="0">
              <a:spcBef>
                <a:spcPts val="0"/>
              </a:spcBef>
              <a:buNone/>
              <a:defRPr sz="1600"/>
            </a:lvl1pPr>
            <a:lvl2pPr marL="457200" indent="0" algn="l" rtl="0">
              <a:buNone/>
              <a:defRPr sz="1400"/>
            </a:lvl2pPr>
            <a:lvl3pPr marL="914400" indent="0" algn="l" rtl="0">
              <a:buNone/>
              <a:defRPr sz="1200"/>
            </a:lvl3pPr>
            <a:lvl4pPr marL="1371600" indent="0" algn="l" rtl="0">
              <a:buNone/>
              <a:defRPr sz="1000"/>
            </a:lvl4pPr>
            <a:lvl5pPr marL="1828800" indent="0" algn="l" rtl="0">
              <a:buNone/>
              <a:defRPr sz="1000"/>
            </a:lvl5pPr>
            <a:lvl6pPr marL="2286000" indent="0" algn="l" rtl="0">
              <a:buNone/>
              <a:defRPr sz="1000"/>
            </a:lvl6pPr>
            <a:lvl7pPr marL="2743200" indent="0" algn="l" rtl="0">
              <a:buNone/>
              <a:defRPr sz="1000"/>
            </a:lvl7pPr>
            <a:lvl8pPr marL="3200400" indent="0" algn="l" rtl="0">
              <a:buNone/>
              <a:defRPr sz="1000"/>
            </a:lvl8pPr>
            <a:lvl9pPr marL="3657600" indent="0" algn="l" rtl="0">
              <a:buNone/>
              <a:defRPr sz="1000"/>
            </a:lvl9pPr>
          </a:lstStyle>
          <a:p>
            <a:pPr lvl="0" rtl="0"/>
            <a:r>
              <a:rPr lang="fr-FR" noProof="0" smtClean="0"/>
              <a:t>Modifier les styles du texte du masque</a:t>
            </a:r>
          </a:p>
        </p:txBody>
      </p:sp>
      <p:sp>
        <p:nvSpPr>
          <p:cNvPr id="5" name="Espace réservé de la date 4"/>
          <p:cNvSpPr>
            <a:spLocks noGrp="1"/>
          </p:cNvSpPr>
          <p:nvPr>
            <p:ph type="dt" sz="half" idx="10"/>
          </p:nvPr>
        </p:nvSpPr>
        <p:spPr/>
        <p:txBody>
          <a:bodyPr rtlCol="0"/>
          <a:lstStyle>
            <a:lvl1pPr>
              <a:defRPr/>
            </a:lvl1pPr>
          </a:lstStyle>
          <a:p>
            <a:fld id="{D74C952C-2E8B-40F3-9C2A-82CD633FF061}" type="datetime1">
              <a:rPr lang="fr-FR" smtClean="0"/>
              <a:t>18/04/2018</a:t>
            </a:fld>
            <a:endParaRPr lang="fr-FR" dirty="0"/>
          </a:p>
        </p:txBody>
      </p:sp>
      <p:sp>
        <p:nvSpPr>
          <p:cNvPr id="6" name="Espace réservé du pied de page 5"/>
          <p:cNvSpPr>
            <a:spLocks noGrp="1"/>
          </p:cNvSpPr>
          <p:nvPr>
            <p:ph type="ftr" sz="quarter" idx="11"/>
          </p:nvPr>
        </p:nvSpPr>
        <p:spPr/>
        <p:txBody>
          <a:bodyPr rtlCol="0"/>
          <a:lstStyle/>
          <a:p>
            <a:pPr rtl="0"/>
            <a:endParaRPr lang="fr-FR" noProof="0" dirty="0"/>
          </a:p>
        </p:txBody>
      </p:sp>
      <p:sp>
        <p:nvSpPr>
          <p:cNvPr id="7" name="Espace réservé du numéro de diapositive 6"/>
          <p:cNvSpPr>
            <a:spLocks noGrp="1"/>
          </p:cNvSpPr>
          <p:nvPr>
            <p:ph type="sldNum" sz="quarter" idx="12"/>
          </p:nvPr>
        </p:nvSpPr>
        <p:spPr/>
        <p:txBody>
          <a:bodyPr rtlCol="0"/>
          <a:lstStyle>
            <a:lvl1pPr algn="r">
              <a:defRPr/>
            </a:lvl1pPr>
          </a:lstStyle>
          <a:p>
            <a:fld id="{E31375A4-56A4-47D6-9801-1991572033F7}" type="slidenum">
              <a:rPr lang="fr-FR" smtClean="0"/>
              <a:pPr/>
              <a:t>‹N°›</a:t>
            </a:fld>
            <a:endParaRPr lang="fr-FR" dirty="0"/>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fr-FR" smtClean="0"/>
              <a:t>Modifiez le style du titre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856897DE-5B45-4213-BE33-320EA1B2C17D}" type="datetime1">
              <a:rPr lang="fr-FR" smtClean="0"/>
              <a:t>18/04/2018</a:t>
            </a:fld>
            <a:endParaRPr lang="fr-FR" dirty="0"/>
          </a:p>
        </p:txBody>
      </p:sp>
      <p:sp>
        <p:nvSpPr>
          <p:cNvPr id="5" name="Footer Placeholder 4"/>
          <p:cNvSpPr>
            <a:spLocks noGrp="1"/>
          </p:cNvSpPr>
          <p:nvPr>
            <p:ph type="ftr" sz="quarter" idx="11"/>
          </p:nvPr>
        </p:nvSpPr>
        <p:spPr/>
        <p:txBody>
          <a:bodyPr/>
          <a:lstStyle/>
          <a:p>
            <a:pPr rtl="0"/>
            <a:endParaRPr lang="fr-FR" noProof="0" dirty="0"/>
          </a:p>
        </p:txBody>
      </p:sp>
      <p:sp>
        <p:nvSpPr>
          <p:cNvPr id="6" name="Slide Number Placeholder 5"/>
          <p:cNvSpPr>
            <a:spLocks noGrp="1"/>
          </p:cNvSpPr>
          <p:nvPr>
            <p:ph type="sldNum" sz="quarter" idx="12"/>
          </p:nvPr>
        </p:nvSpPr>
        <p:spPr>
          <a:xfrm>
            <a:off x="10558300" y="5956137"/>
            <a:ext cx="1052508" cy="365125"/>
          </a:xfrm>
        </p:spPr>
        <p:txBody>
          <a:bodyPr/>
          <a:lstStyle/>
          <a:p>
            <a:fld id="{E31375A4-56A4-47D6-9801-1991572033F7}" type="slidenum">
              <a:rPr lang="fr-FR" smtClean="0"/>
              <a:pPr/>
              <a:t>‹N°›</a:t>
            </a:fld>
            <a:endParaRPr lang="fr-FR" dirty="0"/>
          </a:p>
        </p:txBody>
      </p:sp>
    </p:spTree>
    <p:extLst>
      <p:ext uri="{BB962C8B-B14F-4D97-AF65-F5344CB8AC3E}">
        <p14:creationId xmlns:p14="http://schemas.microsoft.com/office/powerpoint/2010/main" val="42547832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fr-FR" smtClean="0"/>
              <a:t>Modifiez le style du titre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Modifier les styles du texte du masque</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E939C6F2-B699-45B9-8517-91366444E271}" type="datetime1">
              <a:rPr lang="fr-FR" smtClean="0"/>
              <a:t>18/04/2018</a:t>
            </a:fld>
            <a:endParaRPr lang="fr-FR"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pPr rtl="0"/>
            <a:endParaRPr lang="fr-FR" noProof="0"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pPr algn="r"/>
            <a:fld id="{E31375A4-56A4-47D6-9801-1991572033F7}" type="slidenum">
              <a:rPr lang="fr-FR" smtClean="0"/>
              <a:pPr algn="r"/>
              <a:t>‹N°›</a:t>
            </a:fld>
            <a:endParaRPr lang="fr-FR" dirty="0"/>
          </a:p>
        </p:txBody>
      </p:sp>
    </p:spTree>
    <p:extLst>
      <p:ext uri="{BB962C8B-B14F-4D97-AF65-F5344CB8AC3E}">
        <p14:creationId xmlns:p14="http://schemas.microsoft.com/office/powerpoint/2010/main" val="11427772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fr-FR" smtClean="0"/>
              <a:t>Modifiez le style du titre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7B054C69-349B-4D69-BAF0-3C611034AEF1}" type="datetime1">
              <a:rPr lang="fr-FR" smtClean="0"/>
              <a:t>18/04/2018</a:t>
            </a:fld>
            <a:endParaRPr lang="fr-FR" dirty="0"/>
          </a:p>
        </p:txBody>
      </p:sp>
      <p:sp>
        <p:nvSpPr>
          <p:cNvPr id="6" name="Footer Placeholder 5"/>
          <p:cNvSpPr>
            <a:spLocks noGrp="1"/>
          </p:cNvSpPr>
          <p:nvPr>
            <p:ph type="ftr" sz="quarter" idx="11"/>
          </p:nvPr>
        </p:nvSpPr>
        <p:spPr/>
        <p:txBody>
          <a:bodyPr/>
          <a:lstStyle/>
          <a:p>
            <a:pPr rtl="0"/>
            <a:endParaRPr lang="fr-FR" noProof="0" dirty="0"/>
          </a:p>
        </p:txBody>
      </p:sp>
      <p:sp>
        <p:nvSpPr>
          <p:cNvPr id="7" name="Slide Number Placeholder 6"/>
          <p:cNvSpPr>
            <a:spLocks noGrp="1"/>
          </p:cNvSpPr>
          <p:nvPr>
            <p:ph type="sldNum" sz="quarter" idx="12"/>
          </p:nvPr>
        </p:nvSpPr>
        <p:spPr/>
        <p:txBody>
          <a:bodyPr/>
          <a:lstStyle/>
          <a:p>
            <a:fld id="{E31375A4-56A4-47D6-9801-1991572033F7}" type="slidenum">
              <a:rPr lang="fr-FR" smtClean="0"/>
              <a:pPr/>
              <a:t>‹N°›</a:t>
            </a:fld>
            <a:endParaRPr lang="fr-FR" dirty="0"/>
          </a:p>
        </p:txBody>
      </p:sp>
    </p:spTree>
    <p:extLst>
      <p:ext uri="{BB962C8B-B14F-4D97-AF65-F5344CB8AC3E}">
        <p14:creationId xmlns:p14="http://schemas.microsoft.com/office/powerpoint/2010/main" val="587257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fr-FR" smtClean="0"/>
              <a:t>Modifiez le style du titre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EB2C7B39-C404-4409-86B6-A4066C979B15}" type="datetime1">
              <a:rPr lang="fr-FR" noProof="0" smtClean="0"/>
              <a:t>18/04/2018</a:t>
            </a:fld>
            <a:endParaRPr lang="fr-FR" noProof="0" dirty="0"/>
          </a:p>
        </p:txBody>
      </p:sp>
      <p:sp>
        <p:nvSpPr>
          <p:cNvPr id="8" name="Footer Placeholder 7"/>
          <p:cNvSpPr>
            <a:spLocks noGrp="1"/>
          </p:cNvSpPr>
          <p:nvPr>
            <p:ph type="ftr" sz="quarter" idx="11"/>
          </p:nvPr>
        </p:nvSpPr>
        <p:spPr/>
        <p:txBody>
          <a:bodyPr/>
          <a:lstStyle/>
          <a:p>
            <a:pPr rtl="0"/>
            <a:endParaRPr lang="fr-FR" noProof="0" dirty="0"/>
          </a:p>
        </p:txBody>
      </p:sp>
      <p:sp>
        <p:nvSpPr>
          <p:cNvPr id="9" name="Slide Number Placeholder 8"/>
          <p:cNvSpPr>
            <a:spLocks noGrp="1"/>
          </p:cNvSpPr>
          <p:nvPr>
            <p:ph type="sldNum" sz="quarter" idx="12"/>
          </p:nvPr>
        </p:nvSpPr>
        <p:spPr/>
        <p:txBody>
          <a:bodyPr/>
          <a:lstStyle/>
          <a:p>
            <a:fld id="{E31375A4-56A4-47D6-9801-1991572033F7}" type="slidenum">
              <a:rPr lang="fr-FR" noProof="0" smtClean="0"/>
              <a:pPr/>
              <a:t>‹N°›</a:t>
            </a:fld>
            <a:endParaRPr lang="fr-FR" noProof="0" dirty="0"/>
          </a:p>
        </p:txBody>
      </p:sp>
    </p:spTree>
    <p:extLst>
      <p:ext uri="{BB962C8B-B14F-4D97-AF65-F5344CB8AC3E}">
        <p14:creationId xmlns:p14="http://schemas.microsoft.com/office/powerpoint/2010/main" val="21111537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E1147165-0312-46F6-A160-89C331D29525}" type="datetime1">
              <a:rPr lang="fr-FR" smtClean="0"/>
              <a:t>18/04/2018</a:t>
            </a:fld>
            <a:endParaRPr lang="fr-FR" dirty="0"/>
          </a:p>
        </p:txBody>
      </p:sp>
      <p:sp>
        <p:nvSpPr>
          <p:cNvPr id="4" name="Footer Placeholder 3"/>
          <p:cNvSpPr>
            <a:spLocks noGrp="1"/>
          </p:cNvSpPr>
          <p:nvPr>
            <p:ph type="ftr" sz="quarter" idx="11"/>
          </p:nvPr>
        </p:nvSpPr>
        <p:spPr/>
        <p:txBody>
          <a:bodyPr/>
          <a:lstStyle/>
          <a:p>
            <a:pPr rtl="0"/>
            <a:endParaRPr lang="fr-FR" noProof="0" dirty="0"/>
          </a:p>
        </p:txBody>
      </p:sp>
      <p:sp>
        <p:nvSpPr>
          <p:cNvPr id="5" name="Slide Number Placeholder 4"/>
          <p:cNvSpPr>
            <a:spLocks noGrp="1"/>
          </p:cNvSpPr>
          <p:nvPr>
            <p:ph type="sldNum" sz="quarter" idx="12"/>
          </p:nvPr>
        </p:nvSpPr>
        <p:spPr/>
        <p:txBody>
          <a:bodyPr/>
          <a:lstStyle/>
          <a:p>
            <a:pPr algn="r"/>
            <a:fld id="{E31375A4-56A4-47D6-9801-1991572033F7}" type="slidenum">
              <a:rPr lang="fr-FR" smtClean="0"/>
              <a:pPr algn="r"/>
              <a:t>‹N°›</a:t>
            </a:fld>
            <a:endParaRPr lang="fr-FR" dirty="0"/>
          </a:p>
        </p:txBody>
      </p:sp>
    </p:spTree>
    <p:extLst>
      <p:ext uri="{BB962C8B-B14F-4D97-AF65-F5344CB8AC3E}">
        <p14:creationId xmlns:p14="http://schemas.microsoft.com/office/powerpoint/2010/main" val="17633990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5017ED6-639C-47D2-9E6C-C3272DB549F6}" type="datetime1">
              <a:rPr lang="fr-FR" smtClean="0"/>
              <a:t>18/04/2018</a:t>
            </a:fld>
            <a:endParaRPr lang="fr-FR" dirty="0"/>
          </a:p>
        </p:txBody>
      </p:sp>
      <p:sp>
        <p:nvSpPr>
          <p:cNvPr id="3" name="Footer Placeholder 2"/>
          <p:cNvSpPr>
            <a:spLocks noGrp="1"/>
          </p:cNvSpPr>
          <p:nvPr>
            <p:ph type="ftr" sz="quarter" idx="11"/>
          </p:nvPr>
        </p:nvSpPr>
        <p:spPr/>
        <p:txBody>
          <a:bodyPr/>
          <a:lstStyle/>
          <a:p>
            <a:pPr rtl="0"/>
            <a:endParaRPr lang="fr-FR" noProof="0" dirty="0"/>
          </a:p>
        </p:txBody>
      </p:sp>
      <p:sp>
        <p:nvSpPr>
          <p:cNvPr id="4" name="Slide Number Placeholder 3"/>
          <p:cNvSpPr>
            <a:spLocks noGrp="1"/>
          </p:cNvSpPr>
          <p:nvPr>
            <p:ph type="sldNum" sz="quarter" idx="12"/>
          </p:nvPr>
        </p:nvSpPr>
        <p:spPr/>
        <p:txBody>
          <a:bodyPr/>
          <a:lstStyle/>
          <a:p>
            <a:fld id="{E31375A4-56A4-47D6-9801-1991572033F7}" type="slidenum">
              <a:rPr lang="fr-FR" smtClean="0"/>
              <a:pPr/>
              <a:t>‹N°›</a:t>
            </a:fld>
            <a:endParaRPr lang="fr-FR" dirty="0"/>
          </a:p>
        </p:txBody>
      </p:sp>
    </p:spTree>
    <p:extLst>
      <p:ext uri="{BB962C8B-B14F-4D97-AF65-F5344CB8AC3E}">
        <p14:creationId xmlns:p14="http://schemas.microsoft.com/office/powerpoint/2010/main" val="22969188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fr-FR" smtClean="0"/>
              <a:t>Modifiez le style du titre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4D1B9896-26EE-4E70-A953-1F17C6842669}" type="datetime1">
              <a:rPr lang="fr-FR" smtClean="0"/>
              <a:t>18/04/2018</a:t>
            </a:fld>
            <a:endParaRPr lang="fr-FR"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pPr rtl="0"/>
            <a:endParaRPr lang="fr-FR" noProof="0"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E31375A4-56A4-47D6-9801-1991572033F7}" type="slidenum">
              <a:rPr lang="fr-FR" smtClean="0"/>
              <a:pPr/>
              <a:t>‹N°›</a:t>
            </a:fld>
            <a:endParaRPr lang="fr-FR" dirty="0"/>
          </a:p>
        </p:txBody>
      </p:sp>
    </p:spTree>
    <p:extLst>
      <p:ext uri="{BB962C8B-B14F-4D97-AF65-F5344CB8AC3E}">
        <p14:creationId xmlns:p14="http://schemas.microsoft.com/office/powerpoint/2010/main" val="9937819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5" name="Date Placeholder 4"/>
          <p:cNvSpPr>
            <a:spLocks noGrp="1"/>
          </p:cNvSpPr>
          <p:nvPr>
            <p:ph type="dt" sz="half" idx="10"/>
          </p:nvPr>
        </p:nvSpPr>
        <p:spPr/>
        <p:txBody>
          <a:bodyPr/>
          <a:lstStyle/>
          <a:p>
            <a:fld id="{7172C86C-BECE-42C6-96C6-D4676D3D5D63}" type="datetime1">
              <a:rPr lang="fr-FR" smtClean="0"/>
              <a:t>18/04/2018</a:t>
            </a:fld>
            <a:endParaRPr lang="fr-FR" dirty="0"/>
          </a:p>
        </p:txBody>
      </p:sp>
      <p:sp>
        <p:nvSpPr>
          <p:cNvPr id="6" name="Footer Placeholder 5"/>
          <p:cNvSpPr>
            <a:spLocks noGrp="1"/>
          </p:cNvSpPr>
          <p:nvPr>
            <p:ph type="ftr" sz="quarter" idx="11"/>
          </p:nvPr>
        </p:nvSpPr>
        <p:spPr/>
        <p:txBody>
          <a:bodyPr/>
          <a:lstStyle/>
          <a:p>
            <a:pPr rtl="0"/>
            <a:endParaRPr lang="fr-FR" noProof="0" dirty="0"/>
          </a:p>
        </p:txBody>
      </p:sp>
      <p:sp>
        <p:nvSpPr>
          <p:cNvPr id="7" name="Slide Number Placeholder 6"/>
          <p:cNvSpPr>
            <a:spLocks noGrp="1"/>
          </p:cNvSpPr>
          <p:nvPr>
            <p:ph type="sldNum" sz="quarter" idx="12"/>
          </p:nvPr>
        </p:nvSpPr>
        <p:spPr/>
        <p:txBody>
          <a:bodyPr/>
          <a:lstStyle/>
          <a:p>
            <a:fld id="{E31375A4-56A4-47D6-9801-1991572033F7}" type="slidenum">
              <a:rPr lang="fr-FR" smtClean="0"/>
              <a:pPr/>
              <a:t>‹N°›</a:t>
            </a:fld>
            <a:endParaRPr lang="fr-FR" dirty="0"/>
          </a:p>
        </p:txBody>
      </p:sp>
      <p:sp>
        <p:nvSpPr>
          <p:cNvPr id="8" name="Rectangle 7"/>
          <p:cNvSpPr/>
          <p:nvPr userDrawn="1"/>
        </p:nvSpPr>
        <p:spPr bwMode="blackWhite">
          <a:xfrm>
            <a:off x="644091" y="640080"/>
            <a:ext cx="6675120" cy="5577840"/>
          </a:xfrm>
          <a:prstGeom prst="rect">
            <a:avLst/>
          </a:prstGeom>
          <a:solidFill>
            <a:srgbClr val="000000"/>
          </a:solidFill>
          <a:ln w="10160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sz="1600" noProof="0" dirty="0"/>
          </a:p>
        </p:txBody>
      </p:sp>
    </p:spTree>
    <p:extLst>
      <p:ext uri="{BB962C8B-B14F-4D97-AF65-F5344CB8AC3E}">
        <p14:creationId xmlns:p14="http://schemas.microsoft.com/office/powerpoint/2010/main" val="7786377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fr-FR" smtClean="0"/>
              <a:t>Modifiez le style du titre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9A3F99D2-3872-45F9-9522-795C05B118DA}" type="datetime1">
              <a:rPr lang="fr-FR" smtClean="0"/>
              <a:t>18/04/2018</a:t>
            </a:fld>
            <a:endParaRPr lang="fr-FR"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pPr rtl="0"/>
            <a:endParaRPr lang="fr-FR" noProof="0"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pPr algn="r"/>
            <a:fld id="{E31375A4-56A4-47D6-9801-1991572033F7}" type="slidenum">
              <a:rPr lang="fr-FR" smtClean="0"/>
              <a:pPr algn="r"/>
              <a:t>‹N°›</a:t>
            </a:fld>
            <a:endParaRPr lang="fr-FR"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66333181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56" r:id="rId12"/>
  </p:sldLayoutIdLst>
  <p:hf hdr="0" ft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902854" y="2790605"/>
            <a:ext cx="10350225" cy="1711037"/>
          </a:xfrm>
        </p:spPr>
        <p:txBody>
          <a:bodyPr rtlCol="0">
            <a:noAutofit/>
          </a:bodyPr>
          <a:lstStyle/>
          <a:p>
            <a:pPr algn="just"/>
            <a:r>
              <a:rPr lang="fr-FR" sz="3000" b="1" dirty="0"/>
              <a:t>Conception d’une application IoT basée sur les réseaux </a:t>
            </a:r>
            <a:r>
              <a:rPr lang="fr-FR" sz="3000" b="1" dirty="0" smtClean="0"/>
              <a:t>de capteurs </a:t>
            </a:r>
            <a:r>
              <a:rPr lang="fr-FR" sz="3000" b="1" dirty="0"/>
              <a:t>sans fil pour l’acquisition et </a:t>
            </a:r>
            <a:r>
              <a:rPr lang="fr-FR" sz="3000" b="1" dirty="0" smtClean="0"/>
              <a:t>le contrôle </a:t>
            </a:r>
            <a:r>
              <a:rPr lang="fr-FR" sz="3000" b="1" dirty="0"/>
              <a:t>de données agro-environnementales</a:t>
            </a:r>
            <a:r>
              <a:rPr lang="fr-FR" sz="3000" dirty="0"/>
              <a:t> </a:t>
            </a:r>
            <a:br>
              <a:rPr lang="fr-FR" sz="3000" dirty="0"/>
            </a:br>
            <a:endParaRPr lang="fr-FR" sz="3000" dirty="0"/>
          </a:p>
        </p:txBody>
      </p:sp>
      <p:sp>
        <p:nvSpPr>
          <p:cNvPr id="3" name="Sous-titre 2"/>
          <p:cNvSpPr>
            <a:spLocks noGrp="1"/>
          </p:cNvSpPr>
          <p:nvPr>
            <p:ph type="subTitle" idx="1"/>
          </p:nvPr>
        </p:nvSpPr>
        <p:spPr>
          <a:xfrm>
            <a:off x="407368" y="4206481"/>
            <a:ext cx="10993546" cy="590321"/>
          </a:xfrm>
        </p:spPr>
        <p:txBody>
          <a:bodyPr rtlCol="0"/>
          <a:lstStyle/>
          <a:p>
            <a:pPr algn="ctr" rtl="0"/>
            <a:r>
              <a:rPr lang="fr-FR" dirty="0" smtClean="0"/>
              <a:t>Sous-Projet 1</a:t>
            </a:r>
          </a:p>
          <a:p>
            <a:pPr algn="ctr" rtl="0"/>
            <a:endParaRPr lang="fr-FR" dirty="0"/>
          </a:p>
        </p:txBody>
      </p:sp>
      <p:sp>
        <p:nvSpPr>
          <p:cNvPr id="4" name="ZoneTexte 3"/>
          <p:cNvSpPr txBox="1"/>
          <p:nvPr/>
        </p:nvSpPr>
        <p:spPr>
          <a:xfrm>
            <a:off x="3953731" y="1127729"/>
            <a:ext cx="4248472" cy="784830"/>
          </a:xfrm>
          <a:prstGeom prst="rect">
            <a:avLst/>
          </a:prstGeom>
          <a:noFill/>
        </p:spPr>
        <p:txBody>
          <a:bodyPr wrap="square" rtlCol="0">
            <a:spAutoFit/>
          </a:bodyPr>
          <a:lstStyle/>
          <a:p>
            <a:r>
              <a:rPr lang="fr-FR" sz="4500" dirty="0" smtClean="0"/>
              <a:t>Projet PISTE N°1 </a:t>
            </a:r>
            <a:endParaRPr lang="fr-FR" sz="4500" dirty="0"/>
          </a:p>
        </p:txBody>
      </p:sp>
      <p:sp>
        <p:nvSpPr>
          <p:cNvPr id="5" name="ZoneTexte 4"/>
          <p:cNvSpPr txBox="1"/>
          <p:nvPr/>
        </p:nvSpPr>
        <p:spPr>
          <a:xfrm>
            <a:off x="7824192" y="4941168"/>
            <a:ext cx="4248472" cy="713400"/>
          </a:xfrm>
          <a:prstGeom prst="rect">
            <a:avLst/>
          </a:prstGeom>
          <a:noFill/>
        </p:spPr>
        <p:txBody>
          <a:bodyPr wrap="square" rtlCol="0">
            <a:spAutoFit/>
          </a:bodyPr>
          <a:lstStyle/>
          <a:p>
            <a:pPr>
              <a:lnSpc>
                <a:spcPct val="80000"/>
              </a:lnSpc>
              <a:spcBef>
                <a:spcPct val="0"/>
              </a:spcBef>
            </a:pPr>
            <a:r>
              <a:rPr lang="fr-FR" sz="2500" b="1" dirty="0">
                <a:latin typeface="+mj-lt"/>
                <a:ea typeface="+mj-ea"/>
                <a:cs typeface="+mj-cs"/>
              </a:rPr>
              <a:t>Hamrouni Eymen</a:t>
            </a:r>
          </a:p>
          <a:p>
            <a:pPr>
              <a:lnSpc>
                <a:spcPct val="80000"/>
              </a:lnSpc>
              <a:spcBef>
                <a:spcPct val="0"/>
              </a:spcBef>
            </a:pPr>
            <a:r>
              <a:rPr lang="fr-FR" sz="2500" b="1" dirty="0">
                <a:latin typeface="+mj-lt"/>
                <a:ea typeface="+mj-ea"/>
                <a:cs typeface="+mj-cs"/>
              </a:rPr>
              <a:t>Gouadria Houcin</a:t>
            </a:r>
            <a:endParaRPr lang="fr-FR" sz="2500" b="1" dirty="0">
              <a:latin typeface="+mj-lt"/>
              <a:ea typeface="+mj-ea"/>
              <a:cs typeface="+mj-cs"/>
            </a:endParaRPr>
          </a:p>
        </p:txBody>
      </p:sp>
      <p:sp>
        <p:nvSpPr>
          <p:cNvPr id="6" name="Espace réservé du numéro de diapositive 5"/>
          <p:cNvSpPr>
            <a:spLocks noGrp="1"/>
          </p:cNvSpPr>
          <p:nvPr>
            <p:ph type="sldNum" sz="quarter" idx="12"/>
          </p:nvPr>
        </p:nvSpPr>
        <p:spPr/>
        <p:txBody>
          <a:bodyPr/>
          <a:lstStyle/>
          <a:p>
            <a:fld id="{D57F1E4F-1CFF-5643-939E-217C01CDF565}" type="slidenum">
              <a:rPr lang="en-US" smtClean="0"/>
              <a:pPr/>
              <a:t>1</a:t>
            </a:fld>
            <a:endParaRPr lang="en-US" dirty="0"/>
          </a:p>
        </p:txBody>
      </p:sp>
    </p:spTree>
    <p:extLst>
      <p:ext uri="{BB962C8B-B14F-4D97-AF65-F5344CB8AC3E}">
        <p14:creationId xmlns:p14="http://schemas.microsoft.com/office/powerpoint/2010/main" val="2424538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p:cNvPicPr>
            <a:picLocks noChangeAspect="1"/>
          </p:cNvPicPr>
          <p:nvPr/>
        </p:nvPicPr>
        <p:blipFill rotWithShape="1">
          <a:blip r:embed="rId2">
            <a:extLst>
              <a:ext uri="{28A0092B-C50C-407E-A947-70E740481C1C}">
                <a14:useLocalDpi xmlns:a14="http://schemas.microsoft.com/office/drawing/2010/main" val="0"/>
              </a:ext>
            </a:extLst>
          </a:blip>
          <a:srcRect l="25815" t="20876" r="21439" b="17710"/>
          <a:stretch/>
        </p:blipFill>
        <p:spPr>
          <a:xfrm>
            <a:off x="1343472" y="1337592"/>
            <a:ext cx="9949495" cy="5194171"/>
          </a:xfrm>
          <a:prstGeom prst="rect">
            <a:avLst/>
          </a:prstGeom>
        </p:spPr>
      </p:pic>
      <p:sp>
        <p:nvSpPr>
          <p:cNvPr id="3" name="Titre 1"/>
          <p:cNvSpPr txBox="1">
            <a:spLocks/>
          </p:cNvSpPr>
          <p:nvPr/>
        </p:nvSpPr>
        <p:spPr>
          <a:xfrm>
            <a:off x="515379" y="692696"/>
            <a:ext cx="11029615" cy="1151632"/>
          </a:xfrm>
          <a:prstGeom prst="rect">
            <a:avLst/>
          </a:prstGeom>
        </p:spPr>
        <p:txBody>
          <a:bodyPr numCol="1" rtlCol="0"/>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fr-FR" dirty="0" smtClean="0">
                <a:solidFill>
                  <a:schemeClr val="tx1"/>
                </a:solidFill>
              </a:rPr>
              <a:t>  Coté            Client</a:t>
            </a:r>
            <a:endParaRPr lang="fr-FR" dirty="0">
              <a:solidFill>
                <a:schemeClr val="tx1"/>
              </a:solidFill>
            </a:endParaRPr>
          </a:p>
        </p:txBody>
      </p:sp>
      <p:sp>
        <p:nvSpPr>
          <p:cNvPr id="4" name="Espace réservé du numéro de diapositive 3"/>
          <p:cNvSpPr>
            <a:spLocks noGrp="1"/>
          </p:cNvSpPr>
          <p:nvPr>
            <p:ph type="sldNum" sz="quarter" idx="12"/>
          </p:nvPr>
        </p:nvSpPr>
        <p:spPr/>
        <p:txBody>
          <a:bodyPr/>
          <a:lstStyle/>
          <a:p>
            <a:fld id="{E31375A4-56A4-47D6-9801-1991572033F7}" type="slidenum">
              <a:rPr lang="fr-FR" smtClean="0"/>
              <a:pPr/>
              <a:t>10</a:t>
            </a:fld>
            <a:endParaRPr lang="fr-FR" dirty="0"/>
          </a:p>
        </p:txBody>
      </p:sp>
    </p:spTree>
    <p:extLst>
      <p:ext uri="{BB962C8B-B14F-4D97-AF65-F5344CB8AC3E}">
        <p14:creationId xmlns:p14="http://schemas.microsoft.com/office/powerpoint/2010/main" val="36611808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txBox="1">
            <a:spLocks/>
          </p:cNvSpPr>
          <p:nvPr/>
        </p:nvSpPr>
        <p:spPr>
          <a:xfrm>
            <a:off x="460172" y="735484"/>
            <a:ext cx="11029615" cy="1151632"/>
          </a:xfrm>
          <a:prstGeom prst="rect">
            <a:avLst/>
          </a:prstGeom>
        </p:spPr>
        <p:txBody>
          <a:bodyPr numCol="1" rtlCol="0"/>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fr-FR" dirty="0" smtClean="0">
                <a:solidFill>
                  <a:schemeClr val="tx1"/>
                </a:solidFill>
              </a:rPr>
              <a:t>  Coté           </a:t>
            </a:r>
            <a:r>
              <a:rPr lang="fr-FR" dirty="0" err="1" smtClean="0">
                <a:solidFill>
                  <a:schemeClr val="tx1"/>
                </a:solidFill>
              </a:rPr>
              <a:t>sERVEUR</a:t>
            </a:r>
            <a:endParaRPr lang="fr-FR" dirty="0">
              <a:solidFill>
                <a:schemeClr val="tx1"/>
              </a:solidFill>
            </a:endParaRPr>
          </a:p>
        </p:txBody>
      </p:sp>
      <p:pic>
        <p:nvPicPr>
          <p:cNvPr id="3" name="Image 2"/>
          <p:cNvPicPr>
            <a:picLocks noChangeAspect="1"/>
          </p:cNvPicPr>
          <p:nvPr/>
        </p:nvPicPr>
        <p:blipFill rotWithShape="1">
          <a:blip r:embed="rId2">
            <a:extLst>
              <a:ext uri="{28A0092B-C50C-407E-A947-70E740481C1C}">
                <a14:useLocalDpi xmlns:a14="http://schemas.microsoft.com/office/drawing/2010/main" val="0"/>
              </a:ext>
            </a:extLst>
          </a:blip>
          <a:srcRect l="4932" t="22899" r="44927" b="18620"/>
          <a:stretch/>
        </p:blipFill>
        <p:spPr>
          <a:xfrm>
            <a:off x="480603" y="1311300"/>
            <a:ext cx="5149814" cy="4616176"/>
          </a:xfrm>
          <a:prstGeom prst="rect">
            <a:avLst/>
          </a:prstGeom>
        </p:spPr>
      </p:pic>
      <p:pic>
        <p:nvPicPr>
          <p:cNvPr id="4" name="Image 3"/>
          <p:cNvPicPr>
            <a:picLocks noChangeAspect="1"/>
          </p:cNvPicPr>
          <p:nvPr/>
        </p:nvPicPr>
        <p:blipFill rotWithShape="1">
          <a:blip r:embed="rId3">
            <a:extLst>
              <a:ext uri="{28A0092B-C50C-407E-A947-70E740481C1C}">
                <a14:useLocalDpi xmlns:a14="http://schemas.microsoft.com/office/drawing/2010/main" val="0"/>
              </a:ext>
            </a:extLst>
          </a:blip>
          <a:srcRect l="4890" t="17978" r="45639" b="3313"/>
          <a:stretch/>
        </p:blipFill>
        <p:spPr>
          <a:xfrm>
            <a:off x="6064714" y="1311300"/>
            <a:ext cx="5694826" cy="4616176"/>
          </a:xfrm>
          <a:prstGeom prst="rect">
            <a:avLst/>
          </a:prstGeom>
        </p:spPr>
      </p:pic>
      <p:sp>
        <p:nvSpPr>
          <p:cNvPr id="5" name="ZoneTexte 4"/>
          <p:cNvSpPr txBox="1"/>
          <p:nvPr/>
        </p:nvSpPr>
        <p:spPr>
          <a:xfrm>
            <a:off x="191344" y="6095542"/>
            <a:ext cx="5300025" cy="646331"/>
          </a:xfrm>
          <a:prstGeom prst="rect">
            <a:avLst/>
          </a:prstGeom>
          <a:noFill/>
        </p:spPr>
        <p:txBody>
          <a:bodyPr wrap="square" rtlCol="0">
            <a:spAutoFit/>
          </a:bodyPr>
          <a:lstStyle/>
          <a:p>
            <a:pPr algn="ctr"/>
            <a:r>
              <a:rPr lang="fr-FR" dirty="0" smtClean="0"/>
              <a:t>Auprès d’un client </a:t>
            </a:r>
            <a:r>
              <a:rPr lang="fr-FR" dirty="0"/>
              <a:t>(</a:t>
            </a:r>
            <a:r>
              <a:rPr lang="fr-FR" dirty="0" err="1"/>
              <a:t>aaaa</a:t>
            </a:r>
            <a:r>
              <a:rPr lang="fr-FR" dirty="0"/>
              <a:t>::c30c:0:0:46)</a:t>
            </a:r>
            <a:r>
              <a:rPr lang="fr-FR" dirty="0" smtClean="0"/>
              <a:t> Inscrit au service 2 (Température).</a:t>
            </a:r>
            <a:endParaRPr lang="fr-FR" dirty="0"/>
          </a:p>
        </p:txBody>
      </p:sp>
      <p:sp>
        <p:nvSpPr>
          <p:cNvPr id="6" name="ZoneTexte 5"/>
          <p:cNvSpPr txBox="1"/>
          <p:nvPr/>
        </p:nvSpPr>
        <p:spPr>
          <a:xfrm>
            <a:off x="6001338" y="6095541"/>
            <a:ext cx="5688632" cy="646331"/>
          </a:xfrm>
          <a:prstGeom prst="rect">
            <a:avLst/>
          </a:prstGeom>
          <a:noFill/>
        </p:spPr>
        <p:txBody>
          <a:bodyPr wrap="square" rtlCol="0">
            <a:spAutoFit/>
          </a:bodyPr>
          <a:lstStyle/>
          <a:p>
            <a:pPr algn="ctr"/>
            <a:r>
              <a:rPr lang="fr-FR" dirty="0" smtClean="0"/>
              <a:t>Auprès du même client mais cette fois inscrit au service 1 (Humidité).</a:t>
            </a:r>
            <a:endParaRPr lang="fr-FR" dirty="0"/>
          </a:p>
        </p:txBody>
      </p:sp>
      <p:sp>
        <p:nvSpPr>
          <p:cNvPr id="7" name="Accolade fermante 6"/>
          <p:cNvSpPr/>
          <p:nvPr/>
        </p:nvSpPr>
        <p:spPr>
          <a:xfrm>
            <a:off x="7680176" y="2348880"/>
            <a:ext cx="648072" cy="1152128"/>
          </a:xfrm>
          <a:prstGeom prst="righ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8" name="ZoneTexte 7"/>
          <p:cNvSpPr txBox="1"/>
          <p:nvPr/>
        </p:nvSpPr>
        <p:spPr>
          <a:xfrm>
            <a:off x="8530048" y="2601778"/>
            <a:ext cx="2448272" cy="646331"/>
          </a:xfrm>
          <a:prstGeom prst="rect">
            <a:avLst/>
          </a:prstGeom>
          <a:noFill/>
        </p:spPr>
        <p:txBody>
          <a:bodyPr wrap="square" rtlCol="0">
            <a:spAutoFit/>
          </a:bodyPr>
          <a:lstStyle/>
          <a:p>
            <a:pPr algn="ctr"/>
            <a:r>
              <a:rPr lang="fr-FR" dirty="0" smtClean="0">
                <a:solidFill>
                  <a:srgbClr val="FF0000"/>
                </a:solidFill>
              </a:rPr>
              <a:t>Aucun client n’est présent.</a:t>
            </a:r>
            <a:endParaRPr lang="fr-FR" dirty="0">
              <a:solidFill>
                <a:srgbClr val="FF0000"/>
              </a:solidFill>
            </a:endParaRPr>
          </a:p>
        </p:txBody>
      </p:sp>
      <p:sp>
        <p:nvSpPr>
          <p:cNvPr id="9" name="Espace réservé du numéro de diapositive 8"/>
          <p:cNvSpPr>
            <a:spLocks noGrp="1"/>
          </p:cNvSpPr>
          <p:nvPr>
            <p:ph type="sldNum" sz="quarter" idx="12"/>
          </p:nvPr>
        </p:nvSpPr>
        <p:spPr/>
        <p:txBody>
          <a:bodyPr/>
          <a:lstStyle/>
          <a:p>
            <a:fld id="{E31375A4-56A4-47D6-9801-1991572033F7}" type="slidenum">
              <a:rPr lang="fr-FR" smtClean="0"/>
              <a:pPr/>
              <a:t>11</a:t>
            </a:fld>
            <a:endParaRPr lang="fr-FR" dirty="0"/>
          </a:p>
        </p:txBody>
      </p:sp>
    </p:spTree>
    <p:extLst>
      <p:ext uri="{BB962C8B-B14F-4D97-AF65-F5344CB8AC3E}">
        <p14:creationId xmlns:p14="http://schemas.microsoft.com/office/powerpoint/2010/main" val="337033329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79376" y="1340768"/>
            <a:ext cx="11029615" cy="2649635"/>
          </a:xfrm>
        </p:spPr>
        <p:txBody>
          <a:bodyPr>
            <a:normAutofit/>
          </a:bodyPr>
          <a:lstStyle/>
          <a:p>
            <a:pPr algn="ctr"/>
            <a:r>
              <a:rPr lang="fr-FR" dirty="0" smtClean="0">
                <a:solidFill>
                  <a:schemeClr val="tx1"/>
                </a:solidFill>
              </a:rPr>
              <a:t/>
            </a:r>
            <a:br>
              <a:rPr lang="fr-FR" dirty="0" smtClean="0">
                <a:solidFill>
                  <a:schemeClr val="tx1"/>
                </a:solidFill>
              </a:rPr>
            </a:br>
            <a:r>
              <a:rPr lang="fr-FR" dirty="0" smtClean="0">
                <a:solidFill>
                  <a:schemeClr val="tx1"/>
                </a:solidFill>
              </a:rPr>
              <a:t>Application multi-SAUTS : </a:t>
            </a:r>
            <a:br>
              <a:rPr lang="fr-FR" dirty="0" smtClean="0">
                <a:solidFill>
                  <a:schemeClr val="tx1"/>
                </a:solidFill>
              </a:rPr>
            </a:br>
            <a:r>
              <a:rPr lang="fr-FR" dirty="0" smtClean="0"/>
              <a:t>(</a:t>
            </a:r>
            <a:r>
              <a:rPr lang="fr-FR" dirty="0"/>
              <a:t>communication entre </a:t>
            </a:r>
            <a:r>
              <a:rPr lang="fr-FR" dirty="0"/>
              <a:t> </a:t>
            </a:r>
            <a:r>
              <a:rPr lang="fr-FR" dirty="0" smtClean="0"/>
              <a:t>TROIS nœuds )</a:t>
            </a:r>
            <a:r>
              <a:rPr lang="fr-FR" dirty="0">
                <a:solidFill>
                  <a:schemeClr val="tx1"/>
                </a:solidFill>
              </a:rPr>
              <a:t/>
            </a:r>
            <a:br>
              <a:rPr lang="fr-FR" dirty="0">
                <a:solidFill>
                  <a:schemeClr val="tx1"/>
                </a:solidFill>
              </a:rPr>
            </a:br>
            <a:endParaRPr lang="fr-FR" dirty="0"/>
          </a:p>
        </p:txBody>
      </p:sp>
      <p:sp>
        <p:nvSpPr>
          <p:cNvPr id="3" name="Espace réservé du numéro de diapositive 2"/>
          <p:cNvSpPr>
            <a:spLocks noGrp="1"/>
          </p:cNvSpPr>
          <p:nvPr>
            <p:ph type="sldNum" sz="quarter" idx="12"/>
          </p:nvPr>
        </p:nvSpPr>
        <p:spPr/>
        <p:txBody>
          <a:bodyPr/>
          <a:lstStyle/>
          <a:p>
            <a:pPr algn="r"/>
            <a:fld id="{E31375A4-56A4-47D6-9801-1991572033F7}" type="slidenum">
              <a:rPr lang="fr-FR" smtClean="0"/>
              <a:pPr algn="r"/>
              <a:t>12</a:t>
            </a:fld>
            <a:endParaRPr lang="fr-FR" dirty="0"/>
          </a:p>
        </p:txBody>
      </p:sp>
    </p:spTree>
    <p:extLst>
      <p:ext uri="{BB962C8B-B14F-4D97-AF65-F5344CB8AC3E}">
        <p14:creationId xmlns:p14="http://schemas.microsoft.com/office/powerpoint/2010/main" val="39569963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txBox="1">
            <a:spLocks/>
          </p:cNvSpPr>
          <p:nvPr/>
        </p:nvSpPr>
        <p:spPr>
          <a:xfrm>
            <a:off x="460172" y="735484"/>
            <a:ext cx="11029615" cy="1151632"/>
          </a:xfrm>
          <a:prstGeom prst="rect">
            <a:avLst/>
          </a:prstGeom>
        </p:spPr>
        <p:txBody>
          <a:bodyPr numCol="1" rtlCol="0"/>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fr-FR" dirty="0" smtClean="0">
                <a:solidFill>
                  <a:schemeClr val="tx1"/>
                </a:solidFill>
              </a:rPr>
              <a:t>  Nœud intermédiaire </a:t>
            </a:r>
            <a:endParaRPr lang="fr-FR" dirty="0">
              <a:solidFill>
                <a:schemeClr val="tx1"/>
              </a:solidFill>
            </a:endParaRPr>
          </a:p>
        </p:txBody>
      </p:sp>
      <p:pic>
        <p:nvPicPr>
          <p:cNvPr id="9" name="Image 8"/>
          <p:cNvPicPr>
            <a:picLocks noChangeAspect="1"/>
          </p:cNvPicPr>
          <p:nvPr/>
        </p:nvPicPr>
        <p:blipFill rotWithShape="1">
          <a:blip r:embed="rId2">
            <a:extLst>
              <a:ext uri="{28A0092B-C50C-407E-A947-70E740481C1C}">
                <a14:useLocalDpi xmlns:a14="http://schemas.microsoft.com/office/drawing/2010/main" val="0"/>
              </a:ext>
            </a:extLst>
          </a:blip>
          <a:srcRect l="4512" t="17626" r="48114" b="5995"/>
          <a:stretch/>
        </p:blipFill>
        <p:spPr>
          <a:xfrm>
            <a:off x="942389" y="1317182"/>
            <a:ext cx="4248472" cy="4565972"/>
          </a:xfrm>
          <a:prstGeom prst="rect">
            <a:avLst/>
          </a:prstGeom>
        </p:spPr>
      </p:pic>
      <p:pic>
        <p:nvPicPr>
          <p:cNvPr id="10" name="Image 9"/>
          <p:cNvPicPr>
            <a:picLocks noChangeAspect="1"/>
          </p:cNvPicPr>
          <p:nvPr/>
        </p:nvPicPr>
        <p:blipFill rotWithShape="1">
          <a:blip r:embed="rId3">
            <a:extLst>
              <a:ext uri="{28A0092B-C50C-407E-A947-70E740481C1C}">
                <a14:useLocalDpi xmlns:a14="http://schemas.microsoft.com/office/drawing/2010/main" val="0"/>
              </a:ext>
            </a:extLst>
          </a:blip>
          <a:srcRect l="4317" t="17277" r="61146" b="4018"/>
          <a:stretch/>
        </p:blipFill>
        <p:spPr>
          <a:xfrm>
            <a:off x="7177653" y="1317182"/>
            <a:ext cx="4104456" cy="4565972"/>
          </a:xfrm>
          <a:prstGeom prst="rect">
            <a:avLst/>
          </a:prstGeom>
          <a:ln>
            <a:solidFill>
              <a:srgbClr val="FF0000"/>
            </a:solidFill>
          </a:ln>
        </p:spPr>
      </p:pic>
      <p:cxnSp>
        <p:nvCxnSpPr>
          <p:cNvPr id="14" name="Connecteur droit 13"/>
          <p:cNvCxnSpPr/>
          <p:nvPr/>
        </p:nvCxnSpPr>
        <p:spPr>
          <a:xfrm>
            <a:off x="9644237" y="2116860"/>
            <a:ext cx="857965" cy="7009"/>
          </a:xfrm>
          <a:prstGeom prst="line">
            <a:avLst/>
          </a:prstGeom>
        </p:spPr>
        <p:style>
          <a:lnRef idx="2">
            <a:schemeClr val="accent3"/>
          </a:lnRef>
          <a:fillRef idx="0">
            <a:schemeClr val="accent3"/>
          </a:fillRef>
          <a:effectRef idx="1">
            <a:schemeClr val="accent3"/>
          </a:effectRef>
          <a:fontRef idx="minor">
            <a:schemeClr val="tx1"/>
          </a:fontRef>
        </p:style>
      </p:cxnSp>
      <p:cxnSp>
        <p:nvCxnSpPr>
          <p:cNvPr id="18" name="Connecteur droit 17"/>
          <p:cNvCxnSpPr/>
          <p:nvPr/>
        </p:nvCxnSpPr>
        <p:spPr>
          <a:xfrm>
            <a:off x="9644237" y="1670044"/>
            <a:ext cx="857965" cy="0"/>
          </a:xfrm>
          <a:prstGeom prst="line">
            <a:avLst/>
          </a:prstGeom>
        </p:spPr>
        <p:style>
          <a:lnRef idx="2">
            <a:schemeClr val="accent3"/>
          </a:lnRef>
          <a:fillRef idx="0">
            <a:schemeClr val="accent3"/>
          </a:fillRef>
          <a:effectRef idx="1">
            <a:schemeClr val="accent3"/>
          </a:effectRef>
          <a:fontRef idx="minor">
            <a:schemeClr val="tx1"/>
          </a:fontRef>
        </p:style>
      </p:cxnSp>
      <p:sp>
        <p:nvSpPr>
          <p:cNvPr id="22" name="Ellipse 21"/>
          <p:cNvSpPr/>
          <p:nvPr/>
        </p:nvSpPr>
        <p:spPr>
          <a:xfrm>
            <a:off x="7177653" y="1382012"/>
            <a:ext cx="360041" cy="28803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3" name="Ellipse 22"/>
          <p:cNvSpPr/>
          <p:nvPr/>
        </p:nvSpPr>
        <p:spPr>
          <a:xfrm>
            <a:off x="9206057" y="1787032"/>
            <a:ext cx="360041" cy="32982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4" name="Ellipse 23"/>
          <p:cNvSpPr/>
          <p:nvPr/>
        </p:nvSpPr>
        <p:spPr>
          <a:xfrm>
            <a:off x="9210863" y="1382012"/>
            <a:ext cx="360041" cy="28803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6" name="ZoneTexte 25"/>
          <p:cNvSpPr txBox="1"/>
          <p:nvPr/>
        </p:nvSpPr>
        <p:spPr>
          <a:xfrm>
            <a:off x="865187" y="6093296"/>
            <a:ext cx="4366717" cy="369332"/>
          </a:xfrm>
          <a:prstGeom prst="rect">
            <a:avLst/>
          </a:prstGeom>
          <a:noFill/>
        </p:spPr>
        <p:txBody>
          <a:bodyPr wrap="square" rtlCol="0">
            <a:spAutoFit/>
          </a:bodyPr>
          <a:lstStyle/>
          <a:p>
            <a:pPr algn="ctr"/>
            <a:r>
              <a:rPr lang="fr-FR" dirty="0" smtClean="0"/>
              <a:t>Aucun nœud n’est encore présent</a:t>
            </a:r>
            <a:endParaRPr lang="fr-FR" dirty="0"/>
          </a:p>
        </p:txBody>
      </p:sp>
      <p:sp>
        <p:nvSpPr>
          <p:cNvPr id="27" name="ZoneTexte 26"/>
          <p:cNvSpPr txBox="1"/>
          <p:nvPr/>
        </p:nvSpPr>
        <p:spPr>
          <a:xfrm>
            <a:off x="6613708" y="6093296"/>
            <a:ext cx="4378835" cy="369332"/>
          </a:xfrm>
          <a:prstGeom prst="rect">
            <a:avLst/>
          </a:prstGeom>
          <a:noFill/>
        </p:spPr>
        <p:txBody>
          <a:bodyPr wrap="square" rtlCol="0">
            <a:spAutoFit/>
          </a:bodyPr>
          <a:lstStyle/>
          <a:p>
            <a:pPr algn="ctr"/>
            <a:r>
              <a:rPr lang="fr-FR" dirty="0" smtClean="0"/>
              <a:t>             2 autres nœud a part sont présents</a:t>
            </a:r>
            <a:endParaRPr lang="fr-FR" dirty="0"/>
          </a:p>
        </p:txBody>
      </p:sp>
      <p:sp>
        <p:nvSpPr>
          <p:cNvPr id="31" name="Espace réservé du numéro de diapositive 30"/>
          <p:cNvSpPr>
            <a:spLocks noGrp="1"/>
          </p:cNvSpPr>
          <p:nvPr>
            <p:ph type="sldNum" sz="quarter" idx="12"/>
          </p:nvPr>
        </p:nvSpPr>
        <p:spPr/>
        <p:txBody>
          <a:bodyPr/>
          <a:lstStyle/>
          <a:p>
            <a:fld id="{E31375A4-56A4-47D6-9801-1991572033F7}" type="slidenum">
              <a:rPr lang="fr-FR" smtClean="0"/>
              <a:pPr/>
              <a:t>13</a:t>
            </a:fld>
            <a:endParaRPr lang="fr-FR" dirty="0"/>
          </a:p>
        </p:txBody>
      </p:sp>
    </p:spTree>
    <p:extLst>
      <p:ext uri="{BB962C8B-B14F-4D97-AF65-F5344CB8AC3E}">
        <p14:creationId xmlns:p14="http://schemas.microsoft.com/office/powerpoint/2010/main" val="60555167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smtClean="0"/>
              <a:t>Principe Du fonctionnement</a:t>
            </a:r>
            <a:endParaRPr lang="fr-FR" dirty="0"/>
          </a:p>
        </p:txBody>
      </p:sp>
      <p:sp>
        <p:nvSpPr>
          <p:cNvPr id="3" name="Espace réservé du contenu 2"/>
          <p:cNvSpPr>
            <a:spLocks noGrp="1"/>
          </p:cNvSpPr>
          <p:nvPr>
            <p:ph idx="1"/>
          </p:nvPr>
        </p:nvSpPr>
        <p:spPr/>
        <p:txBody>
          <a:bodyPr>
            <a:noAutofit/>
          </a:bodyPr>
          <a:lstStyle/>
          <a:p>
            <a:r>
              <a:rPr lang="fr-FR" sz="2400" dirty="0" smtClean="0"/>
              <a:t>Chaque paquet reçu est transféré vers un nœud voisin aléatoire .Chaque nœud maintient une liste de ses voisins qui a était construite grâce à l’utilisation du mécanisme d’annonce</a:t>
            </a:r>
          </a:p>
          <a:p>
            <a:r>
              <a:rPr lang="fr-FR" sz="2400" dirty="0" smtClean="0"/>
              <a:t>Lorsqu'un </a:t>
            </a:r>
            <a:r>
              <a:rPr lang="fr-FR" sz="2400" dirty="0"/>
              <a:t>paquet arrive </a:t>
            </a:r>
            <a:r>
              <a:rPr lang="fr-FR" sz="2400" dirty="0" smtClean="0"/>
              <a:t>à un nœud, </a:t>
            </a:r>
            <a:r>
              <a:rPr lang="fr-FR" sz="2400" dirty="0"/>
              <a:t>la fonction forward </a:t>
            </a:r>
            <a:r>
              <a:rPr lang="fr-FR" sz="2400" dirty="0" smtClean="0"/>
              <a:t>() est </a:t>
            </a:r>
            <a:r>
              <a:rPr lang="fr-FR" sz="2400" dirty="0"/>
              <a:t>appelé par la couche multi-sauts. Cette fonction sélectionne </a:t>
            </a:r>
            <a:r>
              <a:rPr lang="fr-FR" sz="2400" dirty="0" smtClean="0"/>
              <a:t>un voisin </a:t>
            </a:r>
            <a:r>
              <a:rPr lang="fr-FR" sz="2400" dirty="0"/>
              <a:t>aléatoire </a:t>
            </a:r>
            <a:r>
              <a:rPr lang="fr-FR" sz="2400" dirty="0" smtClean="0"/>
              <a:t>et lui envoie </a:t>
            </a:r>
            <a:r>
              <a:rPr lang="fr-FR" sz="2400" dirty="0"/>
              <a:t>le paquet. Le paquet </a:t>
            </a:r>
            <a:r>
              <a:rPr lang="fr-FR" sz="2400" dirty="0" smtClean="0"/>
              <a:t>est transmis </a:t>
            </a:r>
            <a:r>
              <a:rPr lang="fr-FR" sz="2400" dirty="0"/>
              <a:t>par tous les nœuds du réseau jusqu'à ce qu'il atteigne </a:t>
            </a:r>
            <a:r>
              <a:rPr lang="fr-FR" sz="2400" dirty="0" smtClean="0"/>
              <a:t>sa destination </a:t>
            </a:r>
            <a:r>
              <a:rPr lang="fr-FR" sz="2400" dirty="0"/>
              <a:t>finale </a:t>
            </a:r>
            <a:r>
              <a:rPr lang="fr-FR" sz="2400" dirty="0" smtClean="0"/>
              <a:t>.</a:t>
            </a:r>
          </a:p>
          <a:p>
            <a:r>
              <a:rPr lang="fr-FR" sz="2400" dirty="0" smtClean="0"/>
              <a:t>A bout d’un timer donné et si un nœud ne reçoit aucune information d’un voisin ,ce dernier va être éliminer de sa table de voisinage ,si le cas contraire ,le timer va être de nouveau remis a son valeur initiale . </a:t>
            </a:r>
            <a:endParaRPr lang="fr-FR" sz="2400" dirty="0"/>
          </a:p>
        </p:txBody>
      </p:sp>
      <p:sp>
        <p:nvSpPr>
          <p:cNvPr id="4" name="Espace réservé du numéro de diapositive 3"/>
          <p:cNvSpPr>
            <a:spLocks noGrp="1"/>
          </p:cNvSpPr>
          <p:nvPr>
            <p:ph type="sldNum" sz="quarter" idx="12"/>
          </p:nvPr>
        </p:nvSpPr>
        <p:spPr/>
        <p:txBody>
          <a:bodyPr/>
          <a:lstStyle/>
          <a:p>
            <a:fld id="{E31375A4-56A4-47D6-9801-1991572033F7}" type="slidenum">
              <a:rPr lang="fr-FR" smtClean="0"/>
              <a:pPr/>
              <a:t>14</a:t>
            </a:fld>
            <a:endParaRPr lang="fr-FR" dirty="0"/>
          </a:p>
        </p:txBody>
      </p:sp>
    </p:spTree>
    <p:extLst>
      <p:ext uri="{BB962C8B-B14F-4D97-AF65-F5344CB8AC3E}">
        <p14:creationId xmlns:p14="http://schemas.microsoft.com/office/powerpoint/2010/main" val="40670798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re 12"/>
          <p:cNvSpPr>
            <a:spLocks noGrp="1"/>
          </p:cNvSpPr>
          <p:nvPr>
            <p:ph type="title"/>
          </p:nvPr>
        </p:nvSpPr>
        <p:spPr/>
        <p:txBody>
          <a:bodyPr rtlCol="0"/>
          <a:lstStyle/>
          <a:p>
            <a:pPr algn="ctr" rtl="0"/>
            <a:r>
              <a:rPr lang="fr-FR" sz="4800" dirty="0" smtClean="0"/>
              <a:t>Plan</a:t>
            </a:r>
            <a:endParaRPr lang="fr-FR" sz="4800" dirty="0"/>
          </a:p>
        </p:txBody>
      </p:sp>
      <p:sp>
        <p:nvSpPr>
          <p:cNvPr id="14" name="Espace réservé du contenu 13"/>
          <p:cNvSpPr>
            <a:spLocks noGrp="1"/>
          </p:cNvSpPr>
          <p:nvPr>
            <p:ph idx="1"/>
          </p:nvPr>
        </p:nvSpPr>
        <p:spPr>
          <a:xfrm>
            <a:off x="695400" y="2891665"/>
            <a:ext cx="11029615" cy="3966335"/>
          </a:xfrm>
        </p:spPr>
        <p:txBody>
          <a:bodyPr rtlCol="0">
            <a:normAutofit lnSpcReduction="10000"/>
          </a:bodyPr>
          <a:lstStyle/>
          <a:p>
            <a:pPr>
              <a:lnSpc>
                <a:spcPct val="200000"/>
              </a:lnSpc>
            </a:pPr>
            <a:r>
              <a:rPr lang="fr-FR" sz="2800" dirty="0" smtClean="0"/>
              <a:t>Les </a:t>
            </a:r>
            <a:r>
              <a:rPr lang="fr-FR" sz="2800" dirty="0"/>
              <a:t>piles de communication utilisées par </a:t>
            </a:r>
            <a:r>
              <a:rPr lang="fr-FR" sz="2800" dirty="0" err="1" smtClean="0"/>
              <a:t>Contiki</a:t>
            </a:r>
            <a:r>
              <a:rPr lang="fr-FR" sz="2800" dirty="0" smtClean="0"/>
              <a:t> .</a:t>
            </a:r>
          </a:p>
          <a:p>
            <a:pPr>
              <a:lnSpc>
                <a:spcPct val="200000"/>
              </a:lnSpc>
            </a:pPr>
            <a:r>
              <a:rPr lang="fr-FR" sz="2800" dirty="0" smtClean="0"/>
              <a:t>Exemple de communication entre deux nœuds ( Sender + Reciever) .</a:t>
            </a:r>
          </a:p>
          <a:p>
            <a:pPr>
              <a:lnSpc>
                <a:spcPct val="200000"/>
              </a:lnSpc>
            </a:pPr>
            <a:r>
              <a:rPr lang="fr-FR" sz="2800" dirty="0" smtClean="0"/>
              <a:t>Exemple de communication Multi-sauts ( 3 nœuds) .</a:t>
            </a:r>
          </a:p>
          <a:p>
            <a:pPr>
              <a:lnSpc>
                <a:spcPct val="200000"/>
              </a:lnSpc>
            </a:pPr>
            <a:r>
              <a:rPr lang="fr-FR" sz="2800" dirty="0" smtClean="0"/>
              <a:t>Principe de fonctionnement du module rime Multi-sauts .</a:t>
            </a:r>
          </a:p>
          <a:p>
            <a:pPr>
              <a:lnSpc>
                <a:spcPct val="200000"/>
              </a:lnSpc>
            </a:pPr>
            <a:endParaRPr lang="fr-FR" sz="2800" dirty="0" smtClean="0"/>
          </a:p>
          <a:p>
            <a:pPr>
              <a:lnSpc>
                <a:spcPct val="200000"/>
              </a:lnSpc>
            </a:pPr>
            <a:endParaRPr lang="fr-FR" sz="2800" dirty="0" smtClean="0"/>
          </a:p>
        </p:txBody>
      </p:sp>
      <p:sp>
        <p:nvSpPr>
          <p:cNvPr id="2" name="Espace réservé du numéro de diapositive 1"/>
          <p:cNvSpPr>
            <a:spLocks noGrp="1"/>
          </p:cNvSpPr>
          <p:nvPr>
            <p:ph type="sldNum" sz="quarter" idx="12"/>
          </p:nvPr>
        </p:nvSpPr>
        <p:spPr/>
        <p:txBody>
          <a:bodyPr/>
          <a:lstStyle/>
          <a:p>
            <a:fld id="{E31375A4-56A4-47D6-9801-1991572033F7}" type="slidenum">
              <a:rPr lang="fr-FR" smtClean="0"/>
              <a:pPr/>
              <a:t>2</a:t>
            </a:fld>
            <a:endParaRPr lang="fr-FR" dirty="0"/>
          </a:p>
        </p:txBody>
      </p:sp>
    </p:spTree>
    <p:extLst>
      <p:ext uri="{BB962C8B-B14F-4D97-AF65-F5344CB8AC3E}">
        <p14:creationId xmlns:p14="http://schemas.microsoft.com/office/powerpoint/2010/main" val="30428263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07368" y="908720"/>
            <a:ext cx="11029616" cy="1013800"/>
          </a:xfrm>
        </p:spPr>
        <p:txBody>
          <a:bodyPr/>
          <a:lstStyle/>
          <a:p>
            <a:pPr algn="ctr"/>
            <a:r>
              <a:rPr lang="fr-FR" dirty="0"/>
              <a:t>Les piles de communication utilisées par </a:t>
            </a:r>
            <a:r>
              <a:rPr lang="fr-FR" dirty="0" err="1"/>
              <a:t>Contiki</a:t>
            </a:r>
            <a:r>
              <a:rPr lang="fr-FR" dirty="0"/>
              <a:t> .</a:t>
            </a:r>
            <a:br>
              <a:rPr lang="fr-FR" dirty="0"/>
            </a:br>
            <a:endParaRPr lang="fr-FR" dirty="0"/>
          </a:p>
        </p:txBody>
      </p:sp>
      <p:sp>
        <p:nvSpPr>
          <p:cNvPr id="3" name="Espace réservé du contenu 2"/>
          <p:cNvSpPr>
            <a:spLocks noGrp="1"/>
          </p:cNvSpPr>
          <p:nvPr>
            <p:ph idx="1"/>
          </p:nvPr>
        </p:nvSpPr>
        <p:spPr>
          <a:xfrm>
            <a:off x="407369" y="2708920"/>
            <a:ext cx="11029615" cy="3678303"/>
          </a:xfrm>
        </p:spPr>
        <p:txBody>
          <a:bodyPr>
            <a:noAutofit/>
          </a:bodyPr>
          <a:lstStyle/>
          <a:p>
            <a:pPr algn="just"/>
            <a:r>
              <a:rPr lang="fr-FR" sz="3200" i="1" dirty="0" err="1"/>
              <a:t>Contiki</a:t>
            </a:r>
            <a:r>
              <a:rPr lang="fr-FR" sz="3200" i="1" dirty="0"/>
              <a:t> </a:t>
            </a:r>
            <a:r>
              <a:rPr lang="fr-FR" sz="3200" dirty="0"/>
              <a:t>a deux piles </a:t>
            </a:r>
            <a:r>
              <a:rPr lang="fr-FR" sz="3200" dirty="0" smtClean="0"/>
              <a:t>de protocoles </a:t>
            </a:r>
            <a:r>
              <a:rPr lang="fr-FR" sz="3200" dirty="0"/>
              <a:t>différents : </a:t>
            </a:r>
            <a:r>
              <a:rPr lang="fr-FR" sz="3200" b="1" i="1" dirty="0" err="1"/>
              <a:t>uIP</a:t>
            </a:r>
            <a:r>
              <a:rPr lang="fr-FR" sz="3200" b="1" i="1" dirty="0"/>
              <a:t> </a:t>
            </a:r>
            <a:r>
              <a:rPr lang="fr-FR" sz="3200" dirty="0"/>
              <a:t>et </a:t>
            </a:r>
            <a:r>
              <a:rPr lang="fr-FR" sz="3200" b="1" i="1" dirty="0"/>
              <a:t>Rime</a:t>
            </a:r>
            <a:r>
              <a:rPr lang="fr-FR" sz="3200" dirty="0"/>
              <a:t>. </a:t>
            </a:r>
            <a:r>
              <a:rPr lang="fr-FR" sz="3200" b="1" i="1" dirty="0" err="1"/>
              <a:t>uIP</a:t>
            </a:r>
            <a:r>
              <a:rPr lang="fr-FR" sz="3200" b="1" i="1" dirty="0"/>
              <a:t> </a:t>
            </a:r>
            <a:r>
              <a:rPr lang="fr-FR" sz="3200" dirty="0"/>
              <a:t>fournit une pile complète TCP/IP afin de supporter la technologie </a:t>
            </a:r>
            <a:r>
              <a:rPr lang="fr-FR" sz="3200" dirty="0" smtClean="0"/>
              <a:t>IP et </a:t>
            </a:r>
            <a:r>
              <a:rPr lang="fr-FR" sz="3200" dirty="0"/>
              <a:t>en particulier IPv6/6lowPan. </a:t>
            </a:r>
            <a:r>
              <a:rPr lang="fr-FR" sz="3200" b="1" i="1" dirty="0"/>
              <a:t>Rime </a:t>
            </a:r>
            <a:r>
              <a:rPr lang="fr-FR" sz="3200" dirty="0"/>
              <a:t>fournit un support header compressé destiné aux applications qui </a:t>
            </a:r>
            <a:r>
              <a:rPr lang="fr-FR" sz="3200" dirty="0" smtClean="0"/>
              <a:t>n’ont besoin </a:t>
            </a:r>
            <a:r>
              <a:rPr lang="fr-FR" sz="3200" dirty="0"/>
              <a:t>que de la couche MAC. Ces deux piles de protocole peuvent être interconnectées. </a:t>
            </a:r>
            <a:endParaRPr lang="fr-FR" sz="3200" dirty="0" smtClean="0"/>
          </a:p>
          <a:p>
            <a:pPr algn="just"/>
            <a:endParaRPr lang="fr-FR" sz="3200" dirty="0" smtClean="0"/>
          </a:p>
          <a:p>
            <a:pPr algn="just"/>
            <a:r>
              <a:rPr lang="fr-FR" sz="3200" dirty="0" smtClean="0"/>
              <a:t>Les </a:t>
            </a:r>
            <a:r>
              <a:rPr lang="fr-FR" sz="3200" dirty="0"/>
              <a:t>données </a:t>
            </a:r>
            <a:r>
              <a:rPr lang="fr-FR" sz="3200" dirty="0" err="1" smtClean="0"/>
              <a:t>uIP</a:t>
            </a:r>
            <a:r>
              <a:rPr lang="fr-FR" sz="3200" dirty="0"/>
              <a:t> </a:t>
            </a:r>
            <a:r>
              <a:rPr lang="fr-FR" sz="3200" dirty="0" smtClean="0"/>
              <a:t>peuvent être transmises </a:t>
            </a:r>
            <a:r>
              <a:rPr lang="fr-FR" sz="3200" dirty="0"/>
              <a:t>sur Rime et </a:t>
            </a:r>
            <a:r>
              <a:rPr lang="fr-FR" sz="3200" dirty="0" smtClean="0"/>
              <a:t>vice versa</a:t>
            </a:r>
            <a:r>
              <a:rPr lang="fr-FR" sz="3200" dirty="0"/>
              <a:t>.</a:t>
            </a:r>
            <a:r>
              <a:rPr lang="fr-FR" sz="3200" dirty="0"/>
              <a:t> </a:t>
            </a:r>
            <a:br>
              <a:rPr lang="fr-FR" sz="3200" dirty="0"/>
            </a:br>
            <a:endParaRPr lang="fr-FR" sz="3200" dirty="0"/>
          </a:p>
        </p:txBody>
      </p:sp>
      <p:sp>
        <p:nvSpPr>
          <p:cNvPr id="4" name="Espace réservé du numéro de diapositive 3"/>
          <p:cNvSpPr>
            <a:spLocks noGrp="1"/>
          </p:cNvSpPr>
          <p:nvPr>
            <p:ph type="sldNum" sz="quarter" idx="12"/>
          </p:nvPr>
        </p:nvSpPr>
        <p:spPr/>
        <p:txBody>
          <a:bodyPr/>
          <a:lstStyle/>
          <a:p>
            <a:fld id="{E31375A4-56A4-47D6-9801-1991572033F7}" type="slidenum">
              <a:rPr lang="fr-FR" smtClean="0"/>
              <a:pPr/>
              <a:t>3</a:t>
            </a:fld>
            <a:endParaRPr lang="fr-FR" dirty="0"/>
          </a:p>
        </p:txBody>
      </p:sp>
    </p:spTree>
    <p:extLst>
      <p:ext uri="{BB962C8B-B14F-4D97-AF65-F5344CB8AC3E}">
        <p14:creationId xmlns:p14="http://schemas.microsoft.com/office/powerpoint/2010/main" val="334984163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02896" y="548680"/>
            <a:ext cx="11029616" cy="1013800"/>
          </a:xfrm>
        </p:spPr>
        <p:txBody>
          <a:bodyPr/>
          <a:lstStyle/>
          <a:p>
            <a:pPr algn="ctr"/>
            <a:r>
              <a:rPr lang="fr-FR" b="1" dirty="0"/>
              <a:t>La pile de communication : </a:t>
            </a:r>
            <a:r>
              <a:rPr lang="fr-FR" sz="1800" b="1" dirty="0" err="1"/>
              <a:t>u</a:t>
            </a:r>
            <a:r>
              <a:rPr lang="fr-FR" b="1" dirty="0" err="1"/>
              <a:t>IP</a:t>
            </a:r>
            <a:r>
              <a:rPr lang="fr-FR" dirty="0"/>
              <a:t> </a:t>
            </a:r>
            <a:r>
              <a:rPr lang="fr-FR" b="1" dirty="0" smtClean="0"/>
              <a:t> </a:t>
            </a:r>
            <a:endParaRPr lang="fr-FR" dirty="0"/>
          </a:p>
        </p:txBody>
      </p:sp>
      <p:sp>
        <p:nvSpPr>
          <p:cNvPr id="3" name="Espace réservé du contenu 2"/>
          <p:cNvSpPr>
            <a:spLocks noGrp="1"/>
          </p:cNvSpPr>
          <p:nvPr>
            <p:ph idx="1"/>
          </p:nvPr>
        </p:nvSpPr>
        <p:spPr/>
        <p:txBody>
          <a:bodyPr>
            <a:normAutofit/>
          </a:bodyPr>
          <a:lstStyle/>
          <a:p>
            <a:pPr algn="just"/>
            <a:r>
              <a:rPr lang="fr-FR" sz="2800" b="1" dirty="0" err="1"/>
              <a:t>uIP</a:t>
            </a:r>
            <a:r>
              <a:rPr lang="fr-FR" sz="2800" dirty="0"/>
              <a:t> (micro IP) est une implémentation open source de la pile TCP/IP pour les microcontrôleurs 8bit et 16bit utilisés par exemple dans les réseaux de capteurs sans fil ou dans d'autres systèmes communicants embarqués miniatures</a:t>
            </a:r>
            <a:r>
              <a:rPr lang="fr-FR" sz="2800" dirty="0" smtClean="0"/>
              <a:t>.</a:t>
            </a:r>
            <a:endParaRPr lang="fr-FR" sz="2800" dirty="0"/>
          </a:p>
        </p:txBody>
      </p:sp>
      <p:sp>
        <p:nvSpPr>
          <p:cNvPr id="4" name="Espace réservé du numéro de diapositive 3"/>
          <p:cNvSpPr>
            <a:spLocks noGrp="1"/>
          </p:cNvSpPr>
          <p:nvPr>
            <p:ph type="sldNum" sz="quarter" idx="12"/>
          </p:nvPr>
        </p:nvSpPr>
        <p:spPr/>
        <p:txBody>
          <a:bodyPr/>
          <a:lstStyle/>
          <a:p>
            <a:fld id="{E31375A4-56A4-47D6-9801-1991572033F7}" type="slidenum">
              <a:rPr lang="fr-FR" smtClean="0"/>
              <a:pPr/>
              <a:t>4</a:t>
            </a:fld>
            <a:endParaRPr lang="fr-FR" dirty="0"/>
          </a:p>
        </p:txBody>
      </p:sp>
    </p:spTree>
    <p:extLst>
      <p:ext uri="{BB962C8B-B14F-4D97-AF65-F5344CB8AC3E}">
        <p14:creationId xmlns:p14="http://schemas.microsoft.com/office/powerpoint/2010/main" val="401254822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922883" y="620688"/>
            <a:ext cx="10018713" cy="927463"/>
          </a:xfrm>
        </p:spPr>
        <p:txBody>
          <a:bodyPr/>
          <a:lstStyle/>
          <a:p>
            <a:pPr algn="ctr"/>
            <a:r>
              <a:rPr lang="fr-FR" b="1" dirty="0" smtClean="0"/>
              <a:t>La pile de communication : Rime </a:t>
            </a:r>
            <a:endParaRPr lang="fr-FR" b="1" dirty="0"/>
          </a:p>
        </p:txBody>
      </p:sp>
      <p:sp>
        <p:nvSpPr>
          <p:cNvPr id="6" name="ZoneTexte 5"/>
          <p:cNvSpPr txBox="1"/>
          <p:nvPr/>
        </p:nvSpPr>
        <p:spPr>
          <a:xfrm>
            <a:off x="1055440" y="2420888"/>
            <a:ext cx="9753600" cy="3785652"/>
          </a:xfrm>
          <a:prstGeom prst="rect">
            <a:avLst/>
          </a:prstGeom>
          <a:noFill/>
        </p:spPr>
        <p:txBody>
          <a:bodyPr wrap="square" rtlCol="0">
            <a:spAutoFit/>
          </a:bodyPr>
          <a:lstStyle/>
          <a:p>
            <a:pPr>
              <a:buFontTx/>
              <a:buChar char="-"/>
            </a:pPr>
            <a:r>
              <a:rPr lang="fr-FR" sz="2400" dirty="0" smtClean="0"/>
              <a:t>Rime est différent des architectures de réseau en couches traditionnelles telles que la Architecture Internet .</a:t>
            </a:r>
          </a:p>
          <a:p>
            <a:r>
              <a:rPr lang="fr-FR" sz="2400" dirty="0" smtClean="0"/>
              <a:t/>
            </a:r>
            <a:br>
              <a:rPr lang="fr-FR" sz="2400" dirty="0" smtClean="0"/>
            </a:br>
            <a:r>
              <a:rPr lang="fr-FR" sz="2400" dirty="0" smtClean="0"/>
              <a:t>-Le but de Rime est de simplifier la mise en œuvre de protocoles de réseau de capteurs et de faciliter la réutilisation du code.</a:t>
            </a:r>
          </a:p>
          <a:p>
            <a:r>
              <a:rPr lang="fr-FR" sz="2400" dirty="0" smtClean="0"/>
              <a:t> </a:t>
            </a:r>
            <a:br>
              <a:rPr lang="fr-FR" sz="2400" dirty="0" smtClean="0"/>
            </a:br>
            <a:r>
              <a:rPr lang="fr-FR" sz="2400" dirty="0" smtClean="0"/>
              <a:t>-L'empreinte de code de Rime est inférieure à deux kilo-octets et le</a:t>
            </a:r>
            <a:br>
              <a:rPr lang="fr-FR" sz="2400" dirty="0" smtClean="0"/>
            </a:br>
            <a:r>
              <a:rPr lang="fr-FR" sz="2400" dirty="0" smtClean="0"/>
              <a:t>exigences de mémoire de données de l'ordre de dizaines d'octets.</a:t>
            </a:r>
            <a:br>
              <a:rPr lang="fr-FR" sz="2400" dirty="0" smtClean="0"/>
            </a:br>
            <a:endParaRPr lang="fr-FR" sz="2400" dirty="0" smtClean="0"/>
          </a:p>
          <a:p>
            <a:endParaRPr lang="fr-FR" sz="2400" dirty="0"/>
          </a:p>
        </p:txBody>
      </p:sp>
      <p:sp>
        <p:nvSpPr>
          <p:cNvPr id="3" name="Espace réservé du numéro de diapositive 2"/>
          <p:cNvSpPr>
            <a:spLocks noGrp="1"/>
          </p:cNvSpPr>
          <p:nvPr>
            <p:ph type="sldNum" sz="quarter" idx="12"/>
          </p:nvPr>
        </p:nvSpPr>
        <p:spPr/>
        <p:txBody>
          <a:bodyPr/>
          <a:lstStyle/>
          <a:p>
            <a:fld id="{E31375A4-56A4-47D6-9801-1991572033F7}" type="slidenum">
              <a:rPr lang="fr-FR" smtClean="0"/>
              <a:pPr/>
              <a:t>5</a:t>
            </a:fld>
            <a:endParaRPr lang="fr-FR" dirty="0"/>
          </a:p>
        </p:txBody>
      </p:sp>
    </p:spTree>
    <p:extLst>
      <p:ext uri="{BB962C8B-B14F-4D97-AF65-F5344CB8AC3E}">
        <p14:creationId xmlns:p14="http://schemas.microsoft.com/office/powerpoint/2010/main" val="248480800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283761" y="341573"/>
            <a:ext cx="10018713" cy="1143000"/>
          </a:xfrm>
        </p:spPr>
        <p:txBody>
          <a:bodyPr/>
          <a:lstStyle/>
          <a:p>
            <a:r>
              <a:rPr lang="fr-FR" b="1" dirty="0" smtClean="0"/>
              <a:t>La pile de communication : Rime </a:t>
            </a:r>
            <a:endParaRPr lang="fr-FR" dirty="0"/>
          </a:p>
        </p:txBody>
      </p:sp>
      <p:sp>
        <p:nvSpPr>
          <p:cNvPr id="4" name="ZoneTexte 3"/>
          <p:cNvSpPr txBox="1"/>
          <p:nvPr/>
        </p:nvSpPr>
        <p:spPr>
          <a:xfrm>
            <a:off x="1127448" y="2405074"/>
            <a:ext cx="6165670" cy="3416320"/>
          </a:xfrm>
          <a:prstGeom prst="rect">
            <a:avLst/>
          </a:prstGeom>
          <a:noFill/>
        </p:spPr>
        <p:txBody>
          <a:bodyPr wrap="square" rtlCol="0">
            <a:spAutoFit/>
          </a:bodyPr>
          <a:lstStyle/>
          <a:p>
            <a:r>
              <a:rPr lang="fr-FR" sz="2400" dirty="0" smtClean="0"/>
              <a:t>-Rime est organisé en couches  extrêmement simple, à la fois en termes</a:t>
            </a:r>
          </a:p>
          <a:p>
            <a:r>
              <a:rPr lang="fr-FR" sz="2400" dirty="0" smtClean="0"/>
              <a:t>d'interface et de mise en œuvre.</a:t>
            </a:r>
          </a:p>
          <a:p>
            <a:endParaRPr lang="fr-FR" sz="2400" dirty="0" smtClean="0"/>
          </a:p>
          <a:p>
            <a:r>
              <a:rPr lang="fr-FR" sz="2400" dirty="0" smtClean="0"/>
              <a:t>- Chaque couche ajoute sa propre</a:t>
            </a:r>
          </a:p>
          <a:p>
            <a:r>
              <a:rPr lang="fr-FR" sz="2400" dirty="0" smtClean="0"/>
              <a:t>en-tête aux messages sortants.</a:t>
            </a:r>
          </a:p>
          <a:p>
            <a:endParaRPr lang="fr-FR" sz="2400" dirty="0" smtClean="0"/>
          </a:p>
          <a:p>
            <a:r>
              <a:rPr lang="fr-FR" sz="2400" dirty="0" smtClean="0"/>
              <a:t>- Les couches minces dans Rime permettent la réutilisation du code dans la pile.</a:t>
            </a:r>
            <a:endParaRPr lang="fr-FR" sz="2400" dirty="0"/>
          </a:p>
        </p:txBody>
      </p:sp>
      <p:pic>
        <p:nvPicPr>
          <p:cNvPr id="1026" name="Picture 2" descr="D:\Capture.PNG"/>
          <p:cNvPicPr>
            <a:picLocks noChangeAspect="1" noChangeArrowheads="1"/>
          </p:cNvPicPr>
          <p:nvPr/>
        </p:nvPicPr>
        <p:blipFill>
          <a:blip r:embed="rId3"/>
          <a:srcRect/>
          <a:stretch>
            <a:fillRect/>
          </a:stretch>
        </p:blipFill>
        <p:spPr bwMode="auto">
          <a:xfrm>
            <a:off x="7281151" y="2204864"/>
            <a:ext cx="4499428" cy="4336821"/>
          </a:xfrm>
          <a:prstGeom prst="rect">
            <a:avLst/>
          </a:prstGeom>
          <a:noFill/>
        </p:spPr>
      </p:pic>
      <p:sp>
        <p:nvSpPr>
          <p:cNvPr id="3" name="Espace réservé du numéro de diapositive 2"/>
          <p:cNvSpPr>
            <a:spLocks noGrp="1"/>
          </p:cNvSpPr>
          <p:nvPr>
            <p:ph type="sldNum" sz="quarter" idx="12"/>
          </p:nvPr>
        </p:nvSpPr>
        <p:spPr/>
        <p:txBody>
          <a:bodyPr/>
          <a:lstStyle/>
          <a:p>
            <a:fld id="{E31375A4-56A4-47D6-9801-1991572033F7}" type="slidenum">
              <a:rPr lang="fr-FR" smtClean="0"/>
              <a:pPr/>
              <a:t>6</a:t>
            </a:fld>
            <a:endParaRPr lang="fr-FR" dirty="0"/>
          </a:p>
        </p:txBody>
      </p:sp>
    </p:spTree>
    <p:extLst>
      <p:ext uri="{BB962C8B-B14F-4D97-AF65-F5344CB8AC3E}">
        <p14:creationId xmlns:p14="http://schemas.microsoft.com/office/powerpoint/2010/main" val="353896823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647728" y="404664"/>
            <a:ext cx="10018713" cy="1088572"/>
          </a:xfrm>
        </p:spPr>
        <p:txBody>
          <a:bodyPr/>
          <a:lstStyle/>
          <a:p>
            <a:r>
              <a:rPr lang="fr-FR" dirty="0" smtClean="0"/>
              <a:t>Les primitives de Rime</a:t>
            </a:r>
            <a:endParaRPr lang="fr-FR" dirty="0"/>
          </a:p>
        </p:txBody>
      </p:sp>
      <p:sp>
        <p:nvSpPr>
          <p:cNvPr id="3" name="Espace réservé du contenu 2"/>
          <p:cNvSpPr>
            <a:spLocks noGrp="1"/>
          </p:cNvSpPr>
          <p:nvPr>
            <p:ph idx="1"/>
          </p:nvPr>
        </p:nvSpPr>
        <p:spPr>
          <a:xfrm>
            <a:off x="2173287" y="1916832"/>
            <a:ext cx="10018713" cy="4107543"/>
          </a:xfrm>
        </p:spPr>
        <p:txBody>
          <a:bodyPr>
            <a:normAutofit/>
          </a:bodyPr>
          <a:lstStyle/>
          <a:p>
            <a:r>
              <a:rPr lang="fr-FR" sz="2500" dirty="0" smtClean="0"/>
              <a:t>Gestion du tampon Rime</a:t>
            </a:r>
          </a:p>
          <a:p>
            <a:r>
              <a:rPr lang="fr-FR" sz="2500" dirty="0" smtClean="0"/>
              <a:t>Adresses Rime</a:t>
            </a:r>
          </a:p>
          <a:p>
            <a:r>
              <a:rPr lang="fr-FR" sz="2500" i="1" dirty="0" smtClean="0"/>
              <a:t>Single-hop Unicast</a:t>
            </a:r>
          </a:p>
          <a:p>
            <a:r>
              <a:rPr lang="fr-FR" sz="2500" i="1" dirty="0" smtClean="0"/>
              <a:t>Best-effort local area </a:t>
            </a:r>
            <a:r>
              <a:rPr lang="fr-FR" sz="2500" i="1" dirty="0" err="1" smtClean="0"/>
              <a:t>broadcast</a:t>
            </a:r>
            <a:endParaRPr lang="fr-FR" sz="2500" i="1" dirty="0" smtClean="0"/>
          </a:p>
          <a:p>
            <a:r>
              <a:rPr lang="fr-FR" sz="2500" i="1" dirty="0" err="1" smtClean="0"/>
              <a:t>Mesh</a:t>
            </a:r>
            <a:r>
              <a:rPr lang="fr-FR" sz="2500" i="1" dirty="0" smtClean="0"/>
              <a:t> </a:t>
            </a:r>
            <a:r>
              <a:rPr lang="fr-FR" sz="2500" i="1" dirty="0" err="1" smtClean="0"/>
              <a:t>routing</a:t>
            </a:r>
            <a:endParaRPr lang="fr-FR" sz="2500" dirty="0"/>
          </a:p>
        </p:txBody>
      </p:sp>
      <p:sp>
        <p:nvSpPr>
          <p:cNvPr id="4" name="Espace réservé du numéro de diapositive 3"/>
          <p:cNvSpPr>
            <a:spLocks noGrp="1"/>
          </p:cNvSpPr>
          <p:nvPr>
            <p:ph type="sldNum" sz="quarter" idx="12"/>
          </p:nvPr>
        </p:nvSpPr>
        <p:spPr/>
        <p:txBody>
          <a:bodyPr/>
          <a:lstStyle/>
          <a:p>
            <a:fld id="{E31375A4-56A4-47D6-9801-1991572033F7}" type="slidenum">
              <a:rPr lang="fr-FR" smtClean="0"/>
              <a:pPr/>
              <a:t>7</a:t>
            </a:fld>
            <a:endParaRPr lang="fr-FR" dirty="0"/>
          </a:p>
        </p:txBody>
      </p:sp>
    </p:spTree>
    <p:extLst>
      <p:ext uri="{BB962C8B-B14F-4D97-AF65-F5344CB8AC3E}">
        <p14:creationId xmlns:p14="http://schemas.microsoft.com/office/powerpoint/2010/main" val="1634884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79376" y="1340768"/>
            <a:ext cx="11029615" cy="2649635"/>
          </a:xfrm>
        </p:spPr>
        <p:txBody>
          <a:bodyPr>
            <a:normAutofit fontScale="90000"/>
          </a:bodyPr>
          <a:lstStyle/>
          <a:p>
            <a:pPr algn="ctr"/>
            <a:r>
              <a:rPr lang="fr-FR" dirty="0" smtClean="0">
                <a:solidFill>
                  <a:schemeClr val="tx1"/>
                </a:solidFill>
              </a:rPr>
              <a:t/>
            </a:r>
            <a:br>
              <a:rPr lang="fr-FR" dirty="0" smtClean="0">
                <a:solidFill>
                  <a:schemeClr val="tx1"/>
                </a:solidFill>
              </a:rPr>
            </a:br>
            <a:r>
              <a:rPr lang="fr-FR" dirty="0" smtClean="0">
                <a:solidFill>
                  <a:schemeClr val="tx1"/>
                </a:solidFill>
              </a:rPr>
              <a:t>Application UNICAST (RIME) :   </a:t>
            </a:r>
            <a:br>
              <a:rPr lang="fr-FR" dirty="0" smtClean="0">
                <a:solidFill>
                  <a:schemeClr val="tx1"/>
                </a:solidFill>
              </a:rPr>
            </a:br>
            <a:r>
              <a:rPr lang="fr-FR" dirty="0" smtClean="0">
                <a:solidFill>
                  <a:schemeClr val="tx1"/>
                </a:solidFill>
              </a:rPr>
              <a:t>      </a:t>
            </a:r>
            <a:r>
              <a:rPr lang="fr-FR" dirty="0">
                <a:solidFill>
                  <a:schemeClr val="tx1"/>
                </a:solidFill>
              </a:rPr>
              <a:t>UDP   CILENT   -  </a:t>
            </a:r>
            <a:r>
              <a:rPr lang="fr-FR" dirty="0" smtClean="0">
                <a:solidFill>
                  <a:schemeClr val="tx1"/>
                </a:solidFill>
              </a:rPr>
              <a:t>SERVER</a:t>
            </a:r>
            <a:br>
              <a:rPr lang="fr-FR" dirty="0" smtClean="0">
                <a:solidFill>
                  <a:schemeClr val="tx1"/>
                </a:solidFill>
              </a:rPr>
            </a:br>
            <a:r>
              <a:rPr lang="fr-FR" dirty="0" smtClean="0"/>
              <a:t>(</a:t>
            </a:r>
            <a:r>
              <a:rPr lang="fr-FR" dirty="0"/>
              <a:t>communication entre deux </a:t>
            </a:r>
            <a:r>
              <a:rPr lang="fr-FR" dirty="0" smtClean="0"/>
              <a:t>nœuds :</a:t>
            </a:r>
            <a:br>
              <a:rPr lang="fr-FR" dirty="0" smtClean="0"/>
            </a:br>
            <a:r>
              <a:rPr lang="fr-FR" dirty="0" smtClean="0"/>
              <a:t>émetteur </a:t>
            </a:r>
            <a:r>
              <a:rPr lang="fr-FR" dirty="0"/>
              <a:t>+</a:t>
            </a:r>
            <a:r>
              <a:rPr lang="fr-FR" dirty="0" smtClean="0"/>
              <a:t>récepteur )</a:t>
            </a:r>
            <a:r>
              <a:rPr lang="fr-FR" dirty="0">
                <a:solidFill>
                  <a:schemeClr val="tx1"/>
                </a:solidFill>
              </a:rPr>
              <a:t/>
            </a:r>
            <a:br>
              <a:rPr lang="fr-FR" dirty="0">
                <a:solidFill>
                  <a:schemeClr val="tx1"/>
                </a:solidFill>
              </a:rPr>
            </a:br>
            <a:endParaRPr lang="fr-FR" dirty="0"/>
          </a:p>
        </p:txBody>
      </p:sp>
      <p:sp>
        <p:nvSpPr>
          <p:cNvPr id="4" name="Espace réservé du numéro de diapositive 3"/>
          <p:cNvSpPr>
            <a:spLocks noGrp="1"/>
          </p:cNvSpPr>
          <p:nvPr>
            <p:ph type="sldNum" sz="quarter" idx="12"/>
          </p:nvPr>
        </p:nvSpPr>
        <p:spPr/>
        <p:txBody>
          <a:bodyPr/>
          <a:lstStyle/>
          <a:p>
            <a:pPr algn="r"/>
            <a:fld id="{E31375A4-56A4-47D6-9801-1991572033F7}" type="slidenum">
              <a:rPr lang="fr-FR" smtClean="0"/>
              <a:pPr algn="r"/>
              <a:t>8</a:t>
            </a:fld>
            <a:endParaRPr lang="fr-FR" dirty="0"/>
          </a:p>
        </p:txBody>
      </p:sp>
    </p:spTree>
    <p:extLst>
      <p:ext uri="{BB962C8B-B14F-4D97-AF65-F5344CB8AC3E}">
        <p14:creationId xmlns:p14="http://schemas.microsoft.com/office/powerpoint/2010/main" val="184110743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571636" y="260648"/>
            <a:ext cx="11029615" cy="1497507"/>
          </a:xfrm>
        </p:spPr>
        <p:txBody>
          <a:bodyPr/>
          <a:lstStyle/>
          <a:p>
            <a:pPr algn="ctr"/>
            <a:r>
              <a:rPr lang="fr-FR" dirty="0" smtClean="0"/>
              <a:t>Quelques primitives utilisées</a:t>
            </a:r>
            <a:endParaRPr lang="fr-FR" dirty="0"/>
          </a:p>
        </p:txBody>
      </p:sp>
      <p:sp>
        <p:nvSpPr>
          <p:cNvPr id="3" name="Espace réservé du texte 2"/>
          <p:cNvSpPr>
            <a:spLocks noGrp="1"/>
          </p:cNvSpPr>
          <p:nvPr>
            <p:ph type="body" idx="1"/>
          </p:nvPr>
        </p:nvSpPr>
        <p:spPr>
          <a:xfrm>
            <a:off x="560502" y="1770798"/>
            <a:ext cx="11856640" cy="3111005"/>
          </a:xfrm>
        </p:spPr>
        <p:txBody>
          <a:bodyPr>
            <a:noAutofit/>
          </a:bodyPr>
          <a:lstStyle/>
          <a:p>
            <a:endParaRPr lang="fr-FR" cap="none" dirty="0" smtClean="0"/>
          </a:p>
          <a:p>
            <a:r>
              <a:rPr lang="fr-FR" cap="none" dirty="0" err="1" smtClean="0"/>
              <a:t>Servreg_hack_init</a:t>
            </a:r>
            <a:r>
              <a:rPr lang="fr-FR" cap="none" dirty="0" smtClean="0"/>
              <a:t>();  // Initialisation des services</a:t>
            </a:r>
          </a:p>
          <a:p>
            <a:r>
              <a:rPr lang="fr-FR" cap="none" dirty="0" err="1" smtClean="0"/>
              <a:t>Servreg_hack_register</a:t>
            </a:r>
            <a:r>
              <a:rPr lang="fr-FR" cap="none" dirty="0" smtClean="0"/>
              <a:t>(</a:t>
            </a:r>
            <a:r>
              <a:rPr lang="fr-FR" cap="none" dirty="0" err="1" smtClean="0"/>
              <a:t>service_id</a:t>
            </a:r>
            <a:r>
              <a:rPr lang="fr-FR" cap="none" dirty="0" smtClean="0"/>
              <a:t>, </a:t>
            </a:r>
            <a:r>
              <a:rPr lang="fr-FR" cap="none" dirty="0" err="1" smtClean="0"/>
              <a:t>ipaddr</a:t>
            </a:r>
            <a:r>
              <a:rPr lang="fr-FR" cap="none" dirty="0" smtClean="0"/>
              <a:t>);  // Publication de service . </a:t>
            </a:r>
          </a:p>
          <a:p>
            <a:r>
              <a:rPr lang="fr-FR" cap="none" dirty="0" smtClean="0"/>
              <a:t>Addr1 = </a:t>
            </a:r>
            <a:r>
              <a:rPr lang="fr-FR" cap="none" dirty="0" err="1" smtClean="0"/>
              <a:t>servreg_hack_lookup</a:t>
            </a:r>
            <a:r>
              <a:rPr lang="fr-FR" cap="none" dirty="0" smtClean="0"/>
              <a:t>(service_id1);  // Retourne l’</a:t>
            </a:r>
            <a:r>
              <a:rPr lang="fr-FR" cap="none" dirty="0" err="1" smtClean="0"/>
              <a:t>addresse</a:t>
            </a:r>
            <a:r>
              <a:rPr lang="fr-FR" cap="none" dirty="0" smtClean="0"/>
              <a:t> IPV6 DU NŒUD INSCRIT AU service_id1 (Dernière </a:t>
            </a:r>
            <a:r>
              <a:rPr lang="fr-FR" cap="none" dirty="0" err="1" smtClean="0"/>
              <a:t>addresse</a:t>
            </a:r>
            <a:r>
              <a:rPr lang="fr-FR" cap="none" dirty="0" smtClean="0"/>
              <a:t>)</a:t>
            </a:r>
          </a:p>
          <a:p>
            <a:r>
              <a:rPr lang="fr-FR" cap="none" dirty="0" err="1" smtClean="0"/>
              <a:t>Simple_udp_register</a:t>
            </a:r>
            <a:r>
              <a:rPr lang="fr-FR" cap="none" dirty="0" smtClean="0"/>
              <a:t>(&amp;</a:t>
            </a:r>
            <a:r>
              <a:rPr lang="fr-FR" cap="none" dirty="0" err="1" smtClean="0"/>
              <a:t>unicast_connection</a:t>
            </a:r>
            <a:r>
              <a:rPr lang="fr-FR" cap="none" dirty="0" smtClean="0"/>
              <a:t>, UDP_PORT1,NULL, UDP_PORT1, </a:t>
            </a:r>
            <a:r>
              <a:rPr lang="fr-FR" cap="none" dirty="0" err="1" smtClean="0"/>
              <a:t>receiver</a:t>
            </a:r>
            <a:r>
              <a:rPr lang="fr-FR" cap="none" dirty="0" smtClean="0"/>
              <a:t>); // Établissement d’une connexion unicast</a:t>
            </a:r>
          </a:p>
          <a:p>
            <a:r>
              <a:rPr lang="fr-FR" cap="none" dirty="0" err="1"/>
              <a:t>set_global_address</a:t>
            </a:r>
            <a:r>
              <a:rPr lang="fr-FR" cap="none" dirty="0" smtClean="0"/>
              <a:t>(); // Affectation d’une </a:t>
            </a:r>
            <a:r>
              <a:rPr lang="fr-FR" cap="none" dirty="0" err="1" smtClean="0"/>
              <a:t>addresse</a:t>
            </a:r>
            <a:r>
              <a:rPr lang="fr-FR" cap="none" dirty="0" smtClean="0"/>
              <a:t> IPV6 au nœud.</a:t>
            </a:r>
          </a:p>
        </p:txBody>
      </p:sp>
      <p:sp>
        <p:nvSpPr>
          <p:cNvPr id="4" name="Espace réservé du numéro de diapositive 3"/>
          <p:cNvSpPr>
            <a:spLocks noGrp="1"/>
          </p:cNvSpPr>
          <p:nvPr>
            <p:ph type="sldNum" sz="quarter" idx="12"/>
          </p:nvPr>
        </p:nvSpPr>
        <p:spPr/>
        <p:txBody>
          <a:bodyPr/>
          <a:lstStyle/>
          <a:p>
            <a:pPr algn="r"/>
            <a:fld id="{E31375A4-56A4-47D6-9801-1991572033F7}" type="slidenum">
              <a:rPr lang="fr-FR" smtClean="0"/>
              <a:pPr algn="r"/>
              <a:t>9</a:t>
            </a:fld>
            <a:endParaRPr lang="fr-FR" dirty="0"/>
          </a:p>
        </p:txBody>
      </p:sp>
    </p:spTree>
    <p:extLst>
      <p:ext uri="{BB962C8B-B14F-4D97-AF65-F5344CB8AC3E}">
        <p14:creationId xmlns:p14="http://schemas.microsoft.com/office/powerpoint/2010/main" val="673073134"/>
      </p:ext>
    </p:extLst>
  </p:cSld>
  <p:clrMapOvr>
    <a:masterClrMapping/>
  </p:clrMapOvr>
  <p:timing>
    <p:tnLst>
      <p:par>
        <p:cTn id="1" dur="indefinite" restart="never" nodeType="tmRoot"/>
      </p:par>
    </p:tnLst>
  </p:timing>
</p:sld>
</file>

<file path=ppt/theme/theme1.xml><?xml version="1.0" encoding="utf-8"?>
<a:theme xmlns:a="http://schemas.openxmlformats.org/drawingml/2006/main" name="Dividende">
  <a:themeElements>
    <a:clrScheme name="Dividende">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e">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e">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ppt/theme/theme2.xml><?xml version="1.0" encoding="utf-8"?>
<a:theme xmlns:a="http://schemas.openxmlformats.org/drawingml/2006/main" name="Thème Offic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DirectSourceMarket xmlns="4873beb7-5857-4685-be1f-d57550cc96cc" xsi:nil="true"/>
    <ApprovalStatus xmlns="4873beb7-5857-4685-be1f-d57550cc96cc">InProgress</ApprovalStatus>
    <MarketSpecific xmlns="4873beb7-5857-4685-be1f-d57550cc96cc">false</MarketSpecific>
    <LocComments xmlns="4873beb7-5857-4685-be1f-d57550cc96cc" xsi:nil="true"/>
    <ThumbnailAssetId xmlns="4873beb7-5857-4685-be1f-d57550cc96cc" xsi:nil="true"/>
    <PrimaryImageGen xmlns="4873beb7-5857-4685-be1f-d57550cc96cc">true</PrimaryImageGen>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1566889</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 xsi:nil="true"/>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2012-05-23T08:44:00+00:00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UACurrentWords xmlns="4873beb7-5857-4685-be1f-d57550cc96cc" xsi:nil="true"/>
    <ArtSampleDocs xmlns="4873beb7-5857-4685-be1f-d57550cc96cc" xsi:nil="true"/>
    <UALocRecommendation xmlns="4873beb7-5857-4685-be1f-d57550cc96cc">Localize</UALocRecommendation>
    <Manager xmlns="4873beb7-5857-4685-be1f-d57550cc96cc" xsi:nil="true"/>
    <ShowIn xmlns="4873beb7-5857-4685-be1f-d57550cc96cc">Show everywhere</ShowIn>
    <UANotes xmlns="4873beb7-5857-4685-be1f-d57550cc96cc" xsi:nil="true"/>
    <TemplateStatus xmlns="4873beb7-5857-4685-be1f-d57550cc96cc">Complete</TemplateStatus>
    <InternalTagsTaxHTField0 xmlns="4873beb7-5857-4685-be1f-d57550cc96cc">
      <Terms xmlns="http://schemas.microsoft.com/office/infopath/2007/PartnerControls"/>
    </InternalTagsTaxHTField0>
    <CSXHash xmlns="4873beb7-5857-4685-be1f-d57550cc96cc" xsi:nil="true"/>
    <Downloads xmlns="4873beb7-5857-4685-be1f-d57550cc96cc">0</Downloads>
    <VoteCount xmlns="4873beb7-5857-4685-be1f-d57550cc96cc" xsi:nil="true"/>
    <OOCacheId xmlns="4873beb7-5857-4685-be1f-d57550cc96cc" xsi:nil="true"/>
    <IsDeleted xmlns="4873beb7-5857-4685-be1f-d57550cc96cc">false</IsDeleted>
    <AssetExpire xmlns="4873beb7-5857-4685-be1f-d57550cc96cc">2029-01-01T08:00:00+00:00</AssetExpire>
    <DSATActionTaken xmlns="4873beb7-5857-4685-be1f-d57550cc96cc" xsi:nil="true"/>
    <CSXSubmissionMarket xmlns="4873beb7-5857-4685-be1f-d57550cc96cc" xsi:nil="true"/>
    <TPExecutable xmlns="4873beb7-5857-4685-be1f-d57550cc96cc" xsi:nil="true"/>
    <SubmitterId xmlns="4873beb7-5857-4685-be1f-d57550cc96cc" xsi:nil="true"/>
    <EditorialTags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TP102901017</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836753</LocLastLocAttemptVersionLookup>
    <IsSearchable xmlns="4873beb7-5857-4685-be1f-d57550cc96cc">true</IsSearchable>
    <TemplateTemplateType xmlns="4873beb7-5857-4685-be1f-d57550cc96cc">PowerPoint Design Template</TemplateTemplateType>
    <CampaignTagsTaxHTField0 xmlns="4873beb7-5857-4685-be1f-d57550cc96cc">
      <Terms xmlns="http://schemas.microsoft.com/office/infopath/2007/PartnerControls"/>
    </CampaignTagsTaxHTField0>
    <TPNamespace xmlns="4873beb7-5857-4685-be1f-d57550cc96cc" xsi:nil="true"/>
    <TaxCatchAll xmlns="4873beb7-5857-4685-be1f-d57550cc96cc"/>
    <Markets xmlns="4873beb7-5857-4685-be1f-d57550cc96cc"/>
    <UAProjectedTotalWords xmlns="4873beb7-5857-4685-be1f-d57550cc96cc" xsi:nil="true"/>
    <IntlLangReview xmlns="4873beb7-5857-4685-be1f-d57550cc96cc">false</IntlLangReview>
    <OutputCachingOn xmlns="4873beb7-5857-4685-be1f-d57550cc96cc">false</OutputCachingOn>
    <AverageRating xmlns="4873beb7-5857-4685-be1f-d57550cc96cc" xsi:nil="true"/>
    <APAuthor xmlns="4873beb7-5857-4685-be1f-d57550cc96cc">
      <UserInfo>
        <DisplayName>REDMOND\v-anij</DisplayName>
        <AccountId>2469</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OriginalRelease xmlns="4873beb7-5857-4685-be1f-d57550cc96cc">15</OriginalRelease>
    <TPLaunchHelpLinkType xmlns="4873beb7-5857-4685-be1f-d57550cc96cc">Template</TPLaunchHelpLinkType>
    <LocalizationTagsTaxHTField0 xmlns="4873beb7-5857-4685-be1f-d57550cc96cc">
      <Terms xmlns="http://schemas.microsoft.com/office/infopath/2007/PartnerControls"/>
    </LocalizationTagsTaxHTField0>
    <LocMarketGroupTiers2 xmlns="4873beb7-5857-4685-be1f-d57550cc96cc" xsi:nil="true"/>
  </documentManagement>
</p:properties>
</file>

<file path=customXml/item3.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46CFF6F-D9AA-4BC0-911A-0A1356771912}">
  <ds:schemaRefs>
    <ds:schemaRef ds:uri="http://schemas.microsoft.com/sharepoint/v3/contenttype/forms"/>
  </ds:schemaRefs>
</ds:datastoreItem>
</file>

<file path=customXml/itemProps2.xml><?xml version="1.0" encoding="utf-8"?>
<ds:datastoreItem xmlns:ds="http://schemas.openxmlformats.org/officeDocument/2006/customXml" ds:itemID="{04098515-0C12-46CF-BC7C-69B4A13CD5FA}">
  <ds:schemaRefs>
    <ds:schemaRef ds:uri="http://schemas.microsoft.com/office/2006/metadata/properties"/>
    <ds:schemaRef ds:uri="http://schemas.microsoft.com/office/infopath/2007/PartnerControls"/>
    <ds:schemaRef ds:uri="4873beb7-5857-4685-be1f-d57550cc96cc"/>
  </ds:schemaRefs>
</ds:datastoreItem>
</file>

<file path=customXml/itemProps3.xml><?xml version="1.0" encoding="utf-8"?>
<ds:datastoreItem xmlns:ds="http://schemas.openxmlformats.org/officeDocument/2006/customXml" ds:itemID="{0B5C6E15-39DC-470B-9445-F754B945802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TM03457464[[fn=Dividende]]</Template>
  <TotalTime>0</TotalTime>
  <Words>1654</Words>
  <Application>Microsoft Office PowerPoint</Application>
  <PresentationFormat>Grand écran</PresentationFormat>
  <Paragraphs>174</Paragraphs>
  <Slides>14</Slides>
  <Notes>3</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14</vt:i4>
      </vt:variant>
    </vt:vector>
  </HeadingPairs>
  <TitlesOfParts>
    <vt:vector size="18" baseType="lpstr">
      <vt:lpstr>Candara</vt:lpstr>
      <vt:lpstr>Gill Sans MT</vt:lpstr>
      <vt:lpstr>Wingdings 2</vt:lpstr>
      <vt:lpstr>Dividende</vt:lpstr>
      <vt:lpstr>Conception d’une application IoT basée sur les réseaux de capteurs sans fil pour l’acquisition et le contrôle de données agro-environnementales  </vt:lpstr>
      <vt:lpstr>Plan</vt:lpstr>
      <vt:lpstr>Les piles de communication utilisées par Contiki . </vt:lpstr>
      <vt:lpstr>La pile de communication : uIP  </vt:lpstr>
      <vt:lpstr>La pile de communication : Rime </vt:lpstr>
      <vt:lpstr>La pile de communication : Rime </vt:lpstr>
      <vt:lpstr>Les primitives de Rime</vt:lpstr>
      <vt:lpstr> Application UNICAST (RIME) :          UDP   CILENT   -  SERVER (communication entre deux nœuds : émetteur +récepteur ) </vt:lpstr>
      <vt:lpstr>Quelques primitives utilisées</vt:lpstr>
      <vt:lpstr>Présentation PowerPoint</vt:lpstr>
      <vt:lpstr>Présentation PowerPoint</vt:lpstr>
      <vt:lpstr> Application multi-SAUTS :  (communication entre  TROIS nœuds ) </vt:lpstr>
      <vt:lpstr>Présentation PowerPoint</vt:lpstr>
      <vt:lpstr>Principe Du fonctionnement</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2018-04-16T21:26:13Z</dcterms:created>
  <dcterms:modified xsi:type="dcterms:W3CDTF">2018-04-18T13:36:19Z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