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9" d="100"/>
          <a:sy n="69" d="100"/>
        </p:scale>
        <p:origin x="-1416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Rectangle 2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fr-FR" sz="1200" lang="fr-FR"/>
          </a:p>
        </p:txBody>
      </p:sp>
      <p:sp>
        <p:nvSpPr>
          <p:cNvPr id="1048683" name="Rectangle 3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endParaRPr altLang="fr-FR" sz="1200" lang="fr-FR"/>
          </a:p>
        </p:txBody>
      </p:sp>
      <p:sp>
        <p:nvSpPr>
          <p:cNvPr id="1048684" name="Rectangle 4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685" name="Rectangle 5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fr-FR" lang="fr-FR"/>
              <a:t>Cliquez pour modifier les styles du texte du masque</a:t>
            </a:r>
          </a:p>
          <a:p>
            <a:pPr lvl="1"/>
            <a:r>
              <a:rPr altLang="fr-FR" lang="fr-FR"/>
              <a:t>Deuxième niveau</a:t>
            </a:r>
          </a:p>
          <a:p>
            <a:pPr lvl="2"/>
            <a:r>
              <a:rPr altLang="fr-FR" lang="fr-FR"/>
              <a:t>Troisième niveau</a:t>
            </a:r>
          </a:p>
          <a:p>
            <a:pPr lvl="3"/>
            <a:r>
              <a:rPr altLang="fr-FR" lang="fr-FR"/>
              <a:t>Quatrième niveau</a:t>
            </a:r>
          </a:p>
          <a:p>
            <a:pPr lvl="4"/>
            <a:r>
              <a:rPr altLang="fr-FR" lang="fr-FR"/>
              <a:t>Cinquième niveau</a:t>
            </a:r>
          </a:p>
        </p:txBody>
      </p:sp>
      <p:sp>
        <p:nvSpPr>
          <p:cNvPr id="1048686" name="Rectangle 6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vl="0"/>
            <a:endParaRPr altLang="fr-FR" sz="1200" lang="fr-FR"/>
          </a:p>
        </p:txBody>
      </p:sp>
      <p:sp>
        <p:nvSpPr>
          <p:cNvPr id="1048687" name="Rectangle 7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fr-FR" sz="1200" lang="fr-FR"/>
              <a:pPr algn="r" eaLnBrk="1" hangingPunct="1" lvl="0"/>
            </a:fld>
            <a:endParaRPr altLang="fr-FR" sz="1200" lang="fr-FR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0"/>
            <a:ext cx="9144000" cy="6858000"/>
            <a:chOff x="0" y="0"/>
            <a:chExt cx="5760" cy="4320"/>
          </a:xfrm>
        </p:grpSpPr>
        <p:sp>
          <p:nvSpPr>
            <p:cNvPr id="1048590" name="Rectangle 3"/>
            <p:cNvSpPr/>
            <p:nvPr/>
          </p:nvSpPr>
          <p:spPr bwMode="hidden">
            <a:xfrm rot="0">
              <a:off x="0" y="0"/>
              <a:ext cx="2208" cy="4320"/>
            </a:xfrm>
            <a:prstGeom prst="rect"/>
            <a:gradFill rotWithShape="0">
              <a:gsLst>
                <a:gs pos="0">
                  <a:schemeClr val="folHlink">
                    <a:alpha val="100000"/>
                  </a:schemeClr>
                </a:gs>
                <a:gs pos="100000">
                  <a:schemeClr val="lt1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endParaRPr altLang="fr-FR" sz="2400" lang="fr-FR">
                <a:latin typeface="Times New Roman" pitchFamily="18" charset="0"/>
              </a:endParaRPr>
            </a:p>
          </p:txBody>
        </p:sp>
        <p:sp>
          <p:nvSpPr>
            <p:cNvPr id="1048591" name="Rectangle 4"/>
            <p:cNvSpPr/>
            <p:nvPr/>
          </p:nvSpPr>
          <p:spPr bwMode="hidden">
            <a:xfrm rot="0">
              <a:off x="1081" y="1065"/>
              <a:ext cx="4679" cy="1596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sz="2400" lang="fr-FR">
                <a:latin typeface="Times New Roman" pitchFamily="18" charset="0"/>
              </a:endParaRPr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8592" name="Rectangle 6"/>
              <p:cNvSpPr/>
              <p:nvPr/>
            </p:nvSpPr>
            <p:spPr>
              <a:xfrm rot="0">
                <a:off x="361" y="2257"/>
                <a:ext cx="363" cy="404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593" name="Rectangle 7"/>
              <p:cNvSpPr/>
              <p:nvPr/>
            </p:nvSpPr>
            <p:spPr>
              <a:xfrm rot="0">
                <a:off x="1081" y="1065"/>
                <a:ext cx="362" cy="405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594" name="Rectangle 8"/>
              <p:cNvSpPr/>
              <p:nvPr/>
            </p:nvSpPr>
            <p:spPr>
              <a:xfrm rot="0">
                <a:off x="1437" y="672"/>
                <a:ext cx="369" cy="400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595" name="Rectangle 9"/>
              <p:cNvSpPr/>
              <p:nvPr/>
            </p:nvSpPr>
            <p:spPr>
              <a:xfrm rot="0">
                <a:off x="719" y="2257"/>
                <a:ext cx="368" cy="404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596" name="Rectangle 10"/>
              <p:cNvSpPr/>
              <p:nvPr/>
            </p:nvSpPr>
            <p:spPr>
              <a:xfrm rot="0">
                <a:off x="1437" y="1065"/>
                <a:ext cx="369" cy="405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597" name="Rectangle 11"/>
              <p:cNvSpPr/>
              <p:nvPr/>
            </p:nvSpPr>
            <p:spPr>
              <a:xfrm rot="0">
                <a:off x="719" y="1464"/>
                <a:ext cx="368" cy="399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598" name="Rectangle 12"/>
              <p:cNvSpPr/>
              <p:nvPr/>
            </p:nvSpPr>
            <p:spPr>
              <a:xfrm rot="0">
                <a:off x="0" y="1464"/>
                <a:ext cx="367" cy="399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599" name="Rectangle 13"/>
              <p:cNvSpPr/>
              <p:nvPr/>
            </p:nvSpPr>
            <p:spPr>
              <a:xfrm rot="0">
                <a:off x="1081" y="1464"/>
                <a:ext cx="362" cy="399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600" name="Rectangle 14"/>
              <p:cNvSpPr/>
              <p:nvPr/>
            </p:nvSpPr>
            <p:spPr>
              <a:xfrm rot="0">
                <a:off x="361" y="1857"/>
                <a:ext cx="363" cy="406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  <p:sp>
            <p:nvSpPr>
              <p:cNvPr id="1048601" name="Rectangle 15"/>
              <p:cNvSpPr/>
              <p:nvPr/>
            </p:nvSpPr>
            <p:spPr>
              <a:xfrm rot="0">
                <a:off x="719" y="1857"/>
                <a:ext cx="368" cy="406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vl="0"/>
                <a:endParaRPr altLang="fr-FR" sz="2400" lang="fr-FR">
                  <a:latin typeface="Times New Roman" pitchFamily="18" charset="0"/>
                </a:endParaRPr>
              </a:p>
            </p:txBody>
          </p:sp>
        </p:grpSp>
      </p:grpSp>
      <p:sp>
        <p:nvSpPr>
          <p:cNvPr id="1048604" name="Rectangle 16"/>
          <p:cNvSpPr/>
          <p:nvPr>
            <p:ph type="dt" sz="half" idx="2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605" name="Rectangle 17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  <p:sp>
        <p:nvSpPr>
          <p:cNvPr id="1048606" name="Rectangle 18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indent="0" marL="0">
              <a:buFont typeface="Wingdings" pitchFamily="2" charset="2"/>
              <a:buNone/>
              <a:defRPr sz="3400"/>
            </a:lvl1pPr>
          </a:lstStyle>
          <a:p>
            <a:pPr lvl="0"/>
            <a:r>
              <a:rPr altLang="fr-FR" lang="fr-FR" noProof="0" smtClean="0"/>
              <a:t>Cliquez pour modifier le style des sous-titres du masque</a:t>
            </a:r>
          </a:p>
        </p:txBody>
      </p:sp>
      <p:sp>
        <p:nvSpPr>
          <p:cNvPr id="10486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altLang="fr-FR" lang="fr-FR" noProof="0" smtClean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re et texte vertical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79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itre vertical et text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81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re et contenu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Titre de sec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6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eux contenus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65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66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68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48669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70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48671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re seul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V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u avec légen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7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4867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 avec légend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4867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endParaRPr baseline="0" b="0" cap="none" sz="3200" i="0" kern="0" kumimoji="0" lang="fr-FR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fr-FR" sz="1200" lang="fr-FR"/>
          </a:p>
        </p:txBody>
      </p:sp>
      <p:sp>
        <p:nvSpPr>
          <p:cNvPr id="1048577" name="Rectangle 3"/>
          <p:cNvSpPr/>
          <p:nvPr>
            <p:ph type="sldNum" sz="quarter" idx="4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lvl="0"/>
            </a:fld>
            <a:endParaRPr altLang="fr-FR" sz="1200" lang="fr-FR">
              <a:latin typeface="Arial Black" pitchFamily="34" charset="0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0" y="0"/>
            <a:ext cx="9144000" cy="546100"/>
            <a:chOff x="0" y="0"/>
            <a:chExt cx="5760" cy="344"/>
          </a:xfrm>
        </p:grpSpPr>
        <p:sp>
          <p:nvSpPr>
            <p:cNvPr id="1048578" name="Rectangle 5"/>
            <p:cNvSpPr/>
            <p:nvPr/>
          </p:nvSpPr>
          <p:spPr>
            <a:xfrm rot="0">
              <a:off x="0" y="0"/>
              <a:ext cx="180" cy="336"/>
            </a:xfrm>
            <a:prstGeom prst="rect"/>
            <a:gradFill rotWithShape="0">
              <a:gsLst>
                <a:gs pos="0">
                  <a:schemeClr val="folHlink">
                    <a:alpha val="100000"/>
                  </a:schemeClr>
                </a:gs>
                <a:gs pos="100000">
                  <a:schemeClr val="lt1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vl="0"/>
              <a:endParaRPr altLang="fr-FR" sz="2400" lang="fr-FR">
                <a:latin typeface="Times New Roman" pitchFamily="18" charset="0"/>
              </a:endParaRPr>
            </a:p>
          </p:txBody>
        </p:sp>
        <p:sp>
          <p:nvSpPr>
            <p:cNvPr id="1048579" name="Rectangle 6"/>
            <p:cNvSpPr/>
            <p:nvPr/>
          </p:nvSpPr>
          <p:spPr>
            <a:xfrm rot="0">
              <a:off x="260" y="85"/>
              <a:ext cx="5500" cy="173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lt1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sz="2400" lang="fr-FR">
                <a:latin typeface="Times New Roman" pitchFamily="18" charset="0"/>
              </a:endParaRPr>
            </a:p>
          </p:txBody>
        </p:sp>
        <p:sp>
          <p:nvSpPr>
            <p:cNvPr id="1048580" name="Rectangle 7"/>
            <p:cNvSpPr/>
            <p:nvPr/>
          </p:nvSpPr>
          <p:spPr>
            <a:xfrm rot="0">
              <a:off x="258" y="85"/>
              <a:ext cx="87" cy="89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lang="fr-FR">
                <a:solidFill>
                  <a:schemeClr val="hlink"/>
                </a:solidFill>
              </a:endParaRPr>
            </a:p>
          </p:txBody>
        </p:sp>
        <p:sp>
          <p:nvSpPr>
            <p:cNvPr id="1048581" name="Rectangle 8"/>
            <p:cNvSpPr/>
            <p:nvPr/>
          </p:nvSpPr>
          <p:spPr>
            <a:xfrm rot="0">
              <a:off x="345" y="0"/>
              <a:ext cx="88" cy="87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lang="fr-FR">
                <a:solidFill>
                  <a:schemeClr val="hlink"/>
                </a:solidFill>
              </a:endParaRPr>
            </a:p>
          </p:txBody>
        </p:sp>
        <p:sp>
          <p:nvSpPr>
            <p:cNvPr id="1048582" name="Rectangle 9"/>
            <p:cNvSpPr/>
            <p:nvPr/>
          </p:nvSpPr>
          <p:spPr>
            <a:xfrm rot="0">
              <a:off x="345" y="85"/>
              <a:ext cx="88" cy="89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lang="fr-FR">
                <a:solidFill>
                  <a:schemeClr val="accent2"/>
                </a:solidFill>
              </a:endParaRPr>
            </a:p>
          </p:txBody>
        </p:sp>
        <p:sp>
          <p:nvSpPr>
            <p:cNvPr id="1048583" name="Rectangle 10"/>
            <p:cNvSpPr/>
            <p:nvPr/>
          </p:nvSpPr>
          <p:spPr>
            <a:xfrm rot="0">
              <a:off x="173" y="173"/>
              <a:ext cx="86" cy="87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lang="fr-FR">
                <a:solidFill>
                  <a:schemeClr val="hlink"/>
                </a:solidFill>
              </a:endParaRPr>
            </a:p>
          </p:txBody>
        </p:sp>
        <p:sp>
          <p:nvSpPr>
            <p:cNvPr id="1048584" name="Rectangle 11"/>
            <p:cNvSpPr/>
            <p:nvPr/>
          </p:nvSpPr>
          <p:spPr>
            <a:xfrm rot="0">
              <a:off x="83" y="86"/>
              <a:ext cx="89" cy="87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sz="2400" lang="fr-FR">
                <a:latin typeface="Times New Roman" pitchFamily="18" charset="0"/>
              </a:endParaRPr>
            </a:p>
          </p:txBody>
        </p:sp>
        <p:sp>
          <p:nvSpPr>
            <p:cNvPr id="1048585" name="Rectangle 12"/>
            <p:cNvSpPr/>
            <p:nvPr/>
          </p:nvSpPr>
          <p:spPr>
            <a:xfrm rot="0">
              <a:off x="258" y="171"/>
              <a:ext cx="87" cy="87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lang="fr-FR">
                <a:solidFill>
                  <a:schemeClr val="accent2"/>
                </a:solidFill>
              </a:endParaRPr>
            </a:p>
          </p:txBody>
        </p:sp>
        <p:sp>
          <p:nvSpPr>
            <p:cNvPr id="1048586" name="Rectangle 13"/>
            <p:cNvSpPr/>
            <p:nvPr/>
          </p:nvSpPr>
          <p:spPr>
            <a:xfrm rot="0">
              <a:off x="173" y="258"/>
              <a:ext cx="86" cy="86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eaLnBrk="1" hangingPunct="1" lvl="0"/>
              <a:endParaRPr altLang="fr-FR"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048587" name="Rectangle 14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fr-FR" lang="fr-FR"/>
              <a:t>Cliquez pour modifier le style du titre</a:t>
            </a:r>
          </a:p>
        </p:txBody>
      </p:sp>
      <p:sp>
        <p:nvSpPr>
          <p:cNvPr id="1048588" name="Rectangle 15"/>
          <p:cNvSpPr/>
          <p:nvPr>
            <p:ph type="body" sz="full" idx="1"/>
          </p:nvPr>
        </p:nvSpPr>
        <p:spPr>
          <a:xfrm rot="0">
            <a:off x="457200" y="1981200"/>
            <a:ext cx="8229600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fr-FR" lang="fr-FR"/>
              <a:t>Cliquez pour modifier les styles du texte du masque</a:t>
            </a:r>
          </a:p>
          <a:p>
            <a:pPr lvl="1"/>
            <a:r>
              <a:rPr altLang="fr-FR" lang="fr-FR"/>
              <a:t>Deuxième niveau</a:t>
            </a:r>
          </a:p>
          <a:p>
            <a:pPr lvl="2"/>
            <a:r>
              <a:rPr altLang="fr-FR" lang="fr-FR"/>
              <a:t>Troisième niveau</a:t>
            </a:r>
          </a:p>
          <a:p>
            <a:pPr lvl="3"/>
            <a:r>
              <a:rPr altLang="fr-FR" lang="fr-FR"/>
              <a:t>Quatrième niveau</a:t>
            </a:r>
          </a:p>
          <a:p>
            <a:pPr lvl="4"/>
            <a:r>
              <a:rPr altLang="fr-FR" lang="fr-FR"/>
              <a:t>Cinquième niveau</a:t>
            </a:r>
          </a:p>
        </p:txBody>
      </p:sp>
      <p:sp>
        <p:nvSpPr>
          <p:cNvPr id="1048589" name="Rectangle 16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fr-FR" sz="1200" lang="fr-FR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Rectangle 2"/>
          <p:cNvSpPr/>
          <p:nvPr>
            <p:ph type="ctrTitle" sz="full" idx="4294967295"/>
          </p:nvPr>
        </p:nvSpPr>
        <p:spPr>
          <a:xfrm rot="0">
            <a:off x="2971800" y="1828800"/>
            <a:ext cx="6019800" cy="2209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>
              <a:defRPr sz="4400"/>
            </a:lvl1pPr>
          </a:lstStyle>
          <a:p>
            <a:pPr algn="ctr" eaLnBrk="1" hangingPunct="1" lvl="0"/>
            <a:r>
              <a:rPr altLang="fr-FR" sz="4600" lang="fr-FR">
                <a:solidFill>
                  <a:srgbClr val="FFFFFF"/>
                </a:solidFill>
              </a:rPr>
              <a:t>Guide de présentation du stage d’initiation</a:t>
            </a:r>
          </a:p>
        </p:txBody>
      </p:sp>
      <p:sp>
        <p:nvSpPr>
          <p:cNvPr id="1048610" name="Text Box 4"/>
          <p:cNvSpPr txBox="1"/>
          <p:nvPr/>
        </p:nvSpPr>
        <p:spPr>
          <a:xfrm rot="0">
            <a:off x="1619250" y="260350"/>
            <a:ext cx="6048375" cy="7254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b="1" sz="1600" lang="fr-FR"/>
              <a:t>Institut Supérieur des Études Technologiques de Charguia</a:t>
            </a:r>
          </a:p>
          <a:p>
            <a:pPr algn="ctr"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b="1" sz="1700" lang="fr-FR"/>
              <a:t>Département Technologies de l’Informatique</a:t>
            </a:r>
          </a:p>
        </p:txBody>
      </p:sp>
      <p:sp>
        <p:nvSpPr>
          <p:cNvPr id="1048611" name="Text Box 5"/>
          <p:cNvSpPr txBox="1"/>
          <p:nvPr/>
        </p:nvSpPr>
        <p:spPr>
          <a:xfrm rot="0">
            <a:off x="612775" y="4430712"/>
            <a:ext cx="16557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b="1" sz="1800" lang="fr-FR">
                <a:solidFill>
                  <a:schemeClr val="dk2"/>
                </a:solidFill>
              </a:rPr>
              <a:t>Élaboré par:</a:t>
            </a:r>
          </a:p>
        </p:txBody>
      </p:sp>
      <p:sp>
        <p:nvSpPr>
          <p:cNvPr id="1048612" name="Text Box 6"/>
          <p:cNvSpPr txBox="1"/>
          <p:nvPr/>
        </p:nvSpPr>
        <p:spPr>
          <a:xfrm rot="0">
            <a:off x="4932362" y="4430712"/>
            <a:ext cx="23764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b="1" sz="1800" lang="fr-FR">
                <a:solidFill>
                  <a:schemeClr val="dk2"/>
                </a:solidFill>
              </a:rPr>
              <a:t>Encadré par:</a:t>
            </a:r>
          </a:p>
        </p:txBody>
      </p:sp>
      <p:sp>
        <p:nvSpPr>
          <p:cNvPr id="1048613" name="Text Box 7"/>
          <p:cNvSpPr txBox="1"/>
          <p:nvPr/>
        </p:nvSpPr>
        <p:spPr>
          <a:xfrm rot="0">
            <a:off x="2700337" y="6381750"/>
            <a:ext cx="37433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b="1" sz="1800" lang="fr-FR"/>
              <a:t>Année Universitaire 2014-2015</a:t>
            </a:r>
          </a:p>
        </p:txBody>
      </p:sp>
      <p:sp>
        <p:nvSpPr>
          <p:cNvPr id="1048614" name="Text Box 8"/>
          <p:cNvSpPr txBox="1"/>
          <p:nvPr/>
        </p:nvSpPr>
        <p:spPr>
          <a:xfrm rot="0">
            <a:off x="900112" y="4868862"/>
            <a:ext cx="28813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sz="2400" lang="fr-FR"/>
              <a:t>Prénom NOM</a:t>
            </a:r>
          </a:p>
        </p:txBody>
      </p:sp>
      <p:sp>
        <p:nvSpPr>
          <p:cNvPr id="1048615" name="Text Box 9"/>
          <p:cNvSpPr txBox="1"/>
          <p:nvPr/>
        </p:nvSpPr>
        <p:spPr>
          <a:xfrm rot="0">
            <a:off x="5362575" y="4868862"/>
            <a:ext cx="28813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sz="2400" lang="fr-FR"/>
              <a:t>Mr. Prénom NOM</a:t>
            </a:r>
          </a:p>
        </p:txBody>
      </p:sp>
      <p:sp>
        <p:nvSpPr>
          <p:cNvPr id="1048616" name="Text Box 10"/>
          <p:cNvSpPr txBox="1"/>
          <p:nvPr/>
        </p:nvSpPr>
        <p:spPr>
          <a:xfrm rot="0">
            <a:off x="612775" y="5805487"/>
            <a:ext cx="3959225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sz="2000" lang="fr-FR">
                <a:solidFill>
                  <a:schemeClr val="dk2"/>
                </a:solidFill>
              </a:rPr>
              <a:t>Société d’accueil:</a:t>
            </a:r>
            <a:r>
              <a:rPr altLang="fr-FR" sz="2000" lang="fr-FR"/>
              <a:t> ….</a:t>
            </a:r>
          </a:p>
        </p:txBody>
      </p:sp>
      <p:sp>
        <p:nvSpPr>
          <p:cNvPr id="1048617" name="Rectangle 12"/>
          <p:cNvSpPr/>
          <p:nvPr/>
        </p:nvSpPr>
        <p:spPr>
          <a:xfrm rot="0">
            <a:off x="7956550" y="260350"/>
            <a:ext cx="914400" cy="914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SzPct val="100000"/>
              <a:buFontTx/>
              <a:buNone/>
            </a:pPr>
            <a:endParaRPr altLang="fr-FR" sz="1800" lang="fr-FR"/>
          </a:p>
        </p:txBody>
      </p:sp>
      <p:sp>
        <p:nvSpPr>
          <p:cNvPr id="1048618" name="Text Box 13"/>
          <p:cNvSpPr txBox="1"/>
          <p:nvPr/>
        </p:nvSpPr>
        <p:spPr>
          <a:xfrm rot="0">
            <a:off x="7885112" y="333375"/>
            <a:ext cx="1008062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sz="1800" lang="fr-FR"/>
              <a:t>Logo</a:t>
            </a:r>
          </a:p>
          <a:p>
            <a:pPr algn="ctr" eaLnBrk="1" hangingPunct="1" indent="0" lvl="0" marL="0">
              <a:spcBef>
                <a:spcPct val="50000"/>
              </a:spcBef>
              <a:buSzPct val="100000"/>
              <a:buFontTx/>
              <a:buNone/>
            </a:pPr>
            <a:r>
              <a:rPr altLang="fr-FR" sz="1800" lang="fr-FR"/>
              <a:t>Société</a:t>
            </a:r>
          </a:p>
        </p:txBody>
      </p:sp>
      <p:pic>
        <p:nvPicPr>
          <p:cNvPr id="2097152" name="Image 12" descr="logo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23875" y="333375"/>
            <a:ext cx="752475" cy="7620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10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46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sz="4000" lang="fr-FR">
                <a:solidFill>
                  <a:schemeClr val="dk2"/>
                </a:solidFill>
              </a:rPr>
              <a:t>Déroulement de la soutenance</a:t>
            </a:r>
          </a:p>
        </p:txBody>
      </p:sp>
      <p:sp>
        <p:nvSpPr>
          <p:cNvPr id="1048647" name="Rectangle 3"/>
          <p:cNvSpPr/>
          <p:nvPr>
            <p:ph type="body" sz="full" idx="1"/>
          </p:nvPr>
        </p:nvSpPr>
        <p:spPr>
          <a:xfrm rot="0">
            <a:off x="457200" y="1981200"/>
            <a:ext cx="8229600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Durée totale:</a:t>
            </a:r>
            <a:r>
              <a:rPr altLang="fr-FR" sz="2400" lang="fr-FR"/>
              <a:t> 15 à 20 minutes: 10 minutes présentation de l’étudiant + 5 à 10 minutes discussion</a:t>
            </a:r>
          </a:p>
          <a:p>
            <a:pPr eaLnBrk="1" hangingPunct="1" lvl="0"/>
            <a:endParaRPr altLang="fr-FR" sz="2400" lang="fr-FR"/>
          </a:p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Membres du jury:</a:t>
            </a:r>
            <a:r>
              <a:rPr altLang="fr-FR" sz="2400" lang="fr-FR"/>
              <a:t> 1 seul jury qui lit au préalable le rapport de stage</a:t>
            </a:r>
          </a:p>
          <a:p>
            <a:pPr eaLnBrk="1" hangingPunct="1" lvl="0"/>
            <a:endParaRPr altLang="fr-FR" sz="2400" lang="fr-FR"/>
          </a:p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Notation du stage</a:t>
            </a:r>
            <a:r>
              <a:rPr altLang="fr-FR" sz="2400" lang="fr-FR"/>
              <a:t>: La note du stage porte sur la </a:t>
            </a:r>
            <a:r>
              <a:rPr altLang="fr-FR" sz="2400" lang="fr-FR" u="sng"/>
              <a:t>présentation</a:t>
            </a:r>
            <a:r>
              <a:rPr altLang="fr-FR" sz="2400" lang="fr-FR"/>
              <a:t>, le </a:t>
            </a:r>
            <a:r>
              <a:rPr altLang="fr-FR" sz="2400" lang="fr-FR" u="sng"/>
              <a:t>rapport</a:t>
            </a:r>
            <a:r>
              <a:rPr altLang="fr-FR" sz="2400" lang="fr-FR"/>
              <a:t> et le </a:t>
            </a:r>
            <a:r>
              <a:rPr altLang="fr-FR" sz="2400" lang="fr-FR" u="sng"/>
              <a:t>contenu</a:t>
            </a:r>
            <a:r>
              <a:rPr altLang="fr-FR" sz="2400" lang="fr-FR"/>
              <a:t> du stage et sera comptabilisée au niveau du 6ème semestre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11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49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sz="4000" lang="fr-FR">
                <a:solidFill>
                  <a:schemeClr val="dk2"/>
                </a:solidFill>
              </a:rPr>
              <a:t>Mise en forme des diapositives</a:t>
            </a:r>
          </a:p>
        </p:txBody>
      </p:sp>
      <p:sp>
        <p:nvSpPr>
          <p:cNvPr id="1048650" name="Rectangle 3"/>
          <p:cNvSpPr/>
          <p:nvPr>
            <p:ph type="body" sz="full" idx="1"/>
          </p:nvPr>
        </p:nvSpPr>
        <p:spPr>
          <a:xfrm rot="0">
            <a:off x="457200" y="1981200"/>
            <a:ext cx="8686800" cy="4256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Taille de la police:</a:t>
            </a:r>
            <a:r>
              <a:rPr altLang="fr-FR" sz="2400" lang="fr-FR"/>
              <a:t> minimum </a:t>
            </a:r>
            <a:r>
              <a:rPr altLang="fr-FR" b="1" sz="2400" lang="fr-FR">
                <a:solidFill>
                  <a:schemeClr val="dk2"/>
                </a:solidFill>
              </a:rPr>
              <a:t>18 </a:t>
            </a:r>
            <a:r>
              <a:rPr altLang="fr-FR" sz="2400" lang="fr-FR"/>
              <a:t>(projection avec vidéo projecteur), sinon minimum </a:t>
            </a:r>
            <a:r>
              <a:rPr altLang="fr-FR" b="1" sz="2400" lang="fr-FR">
                <a:solidFill>
                  <a:schemeClr val="dk2"/>
                </a:solidFill>
              </a:rPr>
              <a:t>24</a:t>
            </a:r>
          </a:p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Police:</a:t>
            </a:r>
            <a:r>
              <a:rPr altLang="fr-FR" sz="2400" lang="fr-FR"/>
              <a:t> Les diapositives (de la présentation de la société à la conclusion) doivent conserver la même police</a:t>
            </a:r>
          </a:p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Numérotation des diapositives:</a:t>
            </a:r>
            <a:r>
              <a:rPr altLang="fr-FR" sz="2400" lang="fr-FR"/>
              <a:t> toutes sont numérotées </a:t>
            </a:r>
            <a:r>
              <a:rPr altLang="fr-FR" sz="2400" lang="fr-FR" u="sng"/>
              <a:t>à l’exception</a:t>
            </a:r>
            <a:r>
              <a:rPr altLang="fr-FR" sz="2400" lang="fr-FR"/>
              <a:t> de la page de garde. Le plan a pour numéro 2</a:t>
            </a:r>
          </a:p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Couleurs:</a:t>
            </a:r>
            <a:r>
              <a:rPr altLang="fr-FR" sz="2400" lang="fr-FR"/>
              <a:t> Il faut veiller à :</a:t>
            </a:r>
          </a:p>
          <a:p>
            <a:pPr eaLnBrk="1" hangingPunct="1" lvl="1">
              <a:buBlip>
                <a:blip xmlns:r="http://schemas.openxmlformats.org/officeDocument/2006/relationships" r:embed="rId1"/>
              </a:buBlip>
            </a:pPr>
            <a:r>
              <a:rPr altLang="fr-FR" sz="2400" lang="fr-FR"/>
              <a:t>   Avoir un bon contraste entre la couleur du fond et celle de la police </a:t>
            </a:r>
          </a:p>
          <a:p>
            <a:pPr eaLnBrk="1" hangingPunct="1" lvl="1">
              <a:buBlip>
                <a:blip xmlns:r="http://schemas.openxmlformats.org/officeDocument/2006/relationships" r:embed="rId1"/>
              </a:buBlip>
            </a:pPr>
            <a:r>
              <a:rPr altLang="fr-FR" sz="2400" lang="fr-FR"/>
              <a:t>   Éviter des couleurs telles que le jaune qui est illisible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12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52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sz="4000" lang="fr-FR">
                <a:solidFill>
                  <a:schemeClr val="dk2"/>
                </a:solidFill>
              </a:rPr>
              <a:t>Contenu des diapositives</a:t>
            </a:r>
          </a:p>
        </p:txBody>
      </p:sp>
      <p:sp>
        <p:nvSpPr>
          <p:cNvPr id="1048653" name="Rectangle 4"/>
          <p:cNvSpPr/>
          <p:nvPr>
            <p:ph type="body" sz="full" idx="1"/>
          </p:nvPr>
        </p:nvSpPr>
        <p:spPr>
          <a:xfrm rot="0">
            <a:off x="468312" y="2276475"/>
            <a:ext cx="8229600" cy="4256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90000"/>
              </a:lnSpc>
            </a:pPr>
            <a:r>
              <a:rPr altLang="fr-FR" sz="2400" lang="fr-FR"/>
              <a:t>La présentation n’est pas un copier/coller du rapport, mais, une </a:t>
            </a:r>
            <a:r>
              <a:rPr altLang="fr-FR" sz="2400" lang="fr-FR">
                <a:solidFill>
                  <a:srgbClr val="0000FE"/>
                </a:solidFill>
              </a:rPr>
              <a:t>synthèse</a:t>
            </a:r>
            <a:r>
              <a:rPr altLang="fr-FR" sz="2400" lang="fr-FR"/>
              <a:t> de ce qui a été effectué au stage </a:t>
            </a:r>
          </a:p>
          <a:p>
            <a:pPr eaLnBrk="1" hangingPunct="1" lvl="0">
              <a:lnSpc>
                <a:spcPct val="90000"/>
              </a:lnSpc>
            </a:pPr>
            <a:endParaRPr altLang="fr-FR" sz="2400" lang="fr-FR"/>
          </a:p>
          <a:p>
            <a:pPr eaLnBrk="1" hangingPunct="1" lvl="0">
              <a:lnSpc>
                <a:spcPct val="90000"/>
              </a:lnSpc>
            </a:pPr>
            <a:r>
              <a:rPr altLang="fr-FR" sz="2400" lang="fr-FR"/>
              <a:t>Il est fortement </a:t>
            </a:r>
            <a:r>
              <a:rPr altLang="fr-FR" sz="2400" lang="fr-FR">
                <a:solidFill>
                  <a:srgbClr val="0000FE"/>
                </a:solidFill>
              </a:rPr>
              <a:t>déconseillé</a:t>
            </a:r>
            <a:r>
              <a:rPr altLang="fr-FR" sz="2400" lang="fr-FR"/>
              <a:t> d’écrire des paragraphes entiers. Chaque idée doit être rédigée en </a:t>
            </a:r>
            <a:r>
              <a:rPr altLang="fr-FR" sz="2400" lang="fr-FR">
                <a:solidFill>
                  <a:srgbClr val="0000FE"/>
                </a:solidFill>
              </a:rPr>
              <a:t>1 phrase</a:t>
            </a:r>
          </a:p>
          <a:p>
            <a:pPr eaLnBrk="1" hangingPunct="1" lvl="0">
              <a:lnSpc>
                <a:spcPct val="90000"/>
              </a:lnSpc>
              <a:buNone/>
            </a:pPr>
            <a:endParaRPr altLang="fr-FR" sz="2400" lang="fr-FR">
              <a:solidFill>
                <a:srgbClr val="0000FE"/>
              </a:solidFill>
            </a:endParaRPr>
          </a:p>
          <a:p>
            <a:pPr eaLnBrk="1" hangingPunct="1" lvl="0">
              <a:lnSpc>
                <a:spcPct val="90000"/>
              </a:lnSpc>
            </a:pPr>
            <a:r>
              <a:rPr altLang="fr-FR" sz="2400" lang="fr-FR"/>
              <a:t>Il est recommandé de recourir aux puces et aux schémas; un schéma peut résumer clairement tout un paragraphe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13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55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sz="4000" lang="fr-FR">
                <a:solidFill>
                  <a:schemeClr val="dk2"/>
                </a:solidFill>
              </a:rPr>
              <a:t>Présentation orale</a:t>
            </a:r>
          </a:p>
        </p:txBody>
      </p:sp>
      <p:sp>
        <p:nvSpPr>
          <p:cNvPr id="1048656" name="Rectangle 4"/>
          <p:cNvSpPr/>
          <p:nvPr>
            <p:ph type="body" sz="full" idx="1"/>
          </p:nvPr>
        </p:nvSpPr>
        <p:spPr>
          <a:xfrm rot="0">
            <a:off x="457200" y="1981200"/>
            <a:ext cx="8229600" cy="45434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400" i="1" lang="fr-FR">
                <a:solidFill>
                  <a:srgbClr val="0000FE"/>
                </a:solidFill>
              </a:rPr>
              <a:t>Début de la présentation</a:t>
            </a:r>
            <a:r>
              <a:rPr altLang="fr-FR" sz="2400" lang="fr-FR"/>
              <a:t>: L’étudiant peut introduire son exposé de la façon suivante: </a:t>
            </a:r>
            <a:r>
              <a:rPr altLang="fr-FR" sz="2000" i="1" lang="fr-FR"/>
              <a:t>«  Monsieur/ Madame, le jury, j’ai l’honneur de vous présenter mon stage d’initiation réalisé au sein de …(Nom de la société)…et encadré par… (Mr/Mme Nom de l’encadreur) »</a:t>
            </a:r>
          </a:p>
          <a:p>
            <a:pPr eaLnBrk="1" hangingPunct="1" lvl="0"/>
            <a:endParaRPr altLang="fr-FR" sz="2000" i="1" lang="fr-FR"/>
          </a:p>
          <a:p>
            <a:pPr eaLnBrk="1" hangingPunct="1" lvl="0"/>
            <a:r>
              <a:rPr altLang="fr-FR" sz="2400" lang="fr-FR"/>
              <a:t>Il est primordial d’assurer un bon </a:t>
            </a:r>
            <a:r>
              <a:rPr altLang="fr-FR" sz="2400" lang="fr-FR">
                <a:solidFill>
                  <a:srgbClr val="0000FE"/>
                </a:solidFill>
              </a:rPr>
              <a:t>enchaînement</a:t>
            </a:r>
            <a:r>
              <a:rPr altLang="fr-FR" sz="2400" lang="fr-FR"/>
              <a:t> entre les diapositives </a:t>
            </a:r>
          </a:p>
          <a:p>
            <a:pPr eaLnBrk="1" hangingPunct="1" lvl="0"/>
            <a:endParaRPr altLang="fr-FR" sz="2400" lang="fr-FR"/>
          </a:p>
          <a:p>
            <a:pPr eaLnBrk="1" hangingPunct="1" lvl="0"/>
            <a:r>
              <a:rPr altLang="fr-FR" sz="2400" lang="fr-FR"/>
              <a:t>Il faut exposer à </a:t>
            </a:r>
            <a:r>
              <a:rPr altLang="fr-FR" sz="2400" lang="fr-FR">
                <a:solidFill>
                  <a:srgbClr val="0000FE"/>
                </a:solidFill>
              </a:rPr>
              <a:t>haute voix</a:t>
            </a:r>
            <a:r>
              <a:rPr altLang="fr-FR" sz="2400" lang="fr-FR"/>
              <a:t> et </a:t>
            </a:r>
            <a:r>
              <a:rPr altLang="fr-FR" sz="2400" lang="fr-FR">
                <a:solidFill>
                  <a:srgbClr val="0000FE"/>
                </a:solidFill>
              </a:rPr>
              <a:t>articuler</a:t>
            </a:r>
            <a:r>
              <a:rPr altLang="fr-FR" sz="2400" lang="fr-FR"/>
              <a:t> bien </a:t>
            </a:r>
            <a:r>
              <a:rPr altLang="fr-FR" sz="2400" lang="fr-FR">
                <a:solidFill>
                  <a:srgbClr val="0000FE"/>
                </a:solidFill>
              </a:rPr>
              <a:t>clairement</a:t>
            </a:r>
            <a:r>
              <a:rPr altLang="fr-FR" sz="2400" lang="fr-FR"/>
              <a:t> sans précipitation</a:t>
            </a:r>
          </a:p>
          <a:p>
            <a:pPr eaLnBrk="1" hangingPunct="1" lvl="0"/>
            <a:endParaRPr altLang="fr-FR" sz="2400"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14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58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Attitude et gestuelles</a:t>
            </a:r>
          </a:p>
        </p:txBody>
      </p:sp>
      <p:sp>
        <p:nvSpPr>
          <p:cNvPr id="1048659" name="Rectangle 3"/>
          <p:cNvSpPr/>
          <p:nvPr>
            <p:ph type="body" sz="full" idx="1"/>
          </p:nvPr>
        </p:nvSpPr>
        <p:spPr>
          <a:xfrm rot="0">
            <a:off x="457200" y="1981200"/>
            <a:ext cx="8229600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400" lang="fr-FR"/>
              <a:t>Il est important de </a:t>
            </a:r>
            <a:r>
              <a:rPr altLang="fr-FR" sz="2400" lang="fr-FR">
                <a:solidFill>
                  <a:srgbClr val="0000FE"/>
                </a:solidFill>
              </a:rPr>
              <a:t>s’adresser</a:t>
            </a:r>
            <a:r>
              <a:rPr altLang="fr-FR" sz="2400" lang="fr-FR"/>
              <a:t> au jury et de </a:t>
            </a:r>
            <a:r>
              <a:rPr altLang="fr-FR" sz="2400" lang="fr-FR" u="sng">
                <a:solidFill>
                  <a:srgbClr val="0000FE"/>
                </a:solidFill>
              </a:rPr>
              <a:t>ne pas lire</a:t>
            </a:r>
            <a:r>
              <a:rPr altLang="fr-FR" sz="2400" lang="fr-FR"/>
              <a:t> à partir des diapositives, celles-ci représentent un support qui aide l’étudiant dans son exposé</a:t>
            </a:r>
          </a:p>
          <a:p>
            <a:pPr eaLnBrk="1" hangingPunct="1" lvl="0"/>
            <a:endParaRPr altLang="fr-FR" sz="2400" lang="fr-FR"/>
          </a:p>
          <a:p>
            <a:pPr eaLnBrk="1" hangingPunct="1" lvl="0"/>
            <a:r>
              <a:rPr altLang="fr-FR" sz="2400" lang="fr-FR"/>
              <a:t>Il faut garder son </a:t>
            </a:r>
            <a:r>
              <a:rPr altLang="fr-FR" sz="2400" lang="fr-FR">
                <a:solidFill>
                  <a:srgbClr val="0000FE"/>
                </a:solidFill>
              </a:rPr>
              <a:t>sang froid</a:t>
            </a:r>
            <a:r>
              <a:rPr altLang="fr-FR" sz="2400" lang="fr-FR"/>
              <a:t> face aux remarques du jury et ne pas monter de désagrément</a:t>
            </a:r>
          </a:p>
          <a:p>
            <a:pPr eaLnBrk="1" hangingPunct="1" lvl="0"/>
            <a:endParaRPr altLang="fr-FR" sz="2400" lang="fr-FR"/>
          </a:p>
          <a:p>
            <a:pPr eaLnBrk="1" hangingPunct="1" lvl="0"/>
            <a:r>
              <a:rPr altLang="fr-FR" sz="2400" lang="fr-FR"/>
              <a:t>Il faut garder une posture bien droite, </a:t>
            </a:r>
            <a:r>
              <a:rPr altLang="fr-FR" sz="2400" lang="fr-FR">
                <a:solidFill>
                  <a:srgbClr val="0000FE"/>
                </a:solidFill>
              </a:rPr>
              <a:t>ne pas croiser</a:t>
            </a:r>
            <a:r>
              <a:rPr altLang="fr-FR" sz="2400" lang="fr-FR"/>
              <a:t> les bras ou mettre les mains dans les poches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Espace réservé du numéro de diapositive 3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15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61" name="Rectangle 4"/>
          <p:cNvSpPr/>
          <p:nvPr>
            <p:ph type="title" sz="full" idx="0"/>
          </p:nvPr>
        </p:nvSpPr>
        <p:spPr>
          <a:xfrm rot="0">
            <a:off x="1692275" y="25654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fr-FR" b="1" sz="7200" lang="fr-FR">
                <a:solidFill>
                  <a:schemeClr val="dk2"/>
                </a:solidFill>
                <a:latin typeface="Monotype Corsiva" pitchFamily="66" charset="0"/>
              </a:rPr>
              <a:t>Bonne chance !!!!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2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20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Plan</a:t>
            </a:r>
          </a:p>
        </p:txBody>
      </p:sp>
      <p:sp>
        <p:nvSpPr>
          <p:cNvPr id="1048621" name="Rectangle 3"/>
          <p:cNvSpPr/>
          <p:nvPr>
            <p:ph type="body" sz="full" idx="1"/>
          </p:nvPr>
        </p:nvSpPr>
        <p:spPr>
          <a:xfrm rot="0">
            <a:off x="1116012" y="1981200"/>
            <a:ext cx="7570787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800" lang="fr-FR"/>
              <a:t>Présentation de la société</a:t>
            </a:r>
          </a:p>
          <a:p>
            <a:pPr eaLnBrk="1" hangingPunct="1" lvl="0"/>
            <a:r>
              <a:rPr altLang="fr-FR" sz="2800" lang="fr-FR"/>
              <a:t>Contexte du stage</a:t>
            </a:r>
          </a:p>
          <a:p>
            <a:pPr eaLnBrk="1" hangingPunct="1" lvl="0"/>
            <a:r>
              <a:rPr altLang="fr-FR" sz="2800" lang="fr-FR"/>
              <a:t>Quelques notions théoriques</a:t>
            </a:r>
          </a:p>
          <a:p>
            <a:pPr eaLnBrk="1" hangingPunct="1" lvl="0"/>
            <a:r>
              <a:rPr altLang="fr-FR" sz="2800" lang="fr-FR"/>
              <a:t>Tâches effectuées</a:t>
            </a:r>
          </a:p>
          <a:p>
            <a:pPr eaLnBrk="1" hangingPunct="1" lvl="0"/>
            <a:r>
              <a:rPr altLang="fr-FR" sz="2800" lang="fr-FR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3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25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Présentation de la société</a:t>
            </a:r>
          </a:p>
        </p:txBody>
      </p:sp>
      <p:sp>
        <p:nvSpPr>
          <p:cNvPr id="1048626" name="Rectangle 3"/>
          <p:cNvSpPr/>
          <p:nvPr>
            <p:ph type="body" sz="full" idx="1"/>
          </p:nvPr>
        </p:nvSpPr>
        <p:spPr>
          <a:xfrm rot="0">
            <a:off x="457200" y="1981200"/>
            <a:ext cx="8435975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800" lang="fr-FR"/>
              <a:t>La présentation de la société devrait être brève, elle doit présenter, surtout, son domaine d’activité (maintenance informatique, développement de logiciels, secteur bancaire,…) et éventuellement ses principaux projets</a:t>
            </a:r>
          </a:p>
          <a:p>
            <a:pPr eaLnBrk="1" hangingPunct="1" lvl="0"/>
            <a:endParaRPr altLang="fr-FR" sz="2800" lang="fr-FR"/>
          </a:p>
          <a:p>
            <a:pPr eaLnBrk="1" hangingPunct="1" lvl="0"/>
            <a:r>
              <a:rPr altLang="fr-FR" sz="2800" lang="fr-FR"/>
              <a:t>Nombre maximum de diapositives: </a:t>
            </a:r>
            <a:r>
              <a:rPr altLang="fr-FR" b="1" sz="2800" lang="fr-FR">
                <a:solidFill>
                  <a:srgbClr val="0000FE"/>
                </a:solidFill>
              </a:rPr>
              <a:t>2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4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28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Contexte du stage</a:t>
            </a:r>
          </a:p>
        </p:txBody>
      </p:sp>
      <p:sp>
        <p:nvSpPr>
          <p:cNvPr id="1048629" name="Rectangle 3"/>
          <p:cNvSpPr/>
          <p:nvPr>
            <p:ph type="body" sz="full" idx="1"/>
          </p:nvPr>
        </p:nvSpPr>
        <p:spPr>
          <a:xfrm rot="0">
            <a:off x="457200" y="1981200"/>
            <a:ext cx="8229600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800" lang="fr-FR"/>
              <a:t>Il faudrait préciser l’</a:t>
            </a:r>
            <a:r>
              <a:rPr altLang="fr-FR" sz="2800" lang="fr-FR">
                <a:solidFill>
                  <a:srgbClr val="0000FE"/>
                </a:solidFill>
              </a:rPr>
              <a:t>objectif</a:t>
            </a:r>
            <a:r>
              <a:rPr altLang="fr-FR" sz="2800" lang="fr-FR"/>
              <a:t> du stage (travaux de maintenance, configuration, développement,…) et, </a:t>
            </a:r>
            <a:r>
              <a:rPr altLang="fr-FR" sz="2800" lang="fr-FR" u="sng"/>
              <a:t>éventuellement</a:t>
            </a:r>
            <a:r>
              <a:rPr altLang="fr-FR" sz="2800" lang="fr-FR"/>
              <a:t>, les </a:t>
            </a:r>
            <a:r>
              <a:rPr altLang="fr-FR" sz="2800" lang="fr-FR">
                <a:solidFill>
                  <a:srgbClr val="0000FE"/>
                </a:solidFill>
              </a:rPr>
              <a:t>motivations</a:t>
            </a:r>
            <a:r>
              <a:rPr altLang="fr-FR" sz="2800" lang="fr-FR"/>
              <a:t> d’un tel sujet</a:t>
            </a:r>
          </a:p>
          <a:p>
            <a:pPr eaLnBrk="1" hangingPunct="1" lvl="0"/>
            <a:endParaRPr altLang="fr-FR" sz="2800" lang="fr-FR"/>
          </a:p>
          <a:p>
            <a:pPr eaLnBrk="1" hangingPunct="1" lvl="0"/>
            <a:r>
              <a:rPr altLang="fr-FR" sz="2800" lang="fr-FR"/>
              <a:t>Nombre maximum de diapositives: </a:t>
            </a:r>
            <a:r>
              <a:rPr altLang="fr-FR" b="1" sz="2800" lang="fr-FR">
                <a:solidFill>
                  <a:srgbClr val="0000FE"/>
                </a:solidFill>
              </a:rPr>
              <a:t>1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5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31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Quelques notions théoriques</a:t>
            </a:r>
          </a:p>
        </p:txBody>
      </p:sp>
      <p:sp>
        <p:nvSpPr>
          <p:cNvPr id="1048632" name="Rectangle 3"/>
          <p:cNvSpPr/>
          <p:nvPr>
            <p:ph type="body" sz="full" idx="1"/>
          </p:nvPr>
        </p:nvSpPr>
        <p:spPr>
          <a:xfrm rot="0">
            <a:off x="457200" y="1981200"/>
            <a:ext cx="8229600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90000"/>
              </a:lnSpc>
            </a:pPr>
            <a:r>
              <a:rPr altLang="fr-FR" sz="2800" lang="fr-FR"/>
              <a:t>Cette rubrique est </a:t>
            </a:r>
            <a:r>
              <a:rPr altLang="fr-FR" b="1" sz="2800" lang="fr-FR" u="sng"/>
              <a:t>facultative</a:t>
            </a:r>
            <a:r>
              <a:rPr altLang="fr-FR" sz="2800" lang="fr-FR"/>
              <a:t>, elle n’est présente que si le stage a nécessité des nouvelles notions méconnues par l’étudiant</a:t>
            </a:r>
          </a:p>
          <a:p>
            <a:pPr eaLnBrk="1" hangingPunct="1" lvl="0">
              <a:lnSpc>
                <a:spcPct val="90000"/>
              </a:lnSpc>
            </a:pPr>
            <a:endParaRPr altLang="fr-FR" sz="2800" lang="fr-FR"/>
          </a:p>
          <a:p>
            <a:pPr eaLnBrk="1" hangingPunct="1" lvl="0">
              <a:lnSpc>
                <a:spcPct val="90000"/>
              </a:lnSpc>
            </a:pPr>
            <a:r>
              <a:rPr altLang="fr-FR" sz="2800" lang="fr-FR"/>
              <a:t>Les notions doivent être introduites à travers des </a:t>
            </a:r>
            <a:r>
              <a:rPr altLang="fr-FR" sz="2800" lang="fr-FR">
                <a:solidFill>
                  <a:srgbClr val="0000FE"/>
                </a:solidFill>
              </a:rPr>
              <a:t>illustrations</a:t>
            </a:r>
            <a:r>
              <a:rPr altLang="fr-FR" sz="2800" lang="fr-FR"/>
              <a:t> ou des </a:t>
            </a:r>
            <a:r>
              <a:rPr altLang="fr-FR" sz="2800" lang="fr-FR">
                <a:solidFill>
                  <a:srgbClr val="0000FE"/>
                </a:solidFill>
              </a:rPr>
              <a:t>définitions</a:t>
            </a:r>
            <a:r>
              <a:rPr altLang="fr-FR" sz="2800" lang="fr-FR"/>
              <a:t> </a:t>
            </a:r>
            <a:r>
              <a:rPr altLang="fr-FR" sz="2800" lang="fr-FR" u="sng"/>
              <a:t>très brèves</a:t>
            </a:r>
          </a:p>
          <a:p>
            <a:pPr eaLnBrk="1" hangingPunct="1" lvl="0">
              <a:lnSpc>
                <a:spcPct val="90000"/>
              </a:lnSpc>
            </a:pPr>
            <a:endParaRPr altLang="fr-FR" sz="2800" lang="fr-FR" u="sng"/>
          </a:p>
          <a:p>
            <a:pPr eaLnBrk="1" hangingPunct="1" lvl="0">
              <a:lnSpc>
                <a:spcPct val="90000"/>
              </a:lnSpc>
            </a:pPr>
            <a:r>
              <a:rPr altLang="fr-FR" sz="2800" lang="fr-FR"/>
              <a:t>Nombre maximum de diapositives: </a:t>
            </a:r>
            <a:r>
              <a:rPr altLang="fr-FR" b="1" sz="2800" lang="fr-FR">
                <a:solidFill>
                  <a:srgbClr val="0000FE"/>
                </a:solidFill>
              </a:rPr>
              <a:t>3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6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34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Tâches effectuées</a:t>
            </a:r>
          </a:p>
        </p:txBody>
      </p:sp>
      <p:sp>
        <p:nvSpPr>
          <p:cNvPr id="1048635" name="Rectangle 3"/>
          <p:cNvSpPr/>
          <p:nvPr>
            <p:ph type="body" sz="full" idx="1"/>
          </p:nvPr>
        </p:nvSpPr>
        <p:spPr>
          <a:xfrm rot="0">
            <a:off x="457200" y="1981200"/>
            <a:ext cx="8229600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800" lang="fr-FR"/>
              <a:t>Il faudrait </a:t>
            </a:r>
            <a:r>
              <a:rPr altLang="fr-FR" sz="2800" lang="fr-FR">
                <a:solidFill>
                  <a:srgbClr val="0000FE"/>
                </a:solidFill>
              </a:rPr>
              <a:t>mentionner</a:t>
            </a:r>
            <a:r>
              <a:rPr altLang="fr-FR" sz="2800" lang="fr-FR"/>
              <a:t> les tâches effectuées sous forme de puces de façon organisée</a:t>
            </a:r>
          </a:p>
          <a:p>
            <a:pPr eaLnBrk="1" hangingPunct="1" lvl="0"/>
            <a:endParaRPr altLang="fr-FR" sz="1200" lang="fr-FR"/>
          </a:p>
          <a:p>
            <a:pPr eaLnBrk="1" hangingPunct="1" lvl="0"/>
            <a:r>
              <a:rPr altLang="fr-FR" sz="2800" lang="fr-FR"/>
              <a:t>Les tâches </a:t>
            </a:r>
            <a:r>
              <a:rPr altLang="fr-FR" sz="2800" lang="fr-FR" u="sng"/>
              <a:t>compliquées</a:t>
            </a:r>
            <a:r>
              <a:rPr altLang="fr-FR" sz="2800" lang="fr-FR"/>
              <a:t> peuvent être </a:t>
            </a:r>
            <a:r>
              <a:rPr altLang="fr-FR" sz="2800" lang="fr-FR" u="sng"/>
              <a:t>expliquées</a:t>
            </a:r>
            <a:r>
              <a:rPr altLang="fr-FR" sz="2800" lang="fr-FR"/>
              <a:t> à travers des schémas ou des illustrations ou une description brève</a:t>
            </a:r>
          </a:p>
          <a:p>
            <a:pPr eaLnBrk="1" hangingPunct="1" lvl="0"/>
            <a:endParaRPr altLang="fr-FR" sz="1200" lang="fr-FR"/>
          </a:p>
          <a:p>
            <a:pPr eaLnBrk="1" hangingPunct="1" lvl="0"/>
            <a:r>
              <a:rPr altLang="fr-FR" sz="2800" lang="fr-FR"/>
              <a:t>Nombre maximum de diapositives: </a:t>
            </a:r>
            <a:r>
              <a:rPr altLang="fr-FR" b="1" sz="2800" lang="fr-FR">
                <a:solidFill>
                  <a:srgbClr val="0000FE"/>
                </a:solidFill>
              </a:rPr>
              <a:t>4</a:t>
            </a:r>
          </a:p>
          <a:p>
            <a:pPr eaLnBrk="1" hangingPunct="1" lvl="0">
              <a:buNone/>
            </a:pPr>
            <a:endParaRPr altLang="fr-FR" sz="2800" lang="fr-FR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7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37" name="Rectangle 2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Conclusion</a:t>
            </a:r>
          </a:p>
        </p:txBody>
      </p:sp>
      <p:sp>
        <p:nvSpPr>
          <p:cNvPr id="1048638" name="Rectangle 3"/>
          <p:cNvSpPr/>
          <p:nvPr>
            <p:ph type="body" sz="full" idx="1"/>
          </p:nvPr>
        </p:nvSpPr>
        <p:spPr>
          <a:xfrm rot="0">
            <a:off x="457200" y="1981200"/>
            <a:ext cx="8229600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sz="2800" lang="fr-FR"/>
              <a:t>Cette diapositive a pour objectif de:</a:t>
            </a:r>
          </a:p>
          <a:p>
            <a:pPr eaLnBrk="1" hangingPunct="1" lvl="1">
              <a:buBlip>
                <a:blip xmlns:r="http://schemas.openxmlformats.org/officeDocument/2006/relationships" r:embed="rId1"/>
              </a:buBlip>
            </a:pPr>
            <a:r>
              <a:rPr altLang="fr-FR" lang="fr-FR"/>
              <a:t>Récapituler le travail fait</a:t>
            </a:r>
          </a:p>
          <a:p>
            <a:pPr eaLnBrk="1" hangingPunct="1" lvl="1">
              <a:buBlip>
                <a:blip xmlns:r="http://schemas.openxmlformats.org/officeDocument/2006/relationships" r:embed="rId1"/>
              </a:buBlip>
            </a:pPr>
            <a:r>
              <a:rPr altLang="fr-FR" lang="fr-FR"/>
              <a:t>Mentionner l’apport du stage</a:t>
            </a:r>
          </a:p>
          <a:p>
            <a:pPr eaLnBrk="1" hangingPunct="1" lvl="1">
              <a:buNone/>
            </a:pPr>
            <a:endParaRPr altLang="fr-FR" lang="fr-FR"/>
          </a:p>
          <a:p>
            <a:pPr eaLnBrk="1" hangingPunct="1" lvl="0"/>
            <a:r>
              <a:rPr altLang="fr-FR" sz="2800" lang="fr-FR"/>
              <a:t>Nombre maximum de diapositives: </a:t>
            </a:r>
            <a:r>
              <a:rPr altLang="fr-FR" b="1" sz="2800" lang="fr-FR">
                <a:solidFill>
                  <a:srgbClr val="0000FE"/>
                </a:solidFill>
              </a:rPr>
              <a:t>1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Espace réservé du numéro de diapositive 3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8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40" name="Rectangle 4"/>
          <p:cNvSpPr/>
          <p:nvPr>
            <p:ph type="title" sz="full" idx="0"/>
          </p:nvPr>
        </p:nvSpPr>
        <p:spPr>
          <a:xfrm rot="0">
            <a:off x="1258887" y="2636837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fr-FR" b="1" sz="6000" lang="fr-FR">
                <a:solidFill>
                  <a:schemeClr val="dk2"/>
                </a:solidFill>
                <a:latin typeface="Monotype Corsiva" pitchFamily="66" charset="0"/>
              </a:rPr>
              <a:t>Merci de votre attention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Espace réservé du numéro de diapositive 4"/>
          <p:cNvSpPr txBox="1"/>
          <p:nvPr/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indent="0" lvl="0" marL="0">
              <a:spcBef>
                <a:spcPct val="0"/>
              </a:spcBef>
              <a:buSzPct val="100000"/>
              <a:buFontTx/>
              <a:buNone/>
            </a:pPr>
            <a:fld id="{566ABCEB-ACFC-4714-9973-3DA970169C29}" type="slidenum">
              <a:rPr altLang="fr-FR" sz="1200" lang="fr-FR">
                <a:latin typeface="Arial Black" pitchFamily="34" charset="0"/>
              </a:rPr>
              <a:pPr algn="r" eaLnBrk="1" hangingPunct="1" indent="0" lvl="0" marL="0">
                <a:spcBef>
                  <a:spcPct val="0"/>
                </a:spcBef>
                <a:buSzPct val="100000"/>
                <a:buFontTx/>
                <a:buNone/>
              </a:pPr>
              <a:t>9</a:t>
            </a:fld>
            <a:endParaRPr altLang="fr-FR" sz="1200" lang="fr-FR">
              <a:latin typeface="Arial Black" pitchFamily="34" charset="0"/>
            </a:endParaRPr>
          </a:p>
        </p:txBody>
      </p:sp>
      <p:sp>
        <p:nvSpPr>
          <p:cNvPr id="1048643" name="Rectangle 6"/>
          <p:cNvSpPr/>
          <p:nvPr>
            <p:ph type="title" sz="full" idx="0"/>
          </p:nvPr>
        </p:nvSpPr>
        <p:spPr>
          <a:xfrm rot="0">
            <a:off x="457200" y="457200"/>
            <a:ext cx="8229600" cy="1371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</a:lstStyle>
          <a:p>
            <a:pPr algn="ctr" eaLnBrk="1" hangingPunct="1" lvl="0"/>
            <a:r>
              <a:rPr altLang="fr-FR" b="1" lang="fr-FR">
                <a:solidFill>
                  <a:schemeClr val="dk2"/>
                </a:solidFill>
              </a:rPr>
              <a:t>Différentes recommandations</a:t>
            </a:r>
          </a:p>
        </p:txBody>
      </p:sp>
      <p:sp>
        <p:nvSpPr>
          <p:cNvPr id="1048644" name="Rectangle 7"/>
          <p:cNvSpPr/>
          <p:nvPr>
            <p:ph type="body" sz="full" idx="1"/>
          </p:nvPr>
        </p:nvSpPr>
        <p:spPr>
          <a:xfrm rot="0">
            <a:off x="1258887" y="1981200"/>
            <a:ext cx="7427912" cy="3886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7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2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fr-FR" lang="fr-FR"/>
              <a:t>Déroulement de la soutenance</a:t>
            </a:r>
          </a:p>
          <a:p>
            <a:pPr eaLnBrk="1" hangingPunct="1" lvl="0"/>
            <a:r>
              <a:rPr altLang="fr-FR" lang="fr-FR"/>
              <a:t>Mise en forme des diapositives</a:t>
            </a:r>
          </a:p>
          <a:p>
            <a:pPr eaLnBrk="1" hangingPunct="1" lvl="0"/>
            <a:r>
              <a:rPr altLang="fr-FR" lang="fr-FR"/>
              <a:t>Contenu des diapositives</a:t>
            </a:r>
          </a:p>
          <a:p>
            <a:pPr eaLnBrk="1" hangingPunct="1" lvl="0"/>
            <a:r>
              <a:rPr altLang="fr-FR" lang="fr-FR"/>
              <a:t>Présentation orale</a:t>
            </a:r>
          </a:p>
          <a:p>
            <a:pPr eaLnBrk="1" hangingPunct="1" lvl="0"/>
            <a:r>
              <a:rPr altLang="fr-FR" lang="fr-FR"/>
              <a:t>Attitude et gestuelles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00007D"/>
      </a:dk2>
      <a:lt2>
        <a:srgbClr val="000000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66"/>
        </a:lt1>
        <a:dk2>
          <a:srgbClr val="0066FF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</a:extraClrScheme>
    <a:extraClrScheme>
      <a:clrScheme name="Default Color Scheme 2">
        <a:dk1>
          <a:srgbClr val="FFFFFF"/>
        </a:dk1>
        <a:lt1>
          <a:srgbClr val="334B49"/>
        </a:lt1>
        <a:dk2>
          <a:srgbClr val="00999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</a:extraClrScheme>
    <a:extraClrScheme>
      <a:clrScheme name="Default Color Scheme 3">
        <a:dk1>
          <a:srgbClr val="FFFFFF"/>
        </a:dk1>
        <a:lt1>
          <a:srgbClr val="333399"/>
        </a:lt1>
        <a:dk2>
          <a:srgbClr val="0066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</a:extraClrScheme>
    <a:extraClrScheme>
      <a:clrScheme name="Default Color Scheme 4">
        <a:dk1>
          <a:srgbClr val="FFFFFF"/>
        </a:dk1>
        <a:lt1>
          <a:srgbClr val="2F978D"/>
        </a:lt1>
        <a:dk2>
          <a:srgbClr val="008080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</a:extraClrScheme>
    <a:extraClrScheme>
      <a:clrScheme name="Default Color Scheme 5">
        <a:dk1>
          <a:srgbClr val="FFFFFF"/>
        </a:dk1>
        <a:lt1>
          <a:srgbClr val="330000"/>
        </a:lt1>
        <a:dk2>
          <a:srgbClr val="822504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</a:extraClrScheme>
    <a:extraClrScheme>
      <a:clrScheme name="Default Color Scheme 6">
        <a:dk1>
          <a:srgbClr val="FFFFFF"/>
        </a:dk1>
        <a:lt1>
          <a:srgbClr val="4A7911"/>
        </a:lt1>
        <a:dk2>
          <a:srgbClr val="336600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CC3300"/>
        </a:dk2>
        <a:lt2>
          <a:srgbClr val="0000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</a:extraClrScheme>
    <a:extraClrScheme>
      <a:clrScheme name="Default Color Scheme 8">
        <a:dk1>
          <a:srgbClr val="003300"/>
        </a:dk1>
        <a:lt1>
          <a:srgbClr val="FFFFFF"/>
        </a:lt1>
        <a:dk2>
          <a:srgbClr val="336600"/>
        </a:dk2>
        <a:lt2>
          <a:srgbClr val="0000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440044"/>
        </a:dk2>
        <a:lt2>
          <a:srgbClr val="000000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</a:extraClrScheme>
    <a:extraClrScheme>
      <a:clrScheme name="Default Color Scheme 10">
        <a:dk1>
          <a:srgbClr val="000000"/>
        </a:dk1>
        <a:lt1>
          <a:srgbClr val="FFFFFF"/>
        </a:lt1>
        <a:dk2>
          <a:srgbClr val="FF9900"/>
        </a:dk2>
        <a:lt2>
          <a:srgbClr val="0000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</a:extraClrScheme>
    <a:extraClrScheme>
      <a:clrScheme name="Default Color Scheme 11">
        <a:dk1>
          <a:srgbClr val="000000"/>
        </a:dk1>
        <a:lt1>
          <a:srgbClr val="FFFFFF"/>
        </a:lt1>
        <a:dk2>
          <a:srgbClr val="779F92"/>
        </a:dk2>
        <a:lt2>
          <a:srgbClr val="000000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</a:extraClrScheme>
    <a:extraClrScheme>
      <a:clrScheme name="Default Color Scheme 12">
        <a:dk1>
          <a:srgbClr val="000000"/>
        </a:dk1>
        <a:lt1>
          <a:srgbClr val="FFFFFF"/>
        </a:lt1>
        <a:dk2>
          <a:srgbClr val="00007D"/>
        </a:dk2>
        <a:lt2>
          <a:srgbClr val="000000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Guide présentation</dc:title>
  <dc:creator>TRIKI</dc:creator>
  <cp:lastModifiedBy>LENOVO</cp:lastModifiedBy>
  <dcterms:created xsi:type="dcterms:W3CDTF">1999-12-31T23:26:12Z</dcterms:created>
  <dcterms:modified xsi:type="dcterms:W3CDTF">2024-01-11T17:28:33Z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aaf372424cd446a1b414d66509ca87f3</vt:lpwstr>
  </property>
</Properties>
</file>