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66" d="100"/>
          <a:sy n="66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67AA-C7E5-3BDC-1FF8-B80EBF06A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29E75-B7E6-C294-CC18-0CCFE7DBD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355-2488-1DCD-D092-F68B7DE0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10117-AC04-62EC-9E91-62CB0787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23A3-443E-DDEB-9B08-A2144F08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333B-DFB3-EBFE-164A-FE63B445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F102F-F03D-8B39-AE9F-133F62861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042F9-127C-846C-B9C2-32C33C77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2A3A-0252-8442-9F15-E576087E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8DF1-AB0B-C441-4C5B-2DDCDD7F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1E15A-67FA-5BF8-6CF2-A111D821B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DD830-8D51-B2A6-96CB-05FA3116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ABC6-CEC1-1602-49C0-A3FD94ED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994F-09A3-6F35-AB00-936952AD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6D5E-396F-F7AA-6CD5-377D9259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A9B9-D710-642D-9C9F-84B13C2B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C0D1-723E-A4DB-B0E3-BCD43549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1B04-0CD5-46A6-CFE6-27405F7E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1ED2-BEF9-2DD8-3CCB-23683F0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4E60-AA42-C4BE-E0BA-AC0E71CA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BDE5-744B-E891-172A-D5C48039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2F1F-F760-2FB8-AF91-1407859C7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48BC-6721-2A82-1208-38E49CD3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9E81-6FAE-8FE3-C588-5F4639A9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97ED-8DF1-AFF6-339C-BC8A2B1A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0AF2-CE61-9279-F0D5-C0D3CFD3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9328-6555-66CF-A942-D91396EEC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47D0D-9FAD-A763-4AA5-A785AF7C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EE221-9685-403B-D253-03DE4E8E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9633D-FCFB-B9C6-49CE-38FC29BA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4BA34-0B1A-4AAD-8D57-2F7D4560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759C-8DE3-180A-1E41-82EDB433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18A1-1EDA-FEEE-A39E-279DA6DA9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787BB-F946-4B7E-1CC5-AFFBD4E13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445DA-3354-AF69-47FA-A32BDDF3B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B07E5-FB71-28EC-584F-3C77F8D71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04359-43B7-3915-0B9E-C0D1106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57C9C-0EE6-D583-DB71-C59C2533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C2E36-E1B5-BE52-3E9D-D5E3C40C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F8F3-F272-CAA8-91D0-CB797616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C02AC-7D9F-18E1-FFB7-A53A021F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B6CD-F3B4-0FA3-F23C-7ABA502C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7141-5F92-C34C-407D-BFBEFD5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B265-D58A-DCE4-51A6-48721852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1022A-0EE6-6747-F1B7-25B8B1A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14C9C-031D-4828-86D1-EDF6173B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7F48-8527-F953-6462-A30599DD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CE93-588B-F0A5-7CCB-7AE426834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C827-C491-0E13-4AC8-2D44F367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882D-E5C7-158C-72F9-721B00F3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10017-B721-C8F2-E893-F0884AA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FE42A-1BAB-61C5-100D-8AD26EC6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CA08-EA3B-3A2B-746A-EDD4C74F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F177C-7665-EB48-979F-B5CDBC4D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0AEC8-912E-3CC6-BC85-0D1A12F8A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C2763-FFBD-03B1-4783-173F1E7D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61BC6-5F35-DD76-B5C6-7782D12E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0F154-3806-C02C-A3A1-6A899023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8B7EB-C5E8-A9EE-2B5C-9ECF3EA0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6E71-A186-63B0-FEF5-5ABE67E7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EEBE-2CE8-5C30-F33F-77DCB3F18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7087-D70F-4141-8C80-96CBBDE5083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6A8A-0614-0C0B-B245-DAF5235F9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CFEB-BB67-817A-E0D7-5E3FB2CC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D356-9A2A-4283-AC88-388A22852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ymenkamhan" TargetMode="External"/><Relationship Id="rId2" Type="http://schemas.openxmlformats.org/officeDocument/2006/relationships/hyperlink" Target="https://github.com/aymenqamha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RmrU_t5vpe8?si=MjwnpbiO2zAR7Dl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4qH-7w5LZsA?si=f8u2Aa1M5CBzCCb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5156-E6D4-4AE8-E31B-B4728131A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837"/>
            <a:ext cx="9144000" cy="995363"/>
          </a:xfrm>
          <a:ln w="57150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HW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F084D-6575-61F2-EF73-114665232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3737"/>
            <a:ext cx="9144000" cy="1169987"/>
          </a:xfrm>
          <a:ln w="57150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dirty="0"/>
              <a:t>By \ </a:t>
            </a:r>
            <a:r>
              <a:rPr lang="en-US" dirty="0" err="1"/>
              <a:t>Aymen</a:t>
            </a:r>
            <a:r>
              <a:rPr lang="en-US" dirty="0"/>
              <a:t> </a:t>
            </a:r>
            <a:r>
              <a:rPr lang="en-US" dirty="0" err="1"/>
              <a:t>Kamhan</a:t>
            </a:r>
            <a:endParaRPr lang="en-US" dirty="0"/>
          </a:p>
          <a:p>
            <a:r>
              <a:rPr lang="en-US" dirty="0" err="1"/>
              <a:t>Supervis</a:t>
            </a:r>
            <a:r>
              <a:rPr lang="en-US" dirty="0"/>
              <a:t> \ </a:t>
            </a:r>
            <a:r>
              <a:rPr lang="en-US" dirty="0" err="1"/>
              <a:t>eng.malik</a:t>
            </a:r>
            <a:r>
              <a:rPr lang="en-US" dirty="0"/>
              <a:t> al-</a:t>
            </a:r>
            <a:r>
              <a:rPr lang="en-US" dirty="0" err="1"/>
              <a:t>mosanif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B2999-9984-9281-5D43-1147AC6C2087}"/>
              </a:ext>
            </a:extLst>
          </p:cNvPr>
          <p:cNvSpPr txBox="1"/>
          <p:nvPr/>
        </p:nvSpPr>
        <p:spPr>
          <a:xfrm>
            <a:off x="295728" y="294482"/>
            <a:ext cx="11658600" cy="6449217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FA5B6A-128A-0BDD-A646-9C8D97A3E480}"/>
              </a:ext>
            </a:extLst>
          </p:cNvPr>
          <p:cNvSpPr txBox="1">
            <a:spLocks/>
          </p:cNvSpPr>
          <p:nvPr/>
        </p:nvSpPr>
        <p:spPr>
          <a:xfrm>
            <a:off x="4071938" y="5511004"/>
            <a:ext cx="4352924" cy="1052513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\ </a:t>
            </a:r>
            <a:r>
              <a:rPr lang="en-US" dirty="0" err="1">
                <a:hlinkClick r:id="rId2"/>
              </a:rPr>
              <a:t>aymenqammhan</a:t>
            </a:r>
            <a:endParaRPr lang="en-US" dirty="0"/>
          </a:p>
          <a:p>
            <a:pPr algn="l"/>
            <a:r>
              <a:rPr lang="en-US" dirty="0"/>
              <a:t>   my </a:t>
            </a:r>
            <a:r>
              <a:rPr lang="en-US" dirty="0" err="1"/>
              <a:t>kaggle</a:t>
            </a:r>
            <a:r>
              <a:rPr lang="en-US" dirty="0"/>
              <a:t> \ </a:t>
            </a:r>
            <a:r>
              <a:rPr lang="en-US" dirty="0" err="1">
                <a:hlinkClick r:id="rId3"/>
              </a:rPr>
              <a:t>Aymen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Kamhan</a:t>
            </a:r>
            <a:r>
              <a:rPr lang="en-US" dirty="0">
                <a:hlinkClick r:id="rId3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B468A-AC3A-F824-37C9-ABAD292B8536}"/>
              </a:ext>
            </a:extLst>
          </p:cNvPr>
          <p:cNvSpPr txBox="1"/>
          <p:nvPr/>
        </p:nvSpPr>
        <p:spPr>
          <a:xfrm>
            <a:off x="319315" y="288475"/>
            <a:ext cx="972457" cy="12482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81A5A-79F1-3679-2CE0-3491E6FF8550}"/>
              </a:ext>
            </a:extLst>
          </p:cNvPr>
          <p:cNvSpPr txBox="1"/>
          <p:nvPr/>
        </p:nvSpPr>
        <p:spPr>
          <a:xfrm>
            <a:off x="10972798" y="288471"/>
            <a:ext cx="972457" cy="12482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2A9AB-1CA3-4F36-D6BF-30BCD0E67DF5}"/>
              </a:ext>
            </a:extLst>
          </p:cNvPr>
          <p:cNvSpPr txBox="1"/>
          <p:nvPr/>
        </p:nvSpPr>
        <p:spPr>
          <a:xfrm>
            <a:off x="11016344" y="5493658"/>
            <a:ext cx="972457" cy="12482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33268-AE78-52BF-437B-C51992ACC7C4}"/>
              </a:ext>
            </a:extLst>
          </p:cNvPr>
          <p:cNvSpPr txBox="1"/>
          <p:nvPr/>
        </p:nvSpPr>
        <p:spPr>
          <a:xfrm>
            <a:off x="290285" y="5500914"/>
            <a:ext cx="972457" cy="12482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8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3C87-E71B-E663-A7B0-A11E887E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87" y="177800"/>
            <a:ext cx="10515600" cy="1325563"/>
          </a:xfrm>
        </p:spPr>
        <p:txBody>
          <a:bodyPr/>
          <a:lstStyle/>
          <a:p>
            <a:pPr algn="ctr" rtl="1"/>
            <a:r>
              <a:rPr lang="ar-SA" u="sng" dirty="0">
                <a:cs typeface="+mn-cs"/>
              </a:rPr>
              <a:t>للاتصال بقاعدة البيانات السرفرية</a:t>
            </a:r>
            <a:r>
              <a:rPr lang="en-US" u="sng" dirty="0">
                <a:cs typeface="+mn-cs"/>
              </a:rPr>
              <a:t> </a:t>
            </a:r>
            <a:r>
              <a:rPr lang="ar-SA" u="sng" dirty="0">
                <a:cs typeface="+mn-cs"/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Mysql</a:t>
            </a:r>
            <a:r>
              <a:rPr lang="ar-SA" u="sng" dirty="0"/>
              <a:t>  </a:t>
            </a:r>
            <a:r>
              <a:rPr lang="en-US" u="sng" dirty="0"/>
              <a:t> </a:t>
            </a:r>
            <a:r>
              <a:rPr lang="ar-SA" u="sng" dirty="0"/>
              <a:t> 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4FC8-BC17-DF56-DC06-EAD4DC88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0" y="1825625"/>
            <a:ext cx="3371852" cy="4203700"/>
          </a:xfrm>
          <a:ln w="57150">
            <a:solidFill>
              <a:schemeClr val="bg1">
                <a:lumMod val="6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r" rtl="1">
              <a:lnSpc>
                <a:spcPct val="150000"/>
              </a:lnSpc>
            </a:pPr>
            <a:r>
              <a:rPr lang="ar-SA" b="1" dirty="0"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اولاً نقوم بتحديث الـ </a:t>
            </a:r>
            <a:r>
              <a:rPr lang="en-US" b="1" dirty="0">
                <a:solidFill>
                  <a:srgbClr val="FF0000"/>
                </a:solidFill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MariaDB</a:t>
            </a:r>
            <a:r>
              <a:rPr lang="en-US" b="1" dirty="0"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 </a:t>
            </a:r>
            <a:r>
              <a:rPr lang="ar-SA" b="1" dirty="0"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 اذا كان الإصدار لها اقل من الــ  11 لأجل التوافق مع اطار العمل </a:t>
            </a:r>
            <a:r>
              <a:rPr lang="en-US" b="1" dirty="0">
                <a:solidFill>
                  <a:srgbClr val="FF0000"/>
                </a:solidFill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Django</a:t>
            </a:r>
            <a:r>
              <a:rPr lang="en-US" b="1" dirty="0"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 </a:t>
            </a:r>
            <a:r>
              <a:rPr lang="ar-SA" b="1" dirty="0"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ar-SA" b="1" dirty="0"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فديو توضيحي للتحديث</a:t>
            </a:r>
          </a:p>
          <a:p>
            <a:pPr algn="r" rtl="1">
              <a:lnSpc>
                <a:spcPct val="150000"/>
              </a:lnSpc>
            </a:pPr>
            <a:r>
              <a:rPr lang="ar-SA" b="1" dirty="0">
                <a:latin typeface="Bahnschrift SemiLight SemiConde" panose="020B0502040204020203" pitchFamily="34" charset="0"/>
                <a:cs typeface="PT Simple Bold Ruled" panose="02010400000000000000" pitchFamily="2" charset="-78"/>
              </a:rPr>
              <a:t>شرح التحديث </a:t>
            </a:r>
            <a:r>
              <a:rPr lang="ar-SA" b="1" dirty="0">
                <a:latin typeface="Bahnschrift SemiLight SemiConde" panose="020B0502040204020203" pitchFamily="34" charset="0"/>
                <a:cs typeface="PT Simple Bold Ruled" panose="02010400000000000000" pitchFamily="2" charset="-78"/>
                <a:hlinkClick r:id="rId2"/>
              </a:rPr>
              <a:t>اضغط هنا</a:t>
            </a:r>
            <a:endParaRPr lang="ar-SA" b="1" dirty="0">
              <a:latin typeface="Bahnschrift SemiLight SemiConde" panose="020B0502040204020203" pitchFamily="34" charset="0"/>
              <a:cs typeface="PT Simple Bold Ruled" panose="0201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ar-SA" b="1" dirty="0">
              <a:latin typeface="Bahnschrift SemiLight SemiConde" panose="020B0502040204020203" pitchFamily="34" charset="0"/>
              <a:cs typeface="PT Simple Bold Ruled" panose="0201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02239-714F-F189-3637-09EE5C8A7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8" y="1228728"/>
            <a:ext cx="8553452" cy="545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E8312-E0A2-E44E-8867-B83B2D6A2071}"/>
              </a:ext>
            </a:extLst>
          </p:cNvPr>
          <p:cNvSpPr txBox="1"/>
          <p:nvPr/>
        </p:nvSpPr>
        <p:spPr>
          <a:xfrm>
            <a:off x="6096001" y="2743200"/>
            <a:ext cx="241935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52DF8C-2389-3C2B-B829-673EF6D26FCD}"/>
              </a:ext>
            </a:extLst>
          </p:cNvPr>
          <p:cNvSpPr txBox="1"/>
          <p:nvPr/>
        </p:nvSpPr>
        <p:spPr>
          <a:xfrm>
            <a:off x="8401050" y="385763"/>
            <a:ext cx="3681415" cy="2957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cs typeface="PT Simple Bold Ruled" panose="02010400000000000000" pitchFamily="2" charset="-78"/>
              </a:rPr>
              <a:t>بعد عملية التحديث نقوم بإضافة اعدادات قاعدة البيانات السرفرية </a:t>
            </a:r>
            <a:r>
              <a:rPr lang="en-US" dirty="0" err="1">
                <a:cs typeface="PT Simple Bold Ruled" panose="02010400000000000000" pitchFamily="2" charset="-78"/>
              </a:rPr>
              <a:t>Mysql</a:t>
            </a:r>
            <a:r>
              <a:rPr lang="en-US" dirty="0">
                <a:cs typeface="PT Simple Bold Ruled" panose="02010400000000000000" pitchFamily="2" charset="-78"/>
              </a:rPr>
              <a:t> </a:t>
            </a:r>
            <a:r>
              <a:rPr lang="ar-SA" dirty="0">
                <a:cs typeface="PT Simple Bold Ruled" panose="02010400000000000000" pitchFamily="2" charset="-78"/>
              </a:rPr>
              <a:t> في ملف الــ </a:t>
            </a:r>
            <a:r>
              <a:rPr lang="en-US" dirty="0">
                <a:cs typeface="PT Simple Bold Ruled" panose="02010400000000000000" pitchFamily="2" charset="-78"/>
              </a:rPr>
              <a:t>setting.py</a:t>
            </a:r>
            <a:r>
              <a:rPr lang="ar-SA" dirty="0">
                <a:cs typeface="PT Simple Bold Ruled" panose="02010400000000000000" pitchFamily="2" charset="-78"/>
              </a:rPr>
              <a:t> في مجلد مشروع الـ </a:t>
            </a:r>
            <a:r>
              <a:rPr lang="en-US" dirty="0">
                <a:cs typeface="PT Simple Bold Ruled" panose="02010400000000000000" pitchFamily="2" charset="-78"/>
              </a:rPr>
              <a:t>Django </a:t>
            </a:r>
            <a:r>
              <a:rPr lang="ar-SA" dirty="0">
                <a:cs typeface="PT Simple Bold Ruled" panose="02010400000000000000" pitchFamily="2" charset="-78"/>
              </a:rPr>
              <a:t> الرئيسي </a:t>
            </a:r>
            <a:r>
              <a:rPr lang="ar-SA" dirty="0" err="1">
                <a:cs typeface="PT Simple Bold Ruled" panose="02010400000000000000" pitchFamily="2" charset="-78"/>
              </a:rPr>
              <a:t>كلتالي</a:t>
            </a:r>
            <a:r>
              <a:rPr lang="ar-SA" dirty="0">
                <a:cs typeface="PT Simple Bold Ruled" panose="0201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endParaRPr lang="ar-SA" dirty="0">
              <a:cs typeface="PT Simple Bold Ruled" panose="0201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dirty="0">
                <a:cs typeface="PT Simple Bold Ruled" panose="02010400000000000000" pitchFamily="2" charset="-78"/>
              </a:rPr>
              <a:t>هنا للاتصال قاعدة البيانات مع الـ </a:t>
            </a:r>
            <a:r>
              <a:rPr lang="en-US" dirty="0">
                <a:cs typeface="PT Simple Bold Ruled" panose="02010400000000000000" pitchFamily="2" charset="-78"/>
              </a:rPr>
              <a:t>Django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D1397-0D29-A700-52C3-4D9F89EC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5808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EA755-19C2-FF40-9997-12CFF08DDA7D}"/>
              </a:ext>
            </a:extLst>
          </p:cNvPr>
          <p:cNvSpPr txBox="1"/>
          <p:nvPr/>
        </p:nvSpPr>
        <p:spPr>
          <a:xfrm>
            <a:off x="2600325" y="4014787"/>
            <a:ext cx="2957513" cy="25431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DD86E1-C0F5-2781-B2E8-42C5CDFAA612}"/>
              </a:ext>
            </a:extLst>
          </p:cNvPr>
          <p:cNvSpPr/>
          <p:nvPr/>
        </p:nvSpPr>
        <p:spPr>
          <a:xfrm>
            <a:off x="5557838" y="622992"/>
            <a:ext cx="2843212" cy="4120458"/>
          </a:xfrm>
          <a:custGeom>
            <a:avLst/>
            <a:gdLst>
              <a:gd name="connsiteX0" fmla="*/ 0 w 2843212"/>
              <a:gd name="connsiteY0" fmla="*/ 4120458 h 4120458"/>
              <a:gd name="connsiteX1" fmla="*/ 2085975 w 2843212"/>
              <a:gd name="connsiteY1" fmla="*/ 3377508 h 4120458"/>
              <a:gd name="connsiteX2" fmla="*/ 2071687 w 2843212"/>
              <a:gd name="connsiteY2" fmla="*/ 534296 h 4120458"/>
              <a:gd name="connsiteX3" fmla="*/ 2843212 w 2843212"/>
              <a:gd name="connsiteY3" fmla="*/ 5658 h 412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3212" h="4120458">
                <a:moveTo>
                  <a:pt x="0" y="4120458"/>
                </a:moveTo>
                <a:cubicBezTo>
                  <a:pt x="870347" y="4047830"/>
                  <a:pt x="1740694" y="3975202"/>
                  <a:pt x="2085975" y="3377508"/>
                </a:cubicBezTo>
                <a:cubicBezTo>
                  <a:pt x="2431256" y="2779814"/>
                  <a:pt x="1945481" y="1096271"/>
                  <a:pt x="2071687" y="534296"/>
                </a:cubicBezTo>
                <a:cubicBezTo>
                  <a:pt x="2197893" y="-27679"/>
                  <a:pt x="2520552" y="-11011"/>
                  <a:pt x="2843212" y="5658"/>
                </a:cubicBezTo>
              </a:path>
            </a:pathLst>
          </a:cu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ED7520-DE22-86DD-E839-5B2F7E030084}"/>
              </a:ext>
            </a:extLst>
          </p:cNvPr>
          <p:cNvSpPr txBox="1"/>
          <p:nvPr/>
        </p:nvSpPr>
        <p:spPr>
          <a:xfrm>
            <a:off x="8317705" y="3952637"/>
            <a:ext cx="3681415" cy="17195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cs typeface="PT Simple Bold Ruled" panose="02010400000000000000" pitchFamily="2" charset="-78"/>
              </a:rPr>
              <a:t>يقصد به اسم قاعده البيانات التي تم انشائها في الــ </a:t>
            </a:r>
            <a:r>
              <a:rPr lang="en-US" dirty="0">
                <a:cs typeface="PT Simple Bold Ruled" panose="02010400000000000000" pitchFamily="2" charset="-78"/>
              </a:rPr>
              <a:t>phpMyAdmin </a:t>
            </a:r>
            <a:r>
              <a:rPr lang="ar-SA" dirty="0">
                <a:cs typeface="PT Simple Bold Ruled" panose="02010400000000000000" pitchFamily="2" charset="-78"/>
              </a:rPr>
              <a:t> من الضروري انشاء اسم قاعدة البيانات قبل كتابتها هنا </a:t>
            </a:r>
            <a:endParaRPr lang="en-US" dirty="0">
              <a:cs typeface="PT Simple Bold Ruled" panose="02010400000000000000" pitchFamily="2" charset="-78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280BAD-FEB6-91F9-6B6F-A527368D1C29}"/>
              </a:ext>
            </a:extLst>
          </p:cNvPr>
          <p:cNvSpPr/>
          <p:nvPr/>
        </p:nvSpPr>
        <p:spPr>
          <a:xfrm>
            <a:off x="3171825" y="4357688"/>
            <a:ext cx="5145880" cy="684412"/>
          </a:xfrm>
          <a:custGeom>
            <a:avLst/>
            <a:gdLst>
              <a:gd name="connsiteX0" fmla="*/ 0 w 5414962"/>
              <a:gd name="connsiteY0" fmla="*/ 542925 h 584402"/>
              <a:gd name="connsiteX1" fmla="*/ 3714750 w 5414962"/>
              <a:gd name="connsiteY1" fmla="*/ 528637 h 584402"/>
              <a:gd name="connsiteX2" fmla="*/ 5414962 w 5414962"/>
              <a:gd name="connsiteY2" fmla="*/ 0 h 58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4962" h="584402">
                <a:moveTo>
                  <a:pt x="0" y="542925"/>
                </a:moveTo>
                <a:cubicBezTo>
                  <a:pt x="1406128" y="581025"/>
                  <a:pt x="2812256" y="619125"/>
                  <a:pt x="3714750" y="528637"/>
                </a:cubicBezTo>
                <a:cubicBezTo>
                  <a:pt x="4617244" y="438149"/>
                  <a:pt x="5016103" y="219074"/>
                  <a:pt x="5414962" y="0"/>
                </a:cubicBez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5D52-9B58-7135-46D9-28AA5488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59"/>
            <a:ext cx="10515600" cy="992817"/>
          </a:xfrm>
        </p:spPr>
        <p:txBody>
          <a:bodyPr/>
          <a:lstStyle/>
          <a:p>
            <a:pPr algn="ctr" rtl="1"/>
            <a:r>
              <a:rPr lang="ar-SA" b="1" dirty="0"/>
              <a:t>تشغيل </a:t>
            </a:r>
            <a:r>
              <a:rPr lang="ar-SA" b="1" dirty="0" err="1"/>
              <a:t>السرفر</a:t>
            </a:r>
            <a:r>
              <a:rPr lang="ar-SA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xammp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99E21-A709-A57C-E36C-98632D983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28276"/>
            <a:ext cx="6306430" cy="56297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36244-06A4-8D7D-2D2C-84B133C0DD66}"/>
              </a:ext>
            </a:extLst>
          </p:cNvPr>
          <p:cNvSpPr txBox="1"/>
          <p:nvPr/>
        </p:nvSpPr>
        <p:spPr>
          <a:xfrm>
            <a:off x="7029450" y="1985962"/>
            <a:ext cx="4614863" cy="2308324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SA" sz="3600" dirty="0">
                <a:cs typeface="PT Simple Bold Ruled" panose="02010400000000000000" pitchFamily="2" charset="-78"/>
              </a:rPr>
              <a:t>يتم تشغيل </a:t>
            </a:r>
            <a:r>
              <a:rPr lang="ar-SA" sz="3600" dirty="0" err="1">
                <a:cs typeface="PT Simple Bold Ruled" panose="02010400000000000000" pitchFamily="2" charset="-78"/>
              </a:rPr>
              <a:t>السرفر</a:t>
            </a:r>
            <a:r>
              <a:rPr lang="ar-SA" sz="3600" dirty="0">
                <a:cs typeface="PT Simple Bold Ruled" panose="02010400000000000000" pitchFamily="2" charset="-78"/>
              </a:rPr>
              <a:t> لنستطيع التعامل مع قاعدة البيانات من داخل اطار العمل </a:t>
            </a:r>
            <a:r>
              <a:rPr lang="en-US" sz="3600" dirty="0">
                <a:solidFill>
                  <a:srgbClr val="FF0000"/>
                </a:solidFill>
                <a:cs typeface="PT Simple Bold Ruled" panose="02010400000000000000" pitchFamily="2" charset="-78"/>
              </a:rPr>
              <a:t>Django</a:t>
            </a:r>
            <a:r>
              <a:rPr lang="en-US" sz="3600" dirty="0">
                <a:cs typeface="PT Simple Bold Ruled" panose="02010400000000000000" pitchFamily="2" charset="-78"/>
              </a:rPr>
              <a:t> </a:t>
            </a:r>
            <a:r>
              <a:rPr lang="ar-SA" sz="3600" dirty="0">
                <a:cs typeface="PT Simple Bold Ruled" panose="02010400000000000000" pitchFamily="2" charset="-78"/>
              </a:rPr>
              <a:t> </a:t>
            </a:r>
            <a:endParaRPr lang="en-US" sz="3600" dirty="0">
              <a:cs typeface="PT Simple Bold Ruled" panose="0201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196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D6BB-FE61-D416-5B8D-1A9C30C5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213292"/>
            <a:ext cx="9339262" cy="490538"/>
          </a:xfrm>
        </p:spPr>
        <p:txBody>
          <a:bodyPr>
            <a:normAutofit fontScale="90000"/>
          </a:bodyPr>
          <a:lstStyle/>
          <a:p>
            <a:pPr algn="r" rtl="1"/>
            <a:r>
              <a:rPr lang="ar-SA" sz="4000" b="1" dirty="0"/>
              <a:t>استخدام قاعدة البيانات السرفرية</a:t>
            </a:r>
            <a:r>
              <a:rPr lang="en-US" sz="4000" b="1" dirty="0"/>
              <a:t> </a:t>
            </a:r>
            <a:r>
              <a:rPr lang="ar-SA" sz="40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PostgreSQL</a:t>
            </a:r>
            <a:r>
              <a:rPr lang="ar-SA" sz="3600" dirty="0"/>
              <a:t> 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8A1C-9926-D712-6526-C61557D29F79}"/>
              </a:ext>
            </a:extLst>
          </p:cNvPr>
          <p:cNvSpPr txBox="1"/>
          <p:nvPr/>
        </p:nvSpPr>
        <p:spPr>
          <a:xfrm>
            <a:off x="6329362" y="1511082"/>
            <a:ext cx="5024437" cy="4401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cs typeface="PT Simple Bold Ruled" panose="02010400000000000000" pitchFamily="2" charset="-78"/>
              </a:rPr>
              <a:t>في البداية نقوم بتنصيب الــ </a:t>
            </a:r>
            <a:r>
              <a:rPr lang="en-US" sz="2800" dirty="0">
                <a:solidFill>
                  <a:srgbClr val="FF0000"/>
                </a:solidFill>
                <a:cs typeface="PT Simple Bold Ruled" panose="02010400000000000000" pitchFamily="2" charset="-78"/>
              </a:rPr>
              <a:t>PostgreSQL</a:t>
            </a:r>
            <a:r>
              <a:rPr lang="ar-SA" sz="2800" dirty="0">
                <a:solidFill>
                  <a:srgbClr val="FF0000"/>
                </a:solidFill>
                <a:cs typeface="PT Simple Bold Ruled" panose="02010400000000000000" pitchFamily="2" charset="-78"/>
              </a:rPr>
              <a:t>  </a:t>
            </a:r>
            <a:r>
              <a:rPr lang="ar-SA" sz="2800" dirty="0">
                <a:cs typeface="PT Simple Bold Ruled" panose="02010400000000000000" pitchFamily="2" charset="-78"/>
              </a:rPr>
              <a:t>على الجهاز فديو توضيحي للتثبيت </a:t>
            </a:r>
            <a:r>
              <a:rPr lang="ar-SA" sz="2800" dirty="0" err="1">
                <a:cs typeface="PT Simple Bold Ruled" panose="02010400000000000000" pitchFamily="2" charset="-78"/>
                <a:hlinkClick r:id="rId2"/>
              </a:rPr>
              <a:t>اظـــــــــــغـط</a:t>
            </a:r>
            <a:r>
              <a:rPr lang="ar-SA" sz="2800" dirty="0">
                <a:cs typeface="PT Simple Bold Ruled" panose="02010400000000000000" pitchFamily="2" charset="-78"/>
                <a:hlinkClick r:id="rId2"/>
              </a:rPr>
              <a:t> هــــنا </a:t>
            </a:r>
            <a:endParaRPr lang="ar-SA" sz="2800" dirty="0">
              <a:cs typeface="PT Simple Bold Ruled" panose="02010400000000000000" pitchFamily="2" charset="-78"/>
            </a:endParaRPr>
          </a:p>
          <a:p>
            <a:pPr algn="r" rtl="1"/>
            <a:endParaRPr lang="ar-SA" sz="2800" dirty="0">
              <a:cs typeface="PT Simple Bold Ruled" panose="02010400000000000000" pitchFamily="2" charset="-78"/>
            </a:endParaRPr>
          </a:p>
          <a:p>
            <a:pPr algn="r" rtl="1"/>
            <a:r>
              <a:rPr lang="ar-SA" sz="2800" dirty="0">
                <a:cs typeface="PT Simple Bold Ruled" panose="02010400000000000000" pitchFamily="2" charset="-78"/>
              </a:rPr>
              <a:t>بعد عملية التثبيت نقوم </a:t>
            </a:r>
            <a:r>
              <a:rPr lang="ar-SA" sz="2800" dirty="0" err="1">
                <a:cs typeface="PT Simple Bold Ruled" panose="02010400000000000000" pitchFamily="2" charset="-78"/>
              </a:rPr>
              <a:t>بانشاء</a:t>
            </a:r>
            <a:r>
              <a:rPr lang="ar-SA" sz="2800" dirty="0">
                <a:cs typeface="PT Simple Bold Ruled" panose="02010400000000000000" pitchFamily="2" charset="-78"/>
              </a:rPr>
              <a:t> قاعدة بيانات باسم </a:t>
            </a:r>
            <a:endParaRPr lang="en-US" sz="2800" dirty="0">
              <a:cs typeface="PT Simple Bold Ruled" panose="02010400000000000000" pitchFamily="2" charset="-78"/>
            </a:endParaRPr>
          </a:p>
          <a:p>
            <a:pPr algn="r" rtl="1"/>
            <a:r>
              <a:rPr lang="en-US" sz="2800" dirty="0" err="1">
                <a:solidFill>
                  <a:srgbClr val="FF0000"/>
                </a:solidFill>
                <a:cs typeface="PT Simple Bold Ruled" panose="02010400000000000000" pitchFamily="2" charset="-78"/>
              </a:rPr>
              <a:t>studentsdb</a:t>
            </a:r>
            <a:endParaRPr lang="ar-SA" sz="2800" dirty="0">
              <a:solidFill>
                <a:srgbClr val="FF0000"/>
              </a:solidFill>
              <a:cs typeface="PT Simple Bold Ruled" panose="02010400000000000000" pitchFamily="2" charset="-78"/>
            </a:endParaRPr>
          </a:p>
          <a:p>
            <a:pPr algn="r" rtl="1"/>
            <a:endParaRPr lang="en-US" sz="2800" dirty="0">
              <a:cs typeface="PT Simple Bold Ruled" panose="02010400000000000000" pitchFamily="2" charset="-78"/>
            </a:endParaRPr>
          </a:p>
          <a:p>
            <a:pPr algn="r" rtl="1"/>
            <a:endParaRPr lang="en-US" sz="2800" dirty="0">
              <a:cs typeface="PT Simple Bold Ruled" panose="0201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626AC-74CC-C91C-33CC-9E81A17D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825"/>
            <a:ext cx="6329363" cy="5758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60FCBE-51B8-EA7C-CC85-7E74A0E11C8A}"/>
              </a:ext>
            </a:extLst>
          </p:cNvPr>
          <p:cNvSpPr txBox="1"/>
          <p:nvPr/>
        </p:nvSpPr>
        <p:spPr>
          <a:xfrm>
            <a:off x="371475" y="2114550"/>
            <a:ext cx="4757738" cy="6286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082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6F360-1EC0-58ED-CB8D-72C51CB8C9C0}"/>
              </a:ext>
            </a:extLst>
          </p:cNvPr>
          <p:cNvSpPr txBox="1"/>
          <p:nvPr/>
        </p:nvSpPr>
        <p:spPr>
          <a:xfrm>
            <a:off x="7200900" y="1128712"/>
            <a:ext cx="4914902" cy="1661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/>
              <a:t>نقوم بتـثـبت </a:t>
            </a:r>
            <a:r>
              <a:rPr lang="ar-YE" sz="2800" dirty="0"/>
              <a:t>هذه المكتبة هي التي تسمح لـ </a:t>
            </a:r>
            <a:r>
              <a:rPr lang="en-US" sz="2800" dirty="0"/>
              <a:t>Django</a:t>
            </a:r>
            <a:r>
              <a:rPr lang="ar-SA" sz="2800" dirty="0"/>
              <a:t> </a:t>
            </a:r>
            <a:r>
              <a:rPr lang="en-US" sz="2800" dirty="0"/>
              <a:t> </a:t>
            </a:r>
            <a:r>
              <a:rPr lang="ar-YE" sz="2800" dirty="0"/>
              <a:t>بالتواصل مع </a:t>
            </a:r>
            <a:r>
              <a:rPr lang="en-US" sz="2800" dirty="0">
                <a:solidFill>
                  <a:srgbClr val="FF0000"/>
                </a:solidFill>
              </a:rPr>
              <a:t>PostgreSQL</a:t>
            </a:r>
            <a:r>
              <a:rPr lang="ar-SA" sz="2800" dirty="0"/>
              <a:t> 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pip install psycopg2-binary</a:t>
            </a:r>
          </a:p>
          <a:p>
            <a:pPr algn="r"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DE7EC-3BDD-124F-D914-C0E0D051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1876" cy="6858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5D5694-38A1-302B-3047-D54CC0726A6F}"/>
              </a:ext>
            </a:extLst>
          </p:cNvPr>
          <p:cNvSpPr/>
          <p:nvPr/>
        </p:nvSpPr>
        <p:spPr>
          <a:xfrm>
            <a:off x="3571875" y="1771650"/>
            <a:ext cx="3814763" cy="714375"/>
          </a:xfrm>
          <a:custGeom>
            <a:avLst/>
            <a:gdLst>
              <a:gd name="connsiteX0" fmla="*/ 0 w 3814763"/>
              <a:gd name="connsiteY0" fmla="*/ 714375 h 714375"/>
              <a:gd name="connsiteX1" fmla="*/ 3814763 w 3814763"/>
              <a:gd name="connsiteY1" fmla="*/ 0 h 71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4763" h="714375">
                <a:moveTo>
                  <a:pt x="0" y="714375"/>
                </a:moveTo>
                <a:lnTo>
                  <a:pt x="3814763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A7D9B-C7FA-9155-B004-1D0A6545A2B0}"/>
              </a:ext>
            </a:extLst>
          </p:cNvPr>
          <p:cNvSpPr txBox="1"/>
          <p:nvPr/>
        </p:nvSpPr>
        <p:spPr>
          <a:xfrm>
            <a:off x="7381876" y="3162359"/>
            <a:ext cx="4752972" cy="3539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err="1"/>
              <a:t>نلاحض</a:t>
            </a:r>
            <a:r>
              <a:rPr lang="ar-SA" sz="2800" dirty="0"/>
              <a:t> تم تغيير </a:t>
            </a:r>
            <a:r>
              <a:rPr lang="en-US" sz="2800" dirty="0"/>
              <a:t>ENGINE</a:t>
            </a:r>
            <a:r>
              <a:rPr lang="ar-SA" sz="2800" dirty="0"/>
              <a:t> الى نوع قاعدة البيانات الــ </a:t>
            </a:r>
            <a:r>
              <a:rPr lang="en-US" sz="2800" dirty="0">
                <a:solidFill>
                  <a:srgbClr val="FF0000"/>
                </a:solidFill>
              </a:rPr>
              <a:t>PostgreSQL</a:t>
            </a:r>
            <a:r>
              <a:rPr lang="ar-SA" sz="2800" dirty="0"/>
              <a:t> </a:t>
            </a:r>
          </a:p>
          <a:p>
            <a:pPr algn="r" rtl="1"/>
            <a:endParaRPr lang="ar-SA" sz="2800" dirty="0"/>
          </a:p>
          <a:p>
            <a:pPr algn="r" rtl="1"/>
            <a:r>
              <a:rPr lang="ar-SA" sz="2800" dirty="0"/>
              <a:t>ايضاً الــ </a:t>
            </a:r>
            <a:r>
              <a:rPr lang="en-US" sz="2800" dirty="0">
                <a:solidFill>
                  <a:srgbClr val="00B0F0"/>
                </a:solidFill>
              </a:rPr>
              <a:t>USER</a:t>
            </a:r>
            <a:r>
              <a:rPr lang="ar-SA" sz="2800" dirty="0"/>
              <a:t> بالاسم الافتراضي </a:t>
            </a:r>
            <a:r>
              <a:rPr lang="en-US" sz="2800" dirty="0">
                <a:solidFill>
                  <a:srgbClr val="FF0000"/>
                </a:solidFill>
              </a:rPr>
              <a:t>Postgres</a:t>
            </a:r>
          </a:p>
          <a:p>
            <a:pPr algn="r" rtl="1"/>
            <a:endParaRPr lang="en-US" sz="2800" dirty="0"/>
          </a:p>
          <a:p>
            <a:pPr algn="r" rtl="1"/>
            <a:r>
              <a:rPr lang="ar-SA" sz="2800" dirty="0"/>
              <a:t>ايضاً الـ</a:t>
            </a:r>
            <a:r>
              <a:rPr lang="en-US" sz="2800" dirty="0">
                <a:solidFill>
                  <a:srgbClr val="00B0F0"/>
                </a:solidFill>
              </a:rPr>
              <a:t>password</a:t>
            </a:r>
            <a:r>
              <a:rPr lang="en-US" sz="2800" dirty="0"/>
              <a:t> </a:t>
            </a:r>
            <a:r>
              <a:rPr lang="ar-SA" sz="2800" dirty="0"/>
              <a:t> يتم </a:t>
            </a:r>
            <a:r>
              <a:rPr lang="ar-SA" sz="2800" dirty="0" err="1"/>
              <a:t>ادخالة</a:t>
            </a:r>
            <a:r>
              <a:rPr lang="ar-SA" sz="2800" dirty="0"/>
              <a:t> كما  تم إدخاله سابقاً عند تصيب الــ </a:t>
            </a:r>
            <a:r>
              <a:rPr lang="en-US" sz="2800" dirty="0" err="1">
                <a:solidFill>
                  <a:srgbClr val="FF0000"/>
                </a:solidFill>
              </a:rPr>
              <a:t>postgres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7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693E-9CD8-9F86-9175-7809380D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1543050"/>
            <a:ext cx="11134725" cy="43148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13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07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SemiLight SemiConde</vt:lpstr>
      <vt:lpstr>Calibri</vt:lpstr>
      <vt:lpstr>Calibri Light</vt:lpstr>
      <vt:lpstr>PT Simple Bold Ruled</vt:lpstr>
      <vt:lpstr>Office Theme</vt:lpstr>
      <vt:lpstr>HW 4 </vt:lpstr>
      <vt:lpstr>للاتصال بقاعدة البيانات السرفرية  Mysql     </vt:lpstr>
      <vt:lpstr>PowerPoint Presentation</vt:lpstr>
      <vt:lpstr>تشغيل السرفر xammp</vt:lpstr>
      <vt:lpstr>استخدام قاعدة البيانات السرفرية  PostgreSQL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4 </dc:title>
  <dc:creator>ايمن قمحان</dc:creator>
  <cp:lastModifiedBy>ايمن قمحان</cp:lastModifiedBy>
  <cp:revision>1</cp:revision>
  <dcterms:created xsi:type="dcterms:W3CDTF">2025-08-15T22:03:38Z</dcterms:created>
  <dcterms:modified xsi:type="dcterms:W3CDTF">2025-08-15T23:26:49Z</dcterms:modified>
</cp:coreProperties>
</file>