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handoutMasterIdLst>
    <p:handoutMasterId r:id="rId98"/>
  </p:handoutMasterIdLst>
  <p:sldIdLst>
    <p:sldId id="405" r:id="rId2"/>
    <p:sldId id="407" r:id="rId3"/>
    <p:sldId id="427" r:id="rId4"/>
    <p:sldId id="428" r:id="rId5"/>
    <p:sldId id="430" r:id="rId6"/>
    <p:sldId id="303" r:id="rId7"/>
    <p:sldId id="438" r:id="rId8"/>
    <p:sldId id="550" r:id="rId9"/>
    <p:sldId id="551" r:id="rId10"/>
    <p:sldId id="552" r:id="rId11"/>
    <p:sldId id="553" r:id="rId12"/>
    <p:sldId id="554" r:id="rId13"/>
    <p:sldId id="556" r:id="rId14"/>
    <p:sldId id="557" r:id="rId15"/>
    <p:sldId id="558" r:id="rId16"/>
    <p:sldId id="559" r:id="rId17"/>
    <p:sldId id="596" r:id="rId18"/>
    <p:sldId id="560" r:id="rId19"/>
    <p:sldId id="561" r:id="rId20"/>
    <p:sldId id="562" r:id="rId21"/>
    <p:sldId id="563" r:id="rId22"/>
    <p:sldId id="565" r:id="rId23"/>
    <p:sldId id="566" r:id="rId24"/>
    <p:sldId id="598" r:id="rId25"/>
    <p:sldId id="567" r:id="rId26"/>
    <p:sldId id="569" r:id="rId27"/>
    <p:sldId id="571" r:id="rId28"/>
    <p:sldId id="568" r:id="rId29"/>
    <p:sldId id="570" r:id="rId30"/>
    <p:sldId id="597" r:id="rId31"/>
    <p:sldId id="572" r:id="rId32"/>
    <p:sldId id="573" r:id="rId33"/>
    <p:sldId id="594" r:id="rId34"/>
    <p:sldId id="595" r:id="rId35"/>
    <p:sldId id="574" r:id="rId36"/>
    <p:sldId id="575" r:id="rId37"/>
    <p:sldId id="576" r:id="rId38"/>
    <p:sldId id="577" r:id="rId39"/>
    <p:sldId id="582" r:id="rId40"/>
    <p:sldId id="583" r:id="rId41"/>
    <p:sldId id="584" r:id="rId42"/>
    <p:sldId id="585" r:id="rId43"/>
    <p:sldId id="586" r:id="rId44"/>
    <p:sldId id="599" r:id="rId45"/>
    <p:sldId id="588" r:id="rId46"/>
    <p:sldId id="592" r:id="rId47"/>
    <p:sldId id="600" r:id="rId48"/>
    <p:sldId id="589" r:id="rId49"/>
    <p:sldId id="578" r:id="rId50"/>
    <p:sldId id="579" r:id="rId51"/>
    <p:sldId id="474" r:id="rId52"/>
    <p:sldId id="461" r:id="rId53"/>
    <p:sldId id="475" r:id="rId54"/>
    <p:sldId id="493" r:id="rId55"/>
    <p:sldId id="580" r:id="rId56"/>
    <p:sldId id="485" r:id="rId57"/>
    <p:sldId id="479" r:id="rId58"/>
    <p:sldId id="481" r:id="rId59"/>
    <p:sldId id="483" r:id="rId60"/>
    <p:sldId id="482" r:id="rId61"/>
    <p:sldId id="484" r:id="rId62"/>
    <p:sldId id="581" r:id="rId63"/>
    <p:sldId id="487" r:id="rId64"/>
    <p:sldId id="488" r:id="rId65"/>
    <p:sldId id="489" r:id="rId66"/>
    <p:sldId id="486" r:id="rId67"/>
    <p:sldId id="490" r:id="rId68"/>
    <p:sldId id="492" r:id="rId69"/>
    <p:sldId id="491" r:id="rId70"/>
    <p:sldId id="495" r:id="rId71"/>
    <p:sldId id="497" r:id="rId72"/>
    <p:sldId id="496" r:id="rId73"/>
    <p:sldId id="498" r:id="rId74"/>
    <p:sldId id="499" r:id="rId75"/>
    <p:sldId id="500" r:id="rId76"/>
    <p:sldId id="601" r:id="rId77"/>
    <p:sldId id="501" r:id="rId78"/>
    <p:sldId id="502" r:id="rId79"/>
    <p:sldId id="503" r:id="rId80"/>
    <p:sldId id="504" r:id="rId81"/>
    <p:sldId id="505" r:id="rId82"/>
    <p:sldId id="507" r:id="rId83"/>
    <p:sldId id="509" r:id="rId84"/>
    <p:sldId id="508" r:id="rId85"/>
    <p:sldId id="506" r:id="rId86"/>
    <p:sldId id="510" r:id="rId87"/>
    <p:sldId id="477" r:id="rId88"/>
    <p:sldId id="514" r:id="rId89"/>
    <p:sldId id="445" r:id="rId90"/>
    <p:sldId id="511" r:id="rId91"/>
    <p:sldId id="512" r:id="rId92"/>
    <p:sldId id="513" r:id="rId93"/>
    <p:sldId id="515" r:id="rId94"/>
    <p:sldId id="516" r:id="rId95"/>
    <p:sldId id="593" r:id="rId96"/>
  </p:sldIdLst>
  <p:sldSz cx="9721850" cy="6858000"/>
  <p:notesSz cx="6858000" cy="9144000"/>
  <p:defaultTextStyle>
    <a:defPPr>
      <a:defRPr lang="fr-F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0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CEA"/>
    <a:srgbClr val="6A8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37" autoAdjust="0"/>
    <p:restoredTop sz="94434" autoAdjust="0"/>
  </p:normalViewPr>
  <p:slideViewPr>
    <p:cSldViewPr>
      <p:cViewPr varScale="1">
        <p:scale>
          <a:sx n="71" d="100"/>
          <a:sy n="71" d="100"/>
        </p:scale>
        <p:origin x="732" y="66"/>
      </p:cViewPr>
      <p:guideLst>
        <p:guide orient="horz" pos="2160"/>
        <p:guide pos="3062"/>
      </p:guideLst>
    </p:cSldViewPr>
  </p:slideViewPr>
  <p:notesTextViewPr>
    <p:cViewPr>
      <p:scale>
        <a:sx n="100" d="100"/>
        <a:sy n="100" d="100"/>
      </p:scale>
      <p:origin x="0" y="0"/>
    </p:cViewPr>
  </p:notesTextViewPr>
  <p:sorterViewPr>
    <p:cViewPr>
      <p:scale>
        <a:sx n="66" d="100"/>
        <a:sy n="66" d="100"/>
      </p:scale>
      <p:origin x="0" y="13728"/>
    </p:cViewPr>
  </p:sorterViewPr>
  <p:notesViewPr>
    <p:cSldViewPr>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21543-67CA-4A35-85FD-0E51212A6119}" type="datetimeFigureOut">
              <a:rPr lang="fr-FR" smtClean="0"/>
              <a:t>28/08/2017</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C04C2A-02D0-43DD-8F5C-65F0F67B654F}" type="slidenum">
              <a:rPr lang="fr-FR" smtClean="0"/>
              <a:t>‹N°›</a:t>
            </a:fld>
            <a:endParaRPr lang="fr-FR"/>
          </a:p>
        </p:txBody>
      </p:sp>
    </p:spTree>
    <p:extLst>
      <p:ext uri="{BB962C8B-B14F-4D97-AF65-F5344CB8AC3E}">
        <p14:creationId xmlns:p14="http://schemas.microsoft.com/office/powerpoint/2010/main" val="21147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905DB24-CD09-4AB8-A7D6-4A91B9BD5A98}" type="datetimeFigureOut">
              <a:rPr lang="fr-FR"/>
              <a:pPr>
                <a:defRPr/>
              </a:pPr>
              <a:t>28/08/2017</a:t>
            </a:fld>
            <a:endParaRPr lang="fr-FR"/>
          </a:p>
        </p:txBody>
      </p:sp>
      <p:sp>
        <p:nvSpPr>
          <p:cNvPr id="4" name="Espace réservé de l'image des diapositives 3"/>
          <p:cNvSpPr>
            <a:spLocks noGrp="1" noRot="1" noChangeAspect="1"/>
          </p:cNvSpPr>
          <p:nvPr>
            <p:ph type="sldImg" idx="2"/>
          </p:nvPr>
        </p:nvSpPr>
        <p:spPr>
          <a:xfrm>
            <a:off x="998538" y="685800"/>
            <a:ext cx="4860925"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DE7BFBF-0804-4C86-8868-4D84AC8A92ED}" type="slidenum">
              <a:rPr lang="fr-FR"/>
              <a:pPr>
                <a:defRPr/>
              </a:pPr>
              <a:t>‹N°›</a:t>
            </a:fld>
            <a:endParaRPr lang="fr-FR"/>
          </a:p>
        </p:txBody>
      </p:sp>
    </p:spTree>
    <p:extLst>
      <p:ext uri="{BB962C8B-B14F-4D97-AF65-F5344CB8AC3E}">
        <p14:creationId xmlns:p14="http://schemas.microsoft.com/office/powerpoint/2010/main" val="588795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a:defRPr/>
            </a:pPr>
            <a:r>
              <a:rPr lang="fr-FR" i="1" dirty="0" smtClean="0"/>
              <a:t>Avec HTML basique est ce que vous avez pensez à:</a:t>
            </a:r>
            <a:r>
              <a:rPr lang="fr-FR" i="1" baseline="0" dirty="0" smtClean="0"/>
              <a:t> Manipuler les événements - …..</a:t>
            </a:r>
          </a:p>
          <a:p>
            <a:pPr algn="l">
              <a:defRPr/>
            </a:pPr>
            <a:r>
              <a:rPr lang="fr-FR" i="1" baseline="0" dirty="0" smtClean="0"/>
              <a:t>Ces choses intéressantes n’étaient pas ou peu possible avant l’apparition de JavaScript</a:t>
            </a:r>
            <a:endParaRPr lang="fr-FR" i="1" dirty="0" smtClean="0"/>
          </a:p>
          <a:p>
            <a:pPr algn="l">
              <a:defRPr/>
            </a:pPr>
            <a:endParaRPr lang="fr-FR" i="1" dirty="0" smtClean="0"/>
          </a:p>
          <a:p>
            <a:pPr algn="l">
              <a:defRPr/>
            </a:pPr>
            <a:r>
              <a:rPr lang="fr-FR" i="1" dirty="0" smtClean="0"/>
              <a:t>Drag &amp; Drop</a:t>
            </a:r>
            <a:r>
              <a:rPr lang="fr-FR" dirty="0" smtClean="0"/>
              <a:t> : glisser-déposer les composants de façon relativement simple</a:t>
            </a:r>
          </a:p>
          <a:p>
            <a:pPr algn="ctr">
              <a:defRPr/>
            </a:pPr>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a:t>
            </a:fld>
            <a:endParaRPr lang="fr-FR"/>
          </a:p>
        </p:txBody>
      </p:sp>
    </p:spTree>
    <p:extLst>
      <p:ext uri="{BB962C8B-B14F-4D97-AF65-F5344CB8AC3E}">
        <p14:creationId xmlns:p14="http://schemas.microsoft.com/office/powerpoint/2010/main" val="304627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14</a:t>
            </a:fld>
            <a:endParaRPr lang="fr-FR"/>
          </a:p>
        </p:txBody>
      </p:sp>
    </p:spTree>
    <p:extLst>
      <p:ext uri="{BB962C8B-B14F-4D97-AF65-F5344CB8AC3E}">
        <p14:creationId xmlns:p14="http://schemas.microsoft.com/office/powerpoint/2010/main" val="73764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15</a:t>
            </a:fld>
            <a:endParaRPr lang="fr-FR"/>
          </a:p>
        </p:txBody>
      </p:sp>
    </p:spTree>
    <p:extLst>
      <p:ext uri="{BB962C8B-B14F-4D97-AF65-F5344CB8AC3E}">
        <p14:creationId xmlns:p14="http://schemas.microsoft.com/office/powerpoint/2010/main" val="102125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16</a:t>
            </a:fld>
            <a:endParaRPr lang="fr-FR"/>
          </a:p>
        </p:txBody>
      </p:sp>
    </p:spTree>
    <p:extLst>
      <p:ext uri="{BB962C8B-B14F-4D97-AF65-F5344CB8AC3E}">
        <p14:creationId xmlns:p14="http://schemas.microsoft.com/office/powerpoint/2010/main" val="393797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17</a:t>
            </a:fld>
            <a:endParaRPr lang="fr-FR"/>
          </a:p>
        </p:txBody>
      </p:sp>
    </p:spTree>
    <p:extLst>
      <p:ext uri="{BB962C8B-B14F-4D97-AF65-F5344CB8AC3E}">
        <p14:creationId xmlns:p14="http://schemas.microsoft.com/office/powerpoint/2010/main" val="61747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Comme c'est votre navigateur qui exécute le script, il a donc accès au code </a:t>
            </a:r>
          </a:p>
          <a:p>
            <a:r>
              <a:rPr lang="fr-FR" sz="1200" b="0" i="0" kern="1200" dirty="0" smtClean="0">
                <a:solidFill>
                  <a:schemeClr val="tx1"/>
                </a:solidFill>
                <a:effectLst/>
                <a:latin typeface="+mn-lt"/>
                <a:ea typeface="+mn-ea"/>
                <a:cs typeface="+mn-cs"/>
              </a:rPr>
              <a:t>Et si votre navigateur y a accès... vous pouvez vous aussi y avoir accès</a:t>
            </a:r>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18</a:t>
            </a:fld>
            <a:endParaRPr lang="fr-FR"/>
          </a:p>
        </p:txBody>
      </p:sp>
    </p:spTree>
    <p:extLst>
      <p:ext uri="{BB962C8B-B14F-4D97-AF65-F5344CB8AC3E}">
        <p14:creationId xmlns:p14="http://schemas.microsoft.com/office/powerpoint/2010/main" val="89833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Comme c'est votre navigateur qui exécute le script, il a donc accès au code </a:t>
            </a:r>
          </a:p>
          <a:p>
            <a:r>
              <a:rPr lang="fr-FR" sz="1200" b="0" i="0" kern="1200" dirty="0" smtClean="0">
                <a:solidFill>
                  <a:schemeClr val="tx1"/>
                </a:solidFill>
                <a:effectLst/>
                <a:latin typeface="+mn-lt"/>
                <a:ea typeface="+mn-ea"/>
                <a:cs typeface="+mn-cs"/>
              </a:rPr>
              <a:t>Et si votre navigateur y a accès... vous pouvez vous aussi y avoir accès</a:t>
            </a:r>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19</a:t>
            </a:fld>
            <a:endParaRPr lang="fr-FR"/>
          </a:p>
        </p:txBody>
      </p:sp>
    </p:spTree>
    <p:extLst>
      <p:ext uri="{BB962C8B-B14F-4D97-AF65-F5344CB8AC3E}">
        <p14:creationId xmlns:p14="http://schemas.microsoft.com/office/powerpoint/2010/main" val="1181930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Comme c'est votre navigateur qui exécute le script, il a donc accès au code </a:t>
            </a:r>
          </a:p>
          <a:p>
            <a:r>
              <a:rPr lang="fr-FR" sz="1200" b="0" i="0" kern="1200" dirty="0" smtClean="0">
                <a:solidFill>
                  <a:schemeClr val="tx1"/>
                </a:solidFill>
                <a:effectLst/>
                <a:latin typeface="+mn-lt"/>
                <a:ea typeface="+mn-ea"/>
                <a:cs typeface="+mn-cs"/>
              </a:rPr>
              <a:t>Et si votre navigateur y a accès... vous pouvez vous aussi y avoir accès</a:t>
            </a:r>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20</a:t>
            </a:fld>
            <a:endParaRPr lang="fr-FR"/>
          </a:p>
        </p:txBody>
      </p:sp>
    </p:spTree>
    <p:extLst>
      <p:ext uri="{BB962C8B-B14F-4D97-AF65-F5344CB8AC3E}">
        <p14:creationId xmlns:p14="http://schemas.microsoft.com/office/powerpoint/2010/main" val="2734527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21</a:t>
            </a:fld>
            <a:endParaRPr lang="fr-FR"/>
          </a:p>
        </p:txBody>
      </p:sp>
    </p:spTree>
    <p:extLst>
      <p:ext uri="{BB962C8B-B14F-4D97-AF65-F5344CB8AC3E}">
        <p14:creationId xmlns:p14="http://schemas.microsoft.com/office/powerpoint/2010/main" val="3222513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22</a:t>
            </a:fld>
            <a:endParaRPr lang="fr-FR"/>
          </a:p>
        </p:txBody>
      </p:sp>
    </p:spTree>
    <p:extLst>
      <p:ext uri="{BB962C8B-B14F-4D97-AF65-F5344CB8AC3E}">
        <p14:creationId xmlns:p14="http://schemas.microsoft.com/office/powerpoint/2010/main" val="302354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23</a:t>
            </a:fld>
            <a:endParaRPr lang="fr-FR"/>
          </a:p>
        </p:txBody>
      </p:sp>
    </p:spTree>
    <p:extLst>
      <p:ext uri="{BB962C8B-B14F-4D97-AF65-F5344CB8AC3E}">
        <p14:creationId xmlns:p14="http://schemas.microsoft.com/office/powerpoint/2010/main" val="267618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5</a:t>
            </a:fld>
            <a:endParaRPr lang="fr-FR"/>
          </a:p>
        </p:txBody>
      </p:sp>
    </p:spTree>
    <p:extLst>
      <p:ext uri="{BB962C8B-B14F-4D97-AF65-F5344CB8AC3E}">
        <p14:creationId xmlns:p14="http://schemas.microsoft.com/office/powerpoint/2010/main" val="217152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24</a:t>
            </a:fld>
            <a:endParaRPr lang="fr-FR"/>
          </a:p>
        </p:txBody>
      </p:sp>
    </p:spTree>
    <p:extLst>
      <p:ext uri="{BB962C8B-B14F-4D97-AF65-F5344CB8AC3E}">
        <p14:creationId xmlns:p14="http://schemas.microsoft.com/office/powerpoint/2010/main" val="96505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25</a:t>
            </a:fld>
            <a:endParaRPr lang="fr-FR"/>
          </a:p>
        </p:txBody>
      </p:sp>
    </p:spTree>
    <p:extLst>
      <p:ext uri="{BB962C8B-B14F-4D97-AF65-F5344CB8AC3E}">
        <p14:creationId xmlns:p14="http://schemas.microsoft.com/office/powerpoint/2010/main" val="2716121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26</a:t>
            </a:fld>
            <a:endParaRPr lang="fr-FR"/>
          </a:p>
        </p:txBody>
      </p:sp>
    </p:spTree>
    <p:extLst>
      <p:ext uri="{BB962C8B-B14F-4D97-AF65-F5344CB8AC3E}">
        <p14:creationId xmlns:p14="http://schemas.microsoft.com/office/powerpoint/2010/main" val="3790541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27</a:t>
            </a:fld>
            <a:endParaRPr lang="fr-FR"/>
          </a:p>
        </p:txBody>
      </p:sp>
    </p:spTree>
    <p:extLst>
      <p:ext uri="{BB962C8B-B14F-4D97-AF65-F5344CB8AC3E}">
        <p14:creationId xmlns:p14="http://schemas.microsoft.com/office/powerpoint/2010/main" val="37052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28</a:t>
            </a:fld>
            <a:endParaRPr lang="fr-FR"/>
          </a:p>
        </p:txBody>
      </p:sp>
    </p:spTree>
    <p:extLst>
      <p:ext uri="{BB962C8B-B14F-4D97-AF65-F5344CB8AC3E}">
        <p14:creationId xmlns:p14="http://schemas.microsoft.com/office/powerpoint/2010/main" val="4069350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29</a:t>
            </a:fld>
            <a:endParaRPr lang="fr-FR"/>
          </a:p>
        </p:txBody>
      </p:sp>
    </p:spTree>
    <p:extLst>
      <p:ext uri="{BB962C8B-B14F-4D97-AF65-F5344CB8AC3E}">
        <p14:creationId xmlns:p14="http://schemas.microsoft.com/office/powerpoint/2010/main" val="650475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30</a:t>
            </a:fld>
            <a:endParaRPr lang="fr-FR"/>
          </a:p>
        </p:txBody>
      </p:sp>
    </p:spTree>
    <p:extLst>
      <p:ext uri="{BB962C8B-B14F-4D97-AF65-F5344CB8AC3E}">
        <p14:creationId xmlns:p14="http://schemas.microsoft.com/office/powerpoint/2010/main" val="3085189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31</a:t>
            </a:fld>
            <a:endParaRPr lang="fr-FR"/>
          </a:p>
        </p:txBody>
      </p:sp>
    </p:spTree>
    <p:extLst>
      <p:ext uri="{BB962C8B-B14F-4D97-AF65-F5344CB8AC3E}">
        <p14:creationId xmlns:p14="http://schemas.microsoft.com/office/powerpoint/2010/main" val="136069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32</a:t>
            </a:fld>
            <a:endParaRPr lang="fr-FR"/>
          </a:p>
        </p:txBody>
      </p:sp>
    </p:spTree>
    <p:extLst>
      <p:ext uri="{BB962C8B-B14F-4D97-AF65-F5344CB8AC3E}">
        <p14:creationId xmlns:p14="http://schemas.microsoft.com/office/powerpoint/2010/main" val="671980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33</a:t>
            </a:fld>
            <a:endParaRPr lang="fr-FR"/>
          </a:p>
        </p:txBody>
      </p:sp>
    </p:spTree>
    <p:extLst>
      <p:ext uri="{BB962C8B-B14F-4D97-AF65-F5344CB8AC3E}">
        <p14:creationId xmlns:p14="http://schemas.microsoft.com/office/powerpoint/2010/main" val="12732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a:t>
            </a:fld>
            <a:endParaRPr lang="fr-FR"/>
          </a:p>
        </p:txBody>
      </p:sp>
    </p:spTree>
    <p:extLst>
      <p:ext uri="{BB962C8B-B14F-4D97-AF65-F5344CB8AC3E}">
        <p14:creationId xmlns:p14="http://schemas.microsoft.com/office/powerpoint/2010/main" val="4087339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34</a:t>
            </a:fld>
            <a:endParaRPr lang="fr-FR"/>
          </a:p>
        </p:txBody>
      </p:sp>
    </p:spTree>
    <p:extLst>
      <p:ext uri="{BB962C8B-B14F-4D97-AF65-F5344CB8AC3E}">
        <p14:creationId xmlns:p14="http://schemas.microsoft.com/office/powerpoint/2010/main" val="3525692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Comme c'est votre navigateur qui exécute le script, il a donc accès au code </a:t>
            </a:r>
          </a:p>
          <a:p>
            <a:r>
              <a:rPr lang="fr-FR" sz="1200" b="0" i="0" kern="1200" dirty="0" smtClean="0">
                <a:solidFill>
                  <a:schemeClr val="tx1"/>
                </a:solidFill>
                <a:effectLst/>
                <a:latin typeface="+mn-lt"/>
                <a:ea typeface="+mn-ea"/>
                <a:cs typeface="+mn-cs"/>
              </a:rPr>
              <a:t>Et si votre navigateur y a accès... vous pouvez vous aussi y avoir accès</a:t>
            </a:r>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35</a:t>
            </a:fld>
            <a:endParaRPr lang="fr-FR"/>
          </a:p>
        </p:txBody>
      </p:sp>
    </p:spTree>
    <p:extLst>
      <p:ext uri="{BB962C8B-B14F-4D97-AF65-F5344CB8AC3E}">
        <p14:creationId xmlns:p14="http://schemas.microsoft.com/office/powerpoint/2010/main" val="398332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Comme c'est votre navigateur qui exécute le script, il a donc accès au code </a:t>
            </a:r>
          </a:p>
          <a:p>
            <a:r>
              <a:rPr lang="fr-FR" sz="1200" b="0" i="0" kern="1200" dirty="0" smtClean="0">
                <a:solidFill>
                  <a:schemeClr val="tx1"/>
                </a:solidFill>
                <a:effectLst/>
                <a:latin typeface="+mn-lt"/>
                <a:ea typeface="+mn-ea"/>
                <a:cs typeface="+mn-cs"/>
              </a:rPr>
              <a:t>Et si votre navigateur y a accès... vous pouvez vous aussi y avoir accès</a:t>
            </a:r>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36</a:t>
            </a:fld>
            <a:endParaRPr lang="fr-FR"/>
          </a:p>
        </p:txBody>
      </p:sp>
    </p:spTree>
    <p:extLst>
      <p:ext uri="{BB962C8B-B14F-4D97-AF65-F5344CB8AC3E}">
        <p14:creationId xmlns:p14="http://schemas.microsoft.com/office/powerpoint/2010/main" val="3090520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37</a:t>
            </a:fld>
            <a:endParaRPr lang="fr-FR"/>
          </a:p>
        </p:txBody>
      </p:sp>
    </p:spTree>
    <p:extLst>
      <p:ext uri="{BB962C8B-B14F-4D97-AF65-F5344CB8AC3E}">
        <p14:creationId xmlns:p14="http://schemas.microsoft.com/office/powerpoint/2010/main" val="3018840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38</a:t>
            </a:fld>
            <a:endParaRPr lang="fr-FR"/>
          </a:p>
        </p:txBody>
      </p:sp>
    </p:spTree>
    <p:extLst>
      <p:ext uri="{BB962C8B-B14F-4D97-AF65-F5344CB8AC3E}">
        <p14:creationId xmlns:p14="http://schemas.microsoft.com/office/powerpoint/2010/main" val="692201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39</a:t>
            </a:fld>
            <a:endParaRPr lang="fr-FR"/>
          </a:p>
        </p:txBody>
      </p:sp>
    </p:spTree>
    <p:extLst>
      <p:ext uri="{BB962C8B-B14F-4D97-AF65-F5344CB8AC3E}">
        <p14:creationId xmlns:p14="http://schemas.microsoft.com/office/powerpoint/2010/main" val="115307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0" i="0" kern="1200" dirty="0" smtClean="0">
                <a:solidFill>
                  <a:schemeClr val="tx1"/>
                </a:solidFill>
                <a:effectLst/>
                <a:latin typeface="+mn-lt"/>
                <a:ea typeface="+mn-ea"/>
                <a:cs typeface="+mn-cs"/>
              </a:rPr>
              <a:t>Exemple à</a:t>
            </a:r>
            <a:r>
              <a:rPr lang="fr-FR" sz="1200" b="0" i="0" kern="1200" baseline="0" dirty="0" smtClean="0">
                <a:solidFill>
                  <a:schemeClr val="tx1"/>
                </a:solidFill>
                <a:effectLst/>
                <a:latin typeface="+mn-lt"/>
                <a:ea typeface="+mn-ea"/>
                <a:cs typeface="+mn-cs"/>
              </a:rPr>
              <a:t> partir de </a:t>
            </a:r>
            <a:r>
              <a:rPr lang="fr-FR" sz="1200" b="0" i="0" kern="1200" dirty="0" smtClean="0">
                <a:solidFill>
                  <a:schemeClr val="tx1"/>
                </a:solidFill>
                <a:effectLst/>
                <a:latin typeface="+mn-lt"/>
                <a:ea typeface="+mn-ea"/>
                <a:cs typeface="+mn-cs"/>
              </a:rPr>
              <a:t>: </a:t>
            </a:r>
            <a:r>
              <a:rPr lang="fr-FR" sz="1200" b="0" i="1" kern="1200" dirty="0" smtClean="0">
                <a:solidFill>
                  <a:schemeClr val="tx1"/>
                </a:solidFill>
                <a:effectLst/>
                <a:latin typeface="+mn-lt"/>
                <a:ea typeface="+mn-ea"/>
                <a:cs typeface="+mn-cs"/>
              </a:rPr>
              <a:t>https://JavaScriptweblog.wordpress.com/2010/07/06/function-declarations-vs-function-expressions/</a:t>
            </a:r>
          </a:p>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40</a:t>
            </a:fld>
            <a:endParaRPr lang="fr-FR"/>
          </a:p>
        </p:txBody>
      </p:sp>
    </p:spTree>
    <p:extLst>
      <p:ext uri="{BB962C8B-B14F-4D97-AF65-F5344CB8AC3E}">
        <p14:creationId xmlns:p14="http://schemas.microsoft.com/office/powerpoint/2010/main" val="112213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41</a:t>
            </a:fld>
            <a:endParaRPr lang="fr-FR"/>
          </a:p>
        </p:txBody>
      </p:sp>
    </p:spTree>
    <p:extLst>
      <p:ext uri="{BB962C8B-B14F-4D97-AF65-F5344CB8AC3E}">
        <p14:creationId xmlns:p14="http://schemas.microsoft.com/office/powerpoint/2010/main" val="857662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42</a:t>
            </a:fld>
            <a:endParaRPr lang="fr-FR"/>
          </a:p>
        </p:txBody>
      </p:sp>
    </p:spTree>
    <p:extLst>
      <p:ext uri="{BB962C8B-B14F-4D97-AF65-F5344CB8AC3E}">
        <p14:creationId xmlns:p14="http://schemas.microsoft.com/office/powerpoint/2010/main" val="14566232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43</a:t>
            </a:fld>
            <a:endParaRPr lang="fr-FR"/>
          </a:p>
        </p:txBody>
      </p:sp>
    </p:spTree>
    <p:extLst>
      <p:ext uri="{BB962C8B-B14F-4D97-AF65-F5344CB8AC3E}">
        <p14:creationId xmlns:p14="http://schemas.microsoft.com/office/powerpoint/2010/main" val="959650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8</a:t>
            </a:fld>
            <a:endParaRPr lang="fr-FR"/>
          </a:p>
        </p:txBody>
      </p:sp>
    </p:spTree>
    <p:extLst>
      <p:ext uri="{BB962C8B-B14F-4D97-AF65-F5344CB8AC3E}">
        <p14:creationId xmlns:p14="http://schemas.microsoft.com/office/powerpoint/2010/main" val="16063896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44</a:t>
            </a:fld>
            <a:endParaRPr lang="fr-FR"/>
          </a:p>
        </p:txBody>
      </p:sp>
    </p:spTree>
    <p:extLst>
      <p:ext uri="{BB962C8B-B14F-4D97-AF65-F5344CB8AC3E}">
        <p14:creationId xmlns:p14="http://schemas.microsoft.com/office/powerpoint/2010/main" val="20968901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45</a:t>
            </a:fld>
            <a:endParaRPr lang="fr-FR"/>
          </a:p>
        </p:txBody>
      </p:sp>
    </p:spTree>
    <p:extLst>
      <p:ext uri="{BB962C8B-B14F-4D97-AF65-F5344CB8AC3E}">
        <p14:creationId xmlns:p14="http://schemas.microsoft.com/office/powerpoint/2010/main" val="1914337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46</a:t>
            </a:fld>
            <a:endParaRPr lang="fr-FR"/>
          </a:p>
        </p:txBody>
      </p:sp>
    </p:spTree>
    <p:extLst>
      <p:ext uri="{BB962C8B-B14F-4D97-AF65-F5344CB8AC3E}">
        <p14:creationId xmlns:p14="http://schemas.microsoft.com/office/powerpoint/2010/main" val="4057121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47</a:t>
            </a:fld>
            <a:endParaRPr lang="fr-FR"/>
          </a:p>
        </p:txBody>
      </p:sp>
    </p:spTree>
    <p:extLst>
      <p:ext uri="{BB962C8B-B14F-4D97-AF65-F5344CB8AC3E}">
        <p14:creationId xmlns:p14="http://schemas.microsoft.com/office/powerpoint/2010/main" val="965916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48</a:t>
            </a:fld>
            <a:endParaRPr lang="fr-FR"/>
          </a:p>
        </p:txBody>
      </p:sp>
    </p:spTree>
    <p:extLst>
      <p:ext uri="{BB962C8B-B14F-4D97-AF65-F5344CB8AC3E}">
        <p14:creationId xmlns:p14="http://schemas.microsoft.com/office/powerpoint/2010/main" val="34467381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56</a:t>
            </a:fld>
            <a:endParaRPr lang="fr-FR"/>
          </a:p>
        </p:txBody>
      </p:sp>
    </p:spTree>
    <p:extLst>
      <p:ext uri="{BB962C8B-B14F-4D97-AF65-F5344CB8AC3E}">
        <p14:creationId xmlns:p14="http://schemas.microsoft.com/office/powerpoint/2010/main" val="2808924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57</a:t>
            </a:fld>
            <a:endParaRPr lang="fr-FR"/>
          </a:p>
        </p:txBody>
      </p:sp>
    </p:spTree>
    <p:extLst>
      <p:ext uri="{BB962C8B-B14F-4D97-AF65-F5344CB8AC3E}">
        <p14:creationId xmlns:p14="http://schemas.microsoft.com/office/powerpoint/2010/main" val="21451871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58</a:t>
            </a:fld>
            <a:endParaRPr lang="fr-FR"/>
          </a:p>
        </p:txBody>
      </p:sp>
    </p:spTree>
    <p:extLst>
      <p:ext uri="{BB962C8B-B14F-4D97-AF65-F5344CB8AC3E}">
        <p14:creationId xmlns:p14="http://schemas.microsoft.com/office/powerpoint/2010/main" val="743155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59</a:t>
            </a:fld>
            <a:endParaRPr lang="fr-FR"/>
          </a:p>
        </p:txBody>
      </p:sp>
    </p:spTree>
    <p:extLst>
      <p:ext uri="{BB962C8B-B14F-4D97-AF65-F5344CB8AC3E}">
        <p14:creationId xmlns:p14="http://schemas.microsoft.com/office/powerpoint/2010/main" val="1289581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60</a:t>
            </a:fld>
            <a:endParaRPr lang="fr-FR"/>
          </a:p>
        </p:txBody>
      </p:sp>
    </p:spTree>
    <p:extLst>
      <p:ext uri="{BB962C8B-B14F-4D97-AF65-F5344CB8AC3E}">
        <p14:creationId xmlns:p14="http://schemas.microsoft.com/office/powerpoint/2010/main" val="6406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9</a:t>
            </a:fld>
            <a:endParaRPr lang="fr-FR"/>
          </a:p>
        </p:txBody>
      </p:sp>
    </p:spTree>
    <p:extLst>
      <p:ext uri="{BB962C8B-B14F-4D97-AF65-F5344CB8AC3E}">
        <p14:creationId xmlns:p14="http://schemas.microsoft.com/office/powerpoint/2010/main" val="23289294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61</a:t>
            </a:fld>
            <a:endParaRPr lang="fr-FR"/>
          </a:p>
        </p:txBody>
      </p:sp>
    </p:spTree>
    <p:extLst>
      <p:ext uri="{BB962C8B-B14F-4D97-AF65-F5344CB8AC3E}">
        <p14:creationId xmlns:p14="http://schemas.microsoft.com/office/powerpoint/2010/main" val="32553912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62</a:t>
            </a:fld>
            <a:endParaRPr lang="fr-FR"/>
          </a:p>
        </p:txBody>
      </p:sp>
    </p:spTree>
    <p:extLst>
      <p:ext uri="{BB962C8B-B14F-4D97-AF65-F5344CB8AC3E}">
        <p14:creationId xmlns:p14="http://schemas.microsoft.com/office/powerpoint/2010/main" val="33870564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63</a:t>
            </a:fld>
            <a:endParaRPr lang="fr-FR"/>
          </a:p>
        </p:txBody>
      </p:sp>
    </p:spTree>
    <p:extLst>
      <p:ext uri="{BB962C8B-B14F-4D97-AF65-F5344CB8AC3E}">
        <p14:creationId xmlns:p14="http://schemas.microsoft.com/office/powerpoint/2010/main" val="689647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64</a:t>
            </a:fld>
            <a:endParaRPr lang="fr-FR"/>
          </a:p>
        </p:txBody>
      </p:sp>
    </p:spTree>
    <p:extLst>
      <p:ext uri="{BB962C8B-B14F-4D97-AF65-F5344CB8AC3E}">
        <p14:creationId xmlns:p14="http://schemas.microsoft.com/office/powerpoint/2010/main" val="22004076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65</a:t>
            </a:fld>
            <a:endParaRPr lang="fr-FR"/>
          </a:p>
        </p:txBody>
      </p:sp>
    </p:spTree>
    <p:extLst>
      <p:ext uri="{BB962C8B-B14F-4D97-AF65-F5344CB8AC3E}">
        <p14:creationId xmlns:p14="http://schemas.microsoft.com/office/powerpoint/2010/main" val="12155801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66</a:t>
            </a:fld>
            <a:endParaRPr lang="fr-FR"/>
          </a:p>
        </p:txBody>
      </p:sp>
    </p:spTree>
    <p:extLst>
      <p:ext uri="{BB962C8B-B14F-4D97-AF65-F5344CB8AC3E}">
        <p14:creationId xmlns:p14="http://schemas.microsoft.com/office/powerpoint/2010/main" val="854919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67</a:t>
            </a:fld>
            <a:endParaRPr lang="fr-FR"/>
          </a:p>
        </p:txBody>
      </p:sp>
    </p:spTree>
    <p:extLst>
      <p:ext uri="{BB962C8B-B14F-4D97-AF65-F5344CB8AC3E}">
        <p14:creationId xmlns:p14="http://schemas.microsoft.com/office/powerpoint/2010/main" val="18550362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68</a:t>
            </a:fld>
            <a:endParaRPr lang="fr-FR"/>
          </a:p>
        </p:txBody>
      </p:sp>
    </p:spTree>
    <p:extLst>
      <p:ext uri="{BB962C8B-B14F-4D97-AF65-F5344CB8AC3E}">
        <p14:creationId xmlns:p14="http://schemas.microsoft.com/office/powerpoint/2010/main" val="5116840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69</a:t>
            </a:fld>
            <a:endParaRPr lang="fr-FR"/>
          </a:p>
        </p:txBody>
      </p:sp>
    </p:spTree>
    <p:extLst>
      <p:ext uri="{BB962C8B-B14F-4D97-AF65-F5344CB8AC3E}">
        <p14:creationId xmlns:p14="http://schemas.microsoft.com/office/powerpoint/2010/main" val="18771550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70</a:t>
            </a:fld>
            <a:endParaRPr lang="fr-FR"/>
          </a:p>
        </p:txBody>
      </p:sp>
    </p:spTree>
    <p:extLst>
      <p:ext uri="{BB962C8B-B14F-4D97-AF65-F5344CB8AC3E}">
        <p14:creationId xmlns:p14="http://schemas.microsoft.com/office/powerpoint/2010/main" val="181816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10</a:t>
            </a:fld>
            <a:endParaRPr lang="fr-FR"/>
          </a:p>
        </p:txBody>
      </p:sp>
    </p:spTree>
    <p:extLst>
      <p:ext uri="{BB962C8B-B14F-4D97-AF65-F5344CB8AC3E}">
        <p14:creationId xmlns:p14="http://schemas.microsoft.com/office/powerpoint/2010/main" val="31787831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71</a:t>
            </a:fld>
            <a:endParaRPr lang="fr-FR"/>
          </a:p>
        </p:txBody>
      </p:sp>
    </p:spTree>
    <p:extLst>
      <p:ext uri="{BB962C8B-B14F-4D97-AF65-F5344CB8AC3E}">
        <p14:creationId xmlns:p14="http://schemas.microsoft.com/office/powerpoint/2010/main" val="25190126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72</a:t>
            </a:fld>
            <a:endParaRPr lang="fr-FR"/>
          </a:p>
        </p:txBody>
      </p:sp>
    </p:spTree>
    <p:extLst>
      <p:ext uri="{BB962C8B-B14F-4D97-AF65-F5344CB8AC3E}">
        <p14:creationId xmlns:p14="http://schemas.microsoft.com/office/powerpoint/2010/main" val="39072342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73</a:t>
            </a:fld>
            <a:endParaRPr lang="fr-FR"/>
          </a:p>
        </p:txBody>
      </p:sp>
    </p:spTree>
    <p:extLst>
      <p:ext uri="{BB962C8B-B14F-4D97-AF65-F5344CB8AC3E}">
        <p14:creationId xmlns:p14="http://schemas.microsoft.com/office/powerpoint/2010/main" val="4465223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74</a:t>
            </a:fld>
            <a:endParaRPr lang="fr-FR"/>
          </a:p>
        </p:txBody>
      </p:sp>
    </p:spTree>
    <p:extLst>
      <p:ext uri="{BB962C8B-B14F-4D97-AF65-F5344CB8AC3E}">
        <p14:creationId xmlns:p14="http://schemas.microsoft.com/office/powerpoint/2010/main" val="275938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75</a:t>
            </a:fld>
            <a:endParaRPr lang="fr-FR"/>
          </a:p>
        </p:txBody>
      </p:sp>
    </p:spTree>
    <p:extLst>
      <p:ext uri="{BB962C8B-B14F-4D97-AF65-F5344CB8AC3E}">
        <p14:creationId xmlns:p14="http://schemas.microsoft.com/office/powerpoint/2010/main" val="24634132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76</a:t>
            </a:fld>
            <a:endParaRPr lang="fr-FR"/>
          </a:p>
        </p:txBody>
      </p:sp>
    </p:spTree>
    <p:extLst>
      <p:ext uri="{BB962C8B-B14F-4D97-AF65-F5344CB8AC3E}">
        <p14:creationId xmlns:p14="http://schemas.microsoft.com/office/powerpoint/2010/main" val="4568153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77</a:t>
            </a:fld>
            <a:endParaRPr lang="fr-FR"/>
          </a:p>
        </p:txBody>
      </p:sp>
    </p:spTree>
    <p:extLst>
      <p:ext uri="{BB962C8B-B14F-4D97-AF65-F5344CB8AC3E}">
        <p14:creationId xmlns:p14="http://schemas.microsoft.com/office/powerpoint/2010/main" val="35805708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78</a:t>
            </a:fld>
            <a:endParaRPr lang="fr-FR"/>
          </a:p>
        </p:txBody>
      </p:sp>
    </p:spTree>
    <p:extLst>
      <p:ext uri="{BB962C8B-B14F-4D97-AF65-F5344CB8AC3E}">
        <p14:creationId xmlns:p14="http://schemas.microsoft.com/office/powerpoint/2010/main" val="42157637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79</a:t>
            </a:fld>
            <a:endParaRPr lang="fr-FR"/>
          </a:p>
        </p:txBody>
      </p:sp>
    </p:spTree>
    <p:extLst>
      <p:ext uri="{BB962C8B-B14F-4D97-AF65-F5344CB8AC3E}">
        <p14:creationId xmlns:p14="http://schemas.microsoft.com/office/powerpoint/2010/main" val="563302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80</a:t>
            </a:fld>
            <a:endParaRPr lang="fr-FR"/>
          </a:p>
        </p:txBody>
      </p:sp>
    </p:spTree>
    <p:extLst>
      <p:ext uri="{BB962C8B-B14F-4D97-AF65-F5344CB8AC3E}">
        <p14:creationId xmlns:p14="http://schemas.microsoft.com/office/powerpoint/2010/main" val="3372658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11</a:t>
            </a:fld>
            <a:endParaRPr lang="fr-FR"/>
          </a:p>
        </p:txBody>
      </p:sp>
    </p:spTree>
    <p:extLst>
      <p:ext uri="{BB962C8B-B14F-4D97-AF65-F5344CB8AC3E}">
        <p14:creationId xmlns:p14="http://schemas.microsoft.com/office/powerpoint/2010/main" val="20632645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81</a:t>
            </a:fld>
            <a:endParaRPr lang="fr-FR"/>
          </a:p>
        </p:txBody>
      </p:sp>
    </p:spTree>
    <p:extLst>
      <p:ext uri="{BB962C8B-B14F-4D97-AF65-F5344CB8AC3E}">
        <p14:creationId xmlns:p14="http://schemas.microsoft.com/office/powerpoint/2010/main" val="19061837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82</a:t>
            </a:fld>
            <a:endParaRPr lang="fr-FR"/>
          </a:p>
        </p:txBody>
      </p:sp>
    </p:spTree>
    <p:extLst>
      <p:ext uri="{BB962C8B-B14F-4D97-AF65-F5344CB8AC3E}">
        <p14:creationId xmlns:p14="http://schemas.microsoft.com/office/powerpoint/2010/main" val="33817143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83</a:t>
            </a:fld>
            <a:endParaRPr lang="fr-FR"/>
          </a:p>
        </p:txBody>
      </p:sp>
    </p:spTree>
    <p:extLst>
      <p:ext uri="{BB962C8B-B14F-4D97-AF65-F5344CB8AC3E}">
        <p14:creationId xmlns:p14="http://schemas.microsoft.com/office/powerpoint/2010/main" val="36625417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84</a:t>
            </a:fld>
            <a:endParaRPr lang="fr-FR"/>
          </a:p>
        </p:txBody>
      </p:sp>
    </p:spTree>
    <p:extLst>
      <p:ext uri="{BB962C8B-B14F-4D97-AF65-F5344CB8AC3E}">
        <p14:creationId xmlns:p14="http://schemas.microsoft.com/office/powerpoint/2010/main" val="40107773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85</a:t>
            </a:fld>
            <a:endParaRPr lang="fr-FR"/>
          </a:p>
        </p:txBody>
      </p:sp>
    </p:spTree>
    <p:extLst>
      <p:ext uri="{BB962C8B-B14F-4D97-AF65-F5344CB8AC3E}">
        <p14:creationId xmlns:p14="http://schemas.microsoft.com/office/powerpoint/2010/main" val="3249797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86</a:t>
            </a:fld>
            <a:endParaRPr lang="fr-FR"/>
          </a:p>
        </p:txBody>
      </p:sp>
    </p:spTree>
    <p:extLst>
      <p:ext uri="{BB962C8B-B14F-4D97-AF65-F5344CB8AC3E}">
        <p14:creationId xmlns:p14="http://schemas.microsoft.com/office/powerpoint/2010/main" val="3288925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12</a:t>
            </a:fld>
            <a:endParaRPr lang="fr-FR"/>
          </a:p>
        </p:txBody>
      </p:sp>
    </p:spTree>
    <p:extLst>
      <p:ext uri="{BB962C8B-B14F-4D97-AF65-F5344CB8AC3E}">
        <p14:creationId xmlns:p14="http://schemas.microsoft.com/office/powerpoint/2010/main" val="406951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DE7BFBF-0804-4C86-8868-4D84AC8A92ED}" type="slidenum">
              <a:rPr lang="fr-FR" smtClean="0"/>
              <a:pPr>
                <a:defRPr/>
              </a:pPr>
              <a:t>13</a:t>
            </a:fld>
            <a:endParaRPr lang="fr-FR"/>
          </a:p>
        </p:txBody>
      </p:sp>
    </p:spTree>
    <p:extLst>
      <p:ext uri="{BB962C8B-B14F-4D97-AF65-F5344CB8AC3E}">
        <p14:creationId xmlns:p14="http://schemas.microsoft.com/office/powerpoint/2010/main" val="4038398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29146" y="2130440"/>
            <a:ext cx="8263573"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458285" y="3886200"/>
            <a:ext cx="680529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lvl1pPr>
              <a:defRPr/>
            </a:lvl1pPr>
          </a:lstStyle>
          <a:p>
            <a:pPr>
              <a:defRPr/>
            </a:pPr>
            <a:fld id="{10BBF7B1-3FB9-4990-9CB9-E36FF33CF943}" type="datetime1">
              <a:rPr lang="fr-FR" smtClean="0"/>
              <a:pPr>
                <a:defRPr/>
              </a:pPr>
              <a:t>28/08/2017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BA2BE2E8-56B9-4ECB-897B-EBD0948C25EC}" type="slidenum">
              <a:rPr lang="fr-BE"/>
              <a:pPr>
                <a:defRPr/>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lvl1pPr>
              <a:defRPr/>
            </a:lvl1pPr>
          </a:lstStyle>
          <a:p>
            <a:pPr>
              <a:defRPr/>
            </a:pPr>
            <a:fld id="{3978C6B8-07DA-4E54-A8D8-16400F5381EC}" type="datetime1">
              <a:rPr lang="fr-FR" smtClean="0"/>
              <a:pPr>
                <a:defRPr/>
              </a:pPr>
              <a:t>28/08/2017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8C407EE3-E3C7-4D43-ACD4-354CBA5791F5}" type="slidenum">
              <a:rPr lang="fr-BE"/>
              <a:pPr>
                <a:defRPr/>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48341" y="274653"/>
            <a:ext cx="2187416"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86092" y="274653"/>
            <a:ext cx="6400218"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lvl1pPr>
              <a:defRPr/>
            </a:lvl1pPr>
          </a:lstStyle>
          <a:p>
            <a:pPr>
              <a:defRPr/>
            </a:pPr>
            <a:fld id="{FDCA8CD2-E828-4AD5-977A-E62023F86174}" type="datetime1">
              <a:rPr lang="fr-FR" smtClean="0"/>
              <a:pPr>
                <a:defRPr/>
              </a:pPr>
              <a:t>28/08/2017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29257FF2-358D-4D0B-AAD7-2BB0B411B646}" type="slidenum">
              <a:rPr lang="fr-BE"/>
              <a:pPr>
                <a:defRPr/>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lvl1pPr>
              <a:defRPr/>
            </a:lvl1pPr>
          </a:lstStyle>
          <a:p>
            <a:pPr>
              <a:defRPr/>
            </a:pPr>
            <a:fld id="{DAA9B1D2-3772-4875-8983-00F1BC978F52}" type="datetime1">
              <a:rPr lang="fr-FR" smtClean="0"/>
              <a:pPr>
                <a:defRPr/>
              </a:pPr>
              <a:t>28/08/2017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CDFCE0D6-7EB4-43DF-8C70-FCDE61BB69D6}" type="slidenum">
              <a:rPr lang="fr-BE"/>
              <a:pPr>
                <a:defRPr/>
              </a:pPr>
              <a:t>‹N°›</a:t>
            </a:fld>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67960" y="4406915"/>
            <a:ext cx="8263573"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67960" y="2906713"/>
            <a:ext cx="826357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E1A2E483-4096-4560-A752-9E0514DD4631}" type="datetime1">
              <a:rPr lang="fr-FR" smtClean="0"/>
              <a:pPr>
                <a:defRPr/>
              </a:pPr>
              <a:t>28/08/2017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24C76679-4CF4-4A61-9413-E620633F552F}" type="slidenum">
              <a:rPr lang="fr-BE"/>
              <a:pPr>
                <a:defRPr/>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86100" y="1600206"/>
            <a:ext cx="429381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941940" y="1600206"/>
            <a:ext cx="429381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3"/>
          <p:cNvSpPr>
            <a:spLocks noGrp="1"/>
          </p:cNvSpPr>
          <p:nvPr>
            <p:ph type="dt" sz="half" idx="10"/>
          </p:nvPr>
        </p:nvSpPr>
        <p:spPr/>
        <p:txBody>
          <a:bodyPr/>
          <a:lstStyle>
            <a:lvl1pPr>
              <a:defRPr/>
            </a:lvl1pPr>
          </a:lstStyle>
          <a:p>
            <a:pPr>
              <a:defRPr/>
            </a:pPr>
            <a:fld id="{85E957B3-1DA2-436A-B651-930726BC5D47}" type="datetime1">
              <a:rPr lang="fr-FR" smtClean="0"/>
              <a:pPr>
                <a:defRPr/>
              </a:pPr>
              <a:t>28/08/2017</a:t>
            </a:fld>
            <a:endParaRPr lang="fr-BE"/>
          </a:p>
        </p:txBody>
      </p:sp>
      <p:sp>
        <p:nvSpPr>
          <p:cNvPr id="6" name="Espace réservé du pied de page 4"/>
          <p:cNvSpPr>
            <a:spLocks noGrp="1"/>
          </p:cNvSpPr>
          <p:nvPr>
            <p:ph type="ftr" sz="quarter" idx="11"/>
          </p:nvPr>
        </p:nvSpPr>
        <p:spPr/>
        <p:txBody>
          <a:bodyPr/>
          <a:lstStyle>
            <a:lvl1pPr>
              <a:defRPr/>
            </a:lvl1pPr>
          </a:lstStyle>
          <a:p>
            <a:pPr>
              <a:defRPr/>
            </a:pPr>
            <a:endParaRPr lang="fr-BE"/>
          </a:p>
        </p:txBody>
      </p:sp>
      <p:sp>
        <p:nvSpPr>
          <p:cNvPr id="7" name="Espace réservé du numéro de diapositive 5"/>
          <p:cNvSpPr>
            <a:spLocks noGrp="1"/>
          </p:cNvSpPr>
          <p:nvPr>
            <p:ph type="sldNum" sz="quarter" idx="12"/>
          </p:nvPr>
        </p:nvSpPr>
        <p:spPr/>
        <p:txBody>
          <a:bodyPr/>
          <a:lstStyle>
            <a:lvl1pPr>
              <a:defRPr/>
            </a:lvl1pPr>
          </a:lstStyle>
          <a:p>
            <a:pPr>
              <a:defRPr/>
            </a:pPr>
            <a:fld id="{E91EFA48-0466-47CF-82E1-48814D483116}" type="slidenum">
              <a:rPr lang="fr-BE"/>
              <a:pPr>
                <a:defRPr/>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86097" y="1535113"/>
            <a:ext cx="429550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86097" y="2174875"/>
            <a:ext cx="429550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938573" y="1535113"/>
            <a:ext cx="429719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938573" y="2174875"/>
            <a:ext cx="429719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3"/>
          <p:cNvSpPr>
            <a:spLocks noGrp="1"/>
          </p:cNvSpPr>
          <p:nvPr>
            <p:ph type="dt" sz="half" idx="10"/>
          </p:nvPr>
        </p:nvSpPr>
        <p:spPr/>
        <p:txBody>
          <a:bodyPr/>
          <a:lstStyle>
            <a:lvl1pPr>
              <a:defRPr/>
            </a:lvl1pPr>
          </a:lstStyle>
          <a:p>
            <a:pPr>
              <a:defRPr/>
            </a:pPr>
            <a:fld id="{C6126103-C48C-43E5-A067-9FC2E8002D4C}" type="datetime1">
              <a:rPr lang="fr-FR" smtClean="0"/>
              <a:pPr>
                <a:defRPr/>
              </a:pPr>
              <a:t>28/08/2017</a:t>
            </a:fld>
            <a:endParaRPr lang="fr-BE"/>
          </a:p>
        </p:txBody>
      </p:sp>
      <p:sp>
        <p:nvSpPr>
          <p:cNvPr id="8" name="Espace réservé du pied de page 4"/>
          <p:cNvSpPr>
            <a:spLocks noGrp="1"/>
          </p:cNvSpPr>
          <p:nvPr>
            <p:ph type="ftr" sz="quarter" idx="11"/>
          </p:nvPr>
        </p:nvSpPr>
        <p:spPr/>
        <p:txBody>
          <a:bodyPr/>
          <a:lstStyle>
            <a:lvl1pPr>
              <a:defRPr/>
            </a:lvl1pPr>
          </a:lstStyle>
          <a:p>
            <a:pPr>
              <a:defRPr/>
            </a:pPr>
            <a:endParaRPr lang="fr-BE"/>
          </a:p>
        </p:txBody>
      </p:sp>
      <p:sp>
        <p:nvSpPr>
          <p:cNvPr id="9" name="Espace réservé du numéro de diapositive 5"/>
          <p:cNvSpPr>
            <a:spLocks noGrp="1"/>
          </p:cNvSpPr>
          <p:nvPr>
            <p:ph type="sldNum" sz="quarter" idx="12"/>
          </p:nvPr>
        </p:nvSpPr>
        <p:spPr/>
        <p:txBody>
          <a:bodyPr/>
          <a:lstStyle>
            <a:lvl1pPr>
              <a:defRPr/>
            </a:lvl1pPr>
          </a:lstStyle>
          <a:p>
            <a:pPr>
              <a:defRPr/>
            </a:pPr>
            <a:fld id="{77ABB4A9-EE89-4AD5-ACDE-56B575C002E8}" type="slidenum">
              <a:rPr lang="fr-BE"/>
              <a:pPr>
                <a:defRPr/>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3"/>
          <p:cNvSpPr>
            <a:spLocks noGrp="1"/>
          </p:cNvSpPr>
          <p:nvPr>
            <p:ph type="dt" sz="half" idx="10"/>
          </p:nvPr>
        </p:nvSpPr>
        <p:spPr/>
        <p:txBody>
          <a:bodyPr/>
          <a:lstStyle>
            <a:lvl1pPr>
              <a:defRPr/>
            </a:lvl1pPr>
          </a:lstStyle>
          <a:p>
            <a:pPr>
              <a:defRPr/>
            </a:pPr>
            <a:fld id="{F0A6C93B-BF1F-4D21-9323-4625C4EE3FBC}" type="datetime1">
              <a:rPr lang="fr-FR" smtClean="0"/>
              <a:pPr>
                <a:defRPr/>
              </a:pPr>
              <a:t>28/08/2017</a:t>
            </a:fld>
            <a:endParaRPr lang="fr-BE"/>
          </a:p>
        </p:txBody>
      </p:sp>
      <p:sp>
        <p:nvSpPr>
          <p:cNvPr id="4" name="Espace réservé du pied de page 4"/>
          <p:cNvSpPr>
            <a:spLocks noGrp="1"/>
          </p:cNvSpPr>
          <p:nvPr>
            <p:ph type="ftr" sz="quarter" idx="11"/>
          </p:nvPr>
        </p:nvSpPr>
        <p:spPr/>
        <p:txBody>
          <a:bodyPr/>
          <a:lstStyle>
            <a:lvl1pPr>
              <a:defRPr/>
            </a:lvl1pPr>
          </a:lstStyle>
          <a:p>
            <a:pPr>
              <a:defRPr/>
            </a:pPr>
            <a:endParaRPr lang="fr-BE"/>
          </a:p>
        </p:txBody>
      </p:sp>
      <p:sp>
        <p:nvSpPr>
          <p:cNvPr id="5" name="Espace réservé du numéro de diapositive 5"/>
          <p:cNvSpPr>
            <a:spLocks noGrp="1"/>
          </p:cNvSpPr>
          <p:nvPr>
            <p:ph type="sldNum" sz="quarter" idx="12"/>
          </p:nvPr>
        </p:nvSpPr>
        <p:spPr/>
        <p:txBody>
          <a:bodyPr/>
          <a:lstStyle>
            <a:lvl1pPr>
              <a:defRPr/>
            </a:lvl1pPr>
          </a:lstStyle>
          <a:p>
            <a:pPr>
              <a:defRPr/>
            </a:pPr>
            <a:fld id="{B95708BF-5ABA-4212-BB13-6F1EB3003FEC}" type="slidenum">
              <a:rPr lang="fr-BE"/>
              <a:pPr>
                <a:defRPr/>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3B19A079-C26D-46E4-B87B-EC3ABD7B5E18}" type="datetime1">
              <a:rPr lang="fr-FR" smtClean="0"/>
              <a:pPr>
                <a:defRPr/>
              </a:pPr>
              <a:t>28/08/2017</a:t>
            </a:fld>
            <a:endParaRPr lang="fr-BE"/>
          </a:p>
        </p:txBody>
      </p:sp>
      <p:sp>
        <p:nvSpPr>
          <p:cNvPr id="3" name="Espace réservé du pied de page 4"/>
          <p:cNvSpPr>
            <a:spLocks noGrp="1"/>
          </p:cNvSpPr>
          <p:nvPr>
            <p:ph type="ftr" sz="quarter" idx="11"/>
          </p:nvPr>
        </p:nvSpPr>
        <p:spPr/>
        <p:txBody>
          <a:bodyPr/>
          <a:lstStyle>
            <a:lvl1pPr>
              <a:defRPr/>
            </a:lvl1pPr>
          </a:lstStyle>
          <a:p>
            <a:pPr>
              <a:defRPr/>
            </a:pPr>
            <a:endParaRPr lang="fr-BE"/>
          </a:p>
        </p:txBody>
      </p:sp>
      <p:sp>
        <p:nvSpPr>
          <p:cNvPr id="4" name="Espace réservé du numéro de diapositive 5"/>
          <p:cNvSpPr>
            <a:spLocks noGrp="1"/>
          </p:cNvSpPr>
          <p:nvPr>
            <p:ph type="sldNum" sz="quarter" idx="12"/>
          </p:nvPr>
        </p:nvSpPr>
        <p:spPr/>
        <p:txBody>
          <a:bodyPr/>
          <a:lstStyle>
            <a:lvl1pPr>
              <a:defRPr/>
            </a:lvl1pPr>
          </a:lstStyle>
          <a:p>
            <a:pPr>
              <a:defRPr/>
            </a:pPr>
            <a:fld id="{2F1816A6-B61A-4F2F-85B8-EDA59EFF76A7}" type="slidenum">
              <a:rPr lang="fr-BE"/>
              <a:pPr>
                <a:defRPr/>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86096" y="273050"/>
            <a:ext cx="3198422"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800973" y="273065"/>
            <a:ext cx="543478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86096" y="1435103"/>
            <a:ext cx="31984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312328EB-8730-44B3-A15A-77F190DC3852}" type="datetime1">
              <a:rPr lang="fr-FR" smtClean="0"/>
              <a:pPr>
                <a:defRPr/>
              </a:pPr>
              <a:t>28/08/2017</a:t>
            </a:fld>
            <a:endParaRPr lang="fr-BE"/>
          </a:p>
        </p:txBody>
      </p:sp>
      <p:sp>
        <p:nvSpPr>
          <p:cNvPr id="6" name="Espace réservé du pied de page 4"/>
          <p:cNvSpPr>
            <a:spLocks noGrp="1"/>
          </p:cNvSpPr>
          <p:nvPr>
            <p:ph type="ftr" sz="quarter" idx="11"/>
          </p:nvPr>
        </p:nvSpPr>
        <p:spPr/>
        <p:txBody>
          <a:bodyPr/>
          <a:lstStyle>
            <a:lvl1pPr>
              <a:defRPr/>
            </a:lvl1pPr>
          </a:lstStyle>
          <a:p>
            <a:pPr>
              <a:defRPr/>
            </a:pPr>
            <a:endParaRPr lang="fr-BE"/>
          </a:p>
        </p:txBody>
      </p:sp>
      <p:sp>
        <p:nvSpPr>
          <p:cNvPr id="7" name="Espace réservé du numéro de diapositive 5"/>
          <p:cNvSpPr>
            <a:spLocks noGrp="1"/>
          </p:cNvSpPr>
          <p:nvPr>
            <p:ph type="sldNum" sz="quarter" idx="12"/>
          </p:nvPr>
        </p:nvSpPr>
        <p:spPr/>
        <p:txBody>
          <a:bodyPr/>
          <a:lstStyle>
            <a:lvl1pPr>
              <a:defRPr/>
            </a:lvl1pPr>
          </a:lstStyle>
          <a:p>
            <a:pPr>
              <a:defRPr/>
            </a:pPr>
            <a:fld id="{DD512D65-5769-42BF-890D-C0CF86BF037A}" type="slidenum">
              <a:rPr lang="fr-BE"/>
              <a:pPr>
                <a:defRPr/>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05551" y="4800600"/>
            <a:ext cx="583311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905551" y="612775"/>
            <a:ext cx="583311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1905551" y="5367338"/>
            <a:ext cx="58331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59A8970-206D-492A-B970-E09293A0A9D0}" type="datetime1">
              <a:rPr lang="fr-FR" smtClean="0"/>
              <a:pPr>
                <a:defRPr/>
              </a:pPr>
              <a:t>28/08/2017</a:t>
            </a:fld>
            <a:endParaRPr lang="fr-BE"/>
          </a:p>
        </p:txBody>
      </p:sp>
      <p:sp>
        <p:nvSpPr>
          <p:cNvPr id="6" name="Espace réservé du pied de page 4"/>
          <p:cNvSpPr>
            <a:spLocks noGrp="1"/>
          </p:cNvSpPr>
          <p:nvPr>
            <p:ph type="ftr" sz="quarter" idx="11"/>
          </p:nvPr>
        </p:nvSpPr>
        <p:spPr/>
        <p:txBody>
          <a:bodyPr/>
          <a:lstStyle>
            <a:lvl1pPr>
              <a:defRPr/>
            </a:lvl1pPr>
          </a:lstStyle>
          <a:p>
            <a:pPr>
              <a:defRPr/>
            </a:pPr>
            <a:endParaRPr lang="fr-BE"/>
          </a:p>
        </p:txBody>
      </p:sp>
      <p:sp>
        <p:nvSpPr>
          <p:cNvPr id="7" name="Espace réservé du numéro de diapositive 5"/>
          <p:cNvSpPr>
            <a:spLocks noGrp="1"/>
          </p:cNvSpPr>
          <p:nvPr>
            <p:ph type="sldNum" sz="quarter" idx="12"/>
          </p:nvPr>
        </p:nvSpPr>
        <p:spPr/>
        <p:txBody>
          <a:bodyPr/>
          <a:lstStyle>
            <a:lvl1pPr>
              <a:defRPr/>
            </a:lvl1pPr>
          </a:lstStyle>
          <a:p>
            <a:pPr>
              <a:defRPr/>
            </a:pPr>
            <a:fld id="{66D36A84-97A1-4F60-9731-EBBC6B0636C9}" type="slidenum">
              <a:rPr lang="fr-BE"/>
              <a:pPr>
                <a:defRPr/>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86100" y="274638"/>
            <a:ext cx="874966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BE" smtClean="0"/>
          </a:p>
        </p:txBody>
      </p:sp>
      <p:sp>
        <p:nvSpPr>
          <p:cNvPr id="1027" name="Espace réservé du texte 2"/>
          <p:cNvSpPr>
            <a:spLocks noGrp="1"/>
          </p:cNvSpPr>
          <p:nvPr>
            <p:ph type="body" idx="1"/>
          </p:nvPr>
        </p:nvSpPr>
        <p:spPr bwMode="auto">
          <a:xfrm>
            <a:off x="486100" y="1600206"/>
            <a:ext cx="874966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smtClean="0"/>
          </a:p>
        </p:txBody>
      </p:sp>
      <p:sp>
        <p:nvSpPr>
          <p:cNvPr id="4" name="Espace réservé de la date 3"/>
          <p:cNvSpPr>
            <a:spLocks noGrp="1"/>
          </p:cNvSpPr>
          <p:nvPr>
            <p:ph type="dt" sz="half" idx="2"/>
          </p:nvPr>
        </p:nvSpPr>
        <p:spPr>
          <a:xfrm>
            <a:off x="486092" y="6356365"/>
            <a:ext cx="2268432"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FB26528D-6B23-42C9-9F52-65C686F9563D}" type="datetime1">
              <a:rPr lang="fr-FR" smtClean="0"/>
              <a:pPr>
                <a:defRPr/>
              </a:pPr>
              <a:t>28/08/2017</a:t>
            </a:fld>
            <a:endParaRPr lang="fr-BE"/>
          </a:p>
        </p:txBody>
      </p:sp>
      <p:sp>
        <p:nvSpPr>
          <p:cNvPr id="5" name="Espace réservé du pied de page 4"/>
          <p:cNvSpPr>
            <a:spLocks noGrp="1"/>
          </p:cNvSpPr>
          <p:nvPr>
            <p:ph type="ftr" sz="quarter" idx="3"/>
          </p:nvPr>
        </p:nvSpPr>
        <p:spPr>
          <a:xfrm>
            <a:off x="3321632" y="6356365"/>
            <a:ext cx="307858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BE"/>
          </a:p>
        </p:txBody>
      </p:sp>
      <p:sp>
        <p:nvSpPr>
          <p:cNvPr id="6" name="Espace réservé du numéro de diapositive 5"/>
          <p:cNvSpPr>
            <a:spLocks noGrp="1"/>
          </p:cNvSpPr>
          <p:nvPr>
            <p:ph type="sldNum" sz="quarter" idx="4"/>
          </p:nvPr>
        </p:nvSpPr>
        <p:spPr>
          <a:xfrm>
            <a:off x="6967326" y="6356365"/>
            <a:ext cx="2268432"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B5B06F21-ABD6-4EFE-99A5-5F64EDADF472}" type="slidenum">
              <a:rPr lang="fr-BE"/>
              <a:pPr>
                <a:defRPr/>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hyperlink" Target="http://december.com/html/4/element/p.html" TargetMode="External"/><Relationship Id="rId3" Type="http://schemas.openxmlformats.org/officeDocument/2006/relationships/hyperlink" Target="http://december.com/html/4/element/html.html" TargetMode="External"/><Relationship Id="rId7" Type="http://schemas.openxmlformats.org/officeDocument/2006/relationships/hyperlink" Target="http://december.com/html/4/element/h1.html"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december.com/html/4/element/body.html" TargetMode="External"/><Relationship Id="rId5" Type="http://schemas.openxmlformats.org/officeDocument/2006/relationships/hyperlink" Target="http://december.com/html/4/element/title.html" TargetMode="External"/><Relationship Id="rId4" Type="http://schemas.openxmlformats.org/officeDocument/2006/relationships/hyperlink" Target="http://december.com/html/4/element/head.html" TargetMode="External"/><Relationship Id="rId9"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3141" y="-1035496"/>
            <a:ext cx="9759589" cy="7893496"/>
          </a:xfrm>
          <a:prstGeom prst="rect">
            <a:avLst/>
          </a:prstGeom>
          <a:noFill/>
        </p:spPr>
      </p:pic>
      <p:sp>
        <p:nvSpPr>
          <p:cNvPr id="2050" name="Rectangle 2"/>
          <p:cNvSpPr>
            <a:spLocks noGrp="1" noChangeArrowheads="1"/>
          </p:cNvSpPr>
          <p:nvPr>
            <p:ph type="ctrTitle"/>
          </p:nvPr>
        </p:nvSpPr>
        <p:spPr>
          <a:xfrm>
            <a:off x="2011117" y="1556792"/>
            <a:ext cx="7170288" cy="2060848"/>
          </a:xfrm>
        </p:spPr>
        <p:txBody>
          <a:bodyPr>
            <a:normAutofit/>
          </a:bodyPr>
          <a:lstStyle/>
          <a:p>
            <a:pPr algn="l" eaLnBrk="1" hangingPunct="1"/>
            <a:r>
              <a:rPr lang="fr-FR" b="1" dirty="0" smtClean="0">
                <a:solidFill>
                  <a:srgbClr val="002060"/>
                </a:solidFill>
                <a:latin typeface="Arial Rounded MT Bold" pitchFamily="34" charset="0"/>
              </a:rPr>
              <a:t>Technologies du web</a:t>
            </a:r>
          </a:p>
        </p:txBody>
      </p:sp>
      <p:sp>
        <p:nvSpPr>
          <p:cNvPr id="2051" name="Rectangle 3"/>
          <p:cNvSpPr>
            <a:spLocks noGrp="1" noChangeArrowheads="1"/>
          </p:cNvSpPr>
          <p:nvPr>
            <p:ph type="subTitle" idx="1"/>
          </p:nvPr>
        </p:nvSpPr>
        <p:spPr>
          <a:xfrm>
            <a:off x="343973" y="4653136"/>
            <a:ext cx="9377877" cy="2204864"/>
          </a:xfrm>
        </p:spPr>
        <p:txBody>
          <a:bodyPr>
            <a:normAutofit lnSpcReduction="10000"/>
          </a:bodyPr>
          <a:lstStyle/>
          <a:p>
            <a:pPr eaLnBrk="1" hangingPunct="1"/>
            <a:r>
              <a:rPr lang="fr-FR" sz="1200" dirty="0" smtClean="0"/>
              <a:t> </a:t>
            </a:r>
          </a:p>
          <a:p>
            <a:pPr eaLnBrk="1" hangingPunct="1"/>
            <a:r>
              <a:rPr lang="fr-FR" sz="1800" dirty="0" smtClean="0"/>
              <a:t>                                                                                           </a:t>
            </a:r>
          </a:p>
          <a:p>
            <a:pPr eaLnBrk="1" hangingPunct="1"/>
            <a:r>
              <a:rPr lang="fr-FR" sz="1800" dirty="0" smtClean="0"/>
              <a:t>                                       </a:t>
            </a:r>
          </a:p>
          <a:p>
            <a:pPr eaLnBrk="1" hangingPunct="1"/>
            <a:r>
              <a:rPr lang="fr-FR" sz="1800" dirty="0" smtClean="0"/>
              <a:t>                                                        </a:t>
            </a:r>
          </a:p>
          <a:p>
            <a:pPr eaLnBrk="1" hangingPunct="1"/>
            <a:endParaRPr lang="fr-FR" sz="1800" dirty="0" smtClean="0"/>
          </a:p>
          <a:p>
            <a:pPr eaLnBrk="1" hangingPunct="1"/>
            <a:endParaRPr lang="fr-FR" sz="1800" dirty="0" smtClean="0"/>
          </a:p>
          <a:p>
            <a:pPr eaLnBrk="1" hangingPunct="1"/>
            <a:r>
              <a:rPr lang="fr-FR" sz="1800" dirty="0" smtClean="0"/>
              <a:t>                                                                                                                 </a:t>
            </a:r>
          </a:p>
        </p:txBody>
      </p:sp>
      <p:sp>
        <p:nvSpPr>
          <p:cNvPr id="11" name="ZoneTexte 10"/>
          <p:cNvSpPr txBox="1"/>
          <p:nvPr/>
        </p:nvSpPr>
        <p:spPr>
          <a:xfrm>
            <a:off x="8" y="4073004"/>
            <a:ext cx="2426009" cy="2308324"/>
          </a:xfrm>
          <a:prstGeom prst="rect">
            <a:avLst/>
          </a:prstGeom>
          <a:solidFill>
            <a:schemeClr val="bg1"/>
          </a:solidFill>
        </p:spPr>
        <p:txBody>
          <a:bodyPr wrap="square" rtlCol="0">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pic>
        <p:nvPicPr>
          <p:cNvPr id="3" name="Image 2"/>
          <p:cNvPicPr>
            <a:picLocks noChangeAspect="1"/>
          </p:cNvPicPr>
          <p:nvPr/>
        </p:nvPicPr>
        <p:blipFill>
          <a:blip r:embed="rId3"/>
          <a:stretch>
            <a:fillRect/>
          </a:stretch>
        </p:blipFill>
        <p:spPr>
          <a:xfrm>
            <a:off x="-29394" y="3501008"/>
            <a:ext cx="6330479" cy="333246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a:solidFill>
                  <a:schemeClr val="bg1"/>
                </a:solidFill>
              </a:rPr>
              <a:t>Introduction à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a:t>Compilé vs Interprété</a:t>
            </a:r>
            <a:endParaRPr kumimoji="0" lang="fr-FR"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688854"/>
          </a:xfrm>
        </p:spPr>
        <p:txBody>
          <a:bodyPr>
            <a:normAutofit/>
          </a:bodyPr>
          <a:lstStyle/>
          <a:p>
            <a:pPr>
              <a:buFont typeface="Wingdings" panose="05000000000000000000" pitchFamily="2" charset="2"/>
              <a:buChar char="Ø"/>
            </a:pPr>
            <a:r>
              <a:rPr lang="fr-FR" dirty="0"/>
              <a:t>Compilation</a:t>
            </a:r>
          </a:p>
          <a:p>
            <a:pPr lvl="1">
              <a:buFont typeface="Wingdings" panose="05000000000000000000" pitchFamily="2" charset="2"/>
              <a:buChar char="Ø"/>
            </a:pPr>
            <a:r>
              <a:rPr lang="fr-FR" dirty="0"/>
              <a:t>Un compilateur va </a:t>
            </a:r>
            <a:r>
              <a:rPr lang="fr-FR" dirty="0" smtClean="0"/>
              <a:t>traduire </a:t>
            </a:r>
            <a:r>
              <a:rPr lang="fr-FR" dirty="0"/>
              <a:t>le programme dans un code spécifique </a:t>
            </a:r>
            <a:r>
              <a:rPr lang="fr-FR" dirty="0" smtClean="0"/>
              <a:t>à </a:t>
            </a:r>
            <a:r>
              <a:rPr lang="fr-FR" dirty="0"/>
              <a:t>la machine cible </a:t>
            </a:r>
            <a:r>
              <a:rPr lang="fr-FR" dirty="0" smtClean="0"/>
              <a:t>(l’exécutable</a:t>
            </a:r>
            <a:r>
              <a:rPr lang="fr-FR" dirty="0"/>
              <a:t>).</a:t>
            </a:r>
          </a:p>
          <a:p>
            <a:pPr lvl="1">
              <a:buFont typeface="Wingdings" panose="05000000000000000000" pitchFamily="2" charset="2"/>
              <a:buChar char="Ø"/>
            </a:pPr>
            <a:r>
              <a:rPr lang="fr-FR" dirty="0"/>
              <a:t>Etapes :</a:t>
            </a:r>
          </a:p>
          <a:p>
            <a:pPr lvl="2">
              <a:buFont typeface="Wingdings" panose="05000000000000000000" pitchFamily="2" charset="2"/>
              <a:buChar char="Ø"/>
            </a:pPr>
            <a:r>
              <a:rPr lang="fr-FR" dirty="0"/>
              <a:t>Le code source est analysé et </a:t>
            </a:r>
            <a:r>
              <a:rPr lang="fr-FR" dirty="0" err="1"/>
              <a:t>parsé</a:t>
            </a:r>
            <a:r>
              <a:rPr lang="fr-FR" dirty="0"/>
              <a:t> : C’est la ou on détecte les erreurs</a:t>
            </a:r>
            <a:r>
              <a:rPr lang="fr-FR" dirty="0" smtClean="0"/>
              <a:t>.</a:t>
            </a:r>
          </a:p>
          <a:p>
            <a:pPr lvl="2">
              <a:buFont typeface="Wingdings" panose="05000000000000000000" pitchFamily="2" charset="2"/>
              <a:buChar char="Ø"/>
            </a:pPr>
            <a:endParaRPr lang="fr-FR" dirty="0"/>
          </a:p>
          <a:p>
            <a:pPr lvl="2">
              <a:buFont typeface="Wingdings" panose="05000000000000000000" pitchFamily="2" charset="2"/>
              <a:buChar char="Ø"/>
            </a:pPr>
            <a:r>
              <a:rPr lang="fr-FR" dirty="0" smtClean="0"/>
              <a:t>Un </a:t>
            </a:r>
            <a:r>
              <a:rPr lang="fr-FR" dirty="0"/>
              <a:t>générateur de code produit </a:t>
            </a:r>
            <a:r>
              <a:rPr lang="fr-FR" dirty="0" smtClean="0"/>
              <a:t>l’exécutable.</a:t>
            </a:r>
          </a:p>
          <a:p>
            <a:pPr lvl="2">
              <a:buFont typeface="Wingdings" panose="05000000000000000000" pitchFamily="2" charset="2"/>
              <a:buChar char="Ø"/>
            </a:pPr>
            <a:endParaRPr lang="fr-FR" dirty="0"/>
          </a:p>
          <a:p>
            <a:pPr lvl="2">
              <a:buFont typeface="Wingdings" panose="05000000000000000000" pitchFamily="2" charset="2"/>
              <a:buChar char="Ø"/>
            </a:pPr>
            <a:r>
              <a:rPr lang="fr-FR" dirty="0"/>
              <a:t>Le code est ensuite </a:t>
            </a:r>
            <a:r>
              <a:rPr lang="fr-FR" dirty="0" smtClean="0"/>
              <a:t>exécuté</a:t>
            </a:r>
            <a:endParaRPr lang="fr-FR" dirty="0"/>
          </a:p>
        </p:txBody>
      </p:sp>
    </p:spTree>
    <p:extLst>
      <p:ext uri="{BB962C8B-B14F-4D97-AF65-F5344CB8AC3E}">
        <p14:creationId xmlns:p14="http://schemas.microsoft.com/office/powerpoint/2010/main" val="1637233177"/>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a:solidFill>
                  <a:schemeClr val="bg1"/>
                </a:solidFill>
              </a:rPr>
              <a:t>Introduction à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a:t>Compilé vs Interprété</a:t>
            </a:r>
            <a:endParaRPr kumimoji="0" lang="fr-FR"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688854"/>
          </a:xfrm>
        </p:spPr>
        <p:txBody>
          <a:bodyPr>
            <a:normAutofit/>
          </a:bodyPr>
          <a:lstStyle/>
          <a:p>
            <a:pPr>
              <a:buFont typeface="Wingdings" panose="05000000000000000000" pitchFamily="2" charset="2"/>
              <a:buChar char="Ø"/>
            </a:pPr>
            <a:r>
              <a:rPr lang="fr-FR" dirty="0"/>
              <a:t>Interprétation</a:t>
            </a:r>
          </a:p>
          <a:p>
            <a:pPr lvl="1">
              <a:buFont typeface="Wingdings" panose="05000000000000000000" pitchFamily="2" charset="2"/>
              <a:buChar char="Ø"/>
            </a:pPr>
            <a:r>
              <a:rPr lang="fr-FR" dirty="0"/>
              <a:t>Le code source n’est pas directement </a:t>
            </a:r>
            <a:r>
              <a:rPr lang="fr-FR" dirty="0" smtClean="0"/>
              <a:t>exécuté </a:t>
            </a:r>
            <a:r>
              <a:rPr lang="fr-FR" dirty="0"/>
              <a:t>par la machine cible</a:t>
            </a:r>
            <a:r>
              <a:rPr lang="fr-FR" dirty="0" smtClean="0"/>
              <a:t>.</a:t>
            </a:r>
          </a:p>
          <a:p>
            <a:pPr lvl="1">
              <a:buFont typeface="Wingdings" panose="05000000000000000000" pitchFamily="2" charset="2"/>
              <a:buChar char="Ø"/>
            </a:pPr>
            <a:endParaRPr lang="fr-FR" dirty="0"/>
          </a:p>
          <a:p>
            <a:pPr lvl="1">
              <a:buFont typeface="Wingdings" panose="05000000000000000000" pitchFamily="2" charset="2"/>
              <a:buChar char="Ø"/>
            </a:pPr>
            <a:r>
              <a:rPr lang="fr-FR" dirty="0"/>
              <a:t>Un autre programme (i.e. l’interpréteur) lit et </a:t>
            </a:r>
            <a:r>
              <a:rPr lang="fr-FR" dirty="0" smtClean="0"/>
              <a:t>exécute </a:t>
            </a:r>
            <a:r>
              <a:rPr lang="fr-FR" dirty="0"/>
              <a:t>le code source</a:t>
            </a:r>
            <a:r>
              <a:rPr lang="fr-FR" dirty="0" smtClean="0"/>
              <a:t>.</a:t>
            </a:r>
          </a:p>
          <a:p>
            <a:pPr lvl="1">
              <a:buFont typeface="Wingdings" panose="05000000000000000000" pitchFamily="2" charset="2"/>
              <a:buChar char="Ø"/>
            </a:pPr>
            <a:endParaRPr lang="fr-FR" dirty="0"/>
          </a:p>
          <a:p>
            <a:pPr lvl="1">
              <a:buFont typeface="Wingdings" panose="05000000000000000000" pitchFamily="2" charset="2"/>
              <a:buChar char="Ø"/>
            </a:pPr>
            <a:r>
              <a:rPr lang="fr-FR" dirty="0"/>
              <a:t>Dans l’interprétation le code source est traduit en un code </a:t>
            </a:r>
            <a:r>
              <a:rPr lang="fr-FR" dirty="0" smtClean="0"/>
              <a:t>intermédiaire </a:t>
            </a:r>
            <a:r>
              <a:rPr lang="fr-FR" dirty="0"/>
              <a:t>qui est ensuite traduit en en un code machine. </a:t>
            </a:r>
          </a:p>
        </p:txBody>
      </p:sp>
    </p:spTree>
    <p:extLst>
      <p:ext uri="{BB962C8B-B14F-4D97-AF65-F5344CB8AC3E}">
        <p14:creationId xmlns:p14="http://schemas.microsoft.com/office/powerpoint/2010/main" val="101154383"/>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Plan </a:t>
            </a:r>
            <a:r>
              <a:rPr lang="fr-FR" sz="3200" dirty="0" err="1" smtClean="0"/>
              <a:t>Core</a:t>
            </a:r>
            <a:r>
              <a:rPr lang="fr-FR" sz="3200" dirty="0" smtClean="0"/>
              <a:t> JS</a:t>
            </a:r>
            <a:endParaRPr kumimoji="0" lang="fr-FR"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688854"/>
          </a:xfrm>
        </p:spPr>
        <p:txBody>
          <a:bodyPr>
            <a:normAutofit/>
          </a:bodyPr>
          <a:lstStyle/>
          <a:p>
            <a:pPr>
              <a:buFont typeface="Wingdings" panose="05000000000000000000" pitchFamily="2" charset="2"/>
              <a:buChar char="Ø"/>
            </a:pPr>
            <a:r>
              <a:rPr lang="fr-FR" dirty="0"/>
              <a:t>Les bases du JavaScript</a:t>
            </a:r>
          </a:p>
          <a:p>
            <a:pPr lvl="1">
              <a:buFont typeface="Wingdings" panose="05000000000000000000" pitchFamily="2" charset="2"/>
              <a:buChar char="Ø"/>
            </a:pPr>
            <a:r>
              <a:rPr lang="fr-FR" dirty="0"/>
              <a:t>Les variables</a:t>
            </a:r>
          </a:p>
          <a:p>
            <a:pPr lvl="1">
              <a:buFont typeface="Wingdings" panose="05000000000000000000" pitchFamily="2" charset="2"/>
              <a:buChar char="Ø"/>
            </a:pPr>
            <a:r>
              <a:rPr lang="fr-FR" dirty="0"/>
              <a:t>Les types de données</a:t>
            </a:r>
          </a:p>
          <a:p>
            <a:pPr lvl="1">
              <a:buFont typeface="Wingdings" panose="05000000000000000000" pitchFamily="2" charset="2"/>
              <a:buChar char="Ø"/>
            </a:pPr>
            <a:r>
              <a:rPr lang="fr-FR" dirty="0"/>
              <a:t>Operateurs et Expressions</a:t>
            </a:r>
          </a:p>
          <a:p>
            <a:pPr lvl="1">
              <a:buFont typeface="Wingdings" panose="05000000000000000000" pitchFamily="2" charset="2"/>
              <a:buChar char="Ø"/>
            </a:pPr>
            <a:r>
              <a:rPr lang="fr-FR" dirty="0"/>
              <a:t>Structures conditionnelles et itératives</a:t>
            </a:r>
          </a:p>
          <a:p>
            <a:pPr>
              <a:buFont typeface="Wingdings" panose="05000000000000000000" pitchFamily="2" charset="2"/>
              <a:buChar char="Ø"/>
            </a:pPr>
            <a:r>
              <a:rPr lang="fr-FR" dirty="0"/>
              <a:t>Les Fonctions</a:t>
            </a:r>
          </a:p>
          <a:p>
            <a:pPr>
              <a:buFont typeface="Wingdings" panose="05000000000000000000" pitchFamily="2" charset="2"/>
              <a:buChar char="Ø"/>
            </a:pPr>
            <a:r>
              <a:rPr lang="fr-FR" dirty="0" smtClean="0"/>
              <a:t>Les </a:t>
            </a:r>
            <a:r>
              <a:rPr lang="fr-FR" dirty="0"/>
              <a:t>Tableaux </a:t>
            </a:r>
          </a:p>
          <a:p>
            <a:pPr>
              <a:buFont typeface="Wingdings" panose="05000000000000000000" pitchFamily="2" charset="2"/>
              <a:buChar char="Ø"/>
            </a:pPr>
            <a:r>
              <a:rPr lang="fr-FR" dirty="0"/>
              <a:t>Les Objets</a:t>
            </a:r>
          </a:p>
        </p:txBody>
      </p:sp>
    </p:spTree>
    <p:extLst>
      <p:ext uri="{BB962C8B-B14F-4D97-AF65-F5344CB8AC3E}">
        <p14:creationId xmlns:p14="http://schemas.microsoft.com/office/powerpoint/2010/main" val="4211478122"/>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100" dirty="0"/>
              <a:t>La structure lexicale de JavaScript</a:t>
            </a: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688854"/>
          </a:xfrm>
        </p:spPr>
        <p:txBody>
          <a:bodyPr>
            <a:normAutofit/>
          </a:bodyPr>
          <a:lstStyle/>
          <a:p>
            <a:pPr marL="271463" lvl="1" indent="-271463">
              <a:buFont typeface="Wingdings" panose="05000000000000000000" pitchFamily="2" charset="2"/>
              <a:buChar char="Ø"/>
            </a:pPr>
            <a:r>
              <a:rPr lang="fr-FR" dirty="0" smtClean="0"/>
              <a:t> JS </a:t>
            </a:r>
            <a:r>
              <a:rPr lang="fr-FR" dirty="0"/>
              <a:t>est sensible à la casse</a:t>
            </a:r>
          </a:p>
          <a:p>
            <a:pPr marL="985838" lvl="2" indent="-442913">
              <a:buFont typeface="Wingdings" panose="05000000000000000000" pitchFamily="2" charset="2"/>
              <a:buChar char="Ø"/>
            </a:pPr>
            <a:r>
              <a:rPr lang="fr-FR" dirty="0"/>
              <a:t>Les tags html et ces attributs doivent être représenté en minuscule coté JS.</a:t>
            </a:r>
          </a:p>
          <a:p>
            <a:pPr marL="357188" lvl="1" indent="-357188">
              <a:buFont typeface="Wingdings" panose="05000000000000000000" pitchFamily="2" charset="2"/>
              <a:buChar char="Ø"/>
            </a:pPr>
            <a:r>
              <a:rPr lang="fr-FR" dirty="0"/>
              <a:t>JS ignore les espaces et les retours à la ligne.</a:t>
            </a:r>
          </a:p>
          <a:p>
            <a:pPr marL="985838" lvl="2" indent="-442913">
              <a:buFont typeface="Wingdings" panose="05000000000000000000" pitchFamily="2" charset="2"/>
              <a:buChar char="Ø"/>
            </a:pPr>
            <a:r>
              <a:rPr lang="fr-FR" dirty="0"/>
              <a:t>Cependant formater votre code c’est UN </a:t>
            </a:r>
            <a:r>
              <a:rPr lang="fr-FR" dirty="0" smtClean="0"/>
              <a:t>DEVOIR</a:t>
            </a:r>
            <a:endParaRPr lang="fr-FR" dirty="0"/>
          </a:p>
          <a:p>
            <a:pPr>
              <a:buFont typeface="Wingdings" panose="05000000000000000000" pitchFamily="2" charset="2"/>
              <a:buChar char="Ø"/>
            </a:pPr>
            <a:r>
              <a:rPr lang="fr-FR" dirty="0"/>
              <a:t>Les commentaires</a:t>
            </a:r>
          </a:p>
          <a:p>
            <a:pPr lvl="1">
              <a:buFont typeface="Wingdings" panose="05000000000000000000" pitchFamily="2" charset="2"/>
              <a:buChar char="Ø"/>
            </a:pPr>
            <a:r>
              <a:rPr lang="fr-FR" dirty="0" smtClean="0"/>
              <a:t>//  :  </a:t>
            </a:r>
            <a:r>
              <a:rPr lang="fr-FR" dirty="0"/>
              <a:t>commente le texte jusqu’à la fin de la ligne</a:t>
            </a:r>
          </a:p>
          <a:p>
            <a:pPr lvl="1">
              <a:buFont typeface="Wingdings" panose="05000000000000000000" pitchFamily="2" charset="2"/>
              <a:buChar char="Ø"/>
            </a:pPr>
            <a:r>
              <a:rPr lang="fr-FR" dirty="0"/>
              <a:t>/*  </a:t>
            </a:r>
            <a:r>
              <a:rPr lang="fr-FR" dirty="0" err="1"/>
              <a:t>text</a:t>
            </a:r>
            <a:r>
              <a:rPr lang="fr-FR" dirty="0"/>
              <a:t>  */	: Commente un bloc</a:t>
            </a:r>
          </a:p>
        </p:txBody>
      </p:sp>
    </p:spTree>
    <p:extLst>
      <p:ext uri="{BB962C8B-B14F-4D97-AF65-F5344CB8AC3E}">
        <p14:creationId xmlns:p14="http://schemas.microsoft.com/office/powerpoint/2010/main" val="1385832428"/>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a:t>La structure lexicale de JavaScript</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6"/>
          <p:cNvSpPr txBox="1">
            <a:spLocks/>
          </p:cNvSpPr>
          <p:nvPr/>
        </p:nvSpPr>
        <p:spPr bwMode="auto">
          <a:xfrm>
            <a:off x="972493" y="1157888"/>
            <a:ext cx="8844455" cy="496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fr-FR" dirty="0" smtClean="0"/>
              <a:t>Identifiants </a:t>
            </a:r>
          </a:p>
          <a:p>
            <a:pPr lvl="1">
              <a:buFont typeface="Wingdings" panose="05000000000000000000" pitchFamily="2" charset="2"/>
              <a:buChar char="Ø"/>
            </a:pPr>
            <a:r>
              <a:rPr lang="fr-FR" dirty="0" smtClean="0"/>
              <a:t>Doit commencer par une lettre, par (_) ou par le signe dollar ($)</a:t>
            </a:r>
          </a:p>
          <a:p>
            <a:pPr lvl="1">
              <a:buFont typeface="Wingdings" panose="05000000000000000000" pitchFamily="2" charset="2"/>
              <a:buChar char="Ø"/>
            </a:pPr>
            <a:r>
              <a:rPr lang="fr-FR" dirty="0" smtClean="0"/>
              <a:t>Le reste des lettres, chiffres, (_), ou $</a:t>
            </a:r>
          </a:p>
          <a:p>
            <a:pPr>
              <a:buFont typeface="Wingdings" panose="05000000000000000000" pitchFamily="2" charset="2"/>
              <a:buChar char="Ø"/>
            </a:pPr>
            <a:r>
              <a:rPr lang="fr-FR" dirty="0" smtClean="0"/>
              <a:t>Mots clé réservés</a:t>
            </a:r>
          </a:p>
          <a:p>
            <a:pPr lvl="1">
              <a:buFont typeface="Wingdings" panose="05000000000000000000" pitchFamily="2" charset="2"/>
              <a:buChar char="Ø"/>
            </a:pPr>
            <a:r>
              <a:rPr lang="fr-FR" dirty="0" smtClean="0"/>
              <a:t>Certain identifiants sont réservés comme mot clé</a:t>
            </a:r>
          </a:p>
          <a:p>
            <a:pPr lvl="1">
              <a:buFont typeface="Wingdings" panose="05000000000000000000" pitchFamily="2" charset="2"/>
              <a:buChar char="Ø"/>
            </a:pPr>
            <a:endParaRPr lang="fr-FR" dirty="0" smtClean="0"/>
          </a:p>
          <a:p>
            <a:pPr lvl="1">
              <a:buFont typeface="Wingdings" panose="05000000000000000000" pitchFamily="2" charset="2"/>
              <a:buChar char="Ø"/>
            </a:pPr>
            <a:endParaRPr lang="fr-FR" dirty="0" smtClean="0"/>
          </a:p>
          <a:p>
            <a:pPr lvl="1">
              <a:buFont typeface="Wingdings" panose="05000000000000000000" pitchFamily="2" charset="2"/>
              <a:buChar char="Ø"/>
            </a:pPr>
            <a:endParaRPr lang="fr-FR" dirty="0" smtClean="0"/>
          </a:p>
          <a:p>
            <a:pPr lvl="1">
              <a:buFont typeface="Wingdings" panose="05000000000000000000" pitchFamily="2" charset="2"/>
              <a:buChar char="Ø"/>
            </a:pPr>
            <a:endParaRPr lang="fr-FR" dirty="0" smtClean="0"/>
          </a:p>
          <a:p>
            <a:pPr lvl="1">
              <a:buFont typeface="Wingdings" panose="05000000000000000000" pitchFamily="2" charset="2"/>
              <a:buChar char="Ø"/>
            </a:pPr>
            <a:endParaRPr lang="fr-FR" dirty="0" smtClean="0"/>
          </a:p>
          <a:p>
            <a:pPr lvl="1">
              <a:buFont typeface="Wingdings" panose="05000000000000000000" pitchFamily="2" charset="2"/>
              <a:buChar char="Ø"/>
            </a:pPr>
            <a:r>
              <a:rPr lang="fr-FR" dirty="0" smtClean="0"/>
              <a:t>Certains sont moins utilisés mais peuvent l’être plus dans les futurs versions </a:t>
            </a:r>
          </a:p>
        </p:txBody>
      </p:sp>
      <p:sp>
        <p:nvSpPr>
          <p:cNvPr id="11" name="ZoneTexte 10"/>
          <p:cNvSpPr txBox="1"/>
          <p:nvPr/>
        </p:nvSpPr>
        <p:spPr>
          <a:xfrm>
            <a:off x="1908597" y="3536952"/>
            <a:ext cx="6508652" cy="1564872"/>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400" dirty="0" smtClean="0">
                <a:latin typeface="Courier" charset="0"/>
                <a:ea typeface="Courier" charset="0"/>
                <a:cs typeface="Courier" charset="0"/>
              </a:rPr>
              <a:t>break	</a:t>
            </a:r>
            <a:r>
              <a:rPr lang="fr-FR" sz="1400" dirty="0">
                <a:latin typeface="Courier" charset="0"/>
                <a:ea typeface="Courier" charset="0"/>
                <a:cs typeface="Courier" charset="0"/>
              </a:rPr>
              <a:t>	</a:t>
            </a:r>
            <a:r>
              <a:rPr lang="fr-FR" sz="1400" dirty="0" err="1" smtClean="0">
                <a:latin typeface="Courier" charset="0"/>
                <a:ea typeface="Courier" charset="0"/>
                <a:cs typeface="Courier" charset="0"/>
              </a:rPr>
              <a:t>delete</a:t>
            </a:r>
            <a:r>
              <a:rPr lang="fr-FR" sz="1400" dirty="0" smtClean="0">
                <a:latin typeface="Courier" charset="0"/>
                <a:ea typeface="Courier" charset="0"/>
                <a:cs typeface="Courier" charset="0"/>
              </a:rPr>
              <a:t>		</a:t>
            </a:r>
            <a:r>
              <a:rPr lang="fr-FR" sz="1400" dirty="0" err="1" smtClean="0">
                <a:latin typeface="Courier" charset="0"/>
                <a:ea typeface="Courier" charset="0"/>
                <a:cs typeface="Courier" charset="0"/>
              </a:rPr>
              <a:t>function</a:t>
            </a:r>
            <a:r>
              <a:rPr lang="fr-FR" sz="1400" dirty="0" smtClean="0">
                <a:latin typeface="Courier" charset="0"/>
                <a:ea typeface="Courier" charset="0"/>
                <a:cs typeface="Courier" charset="0"/>
              </a:rPr>
              <a:t>		return		</a:t>
            </a:r>
            <a:r>
              <a:rPr lang="fr-FR" sz="1400" dirty="0" err="1" smtClean="0">
                <a:latin typeface="Courier" charset="0"/>
                <a:ea typeface="Courier" charset="0"/>
                <a:cs typeface="Courier" charset="0"/>
              </a:rPr>
              <a:t>typeof</a:t>
            </a:r>
            <a:endParaRPr lang="fr-FR" sz="1400" dirty="0" smtClean="0">
              <a:latin typeface="Courier" charset="0"/>
              <a:ea typeface="Courier" charset="0"/>
              <a:cs typeface="Courier" charset="0"/>
            </a:endParaRPr>
          </a:p>
          <a:p>
            <a:r>
              <a:rPr lang="fr-FR" sz="1400" dirty="0" smtClean="0">
                <a:latin typeface="Courier" charset="0"/>
                <a:ea typeface="Courier" charset="0"/>
                <a:cs typeface="Courier" charset="0"/>
              </a:rPr>
              <a:t>case		do	if	switch		var</a:t>
            </a:r>
          </a:p>
          <a:p>
            <a:r>
              <a:rPr lang="fr-FR" sz="1400" dirty="0" smtClean="0">
                <a:latin typeface="Courier" charset="0"/>
                <a:ea typeface="Courier" charset="0"/>
                <a:cs typeface="Courier" charset="0"/>
              </a:rPr>
              <a:t>catch		</a:t>
            </a:r>
            <a:r>
              <a:rPr lang="fr-FR" sz="1400" dirty="0" err="1" smtClean="0">
                <a:latin typeface="Courier" charset="0"/>
                <a:ea typeface="Courier" charset="0"/>
                <a:cs typeface="Courier" charset="0"/>
              </a:rPr>
              <a:t>else</a:t>
            </a:r>
            <a:r>
              <a:rPr lang="fr-FR" sz="1400" dirty="0" smtClean="0">
                <a:latin typeface="Courier" charset="0"/>
                <a:ea typeface="Courier" charset="0"/>
                <a:cs typeface="Courier" charset="0"/>
              </a:rPr>
              <a:t>	in	</a:t>
            </a:r>
            <a:r>
              <a:rPr lang="fr-FR" sz="1400" dirty="0" err="1" smtClean="0">
                <a:latin typeface="Courier" charset="0"/>
                <a:ea typeface="Courier" charset="0"/>
                <a:cs typeface="Courier" charset="0"/>
              </a:rPr>
              <a:t>this</a:t>
            </a:r>
            <a:r>
              <a:rPr lang="fr-FR" sz="1400" dirty="0" smtClean="0">
                <a:latin typeface="Courier" charset="0"/>
                <a:ea typeface="Courier" charset="0"/>
                <a:cs typeface="Courier" charset="0"/>
              </a:rPr>
              <a:t>		</a:t>
            </a:r>
            <a:r>
              <a:rPr lang="fr-FR" sz="1400" dirty="0" err="1" smtClean="0">
                <a:latin typeface="Courier" charset="0"/>
                <a:ea typeface="Courier" charset="0"/>
                <a:cs typeface="Courier" charset="0"/>
              </a:rPr>
              <a:t>void</a:t>
            </a:r>
            <a:endParaRPr lang="fr-FR" sz="1400" dirty="0" smtClean="0">
              <a:latin typeface="Courier" charset="0"/>
              <a:ea typeface="Courier" charset="0"/>
              <a:cs typeface="Courier" charset="0"/>
            </a:endParaRPr>
          </a:p>
          <a:p>
            <a:r>
              <a:rPr lang="fr-FR" sz="1400" dirty="0" smtClean="0">
                <a:latin typeface="Courier" charset="0"/>
                <a:ea typeface="Courier" charset="0"/>
                <a:cs typeface="Courier" charset="0"/>
              </a:rPr>
              <a:t>continue		false	</a:t>
            </a:r>
            <a:r>
              <a:rPr lang="fr-FR" sz="1400" dirty="0" err="1" smtClean="0">
                <a:latin typeface="Courier" charset="0"/>
                <a:ea typeface="Courier" charset="0"/>
                <a:cs typeface="Courier" charset="0"/>
              </a:rPr>
              <a:t>instanceof</a:t>
            </a:r>
            <a:r>
              <a:rPr lang="fr-FR" sz="1400" dirty="0">
                <a:latin typeface="Courier" charset="0"/>
                <a:ea typeface="Courier" charset="0"/>
                <a:cs typeface="Courier" charset="0"/>
              </a:rPr>
              <a:t> </a:t>
            </a:r>
            <a:r>
              <a:rPr lang="fr-FR" sz="1400" dirty="0" err="1" smtClean="0">
                <a:latin typeface="Courier" charset="0"/>
                <a:ea typeface="Courier" charset="0"/>
                <a:cs typeface="Courier" charset="0"/>
              </a:rPr>
              <a:t>throw</a:t>
            </a:r>
            <a:r>
              <a:rPr lang="fr-FR" sz="1400" dirty="0" smtClean="0">
                <a:latin typeface="Courier" charset="0"/>
                <a:ea typeface="Courier" charset="0"/>
                <a:cs typeface="Courier" charset="0"/>
              </a:rPr>
              <a:t>		</a:t>
            </a:r>
            <a:r>
              <a:rPr lang="fr-FR" sz="1400" dirty="0" err="1" smtClean="0">
                <a:latin typeface="Courier" charset="0"/>
                <a:ea typeface="Courier" charset="0"/>
                <a:cs typeface="Courier" charset="0"/>
              </a:rPr>
              <a:t>while</a:t>
            </a:r>
            <a:endParaRPr lang="fr-FR" sz="1400" dirty="0" smtClean="0">
              <a:latin typeface="Courier" charset="0"/>
              <a:ea typeface="Courier" charset="0"/>
              <a:cs typeface="Courier" charset="0"/>
            </a:endParaRPr>
          </a:p>
          <a:p>
            <a:r>
              <a:rPr lang="fr-FR" sz="1400" dirty="0" smtClean="0">
                <a:latin typeface="Courier" charset="0"/>
                <a:ea typeface="Courier" charset="0"/>
                <a:cs typeface="Courier" charset="0"/>
              </a:rPr>
              <a:t>debugger		</a:t>
            </a:r>
            <a:r>
              <a:rPr lang="fr-FR" sz="1400" dirty="0" err="1" smtClean="0">
                <a:latin typeface="Courier" charset="0"/>
                <a:ea typeface="Courier" charset="0"/>
                <a:cs typeface="Courier" charset="0"/>
              </a:rPr>
              <a:t>finally</a:t>
            </a:r>
            <a:r>
              <a:rPr lang="fr-FR" sz="1400" dirty="0" smtClean="0">
                <a:latin typeface="Courier" charset="0"/>
                <a:ea typeface="Courier" charset="0"/>
                <a:cs typeface="Courier" charset="0"/>
              </a:rPr>
              <a:t>	new	</a:t>
            </a:r>
            <a:r>
              <a:rPr lang="fr-FR" sz="1400" dirty="0" err="1" smtClean="0">
                <a:latin typeface="Courier" charset="0"/>
                <a:ea typeface="Courier" charset="0"/>
                <a:cs typeface="Courier" charset="0"/>
              </a:rPr>
              <a:t>true</a:t>
            </a:r>
            <a:r>
              <a:rPr lang="fr-FR" sz="1400" dirty="0">
                <a:latin typeface="Courier" charset="0"/>
                <a:ea typeface="Courier" charset="0"/>
                <a:cs typeface="Courier" charset="0"/>
              </a:rPr>
              <a:t> </a:t>
            </a:r>
            <a:r>
              <a:rPr lang="fr-FR" sz="1400" dirty="0" smtClean="0">
                <a:latin typeface="Courier" charset="0"/>
                <a:ea typeface="Courier" charset="0"/>
                <a:cs typeface="Courier" charset="0"/>
              </a:rPr>
              <a:t>    	</a:t>
            </a:r>
            <a:r>
              <a:rPr lang="fr-FR" sz="1400" dirty="0" err="1" smtClean="0">
                <a:latin typeface="Courier" charset="0"/>
                <a:ea typeface="Courier" charset="0"/>
                <a:cs typeface="Courier" charset="0"/>
              </a:rPr>
              <a:t>with</a:t>
            </a:r>
            <a:endParaRPr lang="fr-FR" sz="1400" dirty="0" smtClean="0">
              <a:latin typeface="Courier" charset="0"/>
              <a:ea typeface="Courier" charset="0"/>
              <a:cs typeface="Courier" charset="0"/>
            </a:endParaRPr>
          </a:p>
          <a:p>
            <a:r>
              <a:rPr lang="fr-FR" sz="1400" dirty="0" smtClean="0">
                <a:latin typeface="Courier" charset="0"/>
                <a:ea typeface="Courier" charset="0"/>
                <a:cs typeface="Courier" charset="0"/>
              </a:rPr>
              <a:t>default		for	</a:t>
            </a:r>
            <a:r>
              <a:rPr lang="fr-FR" sz="1400" dirty="0" err="1" smtClean="0">
                <a:latin typeface="Courier" charset="0"/>
                <a:ea typeface="Courier" charset="0"/>
                <a:cs typeface="Courier" charset="0"/>
              </a:rPr>
              <a:t>null</a:t>
            </a:r>
            <a:r>
              <a:rPr lang="fr-FR" sz="1400" dirty="0" smtClean="0">
                <a:latin typeface="Courier" charset="0"/>
                <a:ea typeface="Courier" charset="0"/>
                <a:cs typeface="Courier" charset="0"/>
              </a:rPr>
              <a:t>	</a:t>
            </a:r>
            <a:r>
              <a:rPr lang="fr-FR" sz="1400" dirty="0" err="1" smtClean="0">
                <a:latin typeface="Courier" charset="0"/>
                <a:ea typeface="Courier" charset="0"/>
                <a:cs typeface="Courier" charset="0"/>
              </a:rPr>
              <a:t>try</a:t>
            </a:r>
            <a:endParaRPr lang="fr-FR" sz="1400" dirty="0" smtClean="0">
              <a:latin typeface="Courier" charset="0"/>
              <a:ea typeface="Courier" charset="0"/>
              <a:cs typeface="Courier" charset="0"/>
            </a:endParaRPr>
          </a:p>
        </p:txBody>
      </p:sp>
      <p:sp>
        <p:nvSpPr>
          <p:cNvPr id="12" name="ZoneTexte 11"/>
          <p:cNvSpPr txBox="1"/>
          <p:nvPr/>
        </p:nvSpPr>
        <p:spPr>
          <a:xfrm>
            <a:off x="1902644" y="6126163"/>
            <a:ext cx="6508652" cy="492369"/>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400" dirty="0" smtClean="0">
                <a:latin typeface="Courier" charset="0"/>
                <a:ea typeface="Courier" charset="0"/>
                <a:cs typeface="Courier" charset="0"/>
              </a:rPr>
              <a:t>class	</a:t>
            </a:r>
            <a:r>
              <a:rPr lang="fr-FR" sz="1400" dirty="0" err="1" smtClean="0">
                <a:latin typeface="Courier" charset="0"/>
                <a:ea typeface="Courier" charset="0"/>
                <a:cs typeface="Courier" charset="0"/>
              </a:rPr>
              <a:t>const</a:t>
            </a:r>
            <a:r>
              <a:rPr lang="fr-FR" sz="1400" dirty="0" smtClean="0">
                <a:latin typeface="Courier" charset="0"/>
                <a:ea typeface="Courier" charset="0"/>
                <a:cs typeface="Courier" charset="0"/>
              </a:rPr>
              <a:t>	</a:t>
            </a:r>
            <a:r>
              <a:rPr lang="fr-FR" sz="1400" dirty="0" err="1" smtClean="0">
                <a:latin typeface="Courier" charset="0"/>
                <a:ea typeface="Courier" charset="0"/>
                <a:cs typeface="Courier" charset="0"/>
              </a:rPr>
              <a:t>enum</a:t>
            </a:r>
            <a:r>
              <a:rPr lang="fr-FR" sz="1400" dirty="0" smtClean="0">
                <a:latin typeface="Courier" charset="0"/>
                <a:ea typeface="Courier" charset="0"/>
                <a:cs typeface="Courier" charset="0"/>
              </a:rPr>
              <a:t>	export	</a:t>
            </a:r>
            <a:r>
              <a:rPr lang="fr-FR" sz="1400" dirty="0" err="1" smtClean="0">
                <a:latin typeface="Courier" charset="0"/>
                <a:ea typeface="Courier" charset="0"/>
                <a:cs typeface="Courier" charset="0"/>
              </a:rPr>
              <a:t>extends</a:t>
            </a:r>
            <a:r>
              <a:rPr lang="fr-FR" sz="1400" dirty="0" smtClean="0">
                <a:latin typeface="Courier" charset="0"/>
                <a:ea typeface="Courier" charset="0"/>
                <a:cs typeface="Courier" charset="0"/>
              </a:rPr>
              <a:t>	import	super</a:t>
            </a:r>
          </a:p>
        </p:txBody>
      </p:sp>
    </p:spTree>
    <p:extLst>
      <p:ext uri="{BB962C8B-B14F-4D97-AF65-F5344CB8AC3E}">
        <p14:creationId xmlns:p14="http://schemas.microsoft.com/office/powerpoint/2010/main" val="100740782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a:t>Dates et Times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1440382"/>
          </a:xfrm>
        </p:spPr>
        <p:txBody>
          <a:bodyPr>
            <a:normAutofit/>
          </a:bodyPr>
          <a:lstStyle/>
          <a:p>
            <a:pPr>
              <a:buFont typeface="Wingdings" panose="05000000000000000000" pitchFamily="2" charset="2"/>
              <a:buChar char="Ø"/>
            </a:pPr>
            <a:r>
              <a:rPr lang="fr-FR" sz="2400" dirty="0" smtClean="0"/>
              <a:t>Dans JS l’heure et le temps sont gérés par l’objet Date.</a:t>
            </a:r>
          </a:p>
          <a:p>
            <a:pPr>
              <a:buFont typeface="Wingdings" panose="05000000000000000000" pitchFamily="2" charset="2"/>
              <a:buChar char="Ø"/>
            </a:pPr>
            <a:r>
              <a:rPr lang="fr-FR" sz="2400" dirty="0" smtClean="0"/>
              <a:t>Stocké sous forme de </a:t>
            </a:r>
            <a:r>
              <a:rPr lang="fr-FR" sz="2400" dirty="0" err="1" smtClean="0"/>
              <a:t>timestamp</a:t>
            </a:r>
            <a:r>
              <a:rPr lang="fr-FR" sz="2400" dirty="0" smtClean="0"/>
              <a:t> (nombre de millisecondes écoulées depuis le 1</a:t>
            </a:r>
            <a:r>
              <a:rPr lang="fr-FR" sz="2400" baseline="30000" dirty="0" smtClean="0"/>
              <a:t>er</a:t>
            </a:r>
            <a:r>
              <a:rPr lang="fr-FR" sz="2400" dirty="0" smtClean="0"/>
              <a:t> Janvier1970).</a:t>
            </a:r>
          </a:p>
          <a:p>
            <a:pPr>
              <a:buFont typeface="Wingdings" panose="05000000000000000000" pitchFamily="2" charset="2"/>
              <a:buChar char="Ø"/>
            </a:pPr>
            <a:endParaRPr lang="fr-FR" sz="2400" dirty="0" smtClean="0"/>
          </a:p>
          <a:p>
            <a:pPr>
              <a:buFont typeface="Wingdings" panose="05000000000000000000" pitchFamily="2" charset="2"/>
              <a:buChar char="Ø"/>
            </a:pPr>
            <a:endParaRPr lang="en-US" sz="2400" dirty="0">
              <a:latin typeface="Courier" charset="0"/>
              <a:ea typeface="Courier" charset="0"/>
              <a:cs typeface="Courier" charset="0"/>
            </a:endParaRPr>
          </a:p>
        </p:txBody>
      </p:sp>
      <p:sp>
        <p:nvSpPr>
          <p:cNvPr id="10" name="ZoneTexte 9"/>
          <p:cNvSpPr txBox="1"/>
          <p:nvPr/>
        </p:nvSpPr>
        <p:spPr>
          <a:xfrm>
            <a:off x="1353043" y="2414042"/>
            <a:ext cx="7847045" cy="4347990"/>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400" dirty="0">
                <a:solidFill>
                  <a:schemeClr val="accent3"/>
                </a:solidFill>
                <a:latin typeface="Courier" charset="0"/>
                <a:ea typeface="Courier" charset="0"/>
                <a:cs typeface="Courier" charset="0"/>
              </a:rPr>
              <a:t>var</a:t>
            </a:r>
            <a:r>
              <a:rPr lang="fr-FR" sz="1400" dirty="0">
                <a:latin typeface="Courier" charset="0"/>
                <a:ea typeface="Courier" charset="0"/>
                <a:cs typeface="Courier" charset="0"/>
              </a:rPr>
              <a:t> </a:t>
            </a:r>
            <a:r>
              <a:rPr lang="fr-FR" sz="1400" dirty="0" err="1" smtClean="0">
                <a:latin typeface="Courier" charset="0"/>
                <a:ea typeface="Courier" charset="0"/>
                <a:cs typeface="Courier" charset="0"/>
              </a:rPr>
              <a:t>maDate</a:t>
            </a:r>
            <a:r>
              <a:rPr lang="fr-FR" sz="1400" dirty="0" smtClean="0">
                <a:latin typeface="Courier" charset="0"/>
                <a:ea typeface="Courier" charset="0"/>
                <a:cs typeface="Courier" charset="0"/>
              </a:rPr>
              <a:t> = </a:t>
            </a:r>
            <a:r>
              <a:rPr lang="fr-FR" sz="1400" dirty="0">
                <a:solidFill>
                  <a:schemeClr val="accent3"/>
                </a:solidFill>
                <a:latin typeface="Courier" charset="0"/>
                <a:ea typeface="Courier" charset="0"/>
                <a:cs typeface="Courier" charset="0"/>
              </a:rPr>
              <a:t>new</a:t>
            </a:r>
            <a:r>
              <a:rPr lang="fr-FR" sz="1400" dirty="0">
                <a:latin typeface="Courier" charset="0"/>
                <a:ea typeface="Courier" charset="0"/>
                <a:cs typeface="Courier" charset="0"/>
              </a:rPr>
              <a:t> Date(2010, 0, 1</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Premier jour du premier mois       </a:t>
            </a:r>
          </a:p>
          <a:p>
            <a:r>
              <a:rPr lang="fr-FR" sz="1400" dirty="0" smtClean="0">
                <a:solidFill>
                  <a:schemeClr val="bg1">
                    <a:lumMod val="50000"/>
                  </a:schemeClr>
                </a:solidFill>
                <a:latin typeface="Courier" charset="0"/>
                <a:ea typeface="Courier" charset="0"/>
                <a:cs typeface="Courier" charset="0"/>
              </a:rPr>
              <a:t>                                      // de 2010</a:t>
            </a:r>
          </a:p>
          <a:p>
            <a:r>
              <a:rPr lang="fr-FR" sz="1400" dirty="0" smtClean="0">
                <a:solidFill>
                  <a:schemeClr val="accent3"/>
                </a:solidFill>
                <a:latin typeface="Courier" charset="0"/>
                <a:ea typeface="Courier" charset="0"/>
                <a:cs typeface="Courier" charset="0"/>
              </a:rPr>
              <a:t>var</a:t>
            </a:r>
            <a:r>
              <a:rPr lang="fr-FR" sz="1400" dirty="0" smtClean="0">
                <a:latin typeface="Courier" charset="0"/>
                <a:ea typeface="Courier" charset="0"/>
                <a:cs typeface="Courier" charset="0"/>
              </a:rPr>
              <a:t> </a:t>
            </a:r>
            <a:r>
              <a:rPr lang="fr-FR" sz="1400" dirty="0" err="1" smtClean="0">
                <a:latin typeface="Courier" charset="0"/>
                <a:ea typeface="Courier" charset="0"/>
                <a:cs typeface="Courier" charset="0"/>
              </a:rPr>
              <a:t>apres</a:t>
            </a:r>
            <a:r>
              <a:rPr lang="fr-FR" sz="1400" dirty="0" smtClean="0">
                <a:latin typeface="Courier" charset="0"/>
                <a:ea typeface="Courier" charset="0"/>
                <a:cs typeface="Courier" charset="0"/>
              </a:rPr>
              <a:t> </a:t>
            </a:r>
            <a:r>
              <a:rPr lang="fr-FR" sz="1400" dirty="0">
                <a:latin typeface="Courier" charset="0"/>
                <a:ea typeface="Courier" charset="0"/>
                <a:cs typeface="Courier" charset="0"/>
              </a:rPr>
              <a:t>= </a:t>
            </a:r>
            <a:r>
              <a:rPr lang="fr-FR" sz="1400" dirty="0">
                <a:solidFill>
                  <a:schemeClr val="accent3"/>
                </a:solidFill>
                <a:latin typeface="Courier" charset="0"/>
                <a:ea typeface="Courier" charset="0"/>
                <a:cs typeface="Courier" charset="0"/>
              </a:rPr>
              <a:t>new</a:t>
            </a:r>
            <a:r>
              <a:rPr lang="fr-FR" sz="1400" dirty="0">
                <a:latin typeface="Courier" charset="0"/>
                <a:ea typeface="Courier" charset="0"/>
                <a:cs typeface="Courier" charset="0"/>
              </a:rPr>
              <a:t> Date(2010, 0, 1, </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Même jour, à 5:10:30pm, heure </a:t>
            </a:r>
          </a:p>
          <a:p>
            <a:r>
              <a:rPr lang="fr-FR" sz="1400" dirty="0" smtClean="0">
                <a:latin typeface="Courier" charset="0"/>
                <a:ea typeface="Courier" charset="0"/>
                <a:cs typeface="Courier" charset="0"/>
              </a:rPr>
              <a:t>17, 10, 30);			   </a:t>
            </a:r>
            <a:r>
              <a:rPr lang="fr-FR" sz="1400" dirty="0" smtClean="0">
                <a:solidFill>
                  <a:schemeClr val="bg1">
                    <a:lumMod val="50000"/>
                  </a:schemeClr>
                </a:solidFill>
                <a:latin typeface="Courier" charset="0"/>
                <a:ea typeface="Courier" charset="0"/>
                <a:cs typeface="Courier" charset="0"/>
              </a:rPr>
              <a:t>locale</a:t>
            </a:r>
          </a:p>
          <a:p>
            <a:r>
              <a:rPr lang="fr-FR" sz="1400" dirty="0" smtClean="0">
                <a:solidFill>
                  <a:schemeClr val="accent3"/>
                </a:solidFill>
                <a:latin typeface="Courier" charset="0"/>
                <a:ea typeface="Courier" charset="0"/>
                <a:cs typeface="Courier" charset="0"/>
              </a:rPr>
              <a:t>var</a:t>
            </a:r>
            <a:r>
              <a:rPr lang="fr-FR" sz="1400" dirty="0" smtClean="0">
                <a:latin typeface="Courier" charset="0"/>
                <a:ea typeface="Courier" charset="0"/>
                <a:cs typeface="Courier" charset="0"/>
              </a:rPr>
              <a:t> </a:t>
            </a:r>
            <a:r>
              <a:rPr lang="fr-FR" sz="1400" dirty="0" err="1" smtClean="0">
                <a:latin typeface="Courier" charset="0"/>
                <a:ea typeface="Courier" charset="0"/>
                <a:cs typeface="Courier" charset="0"/>
              </a:rPr>
              <a:t>mnt</a:t>
            </a:r>
            <a:r>
              <a:rPr lang="fr-FR" sz="1400" dirty="0" smtClean="0">
                <a:latin typeface="Courier" charset="0"/>
                <a:ea typeface="Courier" charset="0"/>
                <a:cs typeface="Courier" charset="0"/>
              </a:rPr>
              <a:t> </a:t>
            </a:r>
            <a:r>
              <a:rPr lang="fr-FR" sz="1400" dirty="0">
                <a:latin typeface="Courier" charset="0"/>
                <a:ea typeface="Courier" charset="0"/>
                <a:cs typeface="Courier" charset="0"/>
              </a:rPr>
              <a:t>= </a:t>
            </a:r>
            <a:r>
              <a:rPr lang="fr-FR" sz="1400" dirty="0">
                <a:solidFill>
                  <a:schemeClr val="accent3"/>
                </a:solidFill>
                <a:latin typeface="Courier" charset="0"/>
                <a:ea typeface="Courier" charset="0"/>
                <a:cs typeface="Courier" charset="0"/>
              </a:rPr>
              <a:t>new</a:t>
            </a:r>
            <a:r>
              <a:rPr lang="fr-FR" sz="1400" dirty="0">
                <a:latin typeface="Courier" charset="0"/>
                <a:ea typeface="Courier" charset="0"/>
                <a:cs typeface="Courier" charset="0"/>
              </a:rPr>
              <a:t> Date</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Date et heure actuelles</a:t>
            </a:r>
            <a:endParaRPr lang="fr-FR" sz="1400" dirty="0">
              <a:solidFill>
                <a:schemeClr val="bg1">
                  <a:lumMod val="50000"/>
                </a:schemeClr>
              </a:solidFill>
              <a:latin typeface="Courier" charset="0"/>
              <a:ea typeface="Courier" charset="0"/>
              <a:cs typeface="Courier" charset="0"/>
            </a:endParaRPr>
          </a:p>
          <a:p>
            <a:r>
              <a:rPr lang="fr-FR" sz="1400" dirty="0">
                <a:solidFill>
                  <a:schemeClr val="accent3"/>
                </a:solidFill>
                <a:latin typeface="Courier" charset="0"/>
                <a:ea typeface="Courier" charset="0"/>
                <a:cs typeface="Courier" charset="0"/>
              </a:rPr>
              <a:t>var</a:t>
            </a:r>
            <a:r>
              <a:rPr lang="fr-FR" sz="1400" dirty="0">
                <a:latin typeface="Courier" charset="0"/>
                <a:ea typeface="Courier" charset="0"/>
                <a:cs typeface="Courier" charset="0"/>
              </a:rPr>
              <a:t> </a:t>
            </a:r>
            <a:r>
              <a:rPr lang="fr-FR" sz="1400" dirty="0" err="1">
                <a:latin typeface="Courier" charset="0"/>
                <a:ea typeface="Courier" charset="0"/>
                <a:cs typeface="Courier" charset="0"/>
              </a:rPr>
              <a:t>elapsed</a:t>
            </a:r>
            <a:r>
              <a:rPr lang="fr-FR" sz="1400" dirty="0">
                <a:latin typeface="Courier" charset="0"/>
                <a:ea typeface="Courier" charset="0"/>
                <a:cs typeface="Courier" charset="0"/>
              </a:rPr>
              <a:t> = </a:t>
            </a:r>
            <a:r>
              <a:rPr lang="fr-FR" sz="1400" dirty="0" err="1">
                <a:latin typeface="Courier" charset="0"/>
                <a:ea typeface="Courier" charset="0"/>
                <a:cs typeface="Courier" charset="0"/>
              </a:rPr>
              <a:t>now</a:t>
            </a:r>
            <a:r>
              <a:rPr lang="fr-FR" sz="1400" dirty="0">
                <a:latin typeface="Courier" charset="0"/>
                <a:ea typeface="Courier" charset="0"/>
                <a:cs typeface="Courier" charset="0"/>
              </a:rPr>
              <a:t> - </a:t>
            </a:r>
            <a:r>
              <a:rPr lang="fr-FR" sz="1400" dirty="0" err="1">
                <a:latin typeface="Courier" charset="0"/>
                <a:ea typeface="Courier" charset="0"/>
                <a:cs typeface="Courier" charset="0"/>
              </a:rPr>
              <a:t>then</a:t>
            </a:r>
            <a:r>
              <a:rPr lang="fr-FR" sz="1400" dirty="0">
                <a:latin typeface="Courier" charset="0"/>
                <a:ea typeface="Courier" charset="0"/>
                <a:cs typeface="Courier" charset="0"/>
              </a:rPr>
              <a:t>; </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La valeur de retour représente </a:t>
            </a:r>
          </a:p>
          <a:p>
            <a:r>
              <a:rPr lang="fr-FR" sz="1400" dirty="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la différence en millisecondes  </a:t>
            </a:r>
            <a:endParaRPr lang="fr-FR" sz="1400" dirty="0">
              <a:solidFill>
                <a:schemeClr val="bg1">
                  <a:lumMod val="50000"/>
                </a:schemeClr>
              </a:solidFill>
              <a:latin typeface="Courier" charset="0"/>
              <a:ea typeface="Courier" charset="0"/>
              <a:cs typeface="Courier" charset="0"/>
            </a:endParaRPr>
          </a:p>
          <a:p>
            <a:r>
              <a:rPr lang="fr-FR" sz="1400" dirty="0" err="1" smtClean="0">
                <a:latin typeface="Courier" charset="0"/>
                <a:ea typeface="Courier" charset="0"/>
                <a:cs typeface="Courier" charset="0"/>
              </a:rPr>
              <a:t>apres.getFullYear</a:t>
            </a:r>
            <a:r>
              <a:rPr lang="fr-FR" sz="1400" dirty="0">
                <a:latin typeface="Courier" charset="0"/>
                <a:ea typeface="Courier" charset="0"/>
                <a:cs typeface="Courier" charset="0"/>
              </a:rPr>
              <a:t>() </a:t>
            </a:r>
            <a:r>
              <a:rPr lang="fr-FR" sz="1400" dirty="0" smtClean="0">
                <a:latin typeface="Courier" charset="0"/>
                <a:ea typeface="Courier" charset="0"/>
                <a:cs typeface="Courier" charset="0"/>
              </a:rPr>
              <a:t>		</a:t>
            </a:r>
            <a:r>
              <a:rPr lang="fr-FR" sz="1400" dirty="0">
                <a:latin typeface="Courier" charset="0"/>
                <a:ea typeface="Courier" charset="0"/>
                <a:cs typeface="Courier" charset="0"/>
              </a:rPr>
              <a:t> </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=&gt; 2010</a:t>
            </a:r>
          </a:p>
          <a:p>
            <a:r>
              <a:rPr lang="fr-FR" sz="1400" dirty="0" err="1">
                <a:latin typeface="Courier" charset="0"/>
                <a:ea typeface="Courier" charset="0"/>
                <a:cs typeface="Courier" charset="0"/>
              </a:rPr>
              <a:t>apres.getMonth</a:t>
            </a:r>
            <a:r>
              <a:rPr lang="fr-FR" sz="1400" dirty="0">
                <a:latin typeface="Courier" charset="0"/>
                <a:ea typeface="Courier" charset="0"/>
                <a:cs typeface="Courier" charset="0"/>
              </a:rPr>
              <a:t>() </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=&gt; 0: (0:11)</a:t>
            </a:r>
          </a:p>
          <a:p>
            <a:r>
              <a:rPr lang="fr-FR" sz="1400" dirty="0" err="1">
                <a:latin typeface="Courier" charset="0"/>
                <a:ea typeface="Courier" charset="0"/>
                <a:cs typeface="Courier" charset="0"/>
              </a:rPr>
              <a:t>apres.getDate</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=&gt; Jour du mois 1: (1:31)</a:t>
            </a:r>
          </a:p>
          <a:p>
            <a:r>
              <a:rPr lang="fr-FR" sz="1400" dirty="0" err="1">
                <a:latin typeface="Courier" charset="0"/>
                <a:ea typeface="Courier" charset="0"/>
                <a:cs typeface="Courier" charset="0"/>
              </a:rPr>
              <a:t>apres.getDay</a:t>
            </a:r>
            <a:r>
              <a:rPr lang="fr-FR" sz="1400" dirty="0">
                <a:latin typeface="Courier" charset="0"/>
                <a:ea typeface="Courier" charset="0"/>
                <a:cs typeface="Courier" charset="0"/>
              </a:rPr>
              <a:t>() </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=&gt; </a:t>
            </a:r>
            <a:r>
              <a:rPr lang="fr-FR" sz="1400" dirty="0" smtClean="0">
                <a:solidFill>
                  <a:schemeClr val="bg1">
                    <a:lumMod val="50000"/>
                  </a:schemeClr>
                </a:solidFill>
                <a:latin typeface="Courier" charset="0"/>
                <a:ea typeface="Courier" charset="0"/>
                <a:cs typeface="Courier" charset="0"/>
              </a:rPr>
              <a:t>Jour de la semaine (0:6)</a:t>
            </a:r>
          </a:p>
          <a:p>
            <a:r>
              <a:rPr lang="fr-FR" sz="1400" dirty="0" smtClean="0">
                <a:solidFill>
                  <a:schemeClr val="bg1">
                    <a:lumMod val="50000"/>
                  </a:schemeClr>
                </a:solidFill>
                <a:latin typeface="Courier" charset="0"/>
                <a:ea typeface="Courier" charset="0"/>
                <a:cs typeface="Courier" charset="0"/>
              </a:rPr>
              <a:t>                                           5</a:t>
            </a:r>
            <a:r>
              <a:rPr lang="fr-FR" sz="1400" dirty="0">
                <a:solidFill>
                  <a:schemeClr val="bg1">
                    <a:lumMod val="50000"/>
                  </a:schemeClr>
                </a:solidFill>
                <a:latin typeface="Courier" charset="0"/>
                <a:ea typeface="Courier" charset="0"/>
                <a:cs typeface="Courier" charset="0"/>
              </a:rPr>
              <a:t>: </a:t>
            </a:r>
            <a:r>
              <a:rPr lang="fr-FR" sz="1400" dirty="0" err="1">
                <a:solidFill>
                  <a:schemeClr val="bg1">
                    <a:lumMod val="50000"/>
                  </a:schemeClr>
                </a:solidFill>
                <a:latin typeface="Courier" charset="0"/>
                <a:ea typeface="Courier" charset="0"/>
                <a:cs typeface="Courier" charset="0"/>
              </a:rPr>
              <a:t>zero-based</a:t>
            </a:r>
            <a:r>
              <a:rPr lang="fr-FR" sz="1400" dirty="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jour</a:t>
            </a:r>
          </a:p>
          <a:p>
            <a:r>
              <a:rPr lang="fr-FR" sz="1400" dirty="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0 représente dimanche.</a:t>
            </a:r>
            <a:endParaRPr lang="fr-FR" sz="1400" dirty="0">
              <a:solidFill>
                <a:schemeClr val="bg1">
                  <a:lumMod val="50000"/>
                </a:schemeClr>
              </a:solidFill>
              <a:latin typeface="Courier" charset="0"/>
              <a:ea typeface="Courier" charset="0"/>
              <a:cs typeface="Courier" charset="0"/>
            </a:endParaRPr>
          </a:p>
          <a:p>
            <a:r>
              <a:rPr lang="fr-FR" sz="1400" dirty="0" err="1">
                <a:latin typeface="Courier" charset="0"/>
                <a:ea typeface="Courier" charset="0"/>
                <a:cs typeface="Courier" charset="0"/>
              </a:rPr>
              <a:t>apres.getHours</a:t>
            </a:r>
            <a:r>
              <a:rPr lang="fr-FR" sz="1400" dirty="0">
                <a:latin typeface="Courier" charset="0"/>
                <a:ea typeface="Courier" charset="0"/>
                <a:cs typeface="Courier" charset="0"/>
              </a:rPr>
              <a:t>() </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=&gt; </a:t>
            </a:r>
            <a:r>
              <a:rPr lang="fr-FR" sz="1400" dirty="0" smtClean="0">
                <a:solidFill>
                  <a:schemeClr val="bg1">
                    <a:lumMod val="50000"/>
                  </a:schemeClr>
                </a:solidFill>
                <a:latin typeface="Courier" charset="0"/>
                <a:ea typeface="Courier" charset="0"/>
                <a:cs typeface="Courier" charset="0"/>
              </a:rPr>
              <a:t>Heure (0:23) 17</a:t>
            </a:r>
          </a:p>
          <a:p>
            <a:r>
              <a:rPr lang="fr-FR" sz="1400" dirty="0" err="1" smtClean="0">
                <a:latin typeface="Courier" charset="0"/>
                <a:ea typeface="Courier" charset="0"/>
                <a:cs typeface="Courier" charset="0"/>
              </a:rPr>
              <a:t>apres.getMinutes</a:t>
            </a:r>
            <a:r>
              <a:rPr lang="fr-FR" sz="1400" dirty="0" smtClean="0">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 (0:59)</a:t>
            </a:r>
            <a:r>
              <a:rPr lang="fr-FR" sz="1400" dirty="0" smtClean="0">
                <a:latin typeface="Courier" charset="0"/>
                <a:ea typeface="Courier" charset="0"/>
                <a:cs typeface="Courier" charset="0"/>
              </a:rPr>
              <a:t> </a:t>
            </a:r>
            <a:endParaRPr lang="fr-FR" sz="1400" dirty="0">
              <a:latin typeface="Courier" charset="0"/>
              <a:ea typeface="Courier" charset="0"/>
              <a:cs typeface="Courier" charset="0"/>
            </a:endParaRPr>
          </a:p>
          <a:p>
            <a:r>
              <a:rPr lang="fr-FR" sz="1400" dirty="0" err="1" smtClean="0">
                <a:latin typeface="Courier" charset="0"/>
                <a:ea typeface="Courier" charset="0"/>
                <a:cs typeface="Courier" charset="0"/>
              </a:rPr>
              <a:t>apres.getSecondes</a:t>
            </a:r>
            <a:r>
              <a:rPr lang="fr-FR" sz="1400" dirty="0" smtClean="0">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 (0:59) </a:t>
            </a:r>
          </a:p>
          <a:p>
            <a:r>
              <a:rPr lang="fr-FR" sz="1400" dirty="0" err="1" smtClean="0">
                <a:latin typeface="Courier" charset="0"/>
                <a:ea typeface="Courier" charset="0"/>
                <a:cs typeface="Courier" charset="0"/>
              </a:rPr>
              <a:t>apres.getMilliseconds</a:t>
            </a:r>
            <a:r>
              <a:rPr lang="fr-FR" sz="1400" dirty="0" smtClean="0">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 (0:999)     </a:t>
            </a:r>
          </a:p>
          <a:p>
            <a:r>
              <a:rPr lang="fr-FR" sz="1400" dirty="0" err="1" smtClean="0">
                <a:latin typeface="Courier" charset="0"/>
                <a:ea typeface="Courier" charset="0"/>
                <a:cs typeface="Courier" charset="0"/>
              </a:rPr>
              <a:t>apres.getTime</a:t>
            </a:r>
            <a:r>
              <a:rPr lang="fr-FR" sz="1400" dirty="0" smtClean="0">
                <a:latin typeface="Courier" charset="0"/>
                <a:ea typeface="Courier" charset="0"/>
                <a:cs typeface="Courier" charset="0"/>
              </a:rPr>
              <a:t>()                     // retourne le </a:t>
            </a:r>
            <a:r>
              <a:rPr lang="fr-FR" sz="1400" dirty="0" err="1" smtClean="0">
                <a:latin typeface="Courier" charset="0"/>
                <a:ea typeface="Courier" charset="0"/>
                <a:cs typeface="Courier" charset="0"/>
              </a:rPr>
              <a:t>timestamp</a:t>
            </a:r>
            <a:r>
              <a:rPr lang="fr-FR" sz="1400" dirty="0" smtClean="0">
                <a:latin typeface="Courier" charset="0"/>
                <a:ea typeface="Courier" charset="0"/>
                <a:cs typeface="Courier" charset="0"/>
              </a:rPr>
              <a:t> de l’objet</a:t>
            </a:r>
          </a:p>
          <a:p>
            <a:r>
              <a:rPr lang="fr-FR" sz="1400" dirty="0" err="1" smtClean="0">
                <a:latin typeface="Courier" charset="0"/>
                <a:ea typeface="Courier" charset="0"/>
                <a:cs typeface="Courier" charset="0"/>
              </a:rPr>
              <a:t>apres.setTime</a:t>
            </a:r>
            <a:r>
              <a:rPr lang="fr-FR" sz="1400" dirty="0" smtClean="0">
                <a:latin typeface="Courier" charset="0"/>
                <a:ea typeface="Courier" charset="0"/>
                <a:cs typeface="Courier" charset="0"/>
              </a:rPr>
              <a:t>(</a:t>
            </a:r>
            <a:r>
              <a:rPr lang="fr-FR" sz="1400" dirty="0" err="1" smtClean="0">
                <a:latin typeface="Courier" charset="0"/>
                <a:ea typeface="Courier" charset="0"/>
                <a:cs typeface="Courier" charset="0"/>
              </a:rPr>
              <a:t>timestamp</a:t>
            </a:r>
            <a:r>
              <a:rPr lang="fr-FR" sz="1400" dirty="0" smtClean="0">
                <a:latin typeface="Courier" charset="0"/>
                <a:ea typeface="Courier" charset="0"/>
                <a:cs typeface="Courier" charset="0"/>
              </a:rPr>
              <a:t>)           // modifie l’objet selon </a:t>
            </a:r>
            <a:r>
              <a:rPr lang="fr-FR" sz="1400" dirty="0" err="1" smtClean="0">
                <a:latin typeface="Courier" charset="0"/>
                <a:ea typeface="Courier" charset="0"/>
                <a:cs typeface="Courier" charset="0"/>
              </a:rPr>
              <a:t>letimestamp</a:t>
            </a:r>
            <a:endParaRPr lang="fr-FR" sz="1400" dirty="0">
              <a:solidFill>
                <a:schemeClr val="bg1">
                  <a:lumMod val="50000"/>
                </a:schemeClr>
              </a:solidFill>
              <a:latin typeface="Courier" charset="0"/>
              <a:ea typeface="Courier" charset="0"/>
              <a:cs typeface="Courier" charset="0"/>
            </a:endParaRPr>
          </a:p>
        </p:txBody>
      </p:sp>
    </p:spTree>
    <p:extLst>
      <p:ext uri="{BB962C8B-B14F-4D97-AF65-F5344CB8AC3E}">
        <p14:creationId xmlns:p14="http://schemas.microsoft.com/office/powerpoint/2010/main" val="1623837143"/>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a:t>Dates et Times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908720"/>
            <a:ext cx="8229600" cy="5760640"/>
          </a:xfrm>
        </p:spPr>
        <p:txBody>
          <a:bodyPr>
            <a:normAutofit fontScale="92500"/>
          </a:bodyPr>
          <a:lstStyle/>
          <a:p>
            <a:pPr>
              <a:buFont typeface="Wingdings" panose="05000000000000000000" pitchFamily="2" charset="2"/>
              <a:buChar char="Ø"/>
            </a:pPr>
            <a:r>
              <a:rPr lang="fr-FR" sz="2400" b="1" dirty="0" err="1" smtClean="0">
                <a:solidFill>
                  <a:srgbClr val="0070C0"/>
                </a:solidFill>
              </a:rPr>
              <a:t>setTimout</a:t>
            </a:r>
            <a:r>
              <a:rPr lang="fr-FR" sz="2400" dirty="0" smtClean="0"/>
              <a:t>( </a:t>
            </a:r>
            <a:r>
              <a:rPr lang="fr-FR" sz="2400" dirty="0" err="1" smtClean="0">
                <a:solidFill>
                  <a:srgbClr val="00B0F0"/>
                </a:solidFill>
              </a:rPr>
              <a:t>execFunction</a:t>
            </a:r>
            <a:r>
              <a:rPr lang="fr-FR" sz="2400" dirty="0" smtClean="0"/>
              <a:t>, </a:t>
            </a:r>
            <a:r>
              <a:rPr lang="fr-FR" sz="2400" dirty="0" err="1" smtClean="0">
                <a:solidFill>
                  <a:srgbClr val="00B0F0"/>
                </a:solidFill>
              </a:rPr>
              <a:t>waitingTime</a:t>
            </a:r>
            <a:r>
              <a:rPr lang="fr-FR" sz="2400" dirty="0" smtClean="0">
                <a:solidFill>
                  <a:srgbClr val="00B0F0"/>
                </a:solidFill>
              </a:rPr>
              <a:t>, param1,param2,…,</a:t>
            </a:r>
            <a:r>
              <a:rPr lang="fr-FR" sz="2400" dirty="0" err="1" smtClean="0">
                <a:solidFill>
                  <a:srgbClr val="00B0F0"/>
                </a:solidFill>
              </a:rPr>
              <a:t>paramN</a:t>
            </a:r>
            <a:r>
              <a:rPr lang="fr-FR" sz="2400" dirty="0" smtClean="0"/>
              <a:t>) est une fonction qui permet d’exécuter la fonction </a:t>
            </a:r>
            <a:r>
              <a:rPr lang="fr-FR" sz="2400" dirty="0" err="1" smtClean="0">
                <a:solidFill>
                  <a:srgbClr val="00B0F0"/>
                </a:solidFill>
              </a:rPr>
              <a:t>execFunction</a:t>
            </a:r>
            <a:r>
              <a:rPr lang="fr-FR" sz="2400" dirty="0" smtClean="0">
                <a:solidFill>
                  <a:srgbClr val="00B0F0"/>
                </a:solidFill>
              </a:rPr>
              <a:t> </a:t>
            </a:r>
            <a:r>
              <a:rPr lang="fr-FR" sz="2400" dirty="0" smtClean="0"/>
              <a:t>après </a:t>
            </a:r>
            <a:r>
              <a:rPr lang="fr-FR" sz="2400" dirty="0" err="1" smtClean="0">
                <a:solidFill>
                  <a:srgbClr val="00B0F0"/>
                </a:solidFill>
              </a:rPr>
              <a:t>waitingTime</a:t>
            </a:r>
            <a:r>
              <a:rPr lang="fr-FR" sz="2400" dirty="0" smtClean="0">
                <a:solidFill>
                  <a:srgbClr val="00B0F0"/>
                </a:solidFill>
              </a:rPr>
              <a:t> </a:t>
            </a:r>
            <a:r>
              <a:rPr lang="fr-FR" sz="2400" dirty="0" smtClean="0"/>
              <a:t>milliseconde de son appel. Les paramètres </a:t>
            </a:r>
            <a:r>
              <a:rPr lang="fr-FR" sz="2400" dirty="0" smtClean="0">
                <a:solidFill>
                  <a:srgbClr val="00B0F0"/>
                </a:solidFill>
              </a:rPr>
              <a:t>param1, </a:t>
            </a:r>
            <a:r>
              <a:rPr lang="fr-FR" sz="2400" dirty="0" err="1" smtClean="0">
                <a:solidFill>
                  <a:srgbClr val="00B0F0"/>
                </a:solidFill>
              </a:rPr>
              <a:t>paramN</a:t>
            </a:r>
            <a:r>
              <a:rPr lang="fr-FR" sz="2400" dirty="0" smtClean="0">
                <a:solidFill>
                  <a:srgbClr val="00B0F0"/>
                </a:solidFill>
              </a:rPr>
              <a:t> </a:t>
            </a:r>
            <a:r>
              <a:rPr lang="fr-FR" sz="2400" dirty="0" smtClean="0"/>
              <a:t>sont les paramètres que nous voulons passer à </a:t>
            </a:r>
            <a:r>
              <a:rPr lang="fr-FR" sz="2400" dirty="0" err="1" smtClean="0">
                <a:solidFill>
                  <a:srgbClr val="00B0F0"/>
                </a:solidFill>
              </a:rPr>
              <a:t>execFunction</a:t>
            </a:r>
            <a:r>
              <a:rPr lang="fr-FR" sz="2400" dirty="0" smtClean="0">
                <a:solidFill>
                  <a:srgbClr val="00B0F0"/>
                </a:solidFill>
              </a:rPr>
              <a:t> (ne marche pas dans les internet explorer &lt;10)</a:t>
            </a:r>
            <a:r>
              <a:rPr lang="fr-FR" sz="2400" dirty="0" smtClean="0"/>
              <a:t>. Cette fonction retourne un id qui identifie la fonction pour pouvoir l’annuler avec la fonction </a:t>
            </a:r>
            <a:r>
              <a:rPr lang="fr-FR" sz="2400" dirty="0" err="1" smtClean="0"/>
              <a:t>clearTimout</a:t>
            </a:r>
            <a:r>
              <a:rPr lang="fr-FR" sz="2400" dirty="0" smtClean="0"/>
              <a:t>.</a:t>
            </a:r>
          </a:p>
          <a:p>
            <a:pPr>
              <a:buFont typeface="Wingdings" panose="05000000000000000000" pitchFamily="2" charset="2"/>
              <a:buChar char="Ø"/>
            </a:pPr>
            <a:r>
              <a:rPr lang="fr-FR" sz="2400" b="1" dirty="0" err="1" smtClean="0">
                <a:solidFill>
                  <a:srgbClr val="0070C0"/>
                </a:solidFill>
              </a:rPr>
              <a:t>setInterval</a:t>
            </a:r>
            <a:r>
              <a:rPr lang="fr-FR" sz="2400" dirty="0" smtClean="0"/>
              <a:t>( </a:t>
            </a:r>
            <a:r>
              <a:rPr lang="fr-FR" sz="2400" dirty="0" err="1">
                <a:solidFill>
                  <a:srgbClr val="00B0F0"/>
                </a:solidFill>
              </a:rPr>
              <a:t>execFunction</a:t>
            </a:r>
            <a:r>
              <a:rPr lang="fr-FR" sz="2400" dirty="0"/>
              <a:t>, </a:t>
            </a:r>
            <a:r>
              <a:rPr lang="fr-FR" sz="2400" dirty="0" err="1" smtClean="0">
                <a:solidFill>
                  <a:srgbClr val="00B0F0"/>
                </a:solidFill>
              </a:rPr>
              <a:t>intervalTime</a:t>
            </a:r>
            <a:r>
              <a:rPr lang="fr-FR" sz="2400" dirty="0">
                <a:solidFill>
                  <a:srgbClr val="00B0F0"/>
                </a:solidFill>
              </a:rPr>
              <a:t>, param1,param2,…,</a:t>
            </a:r>
            <a:r>
              <a:rPr lang="fr-FR" sz="2400" dirty="0" err="1">
                <a:solidFill>
                  <a:srgbClr val="00B0F0"/>
                </a:solidFill>
              </a:rPr>
              <a:t>paramN</a:t>
            </a:r>
            <a:r>
              <a:rPr lang="fr-FR" sz="2400" dirty="0"/>
              <a:t>) est une fonction qui permet d’exécuter la fonction </a:t>
            </a:r>
            <a:r>
              <a:rPr lang="fr-FR" sz="2400" dirty="0" err="1">
                <a:solidFill>
                  <a:srgbClr val="00B0F0"/>
                </a:solidFill>
              </a:rPr>
              <a:t>execFunction</a:t>
            </a:r>
            <a:r>
              <a:rPr lang="fr-FR" sz="2400" dirty="0">
                <a:solidFill>
                  <a:srgbClr val="00B0F0"/>
                </a:solidFill>
              </a:rPr>
              <a:t> </a:t>
            </a:r>
            <a:r>
              <a:rPr lang="fr-FR" sz="2400" dirty="0" smtClean="0"/>
              <a:t>tout les </a:t>
            </a:r>
            <a:r>
              <a:rPr lang="fr-FR" sz="2400" dirty="0" err="1" smtClean="0">
                <a:solidFill>
                  <a:srgbClr val="00B0F0"/>
                </a:solidFill>
              </a:rPr>
              <a:t>intervalTime</a:t>
            </a:r>
            <a:r>
              <a:rPr lang="fr-FR" sz="2400" dirty="0" smtClean="0">
                <a:solidFill>
                  <a:srgbClr val="00B0F0"/>
                </a:solidFill>
              </a:rPr>
              <a:t> </a:t>
            </a:r>
            <a:r>
              <a:rPr lang="fr-FR" sz="2400" dirty="0" smtClean="0"/>
              <a:t>milliseconde à partir de </a:t>
            </a:r>
            <a:r>
              <a:rPr lang="fr-FR" sz="2400" dirty="0"/>
              <a:t>son appel. Les paramètres </a:t>
            </a:r>
            <a:r>
              <a:rPr lang="fr-FR" sz="2400" dirty="0">
                <a:solidFill>
                  <a:srgbClr val="00B0F0"/>
                </a:solidFill>
              </a:rPr>
              <a:t>param1, </a:t>
            </a:r>
            <a:r>
              <a:rPr lang="fr-FR" sz="2400" dirty="0" err="1">
                <a:solidFill>
                  <a:srgbClr val="00B0F0"/>
                </a:solidFill>
              </a:rPr>
              <a:t>paramN</a:t>
            </a:r>
            <a:r>
              <a:rPr lang="fr-FR" sz="2400" dirty="0">
                <a:solidFill>
                  <a:srgbClr val="00B0F0"/>
                </a:solidFill>
              </a:rPr>
              <a:t> </a:t>
            </a:r>
            <a:r>
              <a:rPr lang="fr-FR" sz="2400" dirty="0"/>
              <a:t>sont les paramètres que nous voulons passer à </a:t>
            </a:r>
            <a:r>
              <a:rPr lang="fr-FR" sz="2400" dirty="0" err="1">
                <a:solidFill>
                  <a:srgbClr val="00B0F0"/>
                </a:solidFill>
              </a:rPr>
              <a:t>execFunction</a:t>
            </a:r>
            <a:r>
              <a:rPr lang="fr-FR" sz="2400" dirty="0">
                <a:solidFill>
                  <a:srgbClr val="00B0F0"/>
                </a:solidFill>
              </a:rPr>
              <a:t> (ne marche pas dans les internet explorer &lt;10)</a:t>
            </a:r>
            <a:r>
              <a:rPr lang="fr-FR" sz="2400" dirty="0"/>
              <a:t>.</a:t>
            </a:r>
          </a:p>
          <a:p>
            <a:pPr>
              <a:buFont typeface="Wingdings" panose="05000000000000000000" pitchFamily="2" charset="2"/>
              <a:buChar char="Ø"/>
            </a:pPr>
            <a:r>
              <a:rPr lang="fr-FR" sz="2400" dirty="0" smtClean="0"/>
              <a:t>Si La version est inférieur à explorer 10 il suffit d’utiliser une </a:t>
            </a:r>
            <a:r>
              <a:rPr lang="fr-FR" sz="2400" dirty="0" smtClean="0">
                <a:solidFill>
                  <a:srgbClr val="FF0000"/>
                </a:solidFill>
              </a:rPr>
              <a:t>fonction anonyme </a:t>
            </a:r>
            <a:r>
              <a:rPr lang="fr-FR" sz="2400" dirty="0" smtClean="0"/>
              <a:t>et dans laquelle on appellera la fonction </a:t>
            </a:r>
            <a:r>
              <a:rPr lang="fr-FR" sz="2400" dirty="0" err="1" smtClean="0"/>
              <a:t>execFunction</a:t>
            </a:r>
            <a:r>
              <a:rPr lang="fr-FR" sz="2400" dirty="0"/>
              <a:t>. Cette fonction retourne un id qui identifie la fonction pour pouvoir l’annuler avec la fonction </a:t>
            </a:r>
            <a:r>
              <a:rPr lang="fr-FR" sz="2400" dirty="0" err="1" smtClean="0"/>
              <a:t>clearInterval</a:t>
            </a:r>
            <a:r>
              <a:rPr lang="fr-FR" sz="2400" dirty="0" smtClean="0"/>
              <a:t>.</a:t>
            </a:r>
          </a:p>
          <a:p>
            <a:pPr>
              <a:buFont typeface="Wingdings" panose="05000000000000000000" pitchFamily="2" charset="2"/>
              <a:buChar char="Ø"/>
            </a:pPr>
            <a:endParaRPr lang="en-US" sz="2400" dirty="0">
              <a:latin typeface="Courier" charset="0"/>
              <a:ea typeface="Courier" charset="0"/>
              <a:cs typeface="Courier" charset="0"/>
            </a:endParaRPr>
          </a:p>
        </p:txBody>
      </p:sp>
      <p:pic>
        <p:nvPicPr>
          <p:cNvPr id="9" name="Image 8"/>
          <p:cNvPicPr>
            <a:picLocks noChangeAspect="1"/>
          </p:cNvPicPr>
          <p:nvPr/>
        </p:nvPicPr>
        <p:blipFill>
          <a:blip r:embed="rId4"/>
          <a:stretch>
            <a:fillRect/>
          </a:stretch>
        </p:blipFill>
        <p:spPr>
          <a:xfrm>
            <a:off x="8749357" y="6133393"/>
            <a:ext cx="549088" cy="549088"/>
          </a:xfrm>
          <a:prstGeom prst="rect">
            <a:avLst/>
          </a:prstGeom>
        </p:spPr>
      </p:pic>
    </p:spTree>
    <p:extLst>
      <p:ext uri="{BB962C8B-B14F-4D97-AF65-F5344CB8AC3E}">
        <p14:creationId xmlns:p14="http://schemas.microsoft.com/office/powerpoint/2010/main" val="3993379919"/>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a:t>Dates et Times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stretch>
            <a:fillRect/>
          </a:stretch>
        </p:blipFill>
        <p:spPr>
          <a:xfrm>
            <a:off x="8749357" y="6133393"/>
            <a:ext cx="549088" cy="549088"/>
          </a:xfrm>
          <a:prstGeom prst="rect">
            <a:avLst/>
          </a:prstGeom>
        </p:spPr>
      </p:pic>
      <p:sp>
        <p:nvSpPr>
          <p:cNvPr id="11" name="ZoneTexte 10"/>
          <p:cNvSpPr txBox="1"/>
          <p:nvPr/>
        </p:nvSpPr>
        <p:spPr>
          <a:xfrm>
            <a:off x="1146040" y="805031"/>
            <a:ext cx="7344816" cy="5940088"/>
          </a:xfrm>
          <a:prstGeom prst="rect">
            <a:avLst/>
          </a:prstGeom>
          <a:solidFill>
            <a:schemeClr val="bg1">
              <a:lumMod val="95000"/>
            </a:schemeClr>
          </a:solidFill>
          <a:ln>
            <a:solidFill>
              <a:srgbClr val="0070C0"/>
            </a:solidFill>
          </a:ln>
        </p:spPr>
        <p:txBody>
          <a:bodyPr wrap="square" rtlCol="0">
            <a:spAutoFit/>
          </a:bodyPr>
          <a:lstStyle/>
          <a:p>
            <a:pPr eaLnBrk="0" hangingPunct="0"/>
            <a:r>
              <a:rPr lang="fr-FR" altLang="fr-FR" sz="2000" b="1" dirty="0" err="1" smtClean="0">
                <a:solidFill>
                  <a:srgbClr val="000080"/>
                </a:solidFill>
                <a:latin typeface="Courier New" panose="02070309020205020404" pitchFamily="49" charset="0"/>
                <a:cs typeface="Courier New" panose="02070309020205020404" pitchFamily="49" charset="0"/>
              </a:rPr>
              <a:t>function</a:t>
            </a:r>
            <a:r>
              <a:rPr lang="fr-FR" altLang="fr-FR" sz="2000" b="1" dirty="0" smtClean="0">
                <a:solidFill>
                  <a:srgbClr val="000080"/>
                </a:solidFill>
                <a:latin typeface="Courier New" panose="02070309020205020404" pitchFamily="49" charset="0"/>
                <a:cs typeface="Courier New" panose="02070309020205020404" pitchFamily="49" charset="0"/>
              </a:rPr>
              <a:t> </a:t>
            </a:r>
            <a:r>
              <a:rPr lang="fr-FR" altLang="fr-FR" sz="2000" dirty="0" err="1">
                <a:solidFill>
                  <a:srgbClr val="000000"/>
                </a:solidFill>
                <a:latin typeface="Courier New" panose="02070309020205020404" pitchFamily="49" charset="0"/>
                <a:cs typeface="Courier New" panose="02070309020205020404" pitchFamily="49" charset="0"/>
              </a:rPr>
              <a:t>testTimout</a:t>
            </a:r>
            <a:r>
              <a:rPr lang="fr-FR" altLang="fr-FR" sz="2000" dirty="0">
                <a:solidFill>
                  <a:srgbClr val="000000"/>
                </a:solidFill>
                <a:latin typeface="Courier New" panose="02070309020205020404" pitchFamily="49" charset="0"/>
                <a:cs typeface="Courier New" panose="02070309020205020404" pitchFamily="49" charset="0"/>
              </a:rPr>
              <a:t>() {</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dirty="0" err="1">
                <a:solidFill>
                  <a:srgbClr val="7A7A43"/>
                </a:solidFill>
                <a:latin typeface="Courier New" panose="02070309020205020404" pitchFamily="49" charset="0"/>
                <a:cs typeface="Courier New" panose="02070309020205020404" pitchFamily="49" charset="0"/>
              </a:rPr>
              <a:t>setTimeout</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b="1" dirty="0" err="1">
                <a:solidFill>
                  <a:srgbClr val="000080"/>
                </a:solidFill>
                <a:latin typeface="Courier New" panose="02070309020205020404" pitchFamily="49" charset="0"/>
                <a:cs typeface="Courier New" panose="02070309020205020404" pitchFamily="49" charset="0"/>
              </a:rPr>
              <a:t>function</a:t>
            </a:r>
            <a:r>
              <a:rPr lang="fr-FR" altLang="fr-FR" sz="2000" b="1" dirty="0">
                <a:solidFill>
                  <a:srgbClr val="000080"/>
                </a:solidFill>
                <a:latin typeface="Courier New" panose="02070309020205020404" pitchFamily="49" charset="0"/>
                <a:cs typeface="Courier New" panose="02070309020205020404" pitchFamily="49" charset="0"/>
              </a:rPr>
              <a:t> </a:t>
            </a:r>
            <a:r>
              <a:rPr lang="fr-FR" altLang="fr-FR" sz="2000" dirty="0">
                <a:solidFill>
                  <a:srgbClr val="000000"/>
                </a:solidFill>
                <a:latin typeface="Courier New" panose="02070309020205020404" pitchFamily="49" charset="0"/>
                <a:cs typeface="Courier New" panose="02070309020205020404" pitchFamily="49" charset="0"/>
              </a:rPr>
              <a:t>() {</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a:solidFill>
                  <a:srgbClr val="660E7A"/>
                </a:solidFill>
                <a:latin typeface="Courier New" panose="02070309020205020404" pitchFamily="49" charset="0"/>
                <a:cs typeface="Courier New" panose="02070309020205020404" pitchFamily="49" charset="0"/>
              </a:rPr>
              <a:t>console</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7A7A43"/>
                </a:solidFill>
                <a:latin typeface="Courier New" panose="02070309020205020404" pitchFamily="49" charset="0"/>
                <a:cs typeface="Courier New" panose="02070309020205020404" pitchFamily="49" charset="0"/>
              </a:rPr>
              <a:t>log</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b="1" dirty="0">
                <a:solidFill>
                  <a:srgbClr val="008000"/>
                </a:solidFill>
                <a:latin typeface="Courier New" panose="02070309020205020404" pitchFamily="49" charset="0"/>
                <a:cs typeface="Courier New" panose="02070309020205020404" pitchFamily="49" charset="0"/>
              </a:rPr>
              <a:t>'Je test le </a:t>
            </a:r>
            <a:r>
              <a:rPr lang="fr-FR" altLang="fr-FR" sz="2000" b="1" dirty="0" err="1">
                <a:solidFill>
                  <a:srgbClr val="008000"/>
                </a:solidFill>
                <a:latin typeface="Courier New" panose="02070309020205020404" pitchFamily="49" charset="0"/>
                <a:cs typeface="Courier New" panose="02070309020205020404" pitchFamily="49" charset="0"/>
              </a:rPr>
              <a:t>Timout</a:t>
            </a:r>
            <a:r>
              <a:rPr lang="fr-FR" altLang="fr-FR" sz="2000" b="1" dirty="0">
                <a:solidFill>
                  <a:srgbClr val="008000"/>
                </a:solidFill>
                <a:latin typeface="Courier New" panose="02070309020205020404" pitchFamily="49" charset="0"/>
                <a:cs typeface="Courier New" panose="02070309020205020404" pitchFamily="49" charset="0"/>
              </a:rPr>
              <a:t>'</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dirty="0">
                <a:solidFill>
                  <a:srgbClr val="0000FF"/>
                </a:solidFill>
                <a:latin typeface="Courier New" panose="02070309020205020404" pitchFamily="49" charset="0"/>
                <a:cs typeface="Courier New" panose="02070309020205020404" pitchFamily="49" charset="0"/>
              </a:rPr>
              <a:t>2000</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err="1" smtClean="0">
                <a:solidFill>
                  <a:srgbClr val="000000"/>
                </a:solidFill>
                <a:latin typeface="Courier New" panose="02070309020205020404" pitchFamily="49" charset="0"/>
                <a:cs typeface="Courier New" panose="02070309020205020404" pitchFamily="49" charset="0"/>
              </a:rPr>
              <a:t>testTimout</a:t>
            </a:r>
            <a:r>
              <a:rPr lang="fr-FR" altLang="fr-FR" sz="2000" dirty="0" smtClean="0">
                <a:solidFill>
                  <a:srgbClr val="000000"/>
                </a:solidFill>
                <a:latin typeface="Courier New" panose="02070309020205020404" pitchFamily="49" charset="0"/>
                <a:cs typeface="Courier New" panose="02070309020205020404" pitchFamily="49" charset="0"/>
              </a:rPr>
              <a:t>();</a:t>
            </a:r>
            <a:r>
              <a:rPr lang="fr-FR" altLang="fr-FR" sz="2000" b="1" dirty="0" smtClean="0">
                <a:solidFill>
                  <a:srgbClr val="000080"/>
                </a:solidFill>
                <a:latin typeface="Courier New" panose="02070309020205020404" pitchFamily="49" charset="0"/>
                <a:cs typeface="Courier New" panose="02070309020205020404" pitchFamily="49" charset="0"/>
              </a:rPr>
              <a:t>var </a:t>
            </a:r>
            <a:r>
              <a:rPr lang="fr-FR" altLang="fr-FR" sz="2000" b="1" i="1" dirty="0">
                <a:solidFill>
                  <a:srgbClr val="660E7A"/>
                </a:solidFill>
                <a:latin typeface="Courier New" panose="02070309020205020404" pitchFamily="49" charset="0"/>
                <a:cs typeface="Courier New" panose="02070309020205020404" pitchFamily="49" charset="0"/>
              </a:rPr>
              <a:t>i</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0000FF"/>
                </a:solidFill>
                <a:latin typeface="Courier New" panose="02070309020205020404" pitchFamily="49" charset="0"/>
                <a:cs typeface="Courier New" panose="02070309020205020404" pitchFamily="49" charset="0"/>
              </a:rPr>
              <a:t>0</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i="1" dirty="0" err="1">
                <a:solidFill>
                  <a:srgbClr val="000000"/>
                </a:solidFill>
                <a:latin typeface="Courier New" panose="02070309020205020404" pitchFamily="49" charset="0"/>
                <a:cs typeface="Courier New" panose="02070309020205020404" pitchFamily="49" charset="0"/>
              </a:rPr>
              <a:t>testInterval</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b="1" dirty="0" err="1">
                <a:solidFill>
                  <a:srgbClr val="000080"/>
                </a:solidFill>
                <a:latin typeface="Courier New" panose="02070309020205020404" pitchFamily="49" charset="0"/>
                <a:cs typeface="Courier New" panose="02070309020205020404" pitchFamily="49" charset="0"/>
              </a:rPr>
              <a:t>function</a:t>
            </a:r>
            <a:r>
              <a:rPr lang="fr-FR" altLang="fr-FR" sz="2000" b="1" dirty="0">
                <a:solidFill>
                  <a:srgbClr val="000080"/>
                </a:solidFill>
                <a:latin typeface="Courier New" panose="02070309020205020404" pitchFamily="49" charset="0"/>
                <a:cs typeface="Courier New" panose="02070309020205020404" pitchFamily="49" charset="0"/>
              </a:rPr>
              <a:t> </a:t>
            </a:r>
            <a:r>
              <a:rPr lang="fr-FR" altLang="fr-FR" sz="2000" i="1" dirty="0" err="1">
                <a:solidFill>
                  <a:srgbClr val="000000"/>
                </a:solidFill>
                <a:latin typeface="Courier New" panose="02070309020205020404" pitchFamily="49" charset="0"/>
                <a:cs typeface="Courier New" panose="02070309020205020404" pitchFamily="49" charset="0"/>
              </a:rPr>
              <a:t>testInterval</a:t>
            </a:r>
            <a:r>
              <a:rPr lang="fr-FR" altLang="fr-FR" sz="2000" dirty="0">
                <a:solidFill>
                  <a:srgbClr val="000000"/>
                </a:solidFill>
                <a:latin typeface="Courier New" panose="02070309020205020404" pitchFamily="49" charset="0"/>
                <a:cs typeface="Courier New" panose="02070309020205020404" pitchFamily="49" charset="0"/>
              </a:rPr>
              <a:t>() {</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a:solidFill>
                  <a:srgbClr val="000080"/>
                </a:solidFill>
                <a:latin typeface="Courier New" panose="02070309020205020404" pitchFamily="49" charset="0"/>
                <a:cs typeface="Courier New" panose="02070309020205020404" pitchFamily="49" charset="0"/>
              </a:rPr>
              <a:t>var </a:t>
            </a:r>
            <a:r>
              <a:rPr lang="fr-FR" altLang="fr-FR" sz="2000" dirty="0">
                <a:solidFill>
                  <a:srgbClr val="458383"/>
                </a:solidFill>
                <a:latin typeface="Courier New" panose="02070309020205020404" pitchFamily="49" charset="0"/>
                <a:cs typeface="Courier New" panose="02070309020205020404" pitchFamily="49" charset="0"/>
              </a:rPr>
              <a:t>code </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err="1">
                <a:solidFill>
                  <a:srgbClr val="7A7A43"/>
                </a:solidFill>
                <a:latin typeface="Courier New" panose="02070309020205020404" pitchFamily="49" charset="0"/>
                <a:cs typeface="Courier New" panose="02070309020205020404" pitchFamily="49" charset="0"/>
              </a:rPr>
              <a:t>setInterval</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b="1" dirty="0" err="1">
                <a:solidFill>
                  <a:srgbClr val="000080"/>
                </a:solidFill>
                <a:latin typeface="Courier New" panose="02070309020205020404" pitchFamily="49" charset="0"/>
                <a:cs typeface="Courier New" panose="02070309020205020404" pitchFamily="49" charset="0"/>
              </a:rPr>
              <a:t>function</a:t>
            </a:r>
            <a:r>
              <a:rPr lang="fr-FR" altLang="fr-FR" sz="2000" b="1" dirty="0">
                <a:solidFill>
                  <a:srgbClr val="000080"/>
                </a:solidFill>
                <a:latin typeface="Courier New" panose="02070309020205020404" pitchFamily="49" charset="0"/>
                <a:cs typeface="Courier New" panose="02070309020205020404" pitchFamily="49" charset="0"/>
              </a:rPr>
              <a:t> </a:t>
            </a:r>
            <a:r>
              <a:rPr lang="fr-FR" altLang="fr-FR" sz="2000" dirty="0">
                <a:solidFill>
                  <a:srgbClr val="000000"/>
                </a:solidFill>
                <a:latin typeface="Courier New" panose="02070309020205020404" pitchFamily="49" charset="0"/>
                <a:cs typeface="Courier New" panose="02070309020205020404" pitchFamily="49" charset="0"/>
              </a:rPr>
              <a:t>() {</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a:solidFill>
                  <a:srgbClr val="000080"/>
                </a:solidFill>
                <a:latin typeface="Courier New" panose="02070309020205020404" pitchFamily="49" charset="0"/>
                <a:cs typeface="Courier New" panose="02070309020205020404" pitchFamily="49" charset="0"/>
              </a:rPr>
              <a:t>if</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b="1" i="1" dirty="0">
                <a:solidFill>
                  <a:srgbClr val="660E7A"/>
                </a:solidFill>
                <a:latin typeface="Courier New" panose="02070309020205020404" pitchFamily="49" charset="0"/>
                <a:cs typeface="Courier New" panose="02070309020205020404" pitchFamily="49" charset="0"/>
              </a:rPr>
              <a:t>i</a:t>
            </a:r>
            <a:r>
              <a:rPr lang="fr-FR" altLang="fr-FR" sz="2000" dirty="0">
                <a:solidFill>
                  <a:srgbClr val="000000"/>
                </a:solidFill>
                <a:latin typeface="Courier New" panose="02070309020205020404" pitchFamily="49" charset="0"/>
                <a:cs typeface="Courier New" panose="02070309020205020404" pitchFamily="49" charset="0"/>
              </a:rPr>
              <a:t>&lt;</a:t>
            </a:r>
            <a:r>
              <a:rPr lang="fr-FR" altLang="fr-FR" sz="2000" dirty="0">
                <a:solidFill>
                  <a:srgbClr val="0000FF"/>
                </a:solidFill>
                <a:latin typeface="Courier New" panose="02070309020205020404" pitchFamily="49" charset="0"/>
                <a:cs typeface="Courier New" panose="02070309020205020404" pitchFamily="49" charset="0"/>
              </a:rPr>
              <a:t>22</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a:solidFill>
                  <a:srgbClr val="660E7A"/>
                </a:solidFill>
                <a:latin typeface="Courier New" panose="02070309020205020404" pitchFamily="49" charset="0"/>
                <a:cs typeface="Courier New" panose="02070309020205020404" pitchFamily="49" charset="0"/>
              </a:rPr>
              <a:t>console</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7A7A43"/>
                </a:solidFill>
                <a:latin typeface="Courier New" panose="02070309020205020404" pitchFamily="49" charset="0"/>
                <a:cs typeface="Courier New" panose="02070309020205020404" pitchFamily="49" charset="0"/>
              </a:rPr>
              <a:t>log</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b="1" i="1" dirty="0">
                <a:solidFill>
                  <a:srgbClr val="660E7A"/>
                </a:solidFill>
                <a:latin typeface="Courier New" panose="02070309020205020404" pitchFamily="49" charset="0"/>
                <a:cs typeface="Courier New" panose="02070309020205020404" pitchFamily="49" charset="0"/>
              </a:rPr>
              <a:t>i</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i="1" dirty="0">
                <a:solidFill>
                  <a:srgbClr val="660E7A"/>
                </a:solidFill>
                <a:latin typeface="Courier New" panose="02070309020205020404" pitchFamily="49" charset="0"/>
                <a:cs typeface="Courier New" panose="02070309020205020404" pitchFamily="49" charset="0"/>
              </a:rPr>
              <a:t>i</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err="1">
                <a:solidFill>
                  <a:srgbClr val="000080"/>
                </a:solidFill>
                <a:latin typeface="Courier New" panose="02070309020205020404" pitchFamily="49" charset="0"/>
                <a:cs typeface="Courier New" panose="02070309020205020404" pitchFamily="49" charset="0"/>
              </a:rPr>
              <a:t>else</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dirty="0" err="1">
                <a:solidFill>
                  <a:srgbClr val="7A7A43"/>
                </a:solidFill>
                <a:latin typeface="Courier New" panose="02070309020205020404" pitchFamily="49" charset="0"/>
                <a:cs typeface="Courier New" panose="02070309020205020404" pitchFamily="49" charset="0"/>
              </a:rPr>
              <a:t>clearInterval</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458383"/>
                </a:solidFill>
                <a:latin typeface="Courier New" panose="02070309020205020404" pitchFamily="49" charset="0"/>
                <a:cs typeface="Courier New" panose="02070309020205020404" pitchFamily="49" charset="0"/>
              </a:rPr>
              <a:t>code</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dirty="0">
                <a:solidFill>
                  <a:srgbClr val="0000FF"/>
                </a:solidFill>
                <a:latin typeface="Courier New" panose="02070309020205020404" pitchFamily="49" charset="0"/>
                <a:cs typeface="Courier New" panose="02070309020205020404" pitchFamily="49" charset="0"/>
              </a:rPr>
              <a:t>100</a:t>
            </a:r>
            <a:r>
              <a:rPr lang="fr-FR" altLang="fr-FR" sz="2000" dirty="0">
                <a:solidFill>
                  <a:srgbClr val="000000"/>
                </a:solidFill>
                <a:latin typeface="Courier New" panose="02070309020205020404" pitchFamily="49" charset="0"/>
                <a:cs typeface="Courier New" panose="02070309020205020404" pitchFamily="49" charset="0"/>
              </a:rPr>
              <a:t>,code);</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smtClean="0">
                <a:solidFill>
                  <a:srgbClr val="000000"/>
                </a:solidFill>
                <a:latin typeface="Courier New" panose="02070309020205020404" pitchFamily="49" charset="0"/>
                <a:cs typeface="Courier New" panose="02070309020205020404" pitchFamily="49" charset="0"/>
              </a:rPr>
              <a:t>}</a:t>
            </a:r>
            <a:endParaRPr lang="fr-FR" altLang="fr-FR" sz="4400" dirty="0">
              <a:latin typeface="Arial" panose="020B0604020202020204" pitchFamily="34" charset="0"/>
            </a:endParaRPr>
          </a:p>
        </p:txBody>
      </p:sp>
    </p:spTree>
    <p:extLst>
      <p:ext uri="{BB962C8B-B14F-4D97-AF65-F5344CB8AC3E}">
        <p14:creationId xmlns:p14="http://schemas.microsoft.com/office/powerpoint/2010/main" val="258604764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a:t>Chaines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400822"/>
          </a:xfrm>
        </p:spPr>
        <p:txBody>
          <a:bodyPr>
            <a:normAutofit fontScale="85000" lnSpcReduction="10000"/>
          </a:bodyPr>
          <a:lstStyle/>
          <a:p>
            <a:pPr>
              <a:buFont typeface="Wingdings" panose="05000000000000000000" pitchFamily="2" charset="2"/>
              <a:buChar char="Ø"/>
            </a:pPr>
            <a:r>
              <a:rPr lang="fr-FR" dirty="0"/>
              <a:t>Les chaines en JS peuvent être mises entre ’ ou « </a:t>
            </a:r>
          </a:p>
          <a:p>
            <a:pPr>
              <a:buFont typeface="Wingdings" panose="05000000000000000000" pitchFamily="2" charset="2"/>
              <a:buChar char="Ø"/>
            </a:pPr>
            <a:r>
              <a:rPr lang="fr-FR" dirty="0"/>
              <a:t>Il y a deux types de chaines de caractère, le type primitif et les strings</a:t>
            </a:r>
          </a:p>
          <a:p>
            <a:pPr>
              <a:buFont typeface="Wingdings" panose="05000000000000000000" pitchFamily="2" charset="2"/>
              <a:buChar char="Ø"/>
            </a:pPr>
            <a:r>
              <a:rPr lang="fr-FR" dirty="0"/>
              <a:t>var </a:t>
            </a:r>
            <a:r>
              <a:rPr lang="fr-FR" dirty="0" err="1"/>
              <a:t>primitifChaine</a:t>
            </a:r>
            <a:r>
              <a:rPr lang="fr-FR" dirty="0"/>
              <a:t> = « </a:t>
            </a:r>
            <a:r>
              <a:rPr lang="fr-FR" dirty="0" err="1"/>
              <a:t>bjr</a:t>
            </a:r>
            <a:r>
              <a:rPr lang="fr-FR" dirty="0"/>
              <a:t> »; var </a:t>
            </a:r>
            <a:r>
              <a:rPr lang="fr-FR" dirty="0" err="1"/>
              <a:t>varString</a:t>
            </a:r>
            <a:r>
              <a:rPr lang="fr-FR" dirty="0"/>
              <a:t> = new String(« </a:t>
            </a:r>
            <a:r>
              <a:rPr lang="fr-FR" dirty="0" err="1"/>
              <a:t>bjr</a:t>
            </a:r>
            <a:r>
              <a:rPr lang="fr-FR" dirty="0"/>
              <a:t> »);   </a:t>
            </a:r>
          </a:p>
          <a:p>
            <a:pPr>
              <a:buFont typeface="Wingdings" panose="05000000000000000000" pitchFamily="2" charset="2"/>
              <a:buChar char="Ø"/>
            </a:pPr>
            <a:r>
              <a:rPr lang="fr-FR" dirty="0"/>
              <a:t>En </a:t>
            </a:r>
            <a:r>
              <a:rPr lang="fr-FR" dirty="0" err="1"/>
              <a:t>ECMAScript</a:t>
            </a:r>
            <a:r>
              <a:rPr lang="fr-FR" dirty="0"/>
              <a:t> 5, les chaines peuvent être représentées sur plusieurs lignes en terminant chaque ligne par </a:t>
            </a:r>
            <a:r>
              <a:rPr lang="fr-FR" b="1" dirty="0">
                <a:solidFill>
                  <a:srgbClr val="002060"/>
                </a:solidFill>
              </a:rPr>
              <a:t>\</a:t>
            </a:r>
          </a:p>
          <a:p>
            <a:pPr>
              <a:buFont typeface="Wingdings" panose="05000000000000000000" pitchFamily="2" charset="2"/>
              <a:buChar char="Ø"/>
            </a:pPr>
            <a:r>
              <a:rPr lang="fr-FR" dirty="0"/>
              <a:t>Pour échapper un caractère spécial on utilise \</a:t>
            </a:r>
          </a:p>
          <a:p>
            <a:pPr lvl="1">
              <a:buFont typeface="Wingdings" panose="05000000000000000000" pitchFamily="2" charset="2"/>
              <a:buChar char="Ø"/>
            </a:pPr>
            <a:r>
              <a:rPr lang="fr-FR" sz="1900" dirty="0">
                <a:latin typeface="Courier" charset="0"/>
                <a:ea typeface="Courier" charset="0"/>
                <a:cs typeface="Courier" charset="0"/>
              </a:rPr>
              <a:t>\n, \’, \t, \\,</a:t>
            </a:r>
            <a:r>
              <a:rPr lang="mr-IN" sz="1900" dirty="0">
                <a:latin typeface="Courier" charset="0"/>
                <a:ea typeface="Courier" charset="0"/>
                <a:cs typeface="Courier" charset="0"/>
              </a:rPr>
              <a:t>…</a:t>
            </a:r>
            <a:endParaRPr lang="en-US" sz="1900" dirty="0">
              <a:latin typeface="Courier" charset="0"/>
              <a:ea typeface="Courier" charset="0"/>
              <a:cs typeface="Courier" charset="0"/>
            </a:endParaRPr>
          </a:p>
          <a:p>
            <a:pPr>
              <a:buFont typeface="Wingdings" panose="05000000000000000000" pitchFamily="2" charset="2"/>
              <a:buChar char="Ø"/>
            </a:pPr>
            <a:r>
              <a:rPr lang="en-US" dirty="0"/>
              <a:t>La concatenation se fait avec </a:t>
            </a:r>
            <a:r>
              <a:rPr lang="en-US" i="1" dirty="0"/>
              <a:t>+</a:t>
            </a:r>
          </a:p>
          <a:p>
            <a:pPr>
              <a:buFont typeface="Wingdings" panose="05000000000000000000" pitchFamily="2" charset="2"/>
              <a:buChar char="Ø"/>
            </a:pPr>
            <a:r>
              <a:rPr lang="fr-FR" dirty="0" smtClean="0"/>
              <a:t>Pour avoir le nombre de caractère on utilise l’attribut </a:t>
            </a:r>
            <a:r>
              <a:rPr lang="fr-FR" dirty="0" err="1" smtClean="0"/>
              <a:t>length</a:t>
            </a:r>
            <a:r>
              <a:rPr lang="fr-FR" dirty="0" smtClean="0"/>
              <a:t>. </a:t>
            </a:r>
          </a:p>
          <a:p>
            <a:pPr>
              <a:buFont typeface="Wingdings" panose="05000000000000000000" pitchFamily="2" charset="2"/>
              <a:buChar char="Ø"/>
            </a:pPr>
            <a:r>
              <a:rPr lang="en-US" sz="2200" dirty="0" smtClean="0">
                <a:latin typeface="Courier" charset="0"/>
                <a:ea typeface="Courier" charset="0"/>
                <a:cs typeface="Courier" charset="0"/>
              </a:rPr>
              <a:t>  </a:t>
            </a:r>
            <a:r>
              <a:rPr lang="en-US" sz="2200" dirty="0" err="1">
                <a:latin typeface="Courier" charset="0"/>
                <a:ea typeface="Courier" charset="0"/>
                <a:cs typeface="Courier" charset="0"/>
              </a:rPr>
              <a:t>chaine.length</a:t>
            </a:r>
            <a:endParaRPr lang="en-US" sz="2200" dirty="0">
              <a:latin typeface="Courier" charset="0"/>
              <a:ea typeface="Courier" charset="0"/>
              <a:cs typeface="Courier" charset="0"/>
            </a:endParaRPr>
          </a:p>
          <a:p>
            <a:endParaRPr lang="fr-FR" sz="2400" dirty="0" smtClean="0"/>
          </a:p>
          <a:p>
            <a:endParaRPr lang="en-US" sz="2400" dirty="0">
              <a:latin typeface="Courier" charset="0"/>
              <a:ea typeface="Courier" charset="0"/>
              <a:cs typeface="Courier" charset="0"/>
            </a:endParaRPr>
          </a:p>
        </p:txBody>
      </p:sp>
    </p:spTree>
    <p:extLst>
      <p:ext uri="{BB962C8B-B14F-4D97-AF65-F5344CB8AC3E}">
        <p14:creationId xmlns:p14="http://schemas.microsoft.com/office/powerpoint/2010/main" val="340244384"/>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a:t>Chaines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au 1"/>
          <p:cNvGraphicFramePr>
            <a:graphicFrameLocks noGrp="1"/>
          </p:cNvGraphicFramePr>
          <p:nvPr>
            <p:extLst>
              <p:ext uri="{D42A27DB-BD31-4B8C-83A1-F6EECF244321}">
                <p14:modId xmlns:p14="http://schemas.microsoft.com/office/powerpoint/2010/main" val="545181964"/>
              </p:ext>
            </p:extLst>
          </p:nvPr>
        </p:nvGraphicFramePr>
        <p:xfrm>
          <a:off x="1334637" y="980728"/>
          <a:ext cx="8134800" cy="5527040"/>
        </p:xfrm>
        <a:graphic>
          <a:graphicData uri="http://schemas.openxmlformats.org/drawingml/2006/table">
            <a:tbl>
              <a:tblPr firstRow="1" bandRow="1">
                <a:tableStyleId>{5C22544A-7EE6-4342-B048-85BDC9FD1C3A}</a:tableStyleId>
              </a:tblPr>
              <a:tblGrid>
                <a:gridCol w="2249178"/>
                <a:gridCol w="5885622"/>
              </a:tblGrid>
              <a:tr h="370840">
                <a:tc>
                  <a:txBody>
                    <a:bodyPr/>
                    <a:lstStyle/>
                    <a:p>
                      <a:r>
                        <a:rPr lang="fr-FR" sz="1800" dirty="0" smtClean="0">
                          <a:solidFill>
                            <a:schemeClr val="bg1"/>
                          </a:solidFill>
                          <a:ea typeface="Courier" charset="0"/>
                          <a:cs typeface="Courier" charset="0"/>
                        </a:rPr>
                        <a:t>var s = "hello, world" </a:t>
                      </a:r>
                      <a:endParaRPr lang="fr-FR" sz="1800" dirty="0">
                        <a:solidFill>
                          <a:schemeClr val="bg1"/>
                        </a:solidFill>
                      </a:endParaRPr>
                    </a:p>
                  </a:txBody>
                  <a:tcPr/>
                </a:tc>
                <a:tc>
                  <a:txBody>
                    <a:bodyPr/>
                    <a:lstStyle/>
                    <a:p>
                      <a:r>
                        <a:rPr lang="fr-FR" sz="1800" dirty="0" smtClean="0">
                          <a:solidFill>
                            <a:schemeClr val="bg1"/>
                          </a:solidFill>
                          <a:ea typeface="Courier" charset="0"/>
                          <a:cs typeface="Courier" charset="0"/>
                        </a:rPr>
                        <a:t>on déclare une chaine</a:t>
                      </a:r>
                      <a:endParaRPr lang="fr-FR" sz="1800" dirty="0">
                        <a:solidFill>
                          <a:schemeClr val="bg1"/>
                        </a:solidFill>
                      </a:endParaRPr>
                    </a:p>
                  </a:txBody>
                  <a:tcPr/>
                </a:tc>
              </a:tr>
              <a:tr h="370840">
                <a:tc>
                  <a:txBody>
                    <a:bodyPr/>
                    <a:lstStyle/>
                    <a:p>
                      <a:r>
                        <a:rPr lang="fr-FR" sz="1800" dirty="0" err="1" smtClean="0">
                          <a:solidFill>
                            <a:schemeClr val="tx1"/>
                          </a:solidFill>
                          <a:ea typeface="Courier" charset="0"/>
                          <a:cs typeface="Courier" charset="0"/>
                        </a:rPr>
                        <a:t>s.charAt</a:t>
                      </a:r>
                      <a:r>
                        <a:rPr lang="fr-FR" sz="1800" dirty="0" smtClean="0">
                          <a:solidFill>
                            <a:schemeClr val="tx1"/>
                          </a:solidFill>
                          <a:ea typeface="Courier" charset="0"/>
                          <a:cs typeface="Courier" charset="0"/>
                        </a:rPr>
                        <a:t>(0) </a:t>
                      </a:r>
                      <a:endParaRPr lang="fr-FR" sz="1800" dirty="0">
                        <a:solidFill>
                          <a:schemeClr val="tx1"/>
                        </a:solidFill>
                      </a:endParaRPr>
                    </a:p>
                  </a:txBody>
                  <a:tcPr/>
                </a:tc>
                <a:tc>
                  <a:txBody>
                    <a:bodyPr/>
                    <a:lstStyle/>
                    <a:p>
                      <a:r>
                        <a:rPr lang="fr-FR" sz="1800" dirty="0" smtClean="0">
                          <a:solidFill>
                            <a:schemeClr val="tx1"/>
                          </a:solidFill>
                          <a:ea typeface="Courier" charset="0"/>
                          <a:cs typeface="Courier" charset="0"/>
                        </a:rPr>
                        <a:t>"h": premier caractère</a:t>
                      </a:r>
                      <a:endParaRPr lang="fr-FR" sz="1800" dirty="0">
                        <a:solidFill>
                          <a:schemeClr val="tx1"/>
                        </a:solidFill>
                      </a:endParaRPr>
                    </a:p>
                  </a:txBody>
                  <a:tcPr/>
                </a:tc>
              </a:tr>
              <a:tr h="370840">
                <a:tc>
                  <a:txBody>
                    <a:bodyPr/>
                    <a:lstStyle/>
                    <a:p>
                      <a:r>
                        <a:rPr lang="fr-FR" sz="1800" dirty="0" err="1" smtClean="0">
                          <a:solidFill>
                            <a:schemeClr val="tx1"/>
                          </a:solidFill>
                          <a:ea typeface="Courier" charset="0"/>
                          <a:cs typeface="Courier" charset="0"/>
                        </a:rPr>
                        <a:t>s.charAt</a:t>
                      </a:r>
                      <a:r>
                        <a:rPr lang="fr-FR" sz="1800" dirty="0" smtClean="0">
                          <a:solidFill>
                            <a:schemeClr val="tx1"/>
                          </a:solidFill>
                          <a:ea typeface="Courier" charset="0"/>
                          <a:cs typeface="Courier" charset="0"/>
                        </a:rPr>
                        <a:t>(s.length-1)</a:t>
                      </a:r>
                      <a:endParaRPr lang="fr-FR" sz="1800" dirty="0">
                        <a:solidFill>
                          <a:schemeClr val="tx1"/>
                        </a:solidFill>
                      </a:endParaRPr>
                    </a:p>
                  </a:txBody>
                  <a:tcPr/>
                </a:tc>
                <a:tc>
                  <a:txBody>
                    <a:bodyPr/>
                    <a:lstStyle/>
                    <a:p>
                      <a:r>
                        <a:rPr lang="fr-FR" sz="1800" dirty="0" smtClean="0">
                          <a:solidFill>
                            <a:schemeClr val="tx1"/>
                          </a:solidFill>
                          <a:ea typeface="Courier" charset="0"/>
                          <a:cs typeface="Courier" charset="0"/>
                        </a:rPr>
                        <a:t>"d": le dernier caractère</a:t>
                      </a:r>
                      <a:endParaRPr lang="fr-FR" sz="1800" dirty="0">
                        <a:solidFill>
                          <a:schemeClr val="tx1"/>
                        </a:solidFill>
                      </a:endParaRPr>
                    </a:p>
                  </a:txBody>
                  <a:tcPr/>
                </a:tc>
              </a:tr>
              <a:tr h="370840">
                <a:tc>
                  <a:txBody>
                    <a:bodyPr/>
                    <a:lstStyle/>
                    <a:p>
                      <a:r>
                        <a:rPr lang="fr-FR" sz="1800" dirty="0" err="1" smtClean="0">
                          <a:solidFill>
                            <a:schemeClr val="tx1"/>
                          </a:solidFill>
                          <a:ea typeface="Courier" charset="0"/>
                          <a:cs typeface="Courier" charset="0"/>
                        </a:rPr>
                        <a:t>s.substring</a:t>
                      </a:r>
                      <a:r>
                        <a:rPr lang="fr-FR" sz="1800" dirty="0" smtClean="0">
                          <a:solidFill>
                            <a:schemeClr val="tx1"/>
                          </a:solidFill>
                          <a:ea typeface="Courier" charset="0"/>
                          <a:cs typeface="Courier" charset="0"/>
                        </a:rPr>
                        <a:t>(1,4) </a:t>
                      </a:r>
                      <a:endParaRPr lang="fr-FR"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smtClean="0">
                          <a:solidFill>
                            <a:schemeClr val="tx1"/>
                          </a:solidFill>
                          <a:ea typeface="Courier" charset="0"/>
                          <a:cs typeface="Courier" charset="0"/>
                        </a:rPr>
                        <a:t>"</a:t>
                      </a:r>
                      <a:r>
                        <a:rPr lang="fr-FR" sz="1800" dirty="0" err="1" smtClean="0">
                          <a:solidFill>
                            <a:schemeClr val="tx1"/>
                          </a:solidFill>
                          <a:ea typeface="Courier" charset="0"/>
                          <a:cs typeface="Courier" charset="0"/>
                        </a:rPr>
                        <a:t>ell</a:t>
                      </a:r>
                      <a:r>
                        <a:rPr lang="fr-FR" sz="1800" dirty="0" smtClean="0">
                          <a:solidFill>
                            <a:schemeClr val="tx1"/>
                          </a:solidFill>
                          <a:ea typeface="Courier" charset="0"/>
                          <a:cs typeface="Courier" charset="0"/>
                        </a:rPr>
                        <a:t>": les 2éme 3éme et 4éme caractère.</a:t>
                      </a:r>
                    </a:p>
                  </a:txBody>
                  <a:tcPr/>
                </a:tc>
              </a:tr>
              <a:tr h="370840">
                <a:tc>
                  <a:txBody>
                    <a:bodyPr/>
                    <a:lstStyle/>
                    <a:p>
                      <a:r>
                        <a:rPr lang="fr-FR" sz="1800" noProof="0" dirty="0" err="1" smtClean="0">
                          <a:solidFill>
                            <a:schemeClr val="tx1"/>
                          </a:solidFill>
                          <a:ea typeface="Courier" charset="0"/>
                          <a:cs typeface="Courier" charset="0"/>
                        </a:rPr>
                        <a:t>s.slice</a:t>
                      </a:r>
                      <a:r>
                        <a:rPr lang="fr-FR" sz="1800" noProof="0" dirty="0" smtClean="0">
                          <a:solidFill>
                            <a:schemeClr val="tx1"/>
                          </a:solidFill>
                          <a:ea typeface="Courier" charset="0"/>
                          <a:cs typeface="Courier" charset="0"/>
                        </a:rPr>
                        <a:t>(1,4) </a:t>
                      </a:r>
                      <a:endParaRPr lang="fr-FR" sz="1800" noProof="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noProof="0" dirty="0" smtClean="0">
                          <a:solidFill>
                            <a:schemeClr val="tx1"/>
                          </a:solidFill>
                          <a:ea typeface="Courier" charset="0"/>
                          <a:cs typeface="Courier" charset="0"/>
                        </a:rPr>
                        <a:t>"</a:t>
                      </a:r>
                      <a:r>
                        <a:rPr lang="fr-FR" sz="1800" noProof="0" dirty="0" err="1" smtClean="0">
                          <a:solidFill>
                            <a:schemeClr val="tx1"/>
                          </a:solidFill>
                          <a:ea typeface="Courier" charset="0"/>
                          <a:cs typeface="Courier" charset="0"/>
                        </a:rPr>
                        <a:t>ell</a:t>
                      </a:r>
                      <a:r>
                        <a:rPr lang="fr-FR" sz="1800" noProof="0" dirty="0" smtClean="0">
                          <a:solidFill>
                            <a:schemeClr val="tx1"/>
                          </a:solidFill>
                          <a:ea typeface="Courier" charset="0"/>
                          <a:cs typeface="Courier" charset="0"/>
                        </a:rPr>
                        <a:t>": même résultat</a:t>
                      </a:r>
                    </a:p>
                  </a:txBody>
                  <a:tcPr/>
                </a:tc>
              </a:tr>
              <a:tr h="370840">
                <a:tc>
                  <a:txBody>
                    <a:bodyPr/>
                    <a:lstStyle/>
                    <a:p>
                      <a:r>
                        <a:rPr lang="en-US" sz="1800" dirty="0" err="1" smtClean="0">
                          <a:solidFill>
                            <a:schemeClr val="tx1"/>
                          </a:solidFill>
                          <a:ea typeface="Courier" charset="0"/>
                          <a:cs typeface="Courier" charset="0"/>
                        </a:rPr>
                        <a:t>s.slice</a:t>
                      </a:r>
                      <a:r>
                        <a:rPr lang="en-US" sz="1800" dirty="0" smtClean="0">
                          <a:solidFill>
                            <a:schemeClr val="tx1"/>
                          </a:solidFill>
                          <a:ea typeface="Courier" charset="0"/>
                          <a:cs typeface="Courier" charset="0"/>
                        </a:rPr>
                        <a:t>(-3) </a:t>
                      </a:r>
                      <a:endParaRPr lang="fr-FR"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Courier" charset="0"/>
                          <a:cs typeface="Courier" charset="0"/>
                        </a:rPr>
                        <a:t>"</a:t>
                      </a:r>
                      <a:r>
                        <a:rPr lang="en-US" sz="1800" dirty="0" err="1" smtClean="0">
                          <a:solidFill>
                            <a:schemeClr val="tx1"/>
                          </a:solidFill>
                          <a:ea typeface="Courier" charset="0"/>
                          <a:cs typeface="Courier" charset="0"/>
                        </a:rPr>
                        <a:t>rld</a:t>
                      </a:r>
                      <a:r>
                        <a:rPr lang="en-US" sz="1800" dirty="0" smtClean="0">
                          <a:solidFill>
                            <a:schemeClr val="tx1"/>
                          </a:solidFill>
                          <a:ea typeface="Courier" charset="0"/>
                          <a:cs typeface="Courier" charset="0"/>
                        </a:rPr>
                        <a:t>": </a:t>
                      </a:r>
                      <a:r>
                        <a:rPr lang="fr-FR" sz="1800" dirty="0" smtClean="0">
                          <a:solidFill>
                            <a:schemeClr val="tx1"/>
                          </a:solidFill>
                          <a:ea typeface="Courier" charset="0"/>
                          <a:cs typeface="Courier" charset="0"/>
                        </a:rPr>
                        <a:t>le deuxième paramètre peut être négatif ce qui indique qu’on commence par la fin.</a:t>
                      </a:r>
                    </a:p>
                  </a:txBody>
                  <a:tcPr/>
                </a:tc>
              </a:tr>
              <a:tr h="370840">
                <a:tc>
                  <a:txBody>
                    <a:bodyPr/>
                    <a:lstStyle/>
                    <a:p>
                      <a:r>
                        <a:rPr lang="en-US" sz="1800" dirty="0" err="1" smtClean="0">
                          <a:solidFill>
                            <a:schemeClr val="tx1"/>
                          </a:solidFill>
                          <a:ea typeface="Courier" charset="0"/>
                          <a:cs typeface="Courier" charset="0"/>
                        </a:rPr>
                        <a:t>s.indexOf</a:t>
                      </a:r>
                      <a:r>
                        <a:rPr lang="en-US" sz="1800" dirty="0" smtClean="0">
                          <a:solidFill>
                            <a:schemeClr val="tx1"/>
                          </a:solidFill>
                          <a:ea typeface="Courier" charset="0"/>
                          <a:cs typeface="Courier" charset="0"/>
                        </a:rPr>
                        <a:t>("l") </a:t>
                      </a:r>
                      <a:endParaRPr lang="fr-FR"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smtClean="0">
                          <a:solidFill>
                            <a:schemeClr val="tx1"/>
                          </a:solidFill>
                          <a:ea typeface="Courier" charset="0"/>
                          <a:cs typeface="Courier" charset="0"/>
                        </a:rPr>
                        <a:t>2: position de la première occurrence de l, -1 si la chaine ou le caractère n’existe pas.</a:t>
                      </a:r>
                    </a:p>
                  </a:txBody>
                  <a:tcPr/>
                </a:tc>
              </a:tr>
              <a:tr h="370840">
                <a:tc>
                  <a:txBody>
                    <a:bodyPr/>
                    <a:lstStyle/>
                    <a:p>
                      <a:r>
                        <a:rPr lang="en-US" sz="1800" dirty="0" err="1" smtClean="0">
                          <a:solidFill>
                            <a:schemeClr val="tx1"/>
                          </a:solidFill>
                          <a:ea typeface="Courier" charset="0"/>
                          <a:cs typeface="Courier" charset="0"/>
                        </a:rPr>
                        <a:t>s.lastIndexOf</a:t>
                      </a:r>
                      <a:r>
                        <a:rPr lang="en-US" sz="1800" dirty="0" smtClean="0">
                          <a:solidFill>
                            <a:schemeClr val="tx1"/>
                          </a:solidFill>
                          <a:ea typeface="Courier" charset="0"/>
                          <a:cs typeface="Courier" charset="0"/>
                        </a:rPr>
                        <a:t>("l") </a:t>
                      </a:r>
                      <a:endParaRPr lang="fr-FR"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Courier" charset="0"/>
                          <a:cs typeface="Courier" charset="0"/>
                        </a:rPr>
                        <a:t>10: </a:t>
                      </a:r>
                      <a:r>
                        <a:rPr lang="fr-FR" sz="1800" dirty="0" smtClean="0">
                          <a:solidFill>
                            <a:schemeClr val="tx1"/>
                          </a:solidFill>
                          <a:ea typeface="Courier" charset="0"/>
                          <a:cs typeface="Courier" charset="0"/>
                        </a:rPr>
                        <a:t>position du dernier caractère ou chaine.</a:t>
                      </a:r>
                    </a:p>
                  </a:txBody>
                  <a:tcPr/>
                </a:tc>
              </a:tr>
              <a:tr h="370840">
                <a:tc>
                  <a:txBody>
                    <a:bodyPr/>
                    <a:lstStyle/>
                    <a:p>
                      <a:r>
                        <a:rPr lang="en-US" sz="1800" dirty="0" err="1" smtClean="0">
                          <a:solidFill>
                            <a:schemeClr val="tx1"/>
                          </a:solidFill>
                          <a:ea typeface="Courier" charset="0"/>
                          <a:cs typeface="Courier" charset="0"/>
                        </a:rPr>
                        <a:t>s.indexOf</a:t>
                      </a:r>
                      <a:r>
                        <a:rPr lang="en-US" sz="1800" dirty="0" smtClean="0">
                          <a:solidFill>
                            <a:schemeClr val="tx1"/>
                          </a:solidFill>
                          <a:ea typeface="Courier" charset="0"/>
                          <a:cs typeface="Courier" charset="0"/>
                        </a:rPr>
                        <a:t>("l", 3) </a:t>
                      </a:r>
                      <a:endParaRPr lang="fr-FR"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Courier" charset="0"/>
                          <a:cs typeface="Courier" charset="0"/>
                        </a:rPr>
                        <a:t>3: position of first "l" at or after 3</a:t>
                      </a:r>
                    </a:p>
                  </a:txBody>
                  <a:tcPr/>
                </a:tc>
              </a:tr>
              <a:tr h="370840">
                <a:tc>
                  <a:txBody>
                    <a:bodyPr/>
                    <a:lstStyle/>
                    <a:p>
                      <a:r>
                        <a:rPr lang="mr-IN" sz="1800" dirty="0" smtClean="0">
                          <a:solidFill>
                            <a:schemeClr val="tx1"/>
                          </a:solidFill>
                          <a:ea typeface="Courier" charset="0"/>
                          <a:cs typeface="Courier" charset="0"/>
                        </a:rPr>
                        <a:t>s[0] </a:t>
                      </a:r>
                      <a:endParaRPr lang="fr-FR"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mr-IN" sz="1800" dirty="0" smtClean="0">
                          <a:solidFill>
                            <a:schemeClr val="tx1"/>
                          </a:solidFill>
                          <a:ea typeface="Courier" charset="0"/>
                          <a:cs typeface="Courier" charset="0"/>
                        </a:rPr>
                        <a:t>"h"</a:t>
                      </a:r>
                      <a:endParaRPr lang="fr-FR" sz="1800" dirty="0" smtClean="0">
                        <a:solidFill>
                          <a:schemeClr val="tx1"/>
                        </a:solidFill>
                      </a:endParaRPr>
                    </a:p>
                  </a:txBody>
                  <a:tcPr/>
                </a:tc>
              </a:tr>
              <a:tr h="370840">
                <a:tc>
                  <a:txBody>
                    <a:bodyPr/>
                    <a:lstStyle/>
                    <a:p>
                      <a:r>
                        <a:rPr lang="mr-IN" sz="1800" dirty="0" smtClean="0">
                          <a:solidFill>
                            <a:schemeClr val="tx1"/>
                          </a:solidFill>
                          <a:ea typeface="Courier" charset="0"/>
                          <a:cs typeface="Courier" charset="0"/>
                        </a:rPr>
                        <a:t>s[s.length-1] </a:t>
                      </a:r>
                      <a:endParaRPr lang="fr-FR"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mr-IN" sz="1800" dirty="0" smtClean="0">
                          <a:solidFill>
                            <a:schemeClr val="tx1"/>
                          </a:solidFill>
                          <a:ea typeface="Courier" charset="0"/>
                          <a:cs typeface="Courier" charset="0"/>
                        </a:rPr>
                        <a:t>"d"  </a:t>
                      </a:r>
                      <a:endParaRPr lang="fr-FR" sz="1800" dirty="0" smtClean="0">
                        <a:solidFill>
                          <a:schemeClr val="tx1"/>
                        </a:solidFill>
                        <a:ea typeface="Courier" charset="0"/>
                        <a:cs typeface="Courier" charset="0"/>
                      </a:endParaRPr>
                    </a:p>
                  </a:txBody>
                  <a:tcPr/>
                </a:tc>
              </a:tr>
              <a:tr h="370840">
                <a:tc>
                  <a:txBody>
                    <a:bodyPr/>
                    <a:lstStyle/>
                    <a:p>
                      <a:r>
                        <a:rPr lang="fr-FR" sz="1800" dirty="0" err="1" smtClean="0">
                          <a:solidFill>
                            <a:schemeClr val="tx1"/>
                          </a:solidFill>
                          <a:ea typeface="Courier" charset="0"/>
                          <a:cs typeface="Courier" charset="0"/>
                        </a:rPr>
                        <a:t>s.trim</a:t>
                      </a:r>
                      <a:r>
                        <a:rPr lang="fr-FR" sz="1800" dirty="0" smtClean="0">
                          <a:solidFill>
                            <a:schemeClr val="tx1"/>
                          </a:solidFill>
                          <a:ea typeface="Courier" charset="0"/>
                          <a:cs typeface="Courier" charset="0"/>
                        </a:rPr>
                        <a:t>() </a:t>
                      </a:r>
                      <a:endParaRPr lang="fr-FR"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smtClean="0">
                          <a:solidFill>
                            <a:schemeClr val="tx1"/>
                          </a:solidFill>
                          <a:ea typeface="Courier" charset="0"/>
                          <a:cs typeface="Courier" charset="0"/>
                        </a:rPr>
                        <a:t>supprime les blanc à gauche et à droite</a:t>
                      </a:r>
                      <a:endParaRPr lang="fr-FR" sz="1800" dirty="0" smtClean="0">
                        <a:solidFill>
                          <a:schemeClr val="tx1"/>
                        </a:solidFill>
                      </a:endParaRPr>
                    </a:p>
                    <a:p>
                      <a:endParaRPr lang="fr-FR" sz="1800" dirty="0">
                        <a:solidFill>
                          <a:schemeClr val="tx1"/>
                        </a:solidFill>
                      </a:endParaRPr>
                    </a:p>
                  </a:txBody>
                  <a:tcPr/>
                </a:tc>
              </a:tr>
            </a:tbl>
          </a:graphicData>
        </a:graphic>
      </p:graphicFrame>
    </p:spTree>
    <p:extLst>
      <p:ext uri="{BB962C8B-B14F-4D97-AF65-F5344CB8AC3E}">
        <p14:creationId xmlns:p14="http://schemas.microsoft.com/office/powerpoint/2010/main" val="3646192061"/>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60237" y="-315416"/>
            <a:ext cx="9759589" cy="7173416"/>
          </a:xfrm>
          <a:prstGeom prst="rect">
            <a:avLst/>
          </a:prstGeom>
          <a:noFill/>
        </p:spPr>
      </p:pic>
      <p:sp>
        <p:nvSpPr>
          <p:cNvPr id="2050" name="Rectangle 2"/>
          <p:cNvSpPr>
            <a:spLocks noGrp="1" noChangeArrowheads="1"/>
          </p:cNvSpPr>
          <p:nvPr>
            <p:ph type="ctrTitle"/>
          </p:nvPr>
        </p:nvSpPr>
        <p:spPr>
          <a:xfrm>
            <a:off x="2155133" y="1152128"/>
            <a:ext cx="7170288" cy="2060848"/>
          </a:xfrm>
        </p:spPr>
        <p:txBody>
          <a:bodyPr>
            <a:normAutofit/>
          </a:bodyPr>
          <a:lstStyle/>
          <a:p>
            <a:pPr algn="l" eaLnBrk="1" hangingPunct="1"/>
            <a:r>
              <a:rPr lang="fr-FR" sz="3600" b="1" dirty="0" smtClean="0">
                <a:solidFill>
                  <a:srgbClr val="002060"/>
                </a:solidFill>
                <a:latin typeface="Arial Rounded MT Bold" pitchFamily="34" charset="0"/>
              </a:rPr>
              <a:t>Partie 3</a:t>
            </a:r>
            <a:r>
              <a:rPr lang="fr-FR" b="1" dirty="0" smtClean="0">
                <a:solidFill>
                  <a:srgbClr val="002060"/>
                </a:solidFill>
                <a:latin typeface="Arial Rounded MT Bold" pitchFamily="34" charset="0"/>
              </a:rPr>
              <a:t>  : JavaScript</a:t>
            </a:r>
          </a:p>
        </p:txBody>
      </p:sp>
      <p:sp>
        <p:nvSpPr>
          <p:cNvPr id="2052" name="Espace réservé du numéro de diapositive 3"/>
          <p:cNvSpPr>
            <a:spLocks noGrp="1"/>
          </p:cNvSpPr>
          <p:nvPr>
            <p:ph type="sldNum" sz="quarter" idx="12"/>
          </p:nvPr>
        </p:nvSpPr>
        <p:spPr>
          <a:noFill/>
        </p:spPr>
        <p:txBody>
          <a:bodyPr/>
          <a:lstStyle/>
          <a:p>
            <a:fld id="{6B8E168B-E1E1-403E-BAEB-339AEAD55A8C}" type="slidenum">
              <a:rPr lang="fr-FR" smtClean="0"/>
              <a:pPr/>
              <a:t>2</a:t>
            </a:fld>
            <a:endParaRPr lang="fr-FR" smtClean="0"/>
          </a:p>
        </p:txBody>
      </p:sp>
      <p:pic>
        <p:nvPicPr>
          <p:cNvPr id="2" name="Picture 2" descr="http://www.javatpoint.com/images/javascript/javascri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43" y="401476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booléens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400822"/>
          </a:xfrm>
        </p:spPr>
        <p:txBody>
          <a:bodyPr>
            <a:normAutofit/>
          </a:bodyPr>
          <a:lstStyle/>
          <a:p>
            <a:pPr>
              <a:buFont typeface="Wingdings" panose="05000000000000000000" pitchFamily="2" charset="2"/>
              <a:buChar char="Ø"/>
            </a:pPr>
            <a:r>
              <a:rPr lang="fr-FR" dirty="0" smtClean="0"/>
              <a:t>Deux valeurs </a:t>
            </a:r>
            <a:r>
              <a:rPr lang="fr-FR" dirty="0" err="1" smtClean="0">
                <a:solidFill>
                  <a:srgbClr val="0070C0"/>
                </a:solidFill>
              </a:rPr>
              <a:t>true</a:t>
            </a:r>
            <a:r>
              <a:rPr lang="fr-FR" dirty="0" smtClean="0">
                <a:solidFill>
                  <a:srgbClr val="0070C0"/>
                </a:solidFill>
              </a:rPr>
              <a:t> </a:t>
            </a:r>
            <a:r>
              <a:rPr lang="fr-FR" dirty="0" smtClean="0"/>
              <a:t>et </a:t>
            </a:r>
            <a:r>
              <a:rPr lang="fr-FR" dirty="0">
                <a:solidFill>
                  <a:srgbClr val="0070C0"/>
                </a:solidFill>
              </a:rPr>
              <a:t>false</a:t>
            </a:r>
          </a:p>
          <a:p>
            <a:pPr>
              <a:buFont typeface="Wingdings" panose="05000000000000000000" pitchFamily="2" charset="2"/>
              <a:buChar char="Ø"/>
            </a:pPr>
            <a:r>
              <a:rPr lang="fr-FR" dirty="0" smtClean="0"/>
              <a:t>Les valeurs évaluées à false sont : </a:t>
            </a:r>
          </a:p>
          <a:p>
            <a:pPr lvl="1">
              <a:buFont typeface="Wingdings" panose="05000000000000000000" pitchFamily="2" charset="2"/>
              <a:buChar char="Ø"/>
            </a:pPr>
            <a:r>
              <a:rPr lang="fr-FR" sz="1800" dirty="0" err="1" smtClean="0">
                <a:latin typeface="Courier" charset="0"/>
                <a:ea typeface="Courier" charset="0"/>
                <a:cs typeface="Courier" charset="0"/>
              </a:rPr>
              <a:t>undefined</a:t>
            </a:r>
            <a:r>
              <a:rPr lang="fr-FR" sz="1800" dirty="0">
                <a:latin typeface="Courier" charset="0"/>
                <a:ea typeface="Courier" charset="0"/>
                <a:cs typeface="Courier" charset="0"/>
              </a:rPr>
              <a:t>, </a:t>
            </a:r>
            <a:r>
              <a:rPr lang="fr-FR" sz="1800" dirty="0" err="1">
                <a:latin typeface="Courier" charset="0"/>
                <a:ea typeface="Courier" charset="0"/>
                <a:cs typeface="Courier" charset="0"/>
              </a:rPr>
              <a:t>null</a:t>
            </a:r>
            <a:r>
              <a:rPr lang="fr-FR" sz="1800" dirty="0">
                <a:latin typeface="Courier" charset="0"/>
                <a:ea typeface="Courier" charset="0"/>
                <a:cs typeface="Courier" charset="0"/>
              </a:rPr>
              <a:t>, 0, -0, </a:t>
            </a:r>
            <a:r>
              <a:rPr lang="fr-FR" sz="1800" dirty="0" err="1">
                <a:latin typeface="Courier" charset="0"/>
                <a:ea typeface="Courier" charset="0"/>
                <a:cs typeface="Courier" charset="0"/>
              </a:rPr>
              <a:t>NaN</a:t>
            </a:r>
            <a:r>
              <a:rPr lang="fr-FR" sz="1800" dirty="0">
                <a:latin typeface="Courier" charset="0"/>
                <a:ea typeface="Courier" charset="0"/>
                <a:cs typeface="Courier" charset="0"/>
              </a:rPr>
              <a:t>, ""</a:t>
            </a:r>
          </a:p>
          <a:p>
            <a:pPr lvl="1">
              <a:buFont typeface="Wingdings" panose="05000000000000000000" pitchFamily="2" charset="2"/>
              <a:buChar char="Ø"/>
            </a:pPr>
            <a:r>
              <a:rPr lang="fr-FR" dirty="0" smtClean="0"/>
              <a:t>Tous le reste est évalué à </a:t>
            </a:r>
            <a:r>
              <a:rPr lang="fr-FR" dirty="0" err="1" smtClean="0"/>
              <a:t>true</a:t>
            </a:r>
            <a:r>
              <a:rPr lang="fr-FR" dirty="0" smtClean="0"/>
              <a:t> </a:t>
            </a:r>
            <a:endParaRPr lang="fr-FR" dirty="0"/>
          </a:p>
          <a:p>
            <a:pPr>
              <a:buFont typeface="Wingdings" panose="05000000000000000000" pitchFamily="2" charset="2"/>
              <a:buChar char="Ø"/>
            </a:pPr>
            <a:r>
              <a:rPr lang="fr-FR" dirty="0" smtClean="0"/>
              <a:t>Pour convertir un booléen vers un string on peut utiliser le </a:t>
            </a:r>
            <a:r>
              <a:rPr lang="fr-FR" dirty="0" err="1" smtClean="0"/>
              <a:t>toString</a:t>
            </a:r>
            <a:r>
              <a:rPr lang="fr-FR" dirty="0" smtClean="0"/>
              <a:t>()</a:t>
            </a:r>
            <a:endParaRPr lang="fr-FR" dirty="0"/>
          </a:p>
          <a:p>
            <a:pPr>
              <a:buFont typeface="Wingdings" panose="05000000000000000000" pitchFamily="2" charset="2"/>
              <a:buChar char="Ø"/>
            </a:pPr>
            <a:r>
              <a:rPr lang="fr-FR" dirty="0" smtClean="0"/>
              <a:t>Les opérations sur les booléens </a:t>
            </a:r>
            <a:endParaRPr lang="fr-FR" dirty="0"/>
          </a:p>
          <a:p>
            <a:pPr lvl="1">
              <a:buFont typeface="Wingdings" panose="05000000000000000000" pitchFamily="2" charset="2"/>
              <a:buChar char="Ø"/>
            </a:pPr>
            <a:r>
              <a:rPr lang="fr-FR" dirty="0"/>
              <a:t>&amp;&amp;	: </a:t>
            </a:r>
            <a:r>
              <a:rPr lang="fr-FR" dirty="0" smtClean="0"/>
              <a:t> et</a:t>
            </a:r>
            <a:endParaRPr lang="fr-FR" dirty="0"/>
          </a:p>
          <a:p>
            <a:pPr lvl="1">
              <a:buFont typeface="Wingdings" panose="05000000000000000000" pitchFamily="2" charset="2"/>
              <a:buChar char="Ø"/>
            </a:pPr>
            <a:r>
              <a:rPr lang="fr-FR" dirty="0"/>
              <a:t>||	: </a:t>
            </a:r>
            <a:r>
              <a:rPr lang="fr-FR" dirty="0" smtClean="0"/>
              <a:t>ou</a:t>
            </a:r>
            <a:endParaRPr lang="fr-FR" dirty="0"/>
          </a:p>
          <a:p>
            <a:pPr lvl="1">
              <a:buFont typeface="Wingdings" panose="05000000000000000000" pitchFamily="2" charset="2"/>
              <a:buChar char="Ø"/>
            </a:pPr>
            <a:r>
              <a:rPr lang="fr-FR" dirty="0"/>
              <a:t>!		: </a:t>
            </a:r>
            <a:r>
              <a:rPr lang="fr-FR" dirty="0" smtClean="0"/>
              <a:t>NOT</a:t>
            </a:r>
            <a:endParaRPr lang="fr-FR" sz="2400" dirty="0" smtClean="0"/>
          </a:p>
          <a:p>
            <a:endParaRPr lang="en-US" sz="2400" dirty="0">
              <a:latin typeface="Courier" charset="0"/>
              <a:ea typeface="Courier" charset="0"/>
              <a:cs typeface="Courier" charset="0"/>
            </a:endParaRPr>
          </a:p>
        </p:txBody>
      </p:sp>
    </p:spTree>
    <p:extLst>
      <p:ext uri="{BB962C8B-B14F-4D97-AF65-F5344CB8AC3E}">
        <p14:creationId xmlns:p14="http://schemas.microsoft.com/office/powerpoint/2010/main" val="2888492527"/>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La conversion de type </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77219" y="836540"/>
            <a:ext cx="8229600" cy="6120851"/>
          </a:xfrm>
        </p:spPr>
        <p:txBody>
          <a:bodyPr>
            <a:normAutofit/>
          </a:bodyPr>
          <a:lstStyle/>
          <a:p>
            <a:pPr>
              <a:buFont typeface="Wingdings" panose="05000000000000000000" pitchFamily="2" charset="2"/>
              <a:buChar char="Ø"/>
            </a:pPr>
            <a:r>
              <a:rPr lang="fr-FR" sz="2400" dirty="0" smtClean="0"/>
              <a:t>Deux types de conversion : implicite et explicite</a:t>
            </a:r>
            <a:endParaRPr lang="fr-FR" sz="2400" dirty="0">
              <a:solidFill>
                <a:srgbClr val="0070C0"/>
              </a:solidFill>
            </a:endParaRPr>
          </a:p>
          <a:p>
            <a:pPr>
              <a:buFont typeface="Wingdings" panose="05000000000000000000" pitchFamily="2" charset="2"/>
              <a:buChar char="Ø"/>
            </a:pPr>
            <a:r>
              <a:rPr lang="fr-FR" sz="2400" dirty="0" smtClean="0"/>
              <a:t>Conversion implicite </a:t>
            </a:r>
            <a:endParaRPr lang="fr-FR" sz="2400" dirty="0"/>
          </a:p>
          <a:p>
            <a:pPr lvl="1">
              <a:buFont typeface="Wingdings" panose="05000000000000000000" pitchFamily="2" charset="2"/>
              <a:buChar char="Ø"/>
            </a:pPr>
            <a:r>
              <a:rPr lang="fr-FR" sz="2400" dirty="0" smtClean="0"/>
              <a:t>Lorsque JS s’attend à avoir un type particulier, il le convertit automatiquement</a:t>
            </a:r>
            <a:endParaRPr lang="fr-FR" sz="2400" dirty="0"/>
          </a:p>
          <a:p>
            <a:pPr lvl="1">
              <a:buFont typeface="Wingdings" panose="05000000000000000000" pitchFamily="2" charset="2"/>
              <a:buChar char="Ø"/>
            </a:pPr>
            <a:r>
              <a:rPr lang="fr-FR" sz="2400" dirty="0" smtClean="0"/>
              <a:t>Pour les numériques, si la conversion n’est pas possible, la variable est convertit en </a:t>
            </a:r>
            <a:r>
              <a:rPr lang="fr-FR" sz="2400" dirty="0" err="1" smtClean="0"/>
              <a:t>NaN</a:t>
            </a:r>
            <a:r>
              <a:rPr lang="fr-FR" sz="2400" dirty="0" smtClean="0"/>
              <a:t>.</a:t>
            </a:r>
          </a:p>
          <a:p>
            <a:pPr lvl="1">
              <a:buFont typeface="Wingdings" panose="05000000000000000000" pitchFamily="2" charset="2"/>
              <a:buChar char="Ø"/>
            </a:pPr>
            <a:endParaRPr lang="fr-FR" dirty="0"/>
          </a:p>
          <a:p>
            <a:pPr lvl="1">
              <a:buFont typeface="Wingdings" panose="05000000000000000000" pitchFamily="2" charset="2"/>
              <a:buChar char="Ø"/>
            </a:pPr>
            <a:endParaRPr lang="fr-FR" dirty="0" smtClean="0"/>
          </a:p>
          <a:p>
            <a:pPr lvl="1">
              <a:buFont typeface="Wingdings" panose="05000000000000000000" pitchFamily="2" charset="2"/>
              <a:buChar char="Ø"/>
            </a:pPr>
            <a:endParaRPr lang="fr-FR" dirty="0" smtClean="0"/>
          </a:p>
          <a:p>
            <a:pPr>
              <a:buFont typeface="Wingdings" panose="05000000000000000000" pitchFamily="2" charset="2"/>
              <a:buChar char="Ø"/>
            </a:pPr>
            <a:r>
              <a:rPr lang="fr-FR" sz="1600" dirty="0" smtClean="0"/>
              <a:t>Conversion explicite</a:t>
            </a:r>
            <a:endParaRPr lang="fr-FR" sz="1600" dirty="0"/>
          </a:p>
          <a:p>
            <a:pPr lvl="1">
              <a:buFont typeface="Wingdings" panose="05000000000000000000" pitchFamily="2" charset="2"/>
              <a:buChar char="Ø"/>
            </a:pPr>
            <a:r>
              <a:rPr lang="fr-FR" sz="1600" dirty="0" smtClean="0"/>
              <a:t>Utilisation de </a:t>
            </a:r>
            <a:r>
              <a:rPr lang="fr-FR" sz="1600" dirty="0"/>
              <a:t>: </a:t>
            </a:r>
            <a:r>
              <a:rPr lang="fr-FR" sz="1600" dirty="0" err="1">
                <a:latin typeface="Courier" charset="0"/>
                <a:ea typeface="Courier" charset="0"/>
                <a:cs typeface="Courier" charset="0"/>
              </a:rPr>
              <a:t>Boolean</a:t>
            </a:r>
            <a:r>
              <a:rPr lang="fr-FR" sz="1600" dirty="0">
                <a:latin typeface="Courier" charset="0"/>
                <a:ea typeface="Courier" charset="0"/>
                <a:cs typeface="Courier" charset="0"/>
              </a:rPr>
              <a:t>(), </a:t>
            </a:r>
            <a:r>
              <a:rPr lang="fr-FR" sz="1600" dirty="0" err="1">
                <a:latin typeface="Courier" charset="0"/>
                <a:ea typeface="Courier" charset="0"/>
                <a:cs typeface="Courier" charset="0"/>
              </a:rPr>
              <a:t>Number</a:t>
            </a:r>
            <a:r>
              <a:rPr lang="fr-FR" sz="1600" dirty="0">
                <a:latin typeface="Courier" charset="0"/>
                <a:ea typeface="Courier" charset="0"/>
                <a:cs typeface="Courier" charset="0"/>
              </a:rPr>
              <a:t>(), String(), Object</a:t>
            </a:r>
            <a:r>
              <a:rPr lang="fr-FR" sz="1600" dirty="0" smtClean="0">
                <a:latin typeface="Courier" charset="0"/>
                <a:ea typeface="Courier" charset="0"/>
                <a:cs typeface="Courier" charset="0"/>
              </a:rPr>
              <a:t>()</a:t>
            </a:r>
          </a:p>
          <a:p>
            <a:pPr lvl="1">
              <a:buFont typeface="Wingdings" panose="05000000000000000000" pitchFamily="2" charset="2"/>
              <a:buChar char="Ø"/>
            </a:pPr>
            <a:r>
              <a:rPr lang="fr-FR" sz="1600" dirty="0" smtClean="0"/>
              <a:t>Utilisation de </a:t>
            </a:r>
            <a:r>
              <a:rPr lang="fr-FR" sz="1600" dirty="0" smtClean="0">
                <a:latin typeface="Courier" charset="0"/>
                <a:ea typeface="Courier" charset="0"/>
                <a:cs typeface="Courier" charset="0"/>
              </a:rPr>
              <a:t>+</a:t>
            </a:r>
            <a:endParaRPr lang="en-US" sz="1600" dirty="0">
              <a:latin typeface="Courier" charset="0"/>
              <a:ea typeface="Courier" charset="0"/>
              <a:cs typeface="Courier" charset="0"/>
            </a:endParaRPr>
          </a:p>
        </p:txBody>
      </p:sp>
      <p:sp>
        <p:nvSpPr>
          <p:cNvPr id="9" name="ZoneTexte 8"/>
          <p:cNvSpPr txBox="1"/>
          <p:nvPr/>
        </p:nvSpPr>
        <p:spPr>
          <a:xfrm>
            <a:off x="1255961" y="5780468"/>
            <a:ext cx="8150858" cy="1008112"/>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400" dirty="0">
                <a:latin typeface="Courier" charset="0"/>
                <a:ea typeface="Courier" charset="0"/>
                <a:cs typeface="Courier" charset="0"/>
              </a:rPr>
              <a:t>10 + " </a:t>
            </a:r>
            <a:r>
              <a:rPr lang="fr-FR" sz="1400" dirty="0" smtClean="0">
                <a:latin typeface="Courier" charset="0"/>
                <a:ea typeface="Courier" charset="0"/>
                <a:cs typeface="Courier" charset="0"/>
              </a:rPr>
              <a:t>objets</a:t>
            </a:r>
            <a:r>
              <a:rPr lang="fr-FR" sz="1400" dirty="0">
                <a:latin typeface="Courier" charset="0"/>
                <a:ea typeface="Courier" charset="0"/>
                <a:cs typeface="Courier" charset="0"/>
              </a:rPr>
              <a:t>"</a:t>
            </a:r>
            <a:r>
              <a:rPr lang="fr-FR" sz="1400" dirty="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 </a:t>
            </a:r>
            <a:r>
              <a:rPr lang="fr-FR" sz="1400" dirty="0">
                <a:solidFill>
                  <a:schemeClr val="bg1">
                    <a:lumMod val="50000"/>
                  </a:schemeClr>
                </a:solidFill>
                <a:latin typeface="Courier" charset="0"/>
                <a:ea typeface="Courier" charset="0"/>
                <a:cs typeface="Courier" charset="0"/>
              </a:rPr>
              <a:t>=&gt; "10 </a:t>
            </a:r>
            <a:r>
              <a:rPr lang="fr-FR" sz="1400" dirty="0" smtClean="0">
                <a:solidFill>
                  <a:schemeClr val="bg1">
                    <a:lumMod val="50000"/>
                  </a:schemeClr>
                </a:solidFill>
                <a:latin typeface="Courier" charset="0"/>
                <a:ea typeface="Courier" charset="0"/>
                <a:cs typeface="Courier" charset="0"/>
              </a:rPr>
              <a:t>objets</a:t>
            </a:r>
            <a:r>
              <a:rPr lang="fr-FR" sz="1400" dirty="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10 est converti en une chaine</a:t>
            </a:r>
          </a:p>
          <a:p>
            <a:r>
              <a:rPr lang="fr-FR" sz="1400" dirty="0" smtClean="0">
                <a:latin typeface="Courier" charset="0"/>
                <a:ea typeface="Courier" charset="0"/>
                <a:cs typeface="Courier" charset="0"/>
              </a:rPr>
              <a:t>"</a:t>
            </a:r>
            <a:r>
              <a:rPr lang="fr-FR" sz="1400" dirty="0">
                <a:latin typeface="Courier" charset="0"/>
                <a:ea typeface="Courier" charset="0"/>
                <a:cs typeface="Courier" charset="0"/>
              </a:rPr>
              <a:t>7" * "4"</a:t>
            </a:r>
            <a:r>
              <a:rPr lang="fr-FR" sz="1400" dirty="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 </a:t>
            </a:r>
            <a:r>
              <a:rPr lang="fr-FR" sz="1400" dirty="0">
                <a:solidFill>
                  <a:schemeClr val="bg1">
                    <a:lumMod val="50000"/>
                  </a:schemeClr>
                </a:solidFill>
                <a:latin typeface="Courier" charset="0"/>
                <a:ea typeface="Courier" charset="0"/>
                <a:cs typeface="Courier" charset="0"/>
              </a:rPr>
              <a:t>=&gt; 28: </a:t>
            </a:r>
            <a:r>
              <a:rPr lang="fr-FR" sz="1400" dirty="0" smtClean="0">
                <a:solidFill>
                  <a:schemeClr val="bg1">
                    <a:lumMod val="50000"/>
                  </a:schemeClr>
                </a:solidFill>
                <a:latin typeface="Courier" charset="0"/>
                <a:ea typeface="Courier" charset="0"/>
                <a:cs typeface="Courier" charset="0"/>
              </a:rPr>
              <a:t>Les  chaines sont convertis en un entier</a:t>
            </a:r>
          </a:p>
          <a:p>
            <a:r>
              <a:rPr lang="fr-FR" sz="1400" dirty="0">
                <a:latin typeface="Courier" charset="0"/>
                <a:ea typeface="Courier" charset="0"/>
                <a:cs typeface="Courier" charset="0"/>
              </a:rPr>
              <a:t>var n = 1 - "x"; </a:t>
            </a:r>
            <a:r>
              <a:rPr lang="fr-FR" sz="1400" dirty="0" smtClean="0">
                <a:solidFill>
                  <a:schemeClr val="bg1">
                    <a:lumMod val="50000"/>
                  </a:schemeClr>
                </a:solidFill>
                <a:latin typeface="Courier" charset="0"/>
                <a:ea typeface="Courier" charset="0"/>
                <a:cs typeface="Courier" charset="0"/>
              </a:rPr>
              <a:t>	// </a:t>
            </a:r>
            <a:r>
              <a:rPr lang="fr-FR" sz="1400" dirty="0">
                <a:solidFill>
                  <a:schemeClr val="bg1">
                    <a:lumMod val="50000"/>
                  </a:schemeClr>
                </a:solidFill>
                <a:latin typeface="Courier" charset="0"/>
                <a:ea typeface="Courier" charset="0"/>
                <a:cs typeface="Courier" charset="0"/>
              </a:rPr>
              <a:t>=&gt; </a:t>
            </a:r>
            <a:r>
              <a:rPr lang="fr-FR" sz="1400" dirty="0" err="1">
                <a:solidFill>
                  <a:schemeClr val="bg1">
                    <a:lumMod val="50000"/>
                  </a:schemeClr>
                </a:solidFill>
                <a:latin typeface="Courier" charset="0"/>
                <a:ea typeface="Courier" charset="0"/>
                <a:cs typeface="Courier" charset="0"/>
              </a:rPr>
              <a:t>NaN</a:t>
            </a:r>
            <a:r>
              <a:rPr lang="fr-FR" sz="1400" dirty="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x ne peut pas être convertit en un entier</a:t>
            </a:r>
            <a:endParaRPr lang="fr-FR" sz="1400" dirty="0">
              <a:solidFill>
                <a:schemeClr val="bg1">
                  <a:lumMod val="50000"/>
                </a:schemeClr>
              </a:solidFill>
              <a:latin typeface="Courier" charset="0"/>
              <a:ea typeface="Courier" charset="0"/>
              <a:cs typeface="Courier" charset="0"/>
            </a:endParaRPr>
          </a:p>
          <a:p>
            <a:r>
              <a:rPr lang="fr-FR" sz="1400" dirty="0">
                <a:latin typeface="Courier" charset="0"/>
                <a:ea typeface="Courier" charset="0"/>
                <a:cs typeface="Courier" charset="0"/>
              </a:rPr>
              <a:t>n + " </a:t>
            </a:r>
            <a:r>
              <a:rPr lang="fr-FR" sz="1400" dirty="0" smtClean="0">
                <a:latin typeface="Courier" charset="0"/>
                <a:ea typeface="Courier" charset="0"/>
                <a:cs typeface="Courier" charset="0"/>
              </a:rPr>
              <a:t>objets</a:t>
            </a:r>
            <a:r>
              <a:rPr lang="fr-FR" sz="1400" dirty="0">
                <a:latin typeface="Courier" charset="0"/>
                <a:ea typeface="Courier" charset="0"/>
                <a:cs typeface="Courier" charset="0"/>
              </a:rPr>
              <a:t>" </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=&gt; "</a:t>
            </a:r>
            <a:r>
              <a:rPr lang="fr-FR" sz="1400" dirty="0" err="1">
                <a:solidFill>
                  <a:schemeClr val="bg1">
                    <a:lumMod val="50000"/>
                  </a:schemeClr>
                </a:solidFill>
                <a:latin typeface="Courier" charset="0"/>
                <a:ea typeface="Courier" charset="0"/>
                <a:cs typeface="Courier" charset="0"/>
              </a:rPr>
              <a:t>NaN</a:t>
            </a:r>
            <a:r>
              <a:rPr lang="fr-FR" sz="1400" dirty="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objets</a:t>
            </a:r>
            <a:r>
              <a:rPr lang="fr-FR" sz="1400" dirty="0">
                <a:solidFill>
                  <a:schemeClr val="bg1">
                    <a:lumMod val="50000"/>
                  </a:schemeClr>
                </a:solidFill>
                <a:latin typeface="Courier" charset="0"/>
                <a:ea typeface="Courier" charset="0"/>
                <a:cs typeface="Courier" charset="0"/>
              </a:rPr>
              <a:t>": </a:t>
            </a:r>
            <a:r>
              <a:rPr lang="fr-FR" sz="1400" dirty="0" err="1" smtClean="0">
                <a:solidFill>
                  <a:schemeClr val="bg1">
                    <a:lumMod val="50000"/>
                  </a:schemeClr>
                </a:solidFill>
                <a:latin typeface="Courier" charset="0"/>
                <a:ea typeface="Courier" charset="0"/>
                <a:cs typeface="Courier" charset="0"/>
              </a:rPr>
              <a:t>NaN</a:t>
            </a:r>
            <a:r>
              <a:rPr lang="fr-FR" sz="1400" dirty="0" smtClean="0">
                <a:solidFill>
                  <a:schemeClr val="bg1">
                    <a:lumMod val="50000"/>
                  </a:schemeClr>
                </a:solidFill>
                <a:latin typeface="Courier" charset="0"/>
                <a:ea typeface="Courier" charset="0"/>
                <a:cs typeface="Courier" charset="0"/>
              </a:rPr>
              <a:t> est convertit en la </a:t>
            </a:r>
            <a:r>
              <a:rPr lang="fr-FR" sz="1400" dirty="0" err="1" smtClean="0">
                <a:solidFill>
                  <a:schemeClr val="bg1">
                    <a:lumMod val="50000"/>
                  </a:schemeClr>
                </a:solidFill>
                <a:latin typeface="Courier" charset="0"/>
                <a:ea typeface="Courier" charset="0"/>
                <a:cs typeface="Courier" charset="0"/>
              </a:rPr>
              <a:t>chaine"NaN</a:t>
            </a:r>
            <a:r>
              <a:rPr lang="fr-FR" sz="1400" dirty="0">
                <a:solidFill>
                  <a:schemeClr val="bg1">
                    <a:lumMod val="50000"/>
                  </a:schemeClr>
                </a:solidFill>
                <a:latin typeface="Courier" charset="0"/>
                <a:ea typeface="Courier" charset="0"/>
                <a:cs typeface="Courier" charset="0"/>
              </a:rPr>
              <a:t>"</a:t>
            </a:r>
            <a:endParaRPr lang="fr-FR" sz="1400" dirty="0" smtClean="0">
              <a:solidFill>
                <a:schemeClr val="bg1">
                  <a:lumMod val="50000"/>
                </a:schemeClr>
              </a:solidFill>
              <a:latin typeface="Courier" charset="0"/>
              <a:ea typeface="Courier" charset="0"/>
              <a:cs typeface="Courier" charset="0"/>
            </a:endParaRPr>
          </a:p>
        </p:txBody>
      </p:sp>
      <p:sp>
        <p:nvSpPr>
          <p:cNvPr id="13" name="ZoneTexte 12"/>
          <p:cNvSpPr txBox="1"/>
          <p:nvPr/>
        </p:nvSpPr>
        <p:spPr>
          <a:xfrm>
            <a:off x="1260028" y="3298077"/>
            <a:ext cx="8072506" cy="1460998"/>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400" dirty="0" err="1">
                <a:latin typeface="Courier" charset="0"/>
                <a:ea typeface="Courier" charset="0"/>
                <a:cs typeface="Courier" charset="0"/>
              </a:rPr>
              <a:t>Number</a:t>
            </a:r>
            <a:r>
              <a:rPr lang="fr-FR" sz="1400" dirty="0">
                <a:latin typeface="Courier" charset="0"/>
                <a:ea typeface="Courier" charset="0"/>
                <a:cs typeface="Courier" charset="0"/>
              </a:rPr>
              <a:t>("3") 				// =&gt; 3</a:t>
            </a:r>
          </a:p>
          <a:p>
            <a:r>
              <a:rPr lang="fr-FR" sz="1400" dirty="0">
                <a:latin typeface="Courier" charset="0"/>
                <a:ea typeface="Courier" charset="0"/>
                <a:cs typeface="Courier" charset="0"/>
              </a:rPr>
              <a:t>String(false) 				// =&gt; "false" Or use </a:t>
            </a:r>
            <a:r>
              <a:rPr lang="fr-FR" sz="1400" dirty="0" err="1">
                <a:latin typeface="Courier" charset="0"/>
                <a:ea typeface="Courier" charset="0"/>
                <a:cs typeface="Courier" charset="0"/>
              </a:rPr>
              <a:t>false.toString</a:t>
            </a:r>
            <a:r>
              <a:rPr lang="fr-FR" sz="1400" dirty="0">
                <a:latin typeface="Courier" charset="0"/>
                <a:ea typeface="Courier" charset="0"/>
                <a:cs typeface="Courier" charset="0"/>
              </a:rPr>
              <a:t>()</a:t>
            </a:r>
          </a:p>
          <a:p>
            <a:r>
              <a:rPr lang="fr-FR" sz="1400" dirty="0" err="1">
                <a:latin typeface="Courier" charset="0"/>
                <a:ea typeface="Courier" charset="0"/>
                <a:cs typeface="Courier" charset="0"/>
              </a:rPr>
              <a:t>Boolean</a:t>
            </a:r>
            <a:r>
              <a:rPr lang="fr-FR" sz="1400" dirty="0">
                <a:latin typeface="Courier" charset="0"/>
                <a:ea typeface="Courier" charset="0"/>
                <a:cs typeface="Courier" charset="0"/>
              </a:rPr>
              <a:t>([]) 				// =&gt; </a:t>
            </a:r>
            <a:r>
              <a:rPr lang="fr-FR" sz="1400" dirty="0" err="1">
                <a:latin typeface="Courier" charset="0"/>
                <a:ea typeface="Courier" charset="0"/>
                <a:cs typeface="Courier" charset="0"/>
              </a:rPr>
              <a:t>true</a:t>
            </a:r>
            <a:endParaRPr lang="fr-FR" sz="1400" dirty="0">
              <a:latin typeface="Courier" charset="0"/>
              <a:ea typeface="Courier" charset="0"/>
              <a:cs typeface="Courier" charset="0"/>
            </a:endParaRPr>
          </a:p>
          <a:p>
            <a:r>
              <a:rPr lang="fr-FR" sz="1400" dirty="0">
                <a:latin typeface="Courier" charset="0"/>
                <a:ea typeface="Courier" charset="0"/>
                <a:cs typeface="Courier" charset="0"/>
              </a:rPr>
              <a:t>Object(3) 				</a:t>
            </a:r>
            <a:r>
              <a:rPr lang="fr-FR" sz="1400" dirty="0" smtClean="0">
                <a:latin typeface="Courier" charset="0"/>
                <a:ea typeface="Courier" charset="0"/>
                <a:cs typeface="Courier" charset="0"/>
              </a:rPr>
              <a:t>// </a:t>
            </a:r>
            <a:r>
              <a:rPr lang="fr-FR" sz="1400" dirty="0">
                <a:latin typeface="Courier" charset="0"/>
                <a:ea typeface="Courier" charset="0"/>
                <a:cs typeface="Courier" charset="0"/>
              </a:rPr>
              <a:t>=&gt; new </a:t>
            </a:r>
            <a:r>
              <a:rPr lang="fr-FR" sz="1400" dirty="0" err="1">
                <a:latin typeface="Courier" charset="0"/>
                <a:ea typeface="Courier" charset="0"/>
                <a:cs typeface="Courier" charset="0"/>
              </a:rPr>
              <a:t>Number</a:t>
            </a:r>
            <a:r>
              <a:rPr lang="fr-FR" sz="1400" dirty="0">
                <a:latin typeface="Courier" charset="0"/>
                <a:ea typeface="Courier" charset="0"/>
                <a:cs typeface="Courier" charset="0"/>
              </a:rPr>
              <a:t>(3)</a:t>
            </a:r>
          </a:p>
          <a:p>
            <a:r>
              <a:rPr lang="fr-FR" sz="1400" dirty="0">
                <a:latin typeface="Courier" charset="0"/>
                <a:ea typeface="Courier" charset="0"/>
                <a:cs typeface="Courier" charset="0"/>
              </a:rPr>
              <a:t>x + "" 					// Même chose que String(x)</a:t>
            </a:r>
          </a:p>
          <a:p>
            <a:r>
              <a:rPr lang="fr-FR" sz="1400" dirty="0">
                <a:latin typeface="Courier" charset="0"/>
                <a:ea typeface="Courier" charset="0"/>
                <a:cs typeface="Courier" charset="0"/>
              </a:rPr>
              <a:t>+x 					</a:t>
            </a:r>
            <a:r>
              <a:rPr lang="fr-FR" sz="1400" dirty="0" smtClean="0">
                <a:latin typeface="Courier" charset="0"/>
                <a:ea typeface="Courier" charset="0"/>
                <a:cs typeface="Courier" charset="0"/>
              </a:rPr>
              <a:t>// </a:t>
            </a:r>
            <a:r>
              <a:rPr lang="fr-FR" sz="1400" dirty="0">
                <a:latin typeface="Courier" charset="0"/>
                <a:ea typeface="Courier" charset="0"/>
                <a:cs typeface="Courier" charset="0"/>
              </a:rPr>
              <a:t>Même chose que </a:t>
            </a:r>
            <a:r>
              <a:rPr lang="fr-FR" sz="1400" dirty="0" err="1">
                <a:latin typeface="Courier" charset="0"/>
                <a:ea typeface="Courier" charset="0"/>
                <a:cs typeface="Courier" charset="0"/>
              </a:rPr>
              <a:t>Number</a:t>
            </a:r>
            <a:r>
              <a:rPr lang="fr-FR" sz="1400" dirty="0">
                <a:latin typeface="Courier" charset="0"/>
                <a:ea typeface="Courier" charset="0"/>
                <a:cs typeface="Courier" charset="0"/>
              </a:rPr>
              <a:t>(x).</a:t>
            </a:r>
          </a:p>
        </p:txBody>
      </p:sp>
      <p:pic>
        <p:nvPicPr>
          <p:cNvPr id="10" name="Image 9"/>
          <p:cNvPicPr>
            <a:picLocks noChangeAspect="1"/>
          </p:cNvPicPr>
          <p:nvPr/>
        </p:nvPicPr>
        <p:blipFill>
          <a:blip r:embed="rId4"/>
          <a:stretch>
            <a:fillRect/>
          </a:stretch>
        </p:blipFill>
        <p:spPr>
          <a:xfrm>
            <a:off x="9057990" y="3285988"/>
            <a:ext cx="549088" cy="549088"/>
          </a:xfrm>
          <a:prstGeom prst="rect">
            <a:avLst/>
          </a:prstGeom>
        </p:spPr>
      </p:pic>
    </p:spTree>
    <p:extLst>
      <p:ext uri="{BB962C8B-B14F-4D97-AF65-F5344CB8AC3E}">
        <p14:creationId xmlns:p14="http://schemas.microsoft.com/office/powerpoint/2010/main" val="52640139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variables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400822"/>
          </a:xfrm>
        </p:spPr>
        <p:txBody>
          <a:bodyPr>
            <a:normAutofit lnSpcReduction="10000"/>
          </a:bodyPr>
          <a:lstStyle/>
          <a:p>
            <a:pPr>
              <a:buFont typeface="Wingdings" panose="05000000000000000000" pitchFamily="2" charset="2"/>
              <a:buChar char="Ø"/>
            </a:pPr>
            <a:r>
              <a:rPr lang="fr-FR" dirty="0" smtClean="0"/>
              <a:t>Les variables sont déclarées avec le mot clé </a:t>
            </a:r>
            <a:r>
              <a:rPr lang="fr-FR" dirty="0" smtClean="0">
                <a:solidFill>
                  <a:srgbClr val="0070C0"/>
                </a:solidFill>
              </a:rPr>
              <a:t>var</a:t>
            </a:r>
            <a:r>
              <a:rPr lang="fr-FR" dirty="0" smtClean="0"/>
              <a:t>.</a:t>
            </a:r>
          </a:p>
          <a:p>
            <a:pPr>
              <a:buFont typeface="Wingdings" panose="05000000000000000000" pitchFamily="2" charset="2"/>
              <a:buChar char="Ø"/>
            </a:pPr>
            <a:endParaRPr lang="en-US" sz="2400" dirty="0">
              <a:latin typeface="Courier" charset="0"/>
            </a:endParaRPr>
          </a:p>
          <a:p>
            <a:pPr>
              <a:buFont typeface="Wingdings" panose="05000000000000000000" pitchFamily="2" charset="2"/>
              <a:buChar char="Ø"/>
            </a:pPr>
            <a:r>
              <a:rPr lang="fr-FR" dirty="0" smtClean="0"/>
              <a:t>Si une variable n’est pas initialisée elle aura la valeur </a:t>
            </a:r>
            <a:r>
              <a:rPr lang="fr-FR" dirty="0" err="1" smtClean="0">
                <a:solidFill>
                  <a:srgbClr val="0070C0"/>
                </a:solidFill>
              </a:rPr>
              <a:t>undefined</a:t>
            </a:r>
            <a:r>
              <a:rPr lang="fr-FR" dirty="0" smtClean="0">
                <a:solidFill>
                  <a:srgbClr val="0070C0"/>
                </a:solidFill>
              </a:rPr>
              <a:t>.</a:t>
            </a:r>
          </a:p>
          <a:p>
            <a:pPr>
              <a:buFont typeface="Wingdings" panose="05000000000000000000" pitchFamily="2" charset="2"/>
              <a:buChar char="Ø"/>
            </a:pPr>
            <a:endParaRPr lang="fr-FR" dirty="0" smtClean="0">
              <a:solidFill>
                <a:srgbClr val="0070C0"/>
              </a:solidFill>
            </a:endParaRPr>
          </a:p>
          <a:p>
            <a:pPr>
              <a:buFont typeface="Wingdings" panose="05000000000000000000" pitchFamily="2" charset="2"/>
              <a:buChar char="Ø"/>
            </a:pPr>
            <a:r>
              <a:rPr lang="fr-FR" dirty="0" smtClean="0"/>
              <a:t>Une variable déclarée </a:t>
            </a:r>
            <a:r>
              <a:rPr lang="fr-FR" dirty="0" smtClean="0">
                <a:solidFill>
                  <a:srgbClr val="0070C0"/>
                </a:solidFill>
              </a:rPr>
              <a:t>sans</a:t>
            </a:r>
            <a:r>
              <a:rPr lang="fr-FR" dirty="0" smtClean="0"/>
              <a:t> utiliser le mot </a:t>
            </a:r>
            <a:r>
              <a:rPr lang="fr-FR" dirty="0" smtClean="0">
                <a:solidFill>
                  <a:srgbClr val="0070C0"/>
                </a:solidFill>
              </a:rPr>
              <a:t>var</a:t>
            </a:r>
            <a:r>
              <a:rPr lang="fr-FR" dirty="0" smtClean="0"/>
              <a:t> est une </a:t>
            </a:r>
            <a:r>
              <a:rPr lang="fr-FR" dirty="0" smtClean="0">
                <a:solidFill>
                  <a:srgbClr val="0070C0"/>
                </a:solidFill>
              </a:rPr>
              <a:t>variable globale</a:t>
            </a:r>
            <a:r>
              <a:rPr lang="fr-FR" dirty="0" smtClean="0"/>
              <a:t>.</a:t>
            </a:r>
          </a:p>
          <a:p>
            <a:pPr>
              <a:buFont typeface="Wingdings" panose="05000000000000000000" pitchFamily="2" charset="2"/>
              <a:buChar char="Ø"/>
            </a:pPr>
            <a:endParaRPr lang="fr-FR" dirty="0" smtClean="0"/>
          </a:p>
          <a:p>
            <a:pPr>
              <a:buFont typeface="Wingdings" panose="05000000000000000000" pitchFamily="2" charset="2"/>
              <a:buChar char="Ø"/>
            </a:pPr>
            <a:r>
              <a:rPr lang="fr-FR" dirty="0" smtClean="0"/>
              <a:t>Les variables sont </a:t>
            </a:r>
            <a:r>
              <a:rPr lang="fr-FR" dirty="0" smtClean="0">
                <a:solidFill>
                  <a:srgbClr val="0070C0"/>
                </a:solidFill>
              </a:rPr>
              <a:t>non typées</a:t>
            </a:r>
            <a:r>
              <a:rPr lang="fr-FR" dirty="0" smtClean="0"/>
              <a:t>, le type est associé lors de l’exécution et il </a:t>
            </a:r>
            <a:r>
              <a:rPr lang="fr-FR" dirty="0" smtClean="0">
                <a:solidFill>
                  <a:srgbClr val="0070C0"/>
                </a:solidFill>
              </a:rPr>
              <a:t>peut changer</a:t>
            </a:r>
            <a:r>
              <a:rPr lang="fr-FR" dirty="0" smtClean="0"/>
              <a:t>.</a:t>
            </a:r>
          </a:p>
        </p:txBody>
      </p:sp>
    </p:spTree>
    <p:extLst>
      <p:ext uri="{BB962C8B-B14F-4D97-AF65-F5344CB8AC3E}">
        <p14:creationId xmlns:p14="http://schemas.microsoft.com/office/powerpoint/2010/main" val="3158790060"/>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La portée des variables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400822"/>
          </a:xfrm>
        </p:spPr>
        <p:txBody>
          <a:bodyPr>
            <a:normAutofit/>
          </a:bodyPr>
          <a:lstStyle/>
          <a:p>
            <a:pPr algn="just">
              <a:buFont typeface="Wingdings" panose="05000000000000000000" pitchFamily="2" charset="2"/>
              <a:buChar char="Ø"/>
            </a:pPr>
            <a:r>
              <a:rPr lang="fr-FR" sz="2400" dirty="0" smtClean="0"/>
              <a:t>La portée (scope) d’une variable est l’emplacement dans lequel elle est définie.</a:t>
            </a:r>
            <a:endParaRPr lang="fr-FR" sz="2400" dirty="0"/>
          </a:p>
          <a:p>
            <a:pPr algn="just">
              <a:buFont typeface="Wingdings" panose="05000000000000000000" pitchFamily="2" charset="2"/>
              <a:buChar char="Ø"/>
            </a:pPr>
            <a:r>
              <a:rPr lang="fr-FR" sz="2400" dirty="0" smtClean="0"/>
              <a:t>Variables globales : ce sont les variables définies dans tout le script JS.</a:t>
            </a:r>
            <a:endParaRPr lang="fr-FR" sz="2400" dirty="0"/>
          </a:p>
          <a:p>
            <a:pPr algn="just">
              <a:buFont typeface="Wingdings" panose="05000000000000000000" pitchFamily="2" charset="2"/>
              <a:buChar char="Ø"/>
            </a:pPr>
            <a:r>
              <a:rPr lang="fr-FR" sz="2400" dirty="0" smtClean="0"/>
              <a:t>Variables locales</a:t>
            </a:r>
            <a:endParaRPr lang="fr-FR" sz="2400" dirty="0"/>
          </a:p>
          <a:p>
            <a:pPr lvl="1" algn="just">
              <a:buFont typeface="Wingdings" panose="05000000000000000000" pitchFamily="2" charset="2"/>
              <a:buChar char="Ø"/>
            </a:pPr>
            <a:r>
              <a:rPr lang="fr-FR" sz="2400" dirty="0" smtClean="0"/>
              <a:t>Déclarées dans le corps d’une fonction </a:t>
            </a:r>
            <a:endParaRPr lang="fr-FR" sz="2400" dirty="0"/>
          </a:p>
          <a:p>
            <a:pPr lvl="1">
              <a:buFont typeface="Wingdings" panose="05000000000000000000" pitchFamily="2" charset="2"/>
              <a:buChar char="Ø"/>
            </a:pPr>
            <a:r>
              <a:rPr lang="fr-FR" sz="2400" dirty="0" smtClean="0"/>
              <a:t>Définit dans une fonction ou dans n’importe quelle fonction définie à l’intérieur de celle-ci.</a:t>
            </a:r>
            <a:endParaRPr lang="fr-FR" sz="2400" dirty="0"/>
          </a:p>
          <a:p>
            <a:pPr lvl="1">
              <a:buFont typeface="Wingdings" panose="05000000000000000000" pitchFamily="2" charset="2"/>
              <a:buChar char="Ø"/>
            </a:pPr>
            <a:r>
              <a:rPr lang="fr-FR" sz="2400" dirty="0" smtClean="0"/>
              <a:t>Vous devez toujours utiliser </a:t>
            </a:r>
            <a:r>
              <a:rPr lang="fr-FR" sz="2400" dirty="0" smtClean="0">
                <a:solidFill>
                  <a:srgbClr val="0070C0"/>
                </a:solidFill>
              </a:rPr>
              <a:t>var</a:t>
            </a:r>
            <a:r>
              <a:rPr lang="fr-FR" sz="2400" dirty="0" smtClean="0"/>
              <a:t> pour les variables locales</a:t>
            </a:r>
            <a:endParaRPr lang="fr-FR" sz="2400" dirty="0"/>
          </a:p>
          <a:p>
            <a:pPr>
              <a:buFont typeface="Wingdings" panose="05000000000000000000" pitchFamily="2" charset="2"/>
              <a:buChar char="Ø"/>
            </a:pPr>
            <a:r>
              <a:rPr lang="fr-FR" sz="2400" dirty="0"/>
              <a:t>JS </a:t>
            </a:r>
            <a:r>
              <a:rPr lang="fr-FR" sz="2400" dirty="0" smtClean="0"/>
              <a:t>n’a </a:t>
            </a:r>
            <a:r>
              <a:rPr lang="fr-FR" sz="2400" b="1" dirty="0" smtClean="0">
                <a:solidFill>
                  <a:srgbClr val="FF0000"/>
                </a:solidFill>
              </a:rPr>
              <a:t>pas</a:t>
            </a:r>
            <a:r>
              <a:rPr lang="fr-FR" sz="2400" dirty="0" smtClean="0">
                <a:solidFill>
                  <a:srgbClr val="FF0000"/>
                </a:solidFill>
              </a:rPr>
              <a:t> </a:t>
            </a:r>
            <a:r>
              <a:rPr lang="fr-FR" sz="2400" dirty="0" smtClean="0"/>
              <a:t>de </a:t>
            </a:r>
            <a:r>
              <a:rPr lang="fr-FR" sz="2400" b="1" dirty="0" smtClean="0">
                <a:solidFill>
                  <a:srgbClr val="0070C0"/>
                </a:solidFill>
              </a:rPr>
              <a:t>portée de block</a:t>
            </a:r>
            <a:r>
              <a:rPr lang="fr-FR" sz="2400" dirty="0" smtClean="0"/>
              <a:t>.</a:t>
            </a:r>
            <a:endParaRPr lang="fr-FR" sz="2400" dirty="0"/>
          </a:p>
        </p:txBody>
      </p:sp>
      <p:pic>
        <p:nvPicPr>
          <p:cNvPr id="10" name="Image 9"/>
          <p:cNvPicPr>
            <a:picLocks noChangeAspect="1"/>
          </p:cNvPicPr>
          <p:nvPr/>
        </p:nvPicPr>
        <p:blipFill>
          <a:blip r:embed="rId4"/>
          <a:stretch>
            <a:fillRect/>
          </a:stretch>
        </p:blipFill>
        <p:spPr>
          <a:xfrm>
            <a:off x="6877149" y="6083245"/>
            <a:ext cx="685130" cy="740181"/>
          </a:xfrm>
          <a:prstGeom prst="rect">
            <a:avLst/>
          </a:prstGeom>
        </p:spPr>
      </p:pic>
    </p:spTree>
    <p:extLst>
      <p:ext uri="{BB962C8B-B14F-4D97-AF65-F5344CB8AC3E}">
        <p14:creationId xmlns:p14="http://schemas.microsoft.com/office/powerpoint/2010/main" val="163318722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La portée des variables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400822"/>
          </a:xfrm>
        </p:spPr>
        <p:txBody>
          <a:bodyPr>
            <a:normAutofit/>
          </a:bodyPr>
          <a:lstStyle/>
          <a:p>
            <a:pPr algn="just">
              <a:buFont typeface="Wingdings" panose="05000000000000000000" pitchFamily="2" charset="2"/>
              <a:buChar char="Ø"/>
            </a:pPr>
            <a:r>
              <a:rPr lang="fr-FR" sz="2400" dirty="0" smtClean="0"/>
              <a:t>La portée (scope) d’une variable est l’emplacement dans lequel elle est définie.</a:t>
            </a:r>
            <a:endParaRPr lang="fr-FR" sz="2400" dirty="0"/>
          </a:p>
          <a:p>
            <a:pPr algn="just">
              <a:buFont typeface="Wingdings" panose="05000000000000000000" pitchFamily="2" charset="2"/>
              <a:buChar char="Ø"/>
            </a:pPr>
            <a:r>
              <a:rPr lang="fr-FR" sz="2400" dirty="0" smtClean="0"/>
              <a:t>Variables globales : ce sont les variables définies dans tout le script JS.</a:t>
            </a:r>
            <a:endParaRPr lang="fr-FR" sz="2400" dirty="0"/>
          </a:p>
          <a:p>
            <a:pPr algn="just">
              <a:buFont typeface="Wingdings" panose="05000000000000000000" pitchFamily="2" charset="2"/>
              <a:buChar char="Ø"/>
            </a:pPr>
            <a:r>
              <a:rPr lang="fr-FR" sz="2400" dirty="0" smtClean="0"/>
              <a:t>Variables locales</a:t>
            </a:r>
            <a:endParaRPr lang="fr-FR" sz="2400" dirty="0"/>
          </a:p>
          <a:p>
            <a:pPr lvl="1" algn="just">
              <a:buFont typeface="Wingdings" panose="05000000000000000000" pitchFamily="2" charset="2"/>
              <a:buChar char="Ø"/>
            </a:pPr>
            <a:r>
              <a:rPr lang="fr-FR" sz="2400" dirty="0" smtClean="0"/>
              <a:t>Déclarées dans le corps d’une fonction </a:t>
            </a:r>
            <a:endParaRPr lang="fr-FR" sz="2400" dirty="0"/>
          </a:p>
          <a:p>
            <a:pPr lvl="1">
              <a:buFont typeface="Wingdings" panose="05000000000000000000" pitchFamily="2" charset="2"/>
              <a:buChar char="Ø"/>
            </a:pPr>
            <a:r>
              <a:rPr lang="fr-FR" sz="2400" dirty="0" smtClean="0"/>
              <a:t>Définit dans une fonction ou dans n’importe quelle fonction définie à l’intérieur de celle-ci.</a:t>
            </a:r>
            <a:endParaRPr lang="fr-FR" sz="2400" dirty="0"/>
          </a:p>
          <a:p>
            <a:pPr lvl="1">
              <a:buFont typeface="Wingdings" panose="05000000000000000000" pitchFamily="2" charset="2"/>
              <a:buChar char="Ø"/>
            </a:pPr>
            <a:r>
              <a:rPr lang="fr-FR" sz="2400" dirty="0" smtClean="0"/>
              <a:t>Vous devez toujours utiliser </a:t>
            </a:r>
            <a:r>
              <a:rPr lang="fr-FR" sz="2400" dirty="0" smtClean="0">
                <a:solidFill>
                  <a:srgbClr val="0070C0"/>
                </a:solidFill>
              </a:rPr>
              <a:t>var</a:t>
            </a:r>
            <a:r>
              <a:rPr lang="fr-FR" sz="2400" dirty="0" smtClean="0"/>
              <a:t> pour les variables locales</a:t>
            </a:r>
            <a:endParaRPr lang="fr-FR" sz="2400" dirty="0"/>
          </a:p>
          <a:p>
            <a:pPr>
              <a:buFont typeface="Wingdings" panose="05000000000000000000" pitchFamily="2" charset="2"/>
              <a:buChar char="Ø"/>
            </a:pPr>
            <a:r>
              <a:rPr lang="fr-FR" sz="2400" dirty="0"/>
              <a:t>JS </a:t>
            </a:r>
            <a:r>
              <a:rPr lang="fr-FR" sz="2400" dirty="0" smtClean="0"/>
              <a:t>n’a </a:t>
            </a:r>
            <a:r>
              <a:rPr lang="fr-FR" sz="2400" b="1" dirty="0" smtClean="0">
                <a:solidFill>
                  <a:srgbClr val="FF0000"/>
                </a:solidFill>
              </a:rPr>
              <a:t>pas</a:t>
            </a:r>
            <a:r>
              <a:rPr lang="fr-FR" sz="2400" dirty="0" smtClean="0">
                <a:solidFill>
                  <a:srgbClr val="FF0000"/>
                </a:solidFill>
              </a:rPr>
              <a:t> </a:t>
            </a:r>
            <a:r>
              <a:rPr lang="fr-FR" sz="2400" dirty="0" smtClean="0"/>
              <a:t>de </a:t>
            </a:r>
            <a:r>
              <a:rPr lang="fr-FR" sz="2400" b="1" dirty="0" smtClean="0">
                <a:solidFill>
                  <a:srgbClr val="0070C0"/>
                </a:solidFill>
              </a:rPr>
              <a:t>portée de block</a:t>
            </a:r>
            <a:r>
              <a:rPr lang="fr-FR" sz="2400" dirty="0" smtClean="0"/>
              <a:t>.</a:t>
            </a:r>
            <a:endParaRPr lang="fr-FR" sz="2400" dirty="0"/>
          </a:p>
        </p:txBody>
      </p:sp>
      <p:sp>
        <p:nvSpPr>
          <p:cNvPr id="9" name="ZoneTexte 8"/>
          <p:cNvSpPr txBox="1"/>
          <p:nvPr/>
        </p:nvSpPr>
        <p:spPr>
          <a:xfrm>
            <a:off x="1254942" y="3542037"/>
            <a:ext cx="8043247" cy="3096344"/>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100" dirty="0" err="1">
                <a:solidFill>
                  <a:schemeClr val="accent3"/>
                </a:solidFill>
                <a:latin typeface="Courier" charset="0"/>
                <a:ea typeface="Courier" charset="0"/>
                <a:cs typeface="Courier" charset="0"/>
              </a:rPr>
              <a:t>function</a:t>
            </a:r>
            <a:r>
              <a:rPr lang="fr-FR" sz="1100" dirty="0">
                <a:solidFill>
                  <a:schemeClr val="accent3"/>
                </a:solidFill>
                <a:latin typeface="Courier" charset="0"/>
                <a:ea typeface="Courier" charset="0"/>
                <a:cs typeface="Courier" charset="0"/>
              </a:rPr>
              <a:t> </a:t>
            </a:r>
            <a:r>
              <a:rPr lang="fr-FR" sz="1100" dirty="0">
                <a:latin typeface="Courier" charset="0"/>
                <a:ea typeface="Courier" charset="0"/>
                <a:cs typeface="Courier" charset="0"/>
              </a:rPr>
              <a:t>test(o) {</a:t>
            </a:r>
          </a:p>
          <a:p>
            <a:pPr lvl="1"/>
            <a:r>
              <a:rPr lang="fr-FR" sz="1100" dirty="0">
                <a:solidFill>
                  <a:schemeClr val="accent3"/>
                </a:solidFill>
                <a:latin typeface="Courier" charset="0"/>
                <a:ea typeface="Courier" charset="0"/>
                <a:cs typeface="Courier" charset="0"/>
              </a:rPr>
              <a:t>var</a:t>
            </a:r>
            <a:r>
              <a:rPr lang="fr-FR" sz="1100" dirty="0">
                <a:latin typeface="Courier" charset="0"/>
                <a:ea typeface="Courier" charset="0"/>
                <a:cs typeface="Courier" charset="0"/>
              </a:rPr>
              <a:t> i = 0; </a:t>
            </a:r>
            <a:r>
              <a:rPr lang="fr-FR" sz="1100" dirty="0" smtClean="0">
                <a:latin typeface="Courier" charset="0"/>
                <a:ea typeface="Courier" charset="0"/>
                <a:cs typeface="Courier" charset="0"/>
              </a:rPr>
              <a:t>				</a:t>
            </a:r>
            <a:r>
              <a:rPr lang="fr-FR" sz="1100" dirty="0" smtClean="0">
                <a:solidFill>
                  <a:schemeClr val="bg1">
                    <a:lumMod val="50000"/>
                  </a:schemeClr>
                </a:solidFill>
                <a:latin typeface="Courier" charset="0"/>
                <a:ea typeface="Courier" charset="0"/>
                <a:cs typeface="Courier" charset="0"/>
              </a:rPr>
              <a:t>// </a:t>
            </a:r>
            <a:r>
              <a:rPr lang="fr-FR" sz="1100" dirty="0">
                <a:solidFill>
                  <a:schemeClr val="bg1">
                    <a:lumMod val="50000"/>
                  </a:schemeClr>
                </a:solidFill>
                <a:latin typeface="Courier" charset="0"/>
                <a:ea typeface="Courier" charset="0"/>
                <a:cs typeface="Courier" charset="0"/>
              </a:rPr>
              <a:t>i </a:t>
            </a:r>
            <a:r>
              <a:rPr lang="fr-FR" sz="1100" dirty="0" smtClean="0">
                <a:solidFill>
                  <a:schemeClr val="bg1">
                    <a:lumMod val="50000"/>
                  </a:schemeClr>
                </a:solidFill>
                <a:latin typeface="Courier" charset="0"/>
                <a:ea typeface="Courier" charset="0"/>
                <a:cs typeface="Courier" charset="0"/>
              </a:rPr>
              <a:t>est défini dans la fonction </a:t>
            </a:r>
            <a:endParaRPr lang="fr-FR" sz="1100" dirty="0">
              <a:solidFill>
                <a:schemeClr val="bg1">
                  <a:lumMod val="50000"/>
                </a:schemeClr>
              </a:solidFill>
              <a:latin typeface="Courier" charset="0"/>
              <a:ea typeface="Courier" charset="0"/>
              <a:cs typeface="Courier" charset="0"/>
            </a:endParaRPr>
          </a:p>
          <a:p>
            <a:pPr lvl="1"/>
            <a:r>
              <a:rPr lang="fr-FR" sz="1100" dirty="0">
                <a:solidFill>
                  <a:schemeClr val="accent3"/>
                </a:solidFill>
                <a:latin typeface="Courier" charset="0"/>
                <a:ea typeface="Courier" charset="0"/>
                <a:cs typeface="Courier" charset="0"/>
              </a:rPr>
              <a:t>if</a:t>
            </a:r>
            <a:r>
              <a:rPr lang="fr-FR" sz="1100" dirty="0">
                <a:latin typeface="Courier" charset="0"/>
                <a:ea typeface="Courier" charset="0"/>
                <a:cs typeface="Courier" charset="0"/>
              </a:rPr>
              <a:t> (</a:t>
            </a:r>
            <a:r>
              <a:rPr lang="fr-FR" sz="1100" dirty="0" err="1">
                <a:solidFill>
                  <a:schemeClr val="accent3"/>
                </a:solidFill>
                <a:latin typeface="Courier" charset="0"/>
                <a:ea typeface="Courier" charset="0"/>
                <a:cs typeface="Courier" charset="0"/>
              </a:rPr>
              <a:t>typeof</a:t>
            </a:r>
            <a:r>
              <a:rPr lang="fr-FR" sz="1100" dirty="0">
                <a:solidFill>
                  <a:schemeClr val="accent3"/>
                </a:solidFill>
                <a:latin typeface="Courier" charset="0"/>
                <a:ea typeface="Courier" charset="0"/>
                <a:cs typeface="Courier" charset="0"/>
              </a:rPr>
              <a:t> </a:t>
            </a:r>
            <a:r>
              <a:rPr lang="fr-FR" sz="1100" dirty="0">
                <a:latin typeface="Courier" charset="0"/>
                <a:ea typeface="Courier" charset="0"/>
                <a:cs typeface="Courier" charset="0"/>
              </a:rPr>
              <a:t>o == "</a:t>
            </a:r>
            <a:r>
              <a:rPr lang="fr-FR" sz="1100" dirty="0" err="1">
                <a:latin typeface="Courier" charset="0"/>
                <a:ea typeface="Courier" charset="0"/>
                <a:cs typeface="Courier" charset="0"/>
              </a:rPr>
              <a:t>object</a:t>
            </a:r>
            <a:r>
              <a:rPr lang="fr-FR" sz="1100" dirty="0">
                <a:latin typeface="Courier" charset="0"/>
                <a:ea typeface="Courier" charset="0"/>
                <a:cs typeface="Courier" charset="0"/>
              </a:rPr>
              <a:t>") {</a:t>
            </a:r>
          </a:p>
          <a:p>
            <a:pPr lvl="2"/>
            <a:r>
              <a:rPr lang="fr-FR" sz="1100" dirty="0">
                <a:solidFill>
                  <a:schemeClr val="accent3"/>
                </a:solidFill>
                <a:latin typeface="Courier" charset="0"/>
                <a:ea typeface="Courier" charset="0"/>
                <a:cs typeface="Courier" charset="0"/>
              </a:rPr>
              <a:t>var</a:t>
            </a:r>
            <a:r>
              <a:rPr lang="fr-FR" sz="1100" dirty="0">
                <a:latin typeface="Courier" charset="0"/>
                <a:ea typeface="Courier" charset="0"/>
                <a:cs typeface="Courier" charset="0"/>
              </a:rPr>
              <a:t> j = 0; </a:t>
            </a:r>
            <a:r>
              <a:rPr lang="fr-FR" sz="1100" dirty="0" smtClean="0">
                <a:latin typeface="Courier" charset="0"/>
                <a:ea typeface="Courier" charset="0"/>
                <a:cs typeface="Courier" charset="0"/>
              </a:rPr>
              <a:t>			</a:t>
            </a:r>
            <a:r>
              <a:rPr lang="fr-FR" sz="1100" dirty="0" smtClean="0">
                <a:solidFill>
                  <a:schemeClr val="bg1">
                    <a:lumMod val="50000"/>
                  </a:schemeClr>
                </a:solidFill>
                <a:latin typeface="Courier" charset="0"/>
                <a:ea typeface="Courier" charset="0"/>
                <a:cs typeface="Courier" charset="0"/>
              </a:rPr>
              <a:t>// j est </a:t>
            </a:r>
            <a:r>
              <a:rPr lang="fr-FR" sz="1100" dirty="0">
                <a:solidFill>
                  <a:schemeClr val="bg1">
                    <a:lumMod val="50000"/>
                  </a:schemeClr>
                </a:solidFill>
                <a:latin typeface="Courier" charset="0"/>
                <a:ea typeface="Courier" charset="0"/>
                <a:cs typeface="Courier" charset="0"/>
              </a:rPr>
              <a:t>défini dans la </a:t>
            </a:r>
            <a:endParaRPr lang="fr-FR" sz="1100" dirty="0" smtClean="0">
              <a:solidFill>
                <a:schemeClr val="bg1">
                  <a:lumMod val="50000"/>
                </a:schemeClr>
              </a:solidFill>
              <a:latin typeface="Courier" charset="0"/>
              <a:ea typeface="Courier" charset="0"/>
              <a:cs typeface="Courier" charset="0"/>
            </a:endParaRPr>
          </a:p>
          <a:p>
            <a:pPr lvl="2"/>
            <a:r>
              <a:rPr lang="fr-FR" sz="1100" dirty="0" smtClean="0">
                <a:solidFill>
                  <a:schemeClr val="accent3"/>
                </a:solidFill>
                <a:latin typeface="Courier" charset="0"/>
                <a:ea typeface="Courier" charset="0"/>
                <a:cs typeface="Courier" charset="0"/>
              </a:rPr>
              <a:t>for</a:t>
            </a:r>
            <a:r>
              <a:rPr lang="fr-FR" sz="1100" dirty="0" smtClean="0">
                <a:latin typeface="Courier" charset="0"/>
                <a:ea typeface="Courier" charset="0"/>
                <a:cs typeface="Courier" charset="0"/>
              </a:rPr>
              <a:t> (</a:t>
            </a:r>
            <a:r>
              <a:rPr lang="fr-FR" sz="1100" dirty="0">
                <a:solidFill>
                  <a:schemeClr val="accent3"/>
                </a:solidFill>
                <a:latin typeface="Courier" charset="0"/>
                <a:ea typeface="Courier" charset="0"/>
                <a:cs typeface="Courier" charset="0"/>
              </a:rPr>
              <a:t>var</a:t>
            </a:r>
            <a:r>
              <a:rPr lang="fr-FR" sz="1100" dirty="0">
                <a:latin typeface="Courier" charset="0"/>
                <a:ea typeface="Courier" charset="0"/>
                <a:cs typeface="Courier" charset="0"/>
              </a:rPr>
              <a:t> k=0; k &lt; 10; k++) { </a:t>
            </a:r>
            <a:r>
              <a:rPr lang="fr-FR" sz="1100" dirty="0" smtClean="0">
                <a:latin typeface="Courier" charset="0"/>
                <a:ea typeface="Courier" charset="0"/>
                <a:cs typeface="Courier" charset="0"/>
              </a:rPr>
              <a:t>		</a:t>
            </a:r>
            <a:r>
              <a:rPr lang="fr-FR" sz="1100" dirty="0" smtClean="0">
                <a:solidFill>
                  <a:schemeClr val="bg1">
                    <a:lumMod val="50000"/>
                  </a:schemeClr>
                </a:solidFill>
                <a:latin typeface="Courier" charset="0"/>
                <a:ea typeface="Courier" charset="0"/>
                <a:cs typeface="Courier" charset="0"/>
              </a:rPr>
              <a:t>// </a:t>
            </a:r>
            <a:r>
              <a:rPr lang="fr-FR" sz="1100" dirty="0">
                <a:solidFill>
                  <a:schemeClr val="bg1">
                    <a:lumMod val="50000"/>
                  </a:schemeClr>
                </a:solidFill>
                <a:latin typeface="Courier" charset="0"/>
                <a:ea typeface="Courier" charset="0"/>
                <a:cs typeface="Courier" charset="0"/>
              </a:rPr>
              <a:t>k est défini dans la fonction pas </a:t>
            </a:r>
            <a:r>
              <a:rPr lang="fr-FR" sz="1100" dirty="0" smtClean="0">
                <a:solidFill>
                  <a:schemeClr val="bg1">
                    <a:lumMod val="50000"/>
                  </a:schemeClr>
                </a:solidFill>
                <a:latin typeface="Courier" charset="0"/>
                <a:ea typeface="Courier" charset="0"/>
                <a:cs typeface="Courier" charset="0"/>
              </a:rPr>
              <a:t>       </a:t>
            </a:r>
          </a:p>
          <a:p>
            <a:pPr lvl="2"/>
            <a:r>
              <a:rPr lang="fr-FR" sz="1100" dirty="0">
                <a:solidFill>
                  <a:schemeClr val="bg1">
                    <a:lumMod val="50000"/>
                  </a:schemeClr>
                </a:solidFill>
                <a:latin typeface="Courier" charset="0"/>
                <a:ea typeface="Courier" charset="0"/>
                <a:cs typeface="Courier" charset="0"/>
              </a:rPr>
              <a:t> </a:t>
            </a:r>
            <a:r>
              <a:rPr lang="fr-FR" sz="1100" dirty="0" smtClean="0">
                <a:solidFill>
                  <a:schemeClr val="bg1">
                    <a:lumMod val="50000"/>
                  </a:schemeClr>
                </a:solidFill>
                <a:latin typeface="Courier" charset="0"/>
                <a:ea typeface="Courier" charset="0"/>
                <a:cs typeface="Courier" charset="0"/>
              </a:rPr>
              <a:t>                                          //que </a:t>
            </a:r>
            <a:r>
              <a:rPr lang="fr-FR" sz="1100" dirty="0">
                <a:solidFill>
                  <a:schemeClr val="bg1">
                    <a:lumMod val="50000"/>
                  </a:schemeClr>
                </a:solidFill>
                <a:latin typeface="Courier" charset="0"/>
                <a:ea typeface="Courier" charset="0"/>
                <a:cs typeface="Courier" charset="0"/>
              </a:rPr>
              <a:t>dans </a:t>
            </a:r>
            <a:r>
              <a:rPr lang="fr-FR" sz="1100" dirty="0" smtClean="0">
                <a:solidFill>
                  <a:schemeClr val="bg1">
                    <a:lumMod val="50000"/>
                  </a:schemeClr>
                </a:solidFill>
                <a:latin typeface="Courier" charset="0"/>
                <a:ea typeface="Courier" charset="0"/>
                <a:cs typeface="Courier" charset="0"/>
              </a:rPr>
              <a:t>la boucle</a:t>
            </a:r>
            <a:endParaRPr lang="fr-FR" sz="1100" dirty="0">
              <a:solidFill>
                <a:schemeClr val="bg1">
                  <a:lumMod val="50000"/>
                </a:schemeClr>
              </a:solidFill>
              <a:latin typeface="Courier" charset="0"/>
              <a:ea typeface="Courier" charset="0"/>
              <a:cs typeface="Courier" charset="0"/>
            </a:endParaRPr>
          </a:p>
          <a:p>
            <a:pPr lvl="2"/>
            <a:r>
              <a:rPr lang="fr-FR" sz="1100" dirty="0" smtClean="0">
                <a:latin typeface="Courier" charset="0"/>
                <a:ea typeface="Courier" charset="0"/>
                <a:cs typeface="Courier" charset="0"/>
              </a:rPr>
              <a:t>	console.log(k</a:t>
            </a:r>
            <a:r>
              <a:rPr lang="fr-FR" sz="1100" dirty="0">
                <a:latin typeface="Courier" charset="0"/>
                <a:ea typeface="Courier" charset="0"/>
                <a:cs typeface="Courier" charset="0"/>
              </a:rPr>
              <a:t>); </a:t>
            </a:r>
            <a:r>
              <a:rPr lang="fr-FR" sz="1100" dirty="0" smtClean="0">
                <a:latin typeface="Courier" charset="0"/>
                <a:ea typeface="Courier" charset="0"/>
                <a:cs typeface="Courier" charset="0"/>
              </a:rPr>
              <a:t>		    </a:t>
            </a:r>
            <a:r>
              <a:rPr lang="fr-FR" sz="1100" dirty="0" smtClean="0">
                <a:solidFill>
                  <a:schemeClr val="bg1">
                    <a:lumMod val="50000"/>
                  </a:schemeClr>
                </a:solidFill>
                <a:latin typeface="Courier" charset="0"/>
                <a:ea typeface="Courier" charset="0"/>
                <a:cs typeface="Courier" charset="0"/>
              </a:rPr>
              <a:t>// Afficher les nombres de 0 à 9</a:t>
            </a:r>
          </a:p>
          <a:p>
            <a:pPr lvl="2"/>
            <a:r>
              <a:rPr lang="fr-FR" sz="1100" dirty="0" smtClean="0">
                <a:latin typeface="Courier" charset="0"/>
                <a:ea typeface="Courier" charset="0"/>
                <a:cs typeface="Courier" charset="0"/>
              </a:rPr>
              <a:t>}</a:t>
            </a:r>
            <a:endParaRPr lang="fr-FR" sz="1100" dirty="0">
              <a:latin typeface="Courier" charset="0"/>
              <a:ea typeface="Courier" charset="0"/>
              <a:cs typeface="Courier" charset="0"/>
            </a:endParaRPr>
          </a:p>
          <a:p>
            <a:pPr lvl="2"/>
            <a:r>
              <a:rPr lang="fr-FR" sz="1100" dirty="0">
                <a:latin typeface="Courier" charset="0"/>
                <a:ea typeface="Courier" charset="0"/>
                <a:cs typeface="Courier" charset="0"/>
              </a:rPr>
              <a:t>console.log(k); </a:t>
            </a:r>
            <a:r>
              <a:rPr lang="fr-FR" sz="1100" dirty="0" smtClean="0">
                <a:latin typeface="Courier" charset="0"/>
                <a:ea typeface="Courier" charset="0"/>
                <a:cs typeface="Courier" charset="0"/>
              </a:rPr>
              <a:t>				</a:t>
            </a:r>
            <a:r>
              <a:rPr lang="fr-FR" sz="1100" dirty="0" smtClean="0">
                <a:solidFill>
                  <a:schemeClr val="bg1">
                    <a:lumMod val="50000"/>
                  </a:schemeClr>
                </a:solidFill>
                <a:latin typeface="Courier" charset="0"/>
                <a:ea typeface="Courier" charset="0"/>
                <a:cs typeface="Courier" charset="0"/>
              </a:rPr>
              <a:t>// </a:t>
            </a:r>
            <a:r>
              <a:rPr lang="fr-FR" sz="1100" dirty="0">
                <a:solidFill>
                  <a:schemeClr val="bg1">
                    <a:lumMod val="50000"/>
                  </a:schemeClr>
                </a:solidFill>
                <a:latin typeface="Courier" charset="0"/>
                <a:ea typeface="Courier" charset="0"/>
                <a:cs typeface="Courier" charset="0"/>
              </a:rPr>
              <a:t>k </a:t>
            </a:r>
            <a:r>
              <a:rPr lang="fr-FR" sz="1100" dirty="0" smtClean="0">
                <a:solidFill>
                  <a:schemeClr val="bg1">
                    <a:lumMod val="50000"/>
                  </a:schemeClr>
                </a:solidFill>
                <a:latin typeface="Courier" charset="0"/>
                <a:ea typeface="Courier" charset="0"/>
                <a:cs typeface="Courier" charset="0"/>
              </a:rPr>
              <a:t>est toujours défini </a:t>
            </a:r>
            <a:endParaRPr lang="fr-FR" sz="1100" dirty="0">
              <a:solidFill>
                <a:schemeClr val="bg1">
                  <a:lumMod val="50000"/>
                </a:schemeClr>
              </a:solidFill>
              <a:latin typeface="Courier" charset="0"/>
              <a:ea typeface="Courier" charset="0"/>
              <a:cs typeface="Courier" charset="0"/>
            </a:endParaRPr>
          </a:p>
          <a:p>
            <a:pPr lvl="1"/>
            <a:r>
              <a:rPr lang="fr-FR" sz="1100" dirty="0">
                <a:latin typeface="Courier" charset="0"/>
                <a:ea typeface="Courier" charset="0"/>
                <a:cs typeface="Courier" charset="0"/>
              </a:rPr>
              <a:t>}</a:t>
            </a:r>
          </a:p>
          <a:p>
            <a:pPr lvl="1"/>
            <a:r>
              <a:rPr lang="fr-FR" sz="1100" dirty="0">
                <a:latin typeface="Courier" charset="0"/>
                <a:ea typeface="Courier" charset="0"/>
                <a:cs typeface="Courier" charset="0"/>
              </a:rPr>
              <a:t>console.log(j); </a:t>
            </a:r>
            <a:r>
              <a:rPr lang="fr-FR" sz="1100" dirty="0" smtClean="0">
                <a:latin typeface="Courier" charset="0"/>
                <a:ea typeface="Courier" charset="0"/>
                <a:cs typeface="Courier" charset="0"/>
              </a:rPr>
              <a:t>	      </a:t>
            </a:r>
            <a:r>
              <a:rPr lang="fr-FR" sz="1100" dirty="0" smtClean="0">
                <a:solidFill>
                  <a:schemeClr val="bg1">
                    <a:lumMod val="50000"/>
                  </a:schemeClr>
                </a:solidFill>
                <a:latin typeface="Courier" charset="0"/>
                <a:ea typeface="Courier" charset="0"/>
                <a:cs typeface="Courier" charset="0"/>
              </a:rPr>
              <a:t>// j </a:t>
            </a:r>
            <a:r>
              <a:rPr lang="fr-FR" sz="1100" dirty="0">
                <a:solidFill>
                  <a:schemeClr val="bg1">
                    <a:lumMod val="50000"/>
                  </a:schemeClr>
                </a:solidFill>
                <a:latin typeface="Courier" charset="0"/>
                <a:ea typeface="Courier" charset="0"/>
                <a:cs typeface="Courier" charset="0"/>
              </a:rPr>
              <a:t>est toujours </a:t>
            </a:r>
            <a:r>
              <a:rPr lang="fr-FR" sz="1100" dirty="0" smtClean="0">
                <a:solidFill>
                  <a:schemeClr val="bg1">
                    <a:lumMod val="50000"/>
                  </a:schemeClr>
                </a:solidFill>
                <a:latin typeface="Courier" charset="0"/>
                <a:ea typeface="Courier" charset="0"/>
                <a:cs typeface="Courier" charset="0"/>
              </a:rPr>
              <a:t>défini mais elle peut ne pas être initialisé</a:t>
            </a:r>
            <a:endParaRPr lang="fr-FR" sz="1100" dirty="0">
              <a:solidFill>
                <a:schemeClr val="bg1">
                  <a:lumMod val="50000"/>
                </a:schemeClr>
              </a:solidFill>
              <a:latin typeface="Courier" charset="0"/>
              <a:ea typeface="Courier" charset="0"/>
              <a:cs typeface="Courier" charset="0"/>
            </a:endParaRPr>
          </a:p>
          <a:p>
            <a:r>
              <a:rPr lang="fr-FR" sz="1100" dirty="0">
                <a:latin typeface="Courier" charset="0"/>
                <a:ea typeface="Courier" charset="0"/>
                <a:cs typeface="Courier" charset="0"/>
              </a:rPr>
              <a:t>}</a:t>
            </a:r>
            <a:endParaRPr lang="fr-FR" sz="1100" dirty="0" smtClean="0">
              <a:solidFill>
                <a:schemeClr val="bg1">
                  <a:lumMod val="50000"/>
                </a:schemeClr>
              </a:solidFill>
              <a:latin typeface="Courier" charset="0"/>
              <a:ea typeface="Courier" charset="0"/>
              <a:cs typeface="Courier" charset="0"/>
            </a:endParaRPr>
          </a:p>
        </p:txBody>
      </p:sp>
      <p:pic>
        <p:nvPicPr>
          <p:cNvPr id="10" name="Image 9"/>
          <p:cNvPicPr>
            <a:picLocks noChangeAspect="1"/>
          </p:cNvPicPr>
          <p:nvPr/>
        </p:nvPicPr>
        <p:blipFill>
          <a:blip r:embed="rId4"/>
          <a:stretch>
            <a:fillRect/>
          </a:stretch>
        </p:blipFill>
        <p:spPr>
          <a:xfrm>
            <a:off x="6877149" y="6083245"/>
            <a:ext cx="685130" cy="740181"/>
          </a:xfrm>
          <a:prstGeom prst="rect">
            <a:avLst/>
          </a:prstGeom>
        </p:spPr>
      </p:pic>
    </p:spTree>
    <p:extLst>
      <p:ext uri="{BB962C8B-B14F-4D97-AF65-F5344CB8AC3E}">
        <p14:creationId xmlns:p14="http://schemas.microsoft.com/office/powerpoint/2010/main" val="64638925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La portée des variables</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397014" cy="3024558"/>
          </a:xfrm>
        </p:spPr>
        <p:txBody>
          <a:bodyPr>
            <a:normAutofit/>
          </a:bodyPr>
          <a:lstStyle/>
          <a:p>
            <a:pPr algn="just">
              <a:buFont typeface="Wingdings" panose="05000000000000000000" pitchFamily="2" charset="2"/>
              <a:buChar char="Ø"/>
            </a:pPr>
            <a:r>
              <a:rPr lang="fr-FR" dirty="0" smtClean="0"/>
              <a:t>Les variables locales sont visibles dans la fonction même avant leur déclaration. </a:t>
            </a:r>
            <a:endParaRPr lang="fr-FR" dirty="0"/>
          </a:p>
          <a:p>
            <a:pPr algn="just">
              <a:buFont typeface="Wingdings" panose="05000000000000000000" pitchFamily="2" charset="2"/>
              <a:buChar char="Ø"/>
            </a:pPr>
            <a:r>
              <a:rPr lang="fr-FR" dirty="0" smtClean="0"/>
              <a:t>Ce processus est appelé le </a:t>
            </a:r>
            <a:r>
              <a:rPr lang="fr-FR" b="1" i="1" dirty="0" err="1" smtClean="0">
                <a:solidFill>
                  <a:srgbClr val="0070C0"/>
                </a:solidFill>
              </a:rPr>
              <a:t>hoisting</a:t>
            </a:r>
            <a:endParaRPr lang="fr-FR" b="1" dirty="0">
              <a:solidFill>
                <a:srgbClr val="0070C0"/>
              </a:solidFill>
            </a:endParaRPr>
          </a:p>
          <a:p>
            <a:pPr lvl="1" algn="just">
              <a:buFont typeface="Wingdings" panose="05000000000000000000" pitchFamily="2" charset="2"/>
              <a:buChar char="Ø"/>
            </a:pPr>
            <a:r>
              <a:rPr lang="fr-FR" dirty="0" smtClean="0"/>
              <a:t>Toutes les déclarations de variables sont « </a:t>
            </a:r>
            <a:r>
              <a:rPr lang="fr-FR" dirty="0" err="1" smtClean="0"/>
              <a:t>hoisté</a:t>
            </a:r>
            <a:r>
              <a:rPr lang="fr-FR" dirty="0" smtClean="0"/>
              <a:t> » (mis en haut). Ce n’est pas le cas des initialisations.</a:t>
            </a:r>
            <a:endParaRPr lang="fr-FR" sz="2400" dirty="0"/>
          </a:p>
        </p:txBody>
      </p:sp>
      <p:sp>
        <p:nvSpPr>
          <p:cNvPr id="9" name="ZoneTexte 8"/>
          <p:cNvSpPr txBox="1"/>
          <p:nvPr/>
        </p:nvSpPr>
        <p:spPr>
          <a:xfrm>
            <a:off x="1515533" y="4221088"/>
            <a:ext cx="8043247" cy="2448272"/>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600" dirty="0">
                <a:solidFill>
                  <a:schemeClr val="accent3"/>
                </a:solidFill>
                <a:latin typeface="Courier" charset="0"/>
                <a:ea typeface="Courier" charset="0"/>
                <a:cs typeface="Courier" charset="0"/>
              </a:rPr>
              <a:t>var </a:t>
            </a:r>
            <a:r>
              <a:rPr lang="fr-FR" sz="1600" dirty="0">
                <a:latin typeface="Courier" charset="0"/>
                <a:ea typeface="Courier" charset="0"/>
                <a:cs typeface="Courier" charset="0"/>
              </a:rPr>
              <a:t>scope = "</a:t>
            </a:r>
            <a:r>
              <a:rPr lang="fr-FR" sz="1600" dirty="0" smtClean="0">
                <a:latin typeface="Courier" charset="0"/>
                <a:ea typeface="Courier" charset="0"/>
                <a:cs typeface="Courier" charset="0"/>
              </a:rPr>
              <a:t>globale";</a:t>
            </a:r>
            <a:endParaRPr lang="fr-FR" sz="1600" dirty="0">
              <a:latin typeface="Courier" charset="0"/>
              <a:ea typeface="Courier" charset="0"/>
              <a:cs typeface="Courier" charset="0"/>
            </a:endParaRPr>
          </a:p>
          <a:p>
            <a:r>
              <a:rPr lang="fr-FR" sz="1600" dirty="0" err="1">
                <a:solidFill>
                  <a:schemeClr val="accent3"/>
                </a:solidFill>
                <a:latin typeface="Courier" charset="0"/>
                <a:ea typeface="Courier" charset="0"/>
                <a:cs typeface="Courier" charset="0"/>
              </a:rPr>
              <a:t>function</a:t>
            </a:r>
            <a:r>
              <a:rPr lang="fr-FR" sz="1600" dirty="0">
                <a:solidFill>
                  <a:schemeClr val="accent3"/>
                </a:solidFill>
                <a:latin typeface="Courier" charset="0"/>
                <a:ea typeface="Courier" charset="0"/>
                <a:cs typeface="Courier" charset="0"/>
              </a:rPr>
              <a:t> </a:t>
            </a:r>
            <a:r>
              <a:rPr lang="fr-FR" sz="1600" dirty="0" smtClean="0">
                <a:latin typeface="Courier" charset="0"/>
                <a:ea typeface="Courier" charset="0"/>
                <a:cs typeface="Courier" charset="0"/>
              </a:rPr>
              <a:t>f() </a:t>
            </a:r>
            <a:r>
              <a:rPr lang="fr-FR" sz="1600" dirty="0">
                <a:latin typeface="Courier" charset="0"/>
                <a:ea typeface="Courier" charset="0"/>
                <a:cs typeface="Courier" charset="0"/>
              </a:rPr>
              <a:t>{</a:t>
            </a:r>
          </a:p>
          <a:p>
            <a:r>
              <a:rPr lang="fr-FR" sz="1600" dirty="0">
                <a:latin typeface="Courier" charset="0"/>
                <a:ea typeface="Courier" charset="0"/>
                <a:cs typeface="Courier" charset="0"/>
              </a:rPr>
              <a:t>	console.log(scope); 	</a:t>
            </a:r>
            <a:endParaRPr lang="fr-FR" sz="1600" dirty="0">
              <a:solidFill>
                <a:schemeClr val="bg1">
                  <a:lumMod val="50000"/>
                </a:schemeClr>
              </a:solidFill>
              <a:latin typeface="Courier" charset="0"/>
              <a:ea typeface="Courier" charset="0"/>
              <a:cs typeface="Courier" charset="0"/>
            </a:endParaRPr>
          </a:p>
          <a:p>
            <a:r>
              <a:rPr lang="fr-FR" sz="1600" dirty="0">
                <a:latin typeface="Courier" charset="0"/>
                <a:ea typeface="Courier" charset="0"/>
                <a:cs typeface="Courier" charset="0"/>
              </a:rPr>
              <a:t>	var scope = "</a:t>
            </a:r>
            <a:r>
              <a:rPr lang="fr-FR" sz="1600" dirty="0" smtClean="0">
                <a:latin typeface="Courier" charset="0"/>
                <a:ea typeface="Courier" charset="0"/>
                <a:cs typeface="Courier" charset="0"/>
              </a:rPr>
              <a:t>locale"; </a:t>
            </a:r>
          </a:p>
          <a:p>
            <a:r>
              <a:rPr lang="fr-FR" sz="1600" dirty="0">
                <a:latin typeface="Courier" charset="0"/>
                <a:ea typeface="Courier" charset="0"/>
                <a:cs typeface="Courier" charset="0"/>
              </a:rPr>
              <a:t>	</a:t>
            </a:r>
            <a:endParaRPr lang="fr-FR" sz="1600" dirty="0" smtClean="0">
              <a:latin typeface="Courier" charset="0"/>
              <a:ea typeface="Courier" charset="0"/>
              <a:cs typeface="Courier" charset="0"/>
            </a:endParaRPr>
          </a:p>
          <a:p>
            <a:r>
              <a:rPr lang="fr-FR" sz="1600" dirty="0">
                <a:latin typeface="Courier" charset="0"/>
                <a:ea typeface="Courier" charset="0"/>
                <a:cs typeface="Courier" charset="0"/>
              </a:rPr>
              <a:t>	</a:t>
            </a:r>
            <a:r>
              <a:rPr lang="fr-FR" sz="1600" dirty="0" smtClean="0">
                <a:latin typeface="Courier" charset="0"/>
                <a:ea typeface="Courier" charset="0"/>
                <a:cs typeface="Courier" charset="0"/>
              </a:rPr>
              <a:t>console.log(scope</a:t>
            </a:r>
            <a:r>
              <a:rPr lang="fr-FR" sz="1600" dirty="0">
                <a:latin typeface="Courier" charset="0"/>
                <a:ea typeface="Courier" charset="0"/>
                <a:cs typeface="Courier" charset="0"/>
              </a:rPr>
              <a:t>); 	</a:t>
            </a:r>
            <a:endParaRPr lang="fr-FR" sz="1600" dirty="0">
              <a:solidFill>
                <a:schemeClr val="bg1">
                  <a:lumMod val="50000"/>
                </a:schemeClr>
              </a:solidFill>
              <a:latin typeface="Courier" charset="0"/>
              <a:ea typeface="Courier" charset="0"/>
              <a:cs typeface="Courier" charset="0"/>
            </a:endParaRPr>
          </a:p>
          <a:p>
            <a:r>
              <a:rPr lang="fr-FR" sz="1600" dirty="0">
                <a:latin typeface="Courier" charset="0"/>
                <a:ea typeface="Courier" charset="0"/>
                <a:cs typeface="Courier" charset="0"/>
              </a:rPr>
              <a:t>}</a:t>
            </a:r>
          </a:p>
        </p:txBody>
      </p:sp>
      <p:pic>
        <p:nvPicPr>
          <p:cNvPr id="10" name="Image 9"/>
          <p:cNvPicPr>
            <a:picLocks noChangeAspect="1"/>
          </p:cNvPicPr>
          <p:nvPr/>
        </p:nvPicPr>
        <p:blipFill>
          <a:blip r:embed="rId4"/>
          <a:stretch>
            <a:fillRect/>
          </a:stretch>
        </p:blipFill>
        <p:spPr>
          <a:xfrm>
            <a:off x="8840347" y="3933056"/>
            <a:ext cx="685130" cy="740181"/>
          </a:xfrm>
          <a:prstGeom prst="rect">
            <a:avLst/>
          </a:prstGeom>
        </p:spPr>
      </p:pic>
      <p:sp>
        <p:nvSpPr>
          <p:cNvPr id="2" name="ZoneTexte 1"/>
          <p:cNvSpPr txBox="1"/>
          <p:nvPr/>
        </p:nvSpPr>
        <p:spPr>
          <a:xfrm>
            <a:off x="5076949" y="5132689"/>
            <a:ext cx="4309172" cy="1077218"/>
          </a:xfrm>
          <a:prstGeom prst="rect">
            <a:avLst/>
          </a:prstGeom>
          <a:solidFill>
            <a:schemeClr val="bg1">
              <a:lumMod val="95000"/>
            </a:schemeClr>
          </a:solidFill>
          <a:ln>
            <a:solidFill>
              <a:srgbClr val="0070C0"/>
            </a:solidFill>
          </a:ln>
        </p:spPr>
        <p:txBody>
          <a:bodyPr wrap="square" rtlCol="0">
            <a:spAutoFit/>
          </a:bodyPr>
          <a:lstStyle/>
          <a:p>
            <a:r>
              <a:rPr lang="fr-FR" sz="1600" dirty="0">
                <a:solidFill>
                  <a:schemeClr val="bg1">
                    <a:lumMod val="50000"/>
                  </a:schemeClr>
                </a:solidFill>
                <a:latin typeface="Courier" charset="0"/>
                <a:ea typeface="Courier" charset="0"/>
                <a:cs typeface="Courier" charset="0"/>
              </a:rPr>
              <a:t>// "</a:t>
            </a:r>
            <a:r>
              <a:rPr lang="fr-FR" sz="1600" dirty="0" err="1" smtClean="0">
                <a:solidFill>
                  <a:schemeClr val="bg1">
                    <a:lumMod val="50000"/>
                  </a:schemeClr>
                </a:solidFill>
                <a:latin typeface="Courier" charset="0"/>
                <a:ea typeface="Courier" charset="0"/>
                <a:cs typeface="Courier" charset="0"/>
              </a:rPr>
              <a:t>undefined</a:t>
            </a:r>
            <a:r>
              <a:rPr lang="fr-FR" sz="1600" dirty="0" smtClean="0">
                <a:solidFill>
                  <a:schemeClr val="bg1">
                    <a:lumMod val="50000"/>
                  </a:schemeClr>
                </a:solidFill>
                <a:latin typeface="Courier" charset="0"/>
                <a:ea typeface="Courier" charset="0"/>
                <a:cs typeface="Courier" charset="0"/>
              </a:rPr>
              <a:t>"  </a:t>
            </a:r>
          </a:p>
          <a:p>
            <a:r>
              <a:rPr lang="fr-FR" sz="1600" dirty="0">
                <a:solidFill>
                  <a:schemeClr val="bg1">
                    <a:lumMod val="50000"/>
                  </a:schemeClr>
                </a:solidFill>
                <a:latin typeface="Courier" charset="0"/>
                <a:ea typeface="Courier" charset="0"/>
                <a:cs typeface="Courier" charset="0"/>
              </a:rPr>
              <a:t>// Variable initialisée ici</a:t>
            </a:r>
            <a:r>
              <a:rPr lang="fr-FR" sz="1600" dirty="0" smtClean="0">
                <a:solidFill>
                  <a:schemeClr val="bg1">
                    <a:lumMod val="50000"/>
                  </a:schemeClr>
                </a:solidFill>
                <a:latin typeface="Courier" charset="0"/>
                <a:ea typeface="Courier" charset="0"/>
                <a:cs typeface="Courier" charset="0"/>
              </a:rPr>
              <a:t>, mais</a:t>
            </a:r>
          </a:p>
          <a:p>
            <a:r>
              <a:rPr lang="fr-FR" sz="1600" dirty="0" smtClean="0">
                <a:solidFill>
                  <a:schemeClr val="bg1">
                    <a:lumMod val="50000"/>
                  </a:schemeClr>
                </a:solidFill>
                <a:latin typeface="Courier" charset="0"/>
                <a:ea typeface="Courier" charset="0"/>
                <a:cs typeface="Courier" charset="0"/>
              </a:rPr>
              <a:t>définie en haut dû au </a:t>
            </a:r>
            <a:r>
              <a:rPr lang="fr-FR" sz="1600" dirty="0" err="1" smtClean="0">
                <a:solidFill>
                  <a:schemeClr val="bg1">
                    <a:lumMod val="50000"/>
                  </a:schemeClr>
                </a:solidFill>
                <a:latin typeface="Courier" charset="0"/>
                <a:ea typeface="Courier" charset="0"/>
                <a:cs typeface="Courier" charset="0"/>
              </a:rPr>
              <a:t>hoisting</a:t>
            </a:r>
            <a:endParaRPr lang="fr-FR" sz="1600" dirty="0" smtClean="0">
              <a:solidFill>
                <a:schemeClr val="bg1">
                  <a:lumMod val="50000"/>
                </a:schemeClr>
              </a:solidFill>
              <a:latin typeface="Courier" charset="0"/>
              <a:ea typeface="Courier" charset="0"/>
              <a:cs typeface="Courier" charset="0"/>
            </a:endParaRPr>
          </a:p>
          <a:p>
            <a:r>
              <a:rPr lang="fr-FR" sz="1600" dirty="0">
                <a:solidFill>
                  <a:schemeClr val="bg1">
                    <a:lumMod val="50000"/>
                  </a:schemeClr>
                </a:solidFill>
                <a:latin typeface="Courier" charset="0"/>
                <a:ea typeface="Courier" charset="0"/>
                <a:cs typeface="Courier" charset="0"/>
              </a:rPr>
              <a:t>// affiche "locale"</a:t>
            </a:r>
            <a:endParaRPr lang="fr-FR" sz="1600"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5561662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tableaux</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956995" y="1052514"/>
            <a:ext cx="8650083" cy="2880542"/>
          </a:xfrm>
        </p:spPr>
        <p:txBody>
          <a:bodyPr>
            <a:normAutofit/>
          </a:bodyPr>
          <a:lstStyle/>
          <a:p>
            <a:pPr algn="just">
              <a:buFont typeface="Wingdings" panose="05000000000000000000" pitchFamily="2" charset="2"/>
              <a:buChar char="Ø"/>
            </a:pPr>
            <a:r>
              <a:rPr lang="fr-FR" dirty="0"/>
              <a:t>Un tableau est une suite de valeurs de différents types.</a:t>
            </a:r>
          </a:p>
          <a:p>
            <a:pPr algn="just">
              <a:buFont typeface="Wingdings" panose="05000000000000000000" pitchFamily="2" charset="2"/>
              <a:buChar char="Ø"/>
            </a:pPr>
            <a:r>
              <a:rPr lang="fr-FR" dirty="0"/>
              <a:t>Pour initialiser un tableau on a plusieurs méthodes :</a:t>
            </a:r>
          </a:p>
          <a:p>
            <a:pPr lvl="1" algn="just">
              <a:buFont typeface="Wingdings" panose="05000000000000000000" pitchFamily="2" charset="2"/>
              <a:buChar char="Ø"/>
            </a:pPr>
            <a:r>
              <a:rPr lang="fr-FR" dirty="0" err="1" smtClean="0"/>
              <a:t>monArray</a:t>
            </a:r>
            <a:r>
              <a:rPr lang="fr-FR" dirty="0" smtClean="0"/>
              <a:t> = [val1, val2, ,</a:t>
            </a:r>
            <a:r>
              <a:rPr lang="fr-FR" dirty="0" err="1" smtClean="0"/>
              <a:t>valN</a:t>
            </a:r>
            <a:r>
              <a:rPr lang="fr-FR" dirty="0" smtClean="0"/>
              <a:t>];</a:t>
            </a:r>
          </a:p>
          <a:p>
            <a:pPr lvl="1" algn="just">
              <a:buFont typeface="Wingdings" panose="05000000000000000000" pitchFamily="2" charset="2"/>
              <a:buChar char="Ø"/>
            </a:pPr>
            <a:r>
              <a:rPr lang="fr-FR" dirty="0" err="1" smtClean="0"/>
              <a:t>monArray</a:t>
            </a:r>
            <a:r>
              <a:rPr lang="fr-FR" dirty="0" smtClean="0"/>
              <a:t> = new </a:t>
            </a:r>
            <a:r>
              <a:rPr lang="fr-FR" dirty="0" err="1" smtClean="0"/>
              <a:t>Array</a:t>
            </a:r>
            <a:r>
              <a:rPr lang="fr-FR" dirty="0" smtClean="0"/>
              <a:t>();</a:t>
            </a:r>
            <a:endParaRPr lang="fr-FR" dirty="0"/>
          </a:p>
        </p:txBody>
      </p:sp>
      <p:sp>
        <p:nvSpPr>
          <p:cNvPr id="9" name="ZoneTexte 8"/>
          <p:cNvSpPr txBox="1"/>
          <p:nvPr/>
        </p:nvSpPr>
        <p:spPr>
          <a:xfrm>
            <a:off x="1336364" y="4025952"/>
            <a:ext cx="8043247" cy="1918604"/>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2000" dirty="0" err="1">
                <a:latin typeface="+mn-lt"/>
              </a:rPr>
              <a:t>monArray</a:t>
            </a:r>
            <a:r>
              <a:rPr lang="fr-FR" sz="2000" dirty="0">
                <a:latin typeface="+mn-lt"/>
              </a:rPr>
              <a:t> =[ ];          	</a:t>
            </a:r>
            <a:endParaRPr lang="fr-FR" sz="2000" dirty="0" smtClean="0">
              <a:latin typeface="+mn-lt"/>
            </a:endParaRPr>
          </a:p>
          <a:p>
            <a:r>
              <a:rPr lang="fr-FR" sz="2000" dirty="0" err="1" smtClean="0">
                <a:latin typeface="+mn-lt"/>
              </a:rPr>
              <a:t>monArray</a:t>
            </a:r>
            <a:r>
              <a:rPr lang="fr-FR" sz="2000" dirty="0" smtClean="0">
                <a:latin typeface="+mn-lt"/>
              </a:rPr>
              <a:t> =[1+2,3+4];        // 3, 7</a:t>
            </a:r>
          </a:p>
          <a:p>
            <a:r>
              <a:rPr lang="mr-IN" sz="2000" dirty="0" smtClean="0">
                <a:latin typeface="+mn-lt"/>
              </a:rPr>
              <a:t>var </a:t>
            </a:r>
            <a:r>
              <a:rPr lang="mr-IN" sz="2000" dirty="0">
                <a:latin typeface="+mn-lt"/>
              </a:rPr>
              <a:t>matri</a:t>
            </a:r>
            <a:r>
              <a:rPr lang="fr-FR" sz="2000" dirty="0">
                <a:latin typeface="+mn-lt"/>
              </a:rPr>
              <a:t>ce</a:t>
            </a:r>
            <a:r>
              <a:rPr lang="mr-IN" sz="2000" dirty="0">
                <a:latin typeface="+mn-lt"/>
              </a:rPr>
              <a:t> = [[1,2,3], [4,5,6], [7,8,9]];</a:t>
            </a:r>
            <a:endParaRPr lang="en-US" sz="2000" dirty="0">
              <a:latin typeface="+mn-lt"/>
            </a:endParaRPr>
          </a:p>
          <a:p>
            <a:r>
              <a:rPr lang="en-US" sz="2000" dirty="0" err="1">
                <a:latin typeface="+mn-lt"/>
              </a:rPr>
              <a:t>var</a:t>
            </a:r>
            <a:r>
              <a:rPr lang="en-US" sz="2000" dirty="0">
                <a:latin typeface="+mn-lt"/>
              </a:rPr>
              <a:t> </a:t>
            </a:r>
            <a:r>
              <a:rPr lang="en-US" sz="2000" dirty="0" err="1">
                <a:latin typeface="+mn-lt"/>
              </a:rPr>
              <a:t>eparseArray</a:t>
            </a:r>
            <a:r>
              <a:rPr lang="en-US" sz="2000" dirty="0">
                <a:latin typeface="+mn-lt"/>
              </a:rPr>
              <a:t> = [1,,,,5]; // </a:t>
            </a:r>
            <a:r>
              <a:rPr lang="en-US" sz="2000" dirty="0" err="1">
                <a:latin typeface="+mn-lt"/>
              </a:rPr>
              <a:t>eparseArray</a:t>
            </a:r>
            <a:r>
              <a:rPr lang="en-US" sz="2000" dirty="0">
                <a:latin typeface="+mn-lt"/>
              </a:rPr>
              <a:t>[1]==undefined;</a:t>
            </a:r>
          </a:p>
          <a:p>
            <a:r>
              <a:rPr lang="en-US" sz="2000" dirty="0" err="1">
                <a:latin typeface="+mn-lt"/>
              </a:rPr>
              <a:t>var</a:t>
            </a:r>
            <a:r>
              <a:rPr lang="en-US" sz="2000" dirty="0">
                <a:latin typeface="+mn-lt"/>
              </a:rPr>
              <a:t> t = new Array(1,2,3) </a:t>
            </a:r>
            <a:r>
              <a:rPr lang="en-US" sz="2000" dirty="0">
                <a:latin typeface="+mn-lt"/>
                <a:sym typeface="Wingdings" panose="05000000000000000000" pitchFamily="2" charset="2"/>
              </a:rPr>
              <a:t> </a:t>
            </a:r>
            <a:r>
              <a:rPr lang="en-US" sz="2000" dirty="0" err="1">
                <a:latin typeface="+mn-lt"/>
                <a:sym typeface="Wingdings" panose="05000000000000000000" pitchFamily="2" charset="2"/>
              </a:rPr>
              <a:t>var</a:t>
            </a:r>
            <a:r>
              <a:rPr lang="en-US" sz="2000" dirty="0">
                <a:latin typeface="+mn-lt"/>
                <a:sym typeface="Wingdings" panose="05000000000000000000" pitchFamily="2" charset="2"/>
              </a:rPr>
              <a:t> t=[1,2,3] </a:t>
            </a:r>
          </a:p>
        </p:txBody>
      </p:sp>
      <p:pic>
        <p:nvPicPr>
          <p:cNvPr id="10" name="Image 9"/>
          <p:cNvPicPr>
            <a:picLocks noChangeAspect="1"/>
          </p:cNvPicPr>
          <p:nvPr/>
        </p:nvPicPr>
        <p:blipFill>
          <a:blip r:embed="rId4"/>
          <a:stretch>
            <a:fillRect/>
          </a:stretch>
        </p:blipFill>
        <p:spPr>
          <a:xfrm>
            <a:off x="8846704" y="5936569"/>
            <a:ext cx="685130" cy="740181"/>
          </a:xfrm>
          <a:prstGeom prst="rect">
            <a:avLst/>
          </a:prstGeom>
        </p:spPr>
      </p:pic>
    </p:spTree>
    <p:extLst>
      <p:ext uri="{BB962C8B-B14F-4D97-AF65-F5344CB8AC3E}">
        <p14:creationId xmlns:p14="http://schemas.microsoft.com/office/powerpoint/2010/main" val="4232426785"/>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tableaux</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956996" y="1052514"/>
            <a:ext cx="4119954" cy="5112790"/>
          </a:xfrm>
        </p:spPr>
        <p:txBody>
          <a:bodyPr>
            <a:normAutofit fontScale="77500" lnSpcReduction="20000"/>
          </a:bodyPr>
          <a:lstStyle/>
          <a:p>
            <a:pPr>
              <a:buFont typeface="Wingdings" panose="05000000000000000000" pitchFamily="2" charset="2"/>
              <a:buChar char="Ø"/>
            </a:pPr>
            <a:r>
              <a:rPr lang="fr-FR" dirty="0" smtClean="0"/>
              <a:t>Lire un élément du tableau</a:t>
            </a:r>
            <a:endParaRPr lang="fr-FR" dirty="0"/>
          </a:p>
          <a:p>
            <a:pPr lvl="1">
              <a:buFont typeface="Wingdings" panose="05000000000000000000" pitchFamily="2" charset="2"/>
              <a:buChar char="Ø"/>
            </a:pPr>
            <a:r>
              <a:rPr lang="fr-FR" dirty="0" smtClean="0"/>
              <a:t>Avec l’opérateur </a:t>
            </a:r>
            <a:r>
              <a:rPr lang="fr-FR" dirty="0" smtClean="0">
                <a:solidFill>
                  <a:srgbClr val="0070C0"/>
                </a:solidFill>
              </a:rPr>
              <a:t>[]</a:t>
            </a:r>
            <a:endParaRPr lang="fr-FR" dirty="0">
              <a:solidFill>
                <a:srgbClr val="0070C0"/>
              </a:solidFill>
            </a:endParaRPr>
          </a:p>
          <a:p>
            <a:pPr>
              <a:buFont typeface="Wingdings" panose="05000000000000000000" pitchFamily="2" charset="2"/>
              <a:buChar char="Ø"/>
            </a:pPr>
            <a:r>
              <a:rPr lang="fr-FR" dirty="0" smtClean="0"/>
              <a:t>Un tableau peut être tronqué en modifiant l’attribut </a:t>
            </a:r>
            <a:r>
              <a:rPr lang="fr-FR" dirty="0" err="1" smtClean="0">
                <a:solidFill>
                  <a:srgbClr val="0070C0"/>
                </a:solidFill>
              </a:rPr>
              <a:t>length</a:t>
            </a:r>
            <a:endParaRPr lang="fr-FR" dirty="0">
              <a:solidFill>
                <a:srgbClr val="0070C0"/>
              </a:solidFill>
            </a:endParaRPr>
          </a:p>
          <a:p>
            <a:pPr>
              <a:buFont typeface="Wingdings" panose="05000000000000000000" pitchFamily="2" charset="2"/>
              <a:buChar char="Ø"/>
            </a:pPr>
            <a:r>
              <a:rPr lang="fr-FR" dirty="0" smtClean="0"/>
              <a:t>Ajout et suppression d’éléments </a:t>
            </a:r>
            <a:endParaRPr lang="fr-FR" dirty="0"/>
          </a:p>
          <a:p>
            <a:pPr lvl="1">
              <a:buFont typeface="Wingdings" panose="05000000000000000000" pitchFamily="2" charset="2"/>
              <a:buChar char="Ø"/>
            </a:pPr>
            <a:r>
              <a:rPr lang="fr-FR" dirty="0">
                <a:solidFill>
                  <a:srgbClr val="0070C0"/>
                </a:solidFill>
              </a:rPr>
              <a:t>push()</a:t>
            </a:r>
            <a:r>
              <a:rPr lang="fr-FR" dirty="0"/>
              <a:t>: </a:t>
            </a:r>
            <a:r>
              <a:rPr lang="fr-FR" dirty="0" smtClean="0"/>
              <a:t>ajoute une valeur à la fin du tableau </a:t>
            </a:r>
            <a:endParaRPr lang="fr-FR" dirty="0"/>
          </a:p>
          <a:p>
            <a:pPr lvl="1">
              <a:buFont typeface="Wingdings" panose="05000000000000000000" pitchFamily="2" charset="2"/>
              <a:buChar char="Ø"/>
            </a:pPr>
            <a:r>
              <a:rPr lang="fr-FR" dirty="0" err="1">
                <a:solidFill>
                  <a:srgbClr val="0070C0"/>
                </a:solidFill>
              </a:rPr>
              <a:t>unshift</a:t>
            </a:r>
            <a:r>
              <a:rPr lang="fr-FR" dirty="0">
                <a:solidFill>
                  <a:srgbClr val="0070C0"/>
                </a:solidFill>
              </a:rPr>
              <a:t>(): </a:t>
            </a:r>
            <a:r>
              <a:rPr lang="fr-FR" dirty="0"/>
              <a:t>ajoute une valeur </a:t>
            </a:r>
            <a:r>
              <a:rPr lang="fr-FR" dirty="0" smtClean="0"/>
              <a:t>au début du </a:t>
            </a:r>
            <a:r>
              <a:rPr lang="fr-FR" dirty="0"/>
              <a:t>tableau </a:t>
            </a:r>
            <a:endParaRPr lang="fr-FR" dirty="0" smtClean="0"/>
          </a:p>
          <a:p>
            <a:pPr lvl="1">
              <a:buFont typeface="Wingdings" panose="05000000000000000000" pitchFamily="2" charset="2"/>
              <a:buChar char="Ø"/>
            </a:pPr>
            <a:r>
              <a:rPr lang="fr-FR" dirty="0" err="1" smtClean="0">
                <a:solidFill>
                  <a:srgbClr val="0070C0"/>
                </a:solidFill>
              </a:rPr>
              <a:t>delete</a:t>
            </a:r>
            <a:r>
              <a:rPr lang="fr-FR" dirty="0">
                <a:solidFill>
                  <a:srgbClr val="0070C0"/>
                </a:solidFill>
              </a:rPr>
              <a:t>: </a:t>
            </a:r>
            <a:r>
              <a:rPr lang="fr-FR" dirty="0" smtClean="0"/>
              <a:t>supprime un élément</a:t>
            </a:r>
            <a:endParaRPr lang="fr-FR" dirty="0"/>
          </a:p>
          <a:p>
            <a:r>
              <a:rPr lang="fr-FR" dirty="0" smtClean="0"/>
              <a:t>Itérer sur un tableau</a:t>
            </a:r>
            <a:endParaRPr lang="fr-FR" dirty="0"/>
          </a:p>
          <a:p>
            <a:pPr lvl="1"/>
            <a:r>
              <a:rPr lang="fr-FR" dirty="0" smtClean="0"/>
              <a:t>for ou </a:t>
            </a:r>
            <a:r>
              <a:rPr lang="fr-FR" dirty="0"/>
              <a:t>for/in</a:t>
            </a:r>
          </a:p>
          <a:p>
            <a:pPr lvl="1">
              <a:buFont typeface="Wingdings" panose="05000000000000000000" pitchFamily="2" charset="2"/>
              <a:buChar char="Ø"/>
            </a:pPr>
            <a:endParaRPr lang="fr-FR" sz="2400" dirty="0"/>
          </a:p>
        </p:txBody>
      </p:sp>
      <p:sp>
        <p:nvSpPr>
          <p:cNvPr id="13" name="ZoneTexte 12"/>
          <p:cNvSpPr txBox="1"/>
          <p:nvPr/>
        </p:nvSpPr>
        <p:spPr>
          <a:xfrm>
            <a:off x="5148957" y="1183260"/>
            <a:ext cx="4458121" cy="5128639"/>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400" dirty="0" smtClean="0">
                <a:solidFill>
                  <a:schemeClr val="accent3"/>
                </a:solidFill>
                <a:latin typeface="+mj-lt"/>
                <a:ea typeface="Courier" charset="0"/>
                <a:cs typeface="Courier" charset="0"/>
              </a:rPr>
              <a:t>var </a:t>
            </a:r>
            <a:r>
              <a:rPr lang="fr-FR" sz="1400" dirty="0">
                <a:latin typeface="+mj-lt"/>
                <a:ea typeface="Courier" charset="0"/>
                <a:cs typeface="Courier" charset="0"/>
              </a:rPr>
              <a:t>a = ["world"]; </a:t>
            </a:r>
            <a:endParaRPr lang="fr-FR" sz="1400" dirty="0" smtClean="0">
              <a:latin typeface="+mj-lt"/>
              <a:ea typeface="Courier" charset="0"/>
              <a:cs typeface="Courier" charset="0"/>
            </a:endParaRPr>
          </a:p>
          <a:p>
            <a:r>
              <a:rPr lang="fr-FR" sz="1400" dirty="0" smtClean="0">
                <a:solidFill>
                  <a:schemeClr val="accent3"/>
                </a:solidFill>
                <a:latin typeface="+mj-lt"/>
                <a:ea typeface="Courier" charset="0"/>
                <a:cs typeface="Courier" charset="0"/>
              </a:rPr>
              <a:t>var</a:t>
            </a:r>
            <a:r>
              <a:rPr lang="fr-FR" sz="1400" dirty="0" smtClean="0">
                <a:latin typeface="+mj-lt"/>
                <a:ea typeface="Courier" charset="0"/>
                <a:cs typeface="Courier" charset="0"/>
              </a:rPr>
              <a:t> </a:t>
            </a:r>
            <a:r>
              <a:rPr lang="fr-FR" sz="1400" dirty="0">
                <a:latin typeface="+mj-lt"/>
                <a:ea typeface="Courier" charset="0"/>
                <a:cs typeface="Courier" charset="0"/>
              </a:rPr>
              <a:t>value = a[0]; </a:t>
            </a:r>
            <a:r>
              <a:rPr lang="fr-FR" sz="1400" dirty="0" smtClean="0">
                <a:latin typeface="+mj-lt"/>
                <a:ea typeface="Courier" charset="0"/>
                <a:cs typeface="Courier" charset="0"/>
              </a:rPr>
              <a:t>	</a:t>
            </a:r>
          </a:p>
          <a:p>
            <a:r>
              <a:rPr lang="fr-FR" sz="1400" dirty="0" smtClean="0">
                <a:latin typeface="+mj-lt"/>
                <a:ea typeface="Courier" charset="0"/>
                <a:cs typeface="Courier" charset="0"/>
              </a:rPr>
              <a:t>a[1] = 3.14; 		</a:t>
            </a:r>
          </a:p>
          <a:p>
            <a:r>
              <a:rPr lang="fr-FR" sz="1400" dirty="0" smtClean="0">
                <a:latin typeface="+mj-lt"/>
                <a:ea typeface="Courier" charset="0"/>
                <a:cs typeface="Courier" charset="0"/>
              </a:rPr>
              <a:t>i </a:t>
            </a:r>
            <a:r>
              <a:rPr lang="fr-FR" sz="1400" dirty="0">
                <a:latin typeface="+mj-lt"/>
                <a:ea typeface="Courier" charset="0"/>
                <a:cs typeface="Courier" charset="0"/>
              </a:rPr>
              <a:t>= 2;</a:t>
            </a:r>
          </a:p>
          <a:p>
            <a:r>
              <a:rPr lang="fr-FR" sz="1400" dirty="0">
                <a:latin typeface="+mj-lt"/>
                <a:ea typeface="Courier" charset="0"/>
                <a:cs typeface="Courier" charset="0"/>
              </a:rPr>
              <a:t>a[i] = 3; </a:t>
            </a:r>
            <a:r>
              <a:rPr lang="fr-FR" sz="1400" dirty="0" smtClean="0">
                <a:latin typeface="+mj-lt"/>
                <a:ea typeface="Courier" charset="0"/>
                <a:cs typeface="Courier" charset="0"/>
              </a:rPr>
              <a:t>		  </a:t>
            </a:r>
          </a:p>
          <a:p>
            <a:r>
              <a:rPr lang="fr-FR" sz="1400" dirty="0" smtClean="0">
                <a:latin typeface="+mj-lt"/>
                <a:ea typeface="Courier" charset="0"/>
                <a:cs typeface="Courier" charset="0"/>
              </a:rPr>
              <a:t>a[i </a:t>
            </a:r>
            <a:r>
              <a:rPr lang="fr-FR" sz="1400" dirty="0">
                <a:latin typeface="+mj-lt"/>
                <a:ea typeface="Courier" charset="0"/>
                <a:cs typeface="Courier" charset="0"/>
              </a:rPr>
              <a:t>+ 1] = "hello"; </a:t>
            </a:r>
            <a:endParaRPr lang="fr-FR" sz="1400" dirty="0" smtClean="0">
              <a:latin typeface="+mj-lt"/>
              <a:ea typeface="Courier" charset="0"/>
              <a:cs typeface="Courier" charset="0"/>
            </a:endParaRPr>
          </a:p>
          <a:p>
            <a:r>
              <a:rPr lang="fr-FR" sz="1400" dirty="0" smtClean="0">
                <a:latin typeface="+mj-lt"/>
                <a:ea typeface="Courier" charset="0"/>
                <a:cs typeface="Courier" charset="0"/>
              </a:rPr>
              <a:t>a[a[i</a:t>
            </a:r>
            <a:r>
              <a:rPr lang="fr-FR" sz="1400" dirty="0">
                <a:latin typeface="+mj-lt"/>
                <a:ea typeface="Courier" charset="0"/>
                <a:cs typeface="Courier" charset="0"/>
              </a:rPr>
              <a:t>]] = a[0]; </a:t>
            </a:r>
          </a:p>
          <a:p>
            <a:r>
              <a:rPr lang="fr-FR" sz="1400" dirty="0" err="1" smtClean="0">
                <a:latin typeface="+mj-lt"/>
                <a:ea typeface="Courier" charset="0"/>
                <a:cs typeface="Courier" charset="0"/>
              </a:rPr>
              <a:t>a.length</a:t>
            </a:r>
            <a:r>
              <a:rPr lang="fr-FR" sz="1400" dirty="0" smtClean="0">
                <a:latin typeface="+mj-lt"/>
                <a:ea typeface="Courier" charset="0"/>
                <a:cs typeface="Courier" charset="0"/>
              </a:rPr>
              <a:t> 	</a:t>
            </a:r>
            <a:r>
              <a:rPr lang="fr-FR" sz="1400" dirty="0" smtClean="0">
                <a:solidFill>
                  <a:schemeClr val="bg1">
                    <a:lumMod val="50000"/>
                  </a:schemeClr>
                </a:solidFill>
                <a:latin typeface="+mj-lt"/>
                <a:ea typeface="Courier" charset="0"/>
                <a:cs typeface="Courier" charset="0"/>
              </a:rPr>
              <a:t>// =&gt; 4</a:t>
            </a:r>
          </a:p>
          <a:p>
            <a:r>
              <a:rPr lang="fr-FR" sz="1400" dirty="0" err="1" smtClean="0">
                <a:latin typeface="+mj-lt"/>
                <a:ea typeface="Courier" charset="0"/>
                <a:cs typeface="Courier" charset="0"/>
              </a:rPr>
              <a:t>a.length</a:t>
            </a:r>
            <a:r>
              <a:rPr lang="fr-FR" sz="1400" dirty="0" smtClean="0">
                <a:latin typeface="+mj-lt"/>
                <a:ea typeface="Courier" charset="0"/>
                <a:cs typeface="Courier" charset="0"/>
              </a:rPr>
              <a:t> = 2</a:t>
            </a:r>
            <a:r>
              <a:rPr lang="fr-FR" sz="1400" dirty="0" smtClean="0">
                <a:solidFill>
                  <a:schemeClr val="bg1">
                    <a:lumMod val="50000"/>
                  </a:schemeClr>
                </a:solidFill>
                <a:latin typeface="+mj-lt"/>
                <a:ea typeface="Courier" charset="0"/>
                <a:cs typeface="Courier" charset="0"/>
              </a:rPr>
              <a:t>	// a devient ["world",3.14] </a:t>
            </a:r>
            <a:endParaRPr lang="fr-FR" sz="1400" dirty="0">
              <a:solidFill>
                <a:schemeClr val="bg1">
                  <a:lumMod val="50000"/>
                </a:schemeClr>
              </a:solidFill>
              <a:latin typeface="+mj-lt"/>
              <a:ea typeface="Courier" charset="0"/>
              <a:cs typeface="Courier" charset="0"/>
            </a:endParaRPr>
          </a:p>
          <a:p>
            <a:r>
              <a:rPr lang="fr-FR" sz="1400" dirty="0">
                <a:solidFill>
                  <a:schemeClr val="bg1">
                    <a:lumMod val="50000"/>
                  </a:schemeClr>
                </a:solidFill>
                <a:latin typeface="+mj-lt"/>
                <a:ea typeface="Courier" charset="0"/>
                <a:cs typeface="Courier" charset="0"/>
              </a:rPr>
              <a:t>// </a:t>
            </a:r>
            <a:r>
              <a:rPr lang="fr-FR" sz="1400" dirty="0" smtClean="0">
                <a:solidFill>
                  <a:schemeClr val="bg1">
                    <a:lumMod val="50000"/>
                  </a:schemeClr>
                </a:solidFill>
                <a:latin typeface="+mj-lt"/>
                <a:ea typeface="Courier" charset="0"/>
                <a:cs typeface="Courier" charset="0"/>
              </a:rPr>
              <a:t>Ajout</a:t>
            </a:r>
          </a:p>
          <a:p>
            <a:r>
              <a:rPr lang="fr-FR" sz="1400" dirty="0" err="1" smtClean="0">
                <a:latin typeface="+mj-lt"/>
                <a:ea typeface="Courier" charset="0"/>
                <a:cs typeface="Courier" charset="0"/>
              </a:rPr>
              <a:t>a.push</a:t>
            </a:r>
            <a:r>
              <a:rPr lang="fr-FR" sz="1400" dirty="0" smtClean="0">
                <a:latin typeface="+mj-lt"/>
                <a:ea typeface="Courier" charset="0"/>
                <a:cs typeface="Courier" charset="0"/>
              </a:rPr>
              <a:t>("</a:t>
            </a:r>
            <a:r>
              <a:rPr lang="fr-FR" sz="1400" dirty="0" err="1" smtClean="0">
                <a:latin typeface="+mj-lt"/>
                <a:ea typeface="Courier" charset="0"/>
                <a:cs typeface="Courier" charset="0"/>
              </a:rPr>
              <a:t>zero</a:t>
            </a:r>
            <a:r>
              <a:rPr lang="fr-FR" sz="1400" dirty="0" smtClean="0">
                <a:latin typeface="+mj-lt"/>
                <a:ea typeface="Courier" charset="0"/>
                <a:cs typeface="Courier" charset="0"/>
              </a:rPr>
              <a:t>");</a:t>
            </a:r>
            <a:r>
              <a:rPr lang="fr-FR" sz="1400" dirty="0" smtClean="0">
                <a:solidFill>
                  <a:schemeClr val="bg1">
                    <a:lumMod val="50000"/>
                  </a:schemeClr>
                </a:solidFill>
                <a:latin typeface="+mj-lt"/>
                <a:ea typeface="Courier" charset="0"/>
                <a:cs typeface="Courier" charset="0"/>
              </a:rPr>
              <a:t>	//a[2]=="</a:t>
            </a:r>
            <a:r>
              <a:rPr lang="fr-FR" sz="1400" dirty="0" err="1" smtClean="0">
                <a:solidFill>
                  <a:schemeClr val="bg1">
                    <a:lumMod val="50000"/>
                  </a:schemeClr>
                </a:solidFill>
                <a:latin typeface="+mj-lt"/>
                <a:ea typeface="Courier" charset="0"/>
                <a:cs typeface="Courier" charset="0"/>
              </a:rPr>
              <a:t>zero</a:t>
            </a:r>
            <a:r>
              <a:rPr lang="fr-FR" sz="1400" dirty="0" smtClean="0">
                <a:solidFill>
                  <a:schemeClr val="bg1">
                    <a:lumMod val="50000"/>
                  </a:schemeClr>
                </a:solidFill>
                <a:latin typeface="+mj-lt"/>
                <a:ea typeface="Courier" charset="0"/>
                <a:cs typeface="Courier" charset="0"/>
              </a:rPr>
              <a:t>" </a:t>
            </a:r>
          </a:p>
          <a:p>
            <a:r>
              <a:rPr lang="fr-FR" sz="1400" dirty="0" err="1" smtClean="0">
                <a:latin typeface="+mj-lt"/>
                <a:ea typeface="Courier" charset="0"/>
                <a:cs typeface="Courier" charset="0"/>
              </a:rPr>
              <a:t>a.push</a:t>
            </a:r>
            <a:r>
              <a:rPr lang="fr-FR" sz="1400" dirty="0" smtClean="0">
                <a:latin typeface="+mj-lt"/>
                <a:ea typeface="Courier" charset="0"/>
                <a:cs typeface="Courier" charset="0"/>
              </a:rPr>
              <a:t>(1,3);</a:t>
            </a:r>
            <a:r>
              <a:rPr lang="fr-FR" sz="1400" dirty="0">
                <a:solidFill>
                  <a:schemeClr val="bg1">
                    <a:lumMod val="50000"/>
                  </a:schemeClr>
                </a:solidFill>
                <a:latin typeface="+mj-lt"/>
                <a:ea typeface="Courier" charset="0"/>
                <a:cs typeface="Courier" charset="0"/>
              </a:rPr>
              <a:t>		//</a:t>
            </a:r>
            <a:r>
              <a:rPr lang="fr-FR" sz="1400" dirty="0" smtClean="0">
                <a:solidFill>
                  <a:schemeClr val="bg1">
                    <a:lumMod val="50000"/>
                  </a:schemeClr>
                </a:solidFill>
                <a:latin typeface="+mj-lt"/>
                <a:ea typeface="Courier" charset="0"/>
                <a:cs typeface="Courier" charset="0"/>
              </a:rPr>
              <a:t>a[3]==1, a[4]==3 </a:t>
            </a:r>
          </a:p>
          <a:p>
            <a:r>
              <a:rPr lang="fr-FR" sz="1400" dirty="0" smtClean="0">
                <a:solidFill>
                  <a:schemeClr val="bg1">
                    <a:lumMod val="50000"/>
                  </a:schemeClr>
                </a:solidFill>
                <a:latin typeface="+mj-lt"/>
                <a:ea typeface="Courier" charset="0"/>
                <a:cs typeface="Courier" charset="0"/>
              </a:rPr>
              <a:t>//Suppression</a:t>
            </a:r>
          </a:p>
          <a:p>
            <a:r>
              <a:rPr lang="fr-FR" sz="1400" dirty="0">
                <a:latin typeface="+mj-lt"/>
                <a:ea typeface="Courier" charset="0"/>
                <a:cs typeface="Courier" charset="0"/>
              </a:rPr>
              <a:t>a = [1,2,3];</a:t>
            </a:r>
          </a:p>
          <a:p>
            <a:r>
              <a:rPr lang="fr-FR" sz="1400" dirty="0" err="1">
                <a:latin typeface="+mj-lt"/>
                <a:ea typeface="Courier" charset="0"/>
                <a:cs typeface="Courier" charset="0"/>
              </a:rPr>
              <a:t>delete</a:t>
            </a:r>
            <a:r>
              <a:rPr lang="fr-FR" sz="1400" dirty="0">
                <a:latin typeface="+mj-lt"/>
                <a:ea typeface="Courier" charset="0"/>
                <a:cs typeface="Courier" charset="0"/>
              </a:rPr>
              <a:t> a[1]; </a:t>
            </a:r>
            <a:r>
              <a:rPr lang="fr-FR" sz="1400" dirty="0" smtClean="0">
                <a:latin typeface="+mj-lt"/>
                <a:ea typeface="Courier" charset="0"/>
                <a:cs typeface="Courier" charset="0"/>
              </a:rPr>
              <a:t>	</a:t>
            </a:r>
            <a:r>
              <a:rPr lang="fr-FR" sz="1400" dirty="0" smtClean="0">
                <a:solidFill>
                  <a:schemeClr val="bg1">
                    <a:lumMod val="50000"/>
                  </a:schemeClr>
                </a:solidFill>
                <a:latin typeface="+mj-lt"/>
                <a:ea typeface="Courier" charset="0"/>
                <a:cs typeface="Courier" charset="0"/>
              </a:rPr>
              <a:t>// </a:t>
            </a:r>
            <a:r>
              <a:rPr lang="fr-FR" sz="1400" dirty="0">
                <a:solidFill>
                  <a:schemeClr val="bg1">
                    <a:lumMod val="50000"/>
                  </a:schemeClr>
                </a:solidFill>
                <a:latin typeface="+mj-lt"/>
                <a:ea typeface="Courier" charset="0"/>
                <a:cs typeface="Courier" charset="0"/>
              </a:rPr>
              <a:t>a </a:t>
            </a:r>
            <a:r>
              <a:rPr lang="fr-FR" sz="1400" dirty="0" smtClean="0">
                <a:solidFill>
                  <a:schemeClr val="bg1">
                    <a:lumMod val="50000"/>
                  </a:schemeClr>
                </a:solidFill>
                <a:latin typeface="+mj-lt"/>
                <a:ea typeface="Courier" charset="0"/>
                <a:cs typeface="Courier" charset="0"/>
              </a:rPr>
              <a:t>n’a plus d’élément  l’indice </a:t>
            </a:r>
            <a:r>
              <a:rPr lang="fr-FR" sz="1400" dirty="0">
                <a:solidFill>
                  <a:schemeClr val="bg1">
                    <a:lumMod val="50000"/>
                  </a:schemeClr>
                </a:solidFill>
                <a:latin typeface="+mj-lt"/>
                <a:ea typeface="Courier" charset="0"/>
                <a:cs typeface="Courier" charset="0"/>
              </a:rPr>
              <a:t>1</a:t>
            </a:r>
          </a:p>
          <a:p>
            <a:r>
              <a:rPr lang="fr-FR" sz="1400" dirty="0">
                <a:latin typeface="+mj-lt"/>
                <a:ea typeface="Courier" charset="0"/>
                <a:cs typeface="Courier" charset="0"/>
              </a:rPr>
              <a:t>1 </a:t>
            </a:r>
            <a:r>
              <a:rPr lang="fr-FR" sz="1400" dirty="0">
                <a:solidFill>
                  <a:schemeClr val="accent3"/>
                </a:solidFill>
                <a:latin typeface="+mj-lt"/>
                <a:ea typeface="Courier" charset="0"/>
                <a:cs typeface="Courier" charset="0"/>
              </a:rPr>
              <a:t>in</a:t>
            </a:r>
            <a:r>
              <a:rPr lang="fr-FR" sz="1400" dirty="0">
                <a:latin typeface="+mj-lt"/>
                <a:ea typeface="Courier" charset="0"/>
                <a:cs typeface="Courier" charset="0"/>
              </a:rPr>
              <a:t> a </a:t>
            </a:r>
            <a:r>
              <a:rPr lang="fr-FR" sz="1400" dirty="0" smtClean="0">
                <a:latin typeface="+mj-lt"/>
                <a:ea typeface="Courier" charset="0"/>
                <a:cs typeface="Courier" charset="0"/>
              </a:rPr>
              <a:t>	</a:t>
            </a:r>
            <a:r>
              <a:rPr lang="fr-FR" sz="1400" dirty="0" smtClean="0">
                <a:solidFill>
                  <a:schemeClr val="bg1">
                    <a:lumMod val="50000"/>
                  </a:schemeClr>
                </a:solidFill>
                <a:latin typeface="+mj-lt"/>
                <a:ea typeface="Courier" charset="0"/>
                <a:cs typeface="Courier" charset="0"/>
              </a:rPr>
              <a:t>// </a:t>
            </a:r>
            <a:r>
              <a:rPr lang="fr-FR" sz="1400" dirty="0">
                <a:solidFill>
                  <a:schemeClr val="bg1">
                    <a:lumMod val="50000"/>
                  </a:schemeClr>
                </a:solidFill>
                <a:latin typeface="+mj-lt"/>
                <a:ea typeface="Courier" charset="0"/>
                <a:cs typeface="Courier" charset="0"/>
              </a:rPr>
              <a:t>=&gt; false: </a:t>
            </a:r>
            <a:r>
              <a:rPr lang="fr-FR" sz="1400" dirty="0" smtClean="0">
                <a:solidFill>
                  <a:schemeClr val="bg1">
                    <a:lumMod val="50000"/>
                  </a:schemeClr>
                </a:solidFill>
                <a:latin typeface="+mj-lt"/>
                <a:ea typeface="Courier" charset="0"/>
                <a:cs typeface="Courier" charset="0"/>
              </a:rPr>
              <a:t>pas d’indice 1</a:t>
            </a:r>
            <a:endParaRPr lang="fr-FR" sz="1400" dirty="0">
              <a:solidFill>
                <a:schemeClr val="bg1">
                  <a:lumMod val="50000"/>
                </a:schemeClr>
              </a:solidFill>
              <a:latin typeface="+mj-lt"/>
              <a:ea typeface="Courier" charset="0"/>
              <a:cs typeface="Courier" charset="0"/>
            </a:endParaRPr>
          </a:p>
          <a:p>
            <a:r>
              <a:rPr lang="fr-FR" sz="1400" dirty="0" err="1">
                <a:latin typeface="+mj-lt"/>
                <a:ea typeface="Courier" charset="0"/>
                <a:cs typeface="Courier" charset="0"/>
              </a:rPr>
              <a:t>a.length</a:t>
            </a:r>
            <a:r>
              <a:rPr lang="fr-FR" sz="1400" dirty="0">
                <a:latin typeface="+mj-lt"/>
                <a:ea typeface="Courier" charset="0"/>
                <a:cs typeface="Courier" charset="0"/>
              </a:rPr>
              <a:t> </a:t>
            </a:r>
            <a:r>
              <a:rPr lang="fr-FR" sz="1400" dirty="0" smtClean="0">
                <a:latin typeface="+mj-lt"/>
                <a:ea typeface="Courier" charset="0"/>
                <a:cs typeface="Courier" charset="0"/>
              </a:rPr>
              <a:t>	</a:t>
            </a:r>
            <a:r>
              <a:rPr lang="fr-FR" sz="1400" dirty="0" smtClean="0">
                <a:solidFill>
                  <a:schemeClr val="bg1">
                    <a:lumMod val="50000"/>
                  </a:schemeClr>
                </a:solidFill>
                <a:latin typeface="+mj-lt"/>
                <a:ea typeface="Courier" charset="0"/>
                <a:cs typeface="Courier" charset="0"/>
              </a:rPr>
              <a:t>// </a:t>
            </a:r>
            <a:r>
              <a:rPr lang="fr-FR" sz="1400" dirty="0">
                <a:solidFill>
                  <a:schemeClr val="bg1">
                    <a:lumMod val="50000"/>
                  </a:schemeClr>
                </a:solidFill>
                <a:latin typeface="+mj-lt"/>
                <a:ea typeface="Courier" charset="0"/>
                <a:cs typeface="Courier" charset="0"/>
              </a:rPr>
              <a:t>=&gt; 3: </a:t>
            </a:r>
            <a:r>
              <a:rPr lang="fr-FR" sz="1400" dirty="0" err="1" smtClean="0">
                <a:solidFill>
                  <a:schemeClr val="bg1">
                    <a:lumMod val="50000"/>
                  </a:schemeClr>
                </a:solidFill>
                <a:latin typeface="+mj-lt"/>
                <a:ea typeface="Courier" charset="0"/>
                <a:cs typeface="Courier" charset="0"/>
              </a:rPr>
              <a:t>delete</a:t>
            </a:r>
            <a:r>
              <a:rPr lang="fr-FR" sz="1400" dirty="0" smtClean="0">
                <a:solidFill>
                  <a:schemeClr val="bg1">
                    <a:lumMod val="50000"/>
                  </a:schemeClr>
                </a:solidFill>
                <a:latin typeface="+mj-lt"/>
                <a:ea typeface="Courier" charset="0"/>
                <a:cs typeface="Courier" charset="0"/>
              </a:rPr>
              <a:t> n’affecte pas la taille du tableau</a:t>
            </a:r>
            <a:endParaRPr lang="fr-FR" sz="1400" dirty="0" smtClean="0">
              <a:latin typeface="+mj-lt"/>
              <a:ea typeface="Courier" charset="0"/>
              <a:cs typeface="Courier" charset="0"/>
            </a:endParaRPr>
          </a:p>
          <a:p>
            <a:r>
              <a:rPr lang="fr-FR" sz="1400" dirty="0" smtClean="0">
                <a:solidFill>
                  <a:schemeClr val="bg1">
                    <a:lumMod val="50000"/>
                  </a:schemeClr>
                </a:solidFill>
                <a:latin typeface="+mj-lt"/>
                <a:ea typeface="Courier" charset="0"/>
                <a:cs typeface="Courier" charset="0"/>
              </a:rPr>
              <a:t>// Itération</a:t>
            </a:r>
          </a:p>
          <a:p>
            <a:r>
              <a:rPr lang="fr-FR" sz="1400" dirty="0" smtClean="0">
                <a:solidFill>
                  <a:schemeClr val="accent3"/>
                </a:solidFill>
                <a:latin typeface="+mj-lt"/>
                <a:ea typeface="Courier" charset="0"/>
                <a:cs typeface="Courier" charset="0"/>
              </a:rPr>
              <a:t>for</a:t>
            </a:r>
            <a:r>
              <a:rPr lang="fr-FR" sz="1400" dirty="0" smtClean="0">
                <a:latin typeface="+mj-lt"/>
                <a:ea typeface="Courier" charset="0"/>
                <a:cs typeface="Courier" charset="0"/>
              </a:rPr>
              <a:t> (</a:t>
            </a:r>
            <a:r>
              <a:rPr lang="fr-FR" sz="1400" dirty="0">
                <a:solidFill>
                  <a:schemeClr val="accent3"/>
                </a:solidFill>
                <a:latin typeface="+mj-lt"/>
                <a:ea typeface="Courier" charset="0"/>
                <a:cs typeface="Courier" charset="0"/>
              </a:rPr>
              <a:t>var</a:t>
            </a:r>
            <a:r>
              <a:rPr lang="fr-FR" sz="1400" dirty="0">
                <a:latin typeface="+mj-lt"/>
                <a:ea typeface="Courier" charset="0"/>
                <a:cs typeface="Courier" charset="0"/>
              </a:rPr>
              <a:t> </a:t>
            </a:r>
            <a:r>
              <a:rPr lang="fr-FR" sz="1400" dirty="0" smtClean="0">
                <a:latin typeface="+mj-lt"/>
                <a:ea typeface="Courier" charset="0"/>
                <a:cs typeface="Courier" charset="0"/>
              </a:rPr>
              <a:t>indice </a:t>
            </a:r>
            <a:r>
              <a:rPr lang="fr-FR" sz="1400" dirty="0" smtClean="0">
                <a:solidFill>
                  <a:schemeClr val="accent3"/>
                </a:solidFill>
                <a:latin typeface="+mj-lt"/>
                <a:ea typeface="Courier" charset="0"/>
                <a:cs typeface="Courier" charset="0"/>
              </a:rPr>
              <a:t>in</a:t>
            </a:r>
            <a:r>
              <a:rPr lang="fr-FR" sz="1400" dirty="0" smtClean="0">
                <a:latin typeface="+mj-lt"/>
                <a:ea typeface="Courier" charset="0"/>
                <a:cs typeface="Courier" charset="0"/>
              </a:rPr>
              <a:t> a) </a:t>
            </a:r>
            <a:r>
              <a:rPr lang="fr-FR" sz="1400" dirty="0">
                <a:latin typeface="+mj-lt"/>
                <a:ea typeface="Courier" charset="0"/>
                <a:cs typeface="Courier" charset="0"/>
              </a:rPr>
              <a:t>{</a:t>
            </a:r>
          </a:p>
          <a:p>
            <a:r>
              <a:rPr lang="fr-FR" sz="1400" dirty="0" smtClean="0">
                <a:latin typeface="+mj-lt"/>
                <a:ea typeface="Courier" charset="0"/>
                <a:cs typeface="Courier" charset="0"/>
              </a:rPr>
              <a:t>	</a:t>
            </a:r>
            <a:r>
              <a:rPr lang="fr-FR" sz="1400" dirty="0" smtClean="0">
                <a:solidFill>
                  <a:schemeClr val="accent3"/>
                </a:solidFill>
                <a:latin typeface="+mj-lt"/>
                <a:ea typeface="Courier" charset="0"/>
                <a:cs typeface="Courier" charset="0"/>
              </a:rPr>
              <a:t>var</a:t>
            </a:r>
            <a:r>
              <a:rPr lang="fr-FR" sz="1400" dirty="0" smtClean="0">
                <a:latin typeface="+mj-lt"/>
                <a:ea typeface="Courier" charset="0"/>
                <a:cs typeface="Courier" charset="0"/>
              </a:rPr>
              <a:t> </a:t>
            </a:r>
            <a:r>
              <a:rPr lang="fr-FR" sz="1400" dirty="0">
                <a:latin typeface="+mj-lt"/>
                <a:ea typeface="Courier" charset="0"/>
                <a:cs typeface="Courier" charset="0"/>
              </a:rPr>
              <a:t>value = </a:t>
            </a:r>
            <a:r>
              <a:rPr lang="fr-FR" sz="1400" dirty="0" smtClean="0">
                <a:latin typeface="+mj-lt"/>
                <a:ea typeface="Courier" charset="0"/>
                <a:cs typeface="Courier" charset="0"/>
              </a:rPr>
              <a:t>a[indice];</a:t>
            </a:r>
            <a:endParaRPr lang="fr-FR" sz="1400" dirty="0">
              <a:latin typeface="+mj-lt"/>
              <a:ea typeface="Courier" charset="0"/>
              <a:cs typeface="Courier" charset="0"/>
            </a:endParaRPr>
          </a:p>
          <a:p>
            <a:r>
              <a:rPr lang="fr-FR" sz="1400" dirty="0" smtClean="0">
                <a:latin typeface="+mj-lt"/>
                <a:ea typeface="Courier" charset="0"/>
                <a:cs typeface="Courier" charset="0"/>
              </a:rPr>
              <a:t>	</a:t>
            </a:r>
            <a:r>
              <a:rPr lang="fr-FR" sz="1400" dirty="0" smtClean="0">
                <a:solidFill>
                  <a:schemeClr val="bg1">
                    <a:lumMod val="50000"/>
                  </a:schemeClr>
                </a:solidFill>
                <a:latin typeface="+mj-lt"/>
                <a:ea typeface="Courier" charset="0"/>
                <a:cs typeface="Courier" charset="0"/>
              </a:rPr>
              <a:t>// Faites ce que vous voulez </a:t>
            </a:r>
            <a:endParaRPr lang="fr-FR" sz="1400" dirty="0">
              <a:solidFill>
                <a:schemeClr val="bg1">
                  <a:lumMod val="50000"/>
                </a:schemeClr>
              </a:solidFill>
              <a:latin typeface="+mj-lt"/>
              <a:ea typeface="Courier" charset="0"/>
              <a:cs typeface="Courier" charset="0"/>
            </a:endParaRPr>
          </a:p>
          <a:p>
            <a:r>
              <a:rPr lang="fr-FR" sz="1400" dirty="0">
                <a:latin typeface="+mj-lt"/>
                <a:ea typeface="Courier" charset="0"/>
                <a:cs typeface="Courier" charset="0"/>
              </a:rPr>
              <a:t>}</a:t>
            </a:r>
            <a:endParaRPr lang="fr-FR" sz="1400" dirty="0" smtClean="0">
              <a:latin typeface="+mj-lt"/>
              <a:ea typeface="Courier" charset="0"/>
              <a:cs typeface="Courier" charset="0"/>
            </a:endParaRPr>
          </a:p>
        </p:txBody>
      </p:sp>
      <p:pic>
        <p:nvPicPr>
          <p:cNvPr id="10" name="Image 9"/>
          <p:cNvPicPr>
            <a:picLocks noChangeAspect="1"/>
          </p:cNvPicPr>
          <p:nvPr/>
        </p:nvPicPr>
        <p:blipFill>
          <a:blip r:embed="rId4"/>
          <a:stretch>
            <a:fillRect/>
          </a:stretch>
        </p:blipFill>
        <p:spPr>
          <a:xfrm>
            <a:off x="9085989" y="5941808"/>
            <a:ext cx="685130" cy="740181"/>
          </a:xfrm>
          <a:prstGeom prst="rect">
            <a:avLst/>
          </a:prstGeom>
        </p:spPr>
      </p:pic>
    </p:spTree>
    <p:extLst>
      <p:ext uri="{BB962C8B-B14F-4D97-AF65-F5344CB8AC3E}">
        <p14:creationId xmlns:p14="http://schemas.microsoft.com/office/powerpoint/2010/main" val="392190245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tableaux</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956995" y="1052514"/>
            <a:ext cx="8650083" cy="5112790"/>
          </a:xfrm>
        </p:spPr>
        <p:txBody>
          <a:bodyPr>
            <a:normAutofit/>
          </a:bodyPr>
          <a:lstStyle/>
          <a:p>
            <a:pPr algn="just">
              <a:buFont typeface="Wingdings" panose="05000000000000000000" pitchFamily="2" charset="2"/>
              <a:buChar char="Ø"/>
            </a:pPr>
            <a:r>
              <a:rPr lang="fr-FR" sz="2400" dirty="0" smtClean="0"/>
              <a:t>Les méthodes sur les tableaux :</a:t>
            </a:r>
          </a:p>
          <a:p>
            <a:pPr lvl="1" algn="just">
              <a:buFont typeface="Wingdings" panose="05000000000000000000" pitchFamily="2" charset="2"/>
              <a:buChar char="Ø"/>
            </a:pPr>
            <a:r>
              <a:rPr lang="fr-FR" sz="2400" dirty="0"/>
              <a:t> </a:t>
            </a:r>
            <a:r>
              <a:rPr lang="fr-FR" sz="2400" dirty="0" smtClean="0"/>
              <a:t> la méthode </a:t>
            </a:r>
            <a:r>
              <a:rPr lang="fr-FR" sz="2400" dirty="0" err="1" smtClean="0">
                <a:solidFill>
                  <a:srgbClr val="0070C0"/>
                </a:solidFill>
              </a:rPr>
              <a:t>concat</a:t>
            </a:r>
            <a:r>
              <a:rPr lang="fr-FR" sz="2400" dirty="0" smtClean="0"/>
              <a:t> permet de concaténer 2 tableaux et de retourner le tableau résultat.</a:t>
            </a:r>
          </a:p>
          <a:p>
            <a:pPr lvl="1" algn="just">
              <a:buFont typeface="Wingdings" panose="05000000000000000000" pitchFamily="2" charset="2"/>
              <a:buChar char="Ø"/>
            </a:pPr>
            <a:r>
              <a:rPr lang="fr-FR" sz="2400" dirty="0"/>
              <a:t> </a:t>
            </a:r>
            <a:r>
              <a:rPr lang="fr-FR" sz="2400" dirty="0" smtClean="0"/>
              <a:t>la méthode </a:t>
            </a:r>
            <a:r>
              <a:rPr lang="fr-FR" sz="2400" dirty="0" err="1" smtClean="0">
                <a:solidFill>
                  <a:srgbClr val="0070C0"/>
                </a:solidFill>
              </a:rPr>
              <a:t>forEach</a:t>
            </a:r>
            <a:r>
              <a:rPr lang="fr-FR" sz="2400" dirty="0" smtClean="0">
                <a:solidFill>
                  <a:srgbClr val="0070C0"/>
                </a:solidFill>
              </a:rPr>
              <a:t> </a:t>
            </a:r>
            <a:r>
              <a:rPr lang="fr-FR" sz="2400" dirty="0" smtClean="0"/>
              <a:t>permet de parcourir le tableau. Elle prend en </a:t>
            </a:r>
            <a:r>
              <a:rPr lang="fr-FR" sz="2400" dirty="0" smtClean="0">
                <a:solidFill>
                  <a:srgbClr val="0070C0"/>
                </a:solidFill>
              </a:rPr>
              <a:t>paramètre</a:t>
            </a:r>
            <a:r>
              <a:rPr lang="fr-FR" sz="2400" dirty="0" smtClean="0"/>
              <a:t> la </a:t>
            </a:r>
            <a:r>
              <a:rPr lang="fr-FR" sz="2400" dirty="0" smtClean="0">
                <a:solidFill>
                  <a:srgbClr val="0070C0"/>
                </a:solidFill>
              </a:rPr>
              <a:t>fonction</a:t>
            </a:r>
            <a:r>
              <a:rPr lang="fr-FR" sz="2400" dirty="0" smtClean="0"/>
              <a:t> à exécuter à qui elle </a:t>
            </a:r>
            <a:r>
              <a:rPr lang="fr-FR" sz="2400" dirty="0" smtClean="0">
                <a:solidFill>
                  <a:srgbClr val="0070C0"/>
                </a:solidFill>
              </a:rPr>
              <a:t>fourni</a:t>
            </a:r>
            <a:r>
              <a:rPr lang="fr-FR" sz="2400" dirty="0" smtClean="0"/>
              <a:t> la </a:t>
            </a:r>
            <a:r>
              <a:rPr lang="fr-FR" sz="2400" dirty="0" smtClean="0">
                <a:solidFill>
                  <a:srgbClr val="0070C0"/>
                </a:solidFill>
              </a:rPr>
              <a:t>valeur actuelle du tableau </a:t>
            </a:r>
            <a:r>
              <a:rPr lang="fr-FR" sz="2400" dirty="0" smtClean="0"/>
              <a:t>son </a:t>
            </a:r>
            <a:r>
              <a:rPr lang="fr-FR" sz="2400" dirty="0" smtClean="0">
                <a:solidFill>
                  <a:srgbClr val="0070C0"/>
                </a:solidFill>
              </a:rPr>
              <a:t>indice</a:t>
            </a:r>
            <a:r>
              <a:rPr lang="fr-FR" sz="2400" dirty="0" smtClean="0"/>
              <a:t> et le </a:t>
            </a:r>
            <a:r>
              <a:rPr lang="fr-FR" sz="2400" dirty="0" smtClean="0">
                <a:solidFill>
                  <a:srgbClr val="0070C0"/>
                </a:solidFill>
              </a:rPr>
              <a:t>tableau en question</a:t>
            </a:r>
            <a:r>
              <a:rPr lang="fr-FR" sz="2400" dirty="0" smtClean="0"/>
              <a:t>.</a:t>
            </a:r>
          </a:p>
          <a:p>
            <a:pPr lvl="1" algn="just">
              <a:buFont typeface="Wingdings" panose="05000000000000000000" pitchFamily="2" charset="2"/>
              <a:buChar char="Ø"/>
            </a:pPr>
            <a:r>
              <a:rPr lang="fr-FR" sz="2400" dirty="0" smtClean="0"/>
              <a:t> Les méthodes de recherche sont les mêmes que les chaines mais d’une façon générique vu que le tableau  contient des éléments de différents types. Pour rappel les méthodes sont </a:t>
            </a:r>
            <a:r>
              <a:rPr lang="fr-FR" sz="2400" dirty="0" err="1" smtClean="0">
                <a:solidFill>
                  <a:srgbClr val="0070C0"/>
                </a:solidFill>
              </a:rPr>
              <a:t>indexof</a:t>
            </a:r>
            <a:r>
              <a:rPr lang="fr-FR" sz="2400" dirty="0" smtClean="0">
                <a:solidFill>
                  <a:srgbClr val="0070C0"/>
                </a:solidFill>
              </a:rPr>
              <a:t>( ) </a:t>
            </a:r>
            <a:r>
              <a:rPr lang="fr-FR" sz="2400" dirty="0" smtClean="0"/>
              <a:t>et </a:t>
            </a:r>
            <a:r>
              <a:rPr lang="fr-FR" sz="2400" dirty="0" err="1" smtClean="0">
                <a:solidFill>
                  <a:srgbClr val="0070C0"/>
                </a:solidFill>
              </a:rPr>
              <a:t>lastIndexOf</a:t>
            </a:r>
            <a:r>
              <a:rPr lang="fr-FR" sz="2400" dirty="0" smtClean="0">
                <a:solidFill>
                  <a:srgbClr val="0070C0"/>
                </a:solidFill>
              </a:rPr>
              <a:t>( )</a:t>
            </a:r>
            <a:r>
              <a:rPr lang="fr-FR" sz="2400" dirty="0" smtClean="0"/>
              <a:t>.  </a:t>
            </a:r>
          </a:p>
          <a:p>
            <a:pPr lvl="1">
              <a:buFont typeface="Wingdings" panose="05000000000000000000" pitchFamily="2" charset="2"/>
              <a:buChar char="Ø"/>
            </a:pPr>
            <a:endParaRPr lang="fr-FR" sz="2400" dirty="0"/>
          </a:p>
        </p:txBody>
      </p:sp>
      <p:sp>
        <p:nvSpPr>
          <p:cNvPr id="11" name="ZoneTexte 10"/>
          <p:cNvSpPr txBox="1"/>
          <p:nvPr/>
        </p:nvSpPr>
        <p:spPr>
          <a:xfrm>
            <a:off x="1336364" y="4913928"/>
            <a:ext cx="8043247" cy="1918604"/>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en-US" sz="2000" dirty="0" err="1">
                <a:latin typeface="+mn-lt"/>
                <a:sym typeface="Wingdings" panose="05000000000000000000" pitchFamily="2" charset="2"/>
              </a:rPr>
              <a:t>v</a:t>
            </a:r>
            <a:r>
              <a:rPr lang="en-US" sz="2000" dirty="0" err="1" smtClean="0">
                <a:latin typeface="+mn-lt"/>
                <a:sym typeface="Wingdings" panose="05000000000000000000" pitchFamily="2" charset="2"/>
              </a:rPr>
              <a:t>ar</a:t>
            </a:r>
            <a:r>
              <a:rPr lang="en-US" sz="2000" dirty="0" smtClean="0">
                <a:latin typeface="+mn-lt"/>
                <a:sym typeface="Wingdings" panose="05000000000000000000" pitchFamily="2" charset="2"/>
              </a:rPr>
              <a:t> tab1=[1,2,3];</a:t>
            </a:r>
          </a:p>
          <a:p>
            <a:r>
              <a:rPr lang="en-US" sz="2000" dirty="0" err="1" smtClean="0">
                <a:latin typeface="+mn-lt"/>
                <a:sym typeface="Wingdings" panose="05000000000000000000" pitchFamily="2" charset="2"/>
              </a:rPr>
              <a:t>var</a:t>
            </a:r>
            <a:r>
              <a:rPr lang="en-US" sz="2000" dirty="0" smtClean="0">
                <a:latin typeface="+mn-lt"/>
                <a:sym typeface="Wingdings" panose="05000000000000000000" pitchFamily="2" charset="2"/>
              </a:rPr>
              <a:t> tab2 = [4,5,6];</a:t>
            </a:r>
          </a:p>
          <a:p>
            <a:r>
              <a:rPr lang="en-US" sz="2000" dirty="0" err="1">
                <a:latin typeface="+mn-lt"/>
                <a:sym typeface="Wingdings" panose="05000000000000000000" pitchFamily="2" charset="2"/>
              </a:rPr>
              <a:t>var</a:t>
            </a:r>
            <a:r>
              <a:rPr lang="en-US" sz="2000" dirty="0">
                <a:latin typeface="+mn-lt"/>
                <a:sym typeface="Wingdings" panose="05000000000000000000" pitchFamily="2" charset="2"/>
              </a:rPr>
              <a:t> </a:t>
            </a:r>
            <a:r>
              <a:rPr lang="en-US" sz="2000" dirty="0" smtClean="0">
                <a:latin typeface="+mn-lt"/>
                <a:sym typeface="Wingdings" panose="05000000000000000000" pitchFamily="2" charset="2"/>
              </a:rPr>
              <a:t>tab3 = tab1.</a:t>
            </a:r>
            <a:r>
              <a:rPr lang="en-US" sz="2000" dirty="0" smtClean="0">
                <a:solidFill>
                  <a:srgbClr val="0070C0"/>
                </a:solidFill>
                <a:latin typeface="+mn-lt"/>
                <a:sym typeface="Wingdings" panose="05000000000000000000" pitchFamily="2" charset="2"/>
              </a:rPr>
              <a:t>concat</a:t>
            </a:r>
            <a:r>
              <a:rPr lang="en-US" sz="2000" dirty="0" smtClean="0">
                <a:latin typeface="+mn-lt"/>
                <a:sym typeface="Wingdings" panose="05000000000000000000" pitchFamily="2" charset="2"/>
              </a:rPr>
              <a:t>(tab2);</a:t>
            </a:r>
            <a:endParaRPr lang="en-US" sz="2000" dirty="0">
              <a:latin typeface="+mn-lt"/>
              <a:sym typeface="Wingdings" panose="05000000000000000000" pitchFamily="2" charset="2"/>
            </a:endParaRPr>
          </a:p>
          <a:p>
            <a:r>
              <a:rPr lang="en-US" sz="2000" dirty="0" smtClean="0">
                <a:latin typeface="+mn-lt"/>
                <a:sym typeface="Wingdings" panose="05000000000000000000" pitchFamily="2" charset="2"/>
              </a:rPr>
              <a:t>tab3.</a:t>
            </a:r>
            <a:r>
              <a:rPr lang="en-US" sz="2000" dirty="0" smtClean="0">
                <a:solidFill>
                  <a:srgbClr val="0070C0"/>
                </a:solidFill>
                <a:latin typeface="+mn-lt"/>
                <a:sym typeface="Wingdings" panose="05000000000000000000" pitchFamily="2" charset="2"/>
              </a:rPr>
              <a:t>forEach</a:t>
            </a:r>
            <a:r>
              <a:rPr lang="en-US" sz="2000" dirty="0" smtClean="0">
                <a:latin typeface="+mn-lt"/>
                <a:sym typeface="Wingdings" panose="05000000000000000000" pitchFamily="2" charset="2"/>
              </a:rPr>
              <a:t>(function(</a:t>
            </a:r>
            <a:r>
              <a:rPr lang="en-US" sz="2000" dirty="0" err="1" smtClean="0">
                <a:solidFill>
                  <a:srgbClr val="00B0F0"/>
                </a:solidFill>
                <a:latin typeface="+mn-lt"/>
                <a:sym typeface="Wingdings" panose="05000000000000000000" pitchFamily="2" charset="2"/>
              </a:rPr>
              <a:t>val</a:t>
            </a:r>
            <a:r>
              <a:rPr lang="en-US" sz="2000" dirty="0" err="1" smtClean="0">
                <a:latin typeface="+mn-lt"/>
                <a:sym typeface="Wingdings" panose="05000000000000000000" pitchFamily="2" charset="2"/>
              </a:rPr>
              <a:t>,</a:t>
            </a:r>
            <a:r>
              <a:rPr lang="en-US" sz="2000" dirty="0" err="1" smtClean="0">
                <a:solidFill>
                  <a:srgbClr val="00B0F0"/>
                </a:solidFill>
                <a:latin typeface="+mn-lt"/>
                <a:sym typeface="Wingdings" panose="05000000000000000000" pitchFamily="2" charset="2"/>
              </a:rPr>
              <a:t>ind</a:t>
            </a:r>
            <a:r>
              <a:rPr lang="en-US" sz="2000" dirty="0" err="1" smtClean="0">
                <a:latin typeface="+mn-lt"/>
                <a:sym typeface="Wingdings" panose="05000000000000000000" pitchFamily="2" charset="2"/>
              </a:rPr>
              <a:t>,</a:t>
            </a:r>
            <a:r>
              <a:rPr lang="en-US" sz="2000" dirty="0" err="1" smtClean="0">
                <a:solidFill>
                  <a:srgbClr val="00B0F0"/>
                </a:solidFill>
                <a:latin typeface="+mn-lt"/>
                <a:sym typeface="Wingdings" panose="05000000000000000000" pitchFamily="2" charset="2"/>
              </a:rPr>
              <a:t>monTab</a:t>
            </a:r>
            <a:r>
              <a:rPr lang="en-US" sz="2000" dirty="0" smtClean="0">
                <a:latin typeface="+mn-lt"/>
                <a:sym typeface="Wingdings" panose="05000000000000000000" pitchFamily="2" charset="2"/>
              </a:rPr>
              <a:t>){</a:t>
            </a:r>
          </a:p>
          <a:p>
            <a:r>
              <a:rPr lang="en-US" sz="2000" dirty="0" smtClean="0">
                <a:latin typeface="+mn-lt"/>
                <a:sym typeface="Wingdings" panose="05000000000000000000" pitchFamily="2" charset="2"/>
              </a:rPr>
              <a:t>console.log</a:t>
            </a:r>
            <a:r>
              <a:rPr lang="en-US" sz="2000" dirty="0">
                <a:latin typeface="+mn-lt"/>
                <a:sym typeface="Wingdings" panose="05000000000000000000" pitchFamily="2" charset="2"/>
              </a:rPr>
              <a:t>("tab["+</a:t>
            </a:r>
            <a:r>
              <a:rPr lang="en-US" sz="2000" dirty="0" err="1">
                <a:latin typeface="+mn-lt"/>
                <a:sym typeface="Wingdings" panose="05000000000000000000" pitchFamily="2" charset="2"/>
              </a:rPr>
              <a:t>ind</a:t>
            </a:r>
            <a:r>
              <a:rPr lang="en-US" sz="2000" dirty="0">
                <a:latin typeface="+mn-lt"/>
                <a:sym typeface="Wingdings" panose="05000000000000000000" pitchFamily="2" charset="2"/>
              </a:rPr>
              <a:t>+"]="+</a:t>
            </a:r>
            <a:r>
              <a:rPr lang="en-US" sz="2000" dirty="0" err="1">
                <a:latin typeface="+mn-lt"/>
                <a:sym typeface="Wingdings" panose="05000000000000000000" pitchFamily="2" charset="2"/>
              </a:rPr>
              <a:t>val</a:t>
            </a:r>
            <a:r>
              <a:rPr lang="en-US" sz="2000" dirty="0" smtClean="0">
                <a:latin typeface="+mn-lt"/>
                <a:sym typeface="Wingdings" panose="05000000000000000000" pitchFamily="2" charset="2"/>
              </a:rPr>
              <a:t>);</a:t>
            </a:r>
          </a:p>
          <a:p>
            <a:r>
              <a:rPr lang="en-US" sz="2000" dirty="0" smtClean="0">
                <a:latin typeface="+mn-lt"/>
                <a:sym typeface="Wingdings" panose="05000000000000000000" pitchFamily="2" charset="2"/>
              </a:rPr>
              <a:t>});</a:t>
            </a:r>
            <a:endParaRPr lang="en-US" sz="2000" dirty="0">
              <a:latin typeface="+mn-lt"/>
              <a:sym typeface="Wingdings" panose="05000000000000000000" pitchFamily="2" charset="2"/>
            </a:endParaRPr>
          </a:p>
        </p:txBody>
      </p:sp>
      <p:pic>
        <p:nvPicPr>
          <p:cNvPr id="10" name="Image 9"/>
          <p:cNvPicPr>
            <a:picLocks noChangeAspect="1"/>
          </p:cNvPicPr>
          <p:nvPr/>
        </p:nvPicPr>
        <p:blipFill>
          <a:blip r:embed="rId4"/>
          <a:stretch>
            <a:fillRect/>
          </a:stretch>
        </p:blipFill>
        <p:spPr>
          <a:xfrm>
            <a:off x="9031868" y="6092351"/>
            <a:ext cx="685130" cy="740181"/>
          </a:xfrm>
          <a:prstGeom prst="rect">
            <a:avLst/>
          </a:prstGeom>
        </p:spPr>
      </p:pic>
    </p:spTree>
    <p:extLst>
      <p:ext uri="{BB962C8B-B14F-4D97-AF65-F5344CB8AC3E}">
        <p14:creationId xmlns:p14="http://schemas.microsoft.com/office/powerpoint/2010/main" val="264727580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tableaux</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6" y="849220"/>
            <a:ext cx="8650083" cy="5112790"/>
          </a:xfrm>
        </p:spPr>
        <p:txBody>
          <a:bodyPr>
            <a:normAutofit lnSpcReduction="10000"/>
          </a:bodyPr>
          <a:lstStyle/>
          <a:p>
            <a:pPr algn="just">
              <a:buFont typeface="Wingdings" panose="05000000000000000000" pitchFamily="2" charset="2"/>
              <a:buChar char="Ø"/>
            </a:pPr>
            <a:r>
              <a:rPr lang="fr-FR" sz="2400" dirty="0" smtClean="0"/>
              <a:t>Afin de </a:t>
            </a:r>
            <a:r>
              <a:rPr lang="fr-FR" sz="2400" dirty="0" smtClean="0">
                <a:solidFill>
                  <a:srgbClr val="0070C0"/>
                </a:solidFill>
              </a:rPr>
              <a:t>trier</a:t>
            </a:r>
            <a:r>
              <a:rPr lang="fr-FR" sz="2400" dirty="0" smtClean="0"/>
              <a:t> un tableau nous utilisons la méthode </a:t>
            </a:r>
            <a:r>
              <a:rPr lang="fr-FR" sz="2400" dirty="0" smtClean="0">
                <a:solidFill>
                  <a:srgbClr val="0070C0"/>
                </a:solidFill>
              </a:rPr>
              <a:t>sort( ) </a:t>
            </a:r>
            <a:r>
              <a:rPr lang="fr-FR" sz="2400" dirty="0" smtClean="0"/>
              <a:t>qui transforme les éléments du tableau en </a:t>
            </a:r>
            <a:r>
              <a:rPr lang="fr-FR" sz="2400" dirty="0" smtClean="0">
                <a:solidFill>
                  <a:srgbClr val="0070C0"/>
                </a:solidFill>
              </a:rPr>
              <a:t>chaine de caractère </a:t>
            </a:r>
            <a:r>
              <a:rPr lang="fr-FR" sz="2400" dirty="0" smtClean="0"/>
              <a:t>et effectue le trie par </a:t>
            </a:r>
            <a:r>
              <a:rPr lang="fr-FR" sz="2400" dirty="0" smtClean="0">
                <a:solidFill>
                  <a:srgbClr val="0070C0"/>
                </a:solidFill>
              </a:rPr>
              <a:t>ordre alphabétique</a:t>
            </a:r>
            <a:r>
              <a:rPr lang="fr-FR" sz="2400" dirty="0" smtClean="0"/>
              <a:t>.</a:t>
            </a:r>
          </a:p>
          <a:p>
            <a:pPr algn="just">
              <a:buFont typeface="Wingdings" panose="05000000000000000000" pitchFamily="2" charset="2"/>
              <a:buChar char="Ø"/>
            </a:pPr>
            <a:r>
              <a:rPr lang="fr-FR" sz="2400" dirty="0" smtClean="0"/>
              <a:t>La fonction sort prend un </a:t>
            </a:r>
            <a:r>
              <a:rPr lang="fr-FR" sz="2400" b="1" dirty="0" smtClean="0">
                <a:solidFill>
                  <a:srgbClr val="0070C0"/>
                </a:solidFill>
              </a:rPr>
              <a:t>paramètre</a:t>
            </a:r>
            <a:r>
              <a:rPr lang="fr-FR" sz="2400" dirty="0" smtClean="0">
                <a:solidFill>
                  <a:srgbClr val="0070C0"/>
                </a:solidFill>
              </a:rPr>
              <a:t> </a:t>
            </a:r>
            <a:r>
              <a:rPr lang="fr-FR" sz="2400" b="1" dirty="0" smtClean="0">
                <a:solidFill>
                  <a:srgbClr val="0070C0"/>
                </a:solidFill>
              </a:rPr>
              <a:t>facultatif</a:t>
            </a:r>
            <a:r>
              <a:rPr lang="fr-FR" sz="2400" dirty="0" smtClean="0">
                <a:solidFill>
                  <a:srgbClr val="0070C0"/>
                </a:solidFill>
              </a:rPr>
              <a:t> </a:t>
            </a:r>
            <a:r>
              <a:rPr lang="fr-FR" sz="2400" dirty="0" smtClean="0"/>
              <a:t>qui est une </a:t>
            </a:r>
            <a:r>
              <a:rPr lang="fr-FR" sz="2400" dirty="0" smtClean="0">
                <a:solidFill>
                  <a:srgbClr val="0070C0"/>
                </a:solidFill>
              </a:rPr>
              <a:t>fonction</a:t>
            </a:r>
            <a:r>
              <a:rPr lang="fr-FR" sz="2400" dirty="0" smtClean="0"/>
              <a:t> qui spécifie l’ordre de trie. Cette fonction devra retourner un entier </a:t>
            </a:r>
            <a:r>
              <a:rPr lang="fr-FR" sz="2400" dirty="0" smtClean="0">
                <a:solidFill>
                  <a:srgbClr val="0070C0"/>
                </a:solidFill>
              </a:rPr>
              <a:t>(-1 si le 1</a:t>
            </a:r>
            <a:r>
              <a:rPr lang="fr-FR" sz="2400" baseline="30000" dirty="0" smtClean="0">
                <a:solidFill>
                  <a:srgbClr val="0070C0"/>
                </a:solidFill>
              </a:rPr>
              <a:t>er</a:t>
            </a:r>
            <a:r>
              <a:rPr lang="fr-FR" sz="2400" dirty="0" smtClean="0">
                <a:solidFill>
                  <a:srgbClr val="0070C0"/>
                </a:solidFill>
              </a:rPr>
              <a:t> est inférieur au second, 0 si égaux et 1 sinon).</a:t>
            </a:r>
          </a:p>
          <a:p>
            <a:pPr marL="355600" lvl="1" indent="-355600" algn="just">
              <a:buFont typeface="Wingdings" panose="05000000000000000000" pitchFamily="2" charset="2"/>
              <a:buChar char="Ø"/>
            </a:pPr>
            <a:r>
              <a:rPr lang="fr-FR" dirty="0" smtClean="0"/>
              <a:t>Pour extraire une portion d’un tableau on utilise la même fonction que les chaines </a:t>
            </a:r>
            <a:r>
              <a:rPr lang="fr-FR" dirty="0" smtClean="0">
                <a:solidFill>
                  <a:srgbClr val="0070C0"/>
                </a:solidFill>
              </a:rPr>
              <a:t>slice</a:t>
            </a:r>
            <a:r>
              <a:rPr lang="fr-FR" dirty="0" smtClean="0"/>
              <a:t>.</a:t>
            </a:r>
          </a:p>
          <a:p>
            <a:pPr marL="355600" lvl="1" indent="-355600" algn="just">
              <a:buFont typeface="Wingdings" panose="05000000000000000000" pitchFamily="2" charset="2"/>
              <a:buChar char="Ø"/>
            </a:pPr>
            <a:r>
              <a:rPr lang="fr-FR" dirty="0" smtClean="0"/>
              <a:t>Afin </a:t>
            </a:r>
            <a:r>
              <a:rPr lang="fr-FR" dirty="0" smtClean="0">
                <a:solidFill>
                  <a:srgbClr val="0070C0"/>
                </a:solidFill>
              </a:rPr>
              <a:t>de modifier une partie du tableau </a:t>
            </a:r>
            <a:r>
              <a:rPr lang="fr-FR" dirty="0" smtClean="0"/>
              <a:t>on utilise la méthode </a:t>
            </a:r>
            <a:r>
              <a:rPr lang="fr-FR" dirty="0" err="1" smtClean="0">
                <a:solidFill>
                  <a:srgbClr val="0070C0"/>
                </a:solidFill>
              </a:rPr>
              <a:t>splice</a:t>
            </a:r>
            <a:r>
              <a:rPr lang="fr-FR" dirty="0" smtClean="0">
                <a:solidFill>
                  <a:srgbClr val="0070C0"/>
                </a:solidFill>
              </a:rPr>
              <a:t>(indice, </a:t>
            </a:r>
            <a:r>
              <a:rPr lang="fr-FR" dirty="0" err="1" smtClean="0">
                <a:solidFill>
                  <a:srgbClr val="0070C0"/>
                </a:solidFill>
              </a:rPr>
              <a:t>nbElement</a:t>
            </a:r>
            <a:r>
              <a:rPr lang="fr-FR" dirty="0" smtClean="0">
                <a:solidFill>
                  <a:srgbClr val="0070C0"/>
                </a:solidFill>
              </a:rPr>
              <a:t>, var1, var2,…, </a:t>
            </a:r>
            <a:r>
              <a:rPr lang="fr-FR" dirty="0" err="1" smtClean="0">
                <a:solidFill>
                  <a:srgbClr val="0070C0"/>
                </a:solidFill>
              </a:rPr>
              <a:t>varN</a:t>
            </a:r>
            <a:r>
              <a:rPr lang="fr-FR" dirty="0" smtClean="0">
                <a:solidFill>
                  <a:srgbClr val="0070C0"/>
                </a:solidFill>
              </a:rPr>
              <a:t>) </a:t>
            </a:r>
            <a:r>
              <a:rPr lang="fr-FR" dirty="0" smtClean="0"/>
              <a:t>qui extrait les </a:t>
            </a:r>
            <a:r>
              <a:rPr lang="fr-FR" dirty="0" err="1" smtClean="0">
                <a:solidFill>
                  <a:schemeClr val="accent3"/>
                </a:solidFill>
              </a:rPr>
              <a:t>nbElement</a:t>
            </a:r>
            <a:r>
              <a:rPr lang="fr-FR" dirty="0" smtClean="0">
                <a:solidFill>
                  <a:schemeClr val="accent3"/>
                </a:solidFill>
              </a:rPr>
              <a:t> </a:t>
            </a:r>
            <a:r>
              <a:rPr lang="fr-FR" dirty="0" smtClean="0"/>
              <a:t>à partir de l’indice </a:t>
            </a:r>
            <a:r>
              <a:rPr lang="fr-FR" dirty="0" smtClean="0">
                <a:solidFill>
                  <a:schemeClr val="accent3"/>
                </a:solidFill>
              </a:rPr>
              <a:t>indice</a:t>
            </a:r>
            <a:r>
              <a:rPr lang="fr-FR" dirty="0" smtClean="0"/>
              <a:t> et les remplace par les variables </a:t>
            </a:r>
            <a:r>
              <a:rPr lang="fr-FR" dirty="0" err="1" smtClean="0">
                <a:solidFill>
                  <a:schemeClr val="accent3"/>
                </a:solidFill>
              </a:rPr>
              <a:t>varn</a:t>
            </a:r>
            <a:r>
              <a:rPr lang="fr-FR" dirty="0" smtClean="0"/>
              <a:t>). Seul les deux premiers paramètres sont obligatoires. </a:t>
            </a:r>
            <a:endParaRPr lang="fr-FR" dirty="0"/>
          </a:p>
        </p:txBody>
      </p:sp>
      <p:pic>
        <p:nvPicPr>
          <p:cNvPr id="10" name="Image 9"/>
          <p:cNvPicPr>
            <a:picLocks noChangeAspect="1"/>
          </p:cNvPicPr>
          <p:nvPr/>
        </p:nvPicPr>
        <p:blipFill>
          <a:blip r:embed="rId4"/>
          <a:stretch>
            <a:fillRect/>
          </a:stretch>
        </p:blipFill>
        <p:spPr>
          <a:xfrm>
            <a:off x="8911826" y="5209099"/>
            <a:ext cx="685130" cy="740181"/>
          </a:xfrm>
          <a:prstGeom prst="rect">
            <a:avLst/>
          </a:prstGeom>
        </p:spPr>
      </p:pic>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10692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1"/>
            <a:ext cx="8344588" cy="5185246"/>
          </a:xfrm>
        </p:spPr>
        <p:txBody>
          <a:bodyPr rtlCol="0">
            <a:normAutofit/>
          </a:bodyPr>
          <a:lstStyle/>
          <a:p>
            <a:pPr lvl="0" algn="l" defTabSz="457200" fontAlgn="auto">
              <a:spcAft>
                <a:spcPts val="0"/>
              </a:spcAft>
              <a:buClr>
                <a:srgbClr val="DE8147"/>
              </a:buClr>
              <a:buSzPct val="80000"/>
            </a:pPr>
            <a:r>
              <a:rPr lang="fr-FR" sz="2400" b="1" spc="100" dirty="0">
                <a:solidFill>
                  <a:srgbClr val="000000"/>
                </a:solidFill>
                <a:latin typeface="Garamond" panose="02020404030301010803" pitchFamily="18" charset="0"/>
              </a:rPr>
              <a:t>Introduction à </a:t>
            </a:r>
            <a:r>
              <a:rPr lang="fr-FR" sz="2400" b="1" spc="100" dirty="0" smtClean="0">
                <a:solidFill>
                  <a:srgbClr val="000000"/>
                </a:solidFill>
                <a:latin typeface="Garamond" panose="02020404030301010803" pitchFamily="18" charset="0"/>
              </a:rPr>
              <a:t>JavaScript</a:t>
            </a:r>
          </a:p>
          <a:p>
            <a:pPr lvl="0" algn="l" defTabSz="457200" fontAlgn="auto">
              <a:spcAft>
                <a:spcPts val="0"/>
              </a:spcAft>
              <a:buClr>
                <a:srgbClr val="DE8147"/>
              </a:buClr>
              <a:buSzPct val="80000"/>
            </a:pPr>
            <a:endParaRPr lang="fr-FR" sz="2400" b="1" spc="100" dirty="0">
              <a:solidFill>
                <a:srgbClr val="000000"/>
              </a:solidFill>
              <a:latin typeface="Garamond" panose="02020404030301010803" pitchFamily="18" charset="0"/>
            </a:endParaRPr>
          </a:p>
          <a:p>
            <a:pPr lvl="0" algn="l" defTabSz="457200" fontAlgn="auto">
              <a:spcAft>
                <a:spcPts val="0"/>
              </a:spcAft>
              <a:buClr>
                <a:srgbClr val="DE8147"/>
              </a:buClr>
              <a:buSzPct val="80000"/>
            </a:pPr>
            <a:r>
              <a:rPr lang="fr-FR" sz="2400" b="1" spc="100" dirty="0" err="1">
                <a:solidFill>
                  <a:srgbClr val="000000"/>
                </a:solidFill>
                <a:latin typeface="Garamond" panose="02020404030301010803" pitchFamily="18" charset="0"/>
              </a:rPr>
              <a:t>Core</a:t>
            </a:r>
            <a:r>
              <a:rPr lang="fr-FR" sz="2400" b="1" spc="100" dirty="0">
                <a:solidFill>
                  <a:srgbClr val="000000"/>
                </a:solidFill>
                <a:latin typeface="Garamond" panose="02020404030301010803" pitchFamily="18" charset="0"/>
              </a:rPr>
              <a:t> JavaScript</a:t>
            </a:r>
          </a:p>
          <a:p>
            <a:pPr lvl="0" algn="l" defTabSz="457200" fontAlgn="auto">
              <a:spcAft>
                <a:spcPts val="0"/>
              </a:spcAft>
              <a:buClr>
                <a:srgbClr val="DE8147"/>
              </a:buClr>
              <a:buSzPct val="80000"/>
            </a:pPr>
            <a:endParaRPr lang="fr-FR" sz="2400" b="1" spc="100" dirty="0" smtClean="0">
              <a:solidFill>
                <a:srgbClr val="000000"/>
              </a:solidFill>
              <a:latin typeface="Garamond" panose="02020404030301010803" pitchFamily="18" charset="0"/>
            </a:endParaRPr>
          </a:p>
          <a:p>
            <a:pPr lvl="0" algn="l" defTabSz="457200" fontAlgn="auto">
              <a:spcAft>
                <a:spcPts val="0"/>
              </a:spcAft>
              <a:buClr>
                <a:srgbClr val="DE8147"/>
              </a:buClr>
              <a:buSzPct val="80000"/>
            </a:pPr>
            <a:r>
              <a:rPr lang="fr-FR" sz="2400" b="1" spc="100" dirty="0" smtClean="0">
                <a:solidFill>
                  <a:srgbClr val="000000"/>
                </a:solidFill>
                <a:latin typeface="Garamond" panose="02020404030301010803" pitchFamily="18" charset="0"/>
              </a:rPr>
              <a:t>Les </a:t>
            </a:r>
            <a:r>
              <a:rPr lang="fr-FR" sz="2400" b="1" spc="100" dirty="0">
                <a:solidFill>
                  <a:srgbClr val="000000"/>
                </a:solidFill>
                <a:latin typeface="Garamond" panose="02020404030301010803" pitchFamily="18" charset="0"/>
              </a:rPr>
              <a:t>Objets dans JavaScript</a:t>
            </a:r>
          </a:p>
          <a:p>
            <a:pPr lvl="0" algn="l" defTabSz="457200" fontAlgn="auto">
              <a:spcAft>
                <a:spcPts val="0"/>
              </a:spcAft>
              <a:buClr>
                <a:srgbClr val="DE8147"/>
              </a:buClr>
              <a:buSzPct val="80000"/>
            </a:pPr>
            <a:endParaRPr lang="fr-FR" sz="2400" b="1" spc="100" dirty="0" smtClean="0">
              <a:solidFill>
                <a:srgbClr val="000000"/>
              </a:solidFill>
              <a:latin typeface="Garamond" panose="02020404030301010803" pitchFamily="18" charset="0"/>
            </a:endParaRPr>
          </a:p>
          <a:p>
            <a:pPr lvl="0" algn="l" defTabSz="457200" fontAlgn="auto">
              <a:spcAft>
                <a:spcPts val="0"/>
              </a:spcAft>
              <a:buClr>
                <a:srgbClr val="DE8147"/>
              </a:buClr>
              <a:buSzPct val="80000"/>
            </a:pPr>
            <a:r>
              <a:rPr lang="fr-FR" sz="2400" b="1" spc="100" dirty="0" smtClean="0">
                <a:solidFill>
                  <a:srgbClr val="000000"/>
                </a:solidFill>
                <a:latin typeface="Garamond" panose="02020404030301010803" pitchFamily="18" charset="0"/>
              </a:rPr>
              <a:t>Client-</a:t>
            </a:r>
            <a:r>
              <a:rPr lang="fr-FR" sz="2400" b="1" spc="100" dirty="0" err="1" smtClean="0">
                <a:solidFill>
                  <a:srgbClr val="000000"/>
                </a:solidFill>
                <a:latin typeface="Garamond" panose="02020404030301010803" pitchFamily="18" charset="0"/>
              </a:rPr>
              <a:t>side</a:t>
            </a:r>
            <a:r>
              <a:rPr lang="fr-FR" sz="2400" b="1" spc="100" dirty="0" smtClean="0">
                <a:solidFill>
                  <a:srgbClr val="000000"/>
                </a:solidFill>
                <a:latin typeface="Garamond" panose="02020404030301010803" pitchFamily="18" charset="0"/>
              </a:rPr>
              <a:t> </a:t>
            </a:r>
            <a:r>
              <a:rPr lang="fr-FR" sz="2400" b="1" spc="100" dirty="0">
                <a:solidFill>
                  <a:srgbClr val="000000"/>
                </a:solidFill>
                <a:latin typeface="Garamond" panose="02020404030301010803" pitchFamily="18" charset="0"/>
              </a:rPr>
              <a:t>JavaScript</a:t>
            </a:r>
          </a:p>
          <a:p>
            <a:pPr marL="342900" lvl="0" indent="-342900" algn="l" defTabSz="457200" fontAlgn="auto">
              <a:spcAft>
                <a:spcPts val="0"/>
              </a:spcAft>
              <a:buClr>
                <a:srgbClr val="DE8147"/>
              </a:buClr>
              <a:buSzPct val="80000"/>
              <a:buFont typeface="Arial" charset="0"/>
              <a:buChar char="•"/>
            </a:pPr>
            <a:endParaRPr lang="fr-FR" sz="2400" spc="100" dirty="0" smtClean="0">
              <a:solidFill>
                <a:srgbClr val="000000"/>
              </a:solidFill>
              <a:latin typeface="Garamond" panose="02020404030301010803" pitchFamily="18" charset="0"/>
            </a:endParaRPr>
          </a:p>
          <a:p>
            <a:pPr marL="342900" lvl="0" indent="-342900" algn="l" defTabSz="457200" fontAlgn="auto">
              <a:spcAft>
                <a:spcPts val="0"/>
              </a:spcAft>
              <a:buClr>
                <a:srgbClr val="DE8147"/>
              </a:buClr>
              <a:buSzPct val="80000"/>
              <a:buFont typeface="Arial" charset="0"/>
              <a:buChar char="•"/>
            </a:pPr>
            <a:endParaRPr lang="fr-FR" sz="2400" spc="100" dirty="0" smtClean="0">
              <a:solidFill>
                <a:srgbClr val="000000"/>
              </a:solidFill>
              <a:latin typeface="Garamond" panose="02020404030301010803" pitchFamily="18" charset="0"/>
            </a:endParaRPr>
          </a:p>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latin typeface="Garamond" panose="02020404030301010803" pitchFamily="18" charset="0"/>
            </a:endParaRPr>
          </a:p>
          <a:p>
            <a:pPr marL="800100" lvl="2" indent="-342900" algn="l" fontAlgn="auto">
              <a:spcAft>
                <a:spcPts val="0"/>
              </a:spcAft>
              <a:buFont typeface="Arial" pitchFamily="34" charset="0"/>
              <a:buChar char="•"/>
              <a:defRPr/>
            </a:pPr>
            <a:endParaRPr lang="fr-FR" sz="1600" dirty="0">
              <a:latin typeface="Garamond" panose="02020404030301010803" pitchFamily="18" charset="0"/>
            </a:endParaRPr>
          </a:p>
          <a:p>
            <a:pPr marL="800100" lvl="2" indent="-342900" algn="l" fontAlgn="auto">
              <a:spcAft>
                <a:spcPts val="0"/>
              </a:spcAft>
              <a:buFont typeface="Arial" pitchFamily="34" charset="0"/>
              <a:buChar char="•"/>
              <a:defRPr/>
            </a:pPr>
            <a:endParaRPr lang="fr-FR" sz="2000" dirty="0">
              <a:latin typeface="Garamond" panose="02020404030301010803" pitchFamily="18" charset="0"/>
            </a:endParaRPr>
          </a:p>
          <a:p>
            <a:pPr algn="l" fontAlgn="auto">
              <a:spcAft>
                <a:spcPts val="0"/>
              </a:spcAft>
              <a:buFont typeface="Arial" pitchFamily="34" charset="0"/>
              <a:buNone/>
              <a:defRPr/>
            </a:pPr>
            <a:endParaRPr lang="fr-FR" sz="2800" u="sng" dirty="0" smtClean="0">
              <a:latin typeface="Garamond" panose="02020404030301010803" pitchFamily="18" charset="0"/>
            </a:endParaRPr>
          </a:p>
        </p:txBody>
      </p:sp>
      <p:sp>
        <p:nvSpPr>
          <p:cNvPr id="9" name="Titre 8"/>
          <p:cNvSpPr>
            <a:spLocks noGrp="1"/>
          </p:cNvSpPr>
          <p:nvPr>
            <p:ph type="ctrTitle"/>
          </p:nvPr>
        </p:nvSpPr>
        <p:spPr>
          <a:xfrm>
            <a:off x="1108899" y="58738"/>
            <a:ext cx="8498179" cy="576262"/>
          </a:xfrm>
        </p:spPr>
        <p:txBody>
          <a:bodyPr rtlCol="0">
            <a:normAutofit fontScale="90000"/>
          </a:bodyPr>
          <a:lstStyle/>
          <a:p>
            <a:pPr fontAlgn="auto">
              <a:spcAft>
                <a:spcPts val="0"/>
              </a:spcAft>
              <a:defRPr/>
            </a:pPr>
            <a:r>
              <a:rPr lang="fr-FR" sz="4000" dirty="0" smtClean="0"/>
              <a:t>Plan de la présentation  </a:t>
            </a:r>
            <a:endParaRPr lang="fr-FR" sz="4000" dirty="0"/>
          </a:p>
        </p:txBody>
      </p:sp>
      <p:sp>
        <p:nvSpPr>
          <p:cNvPr id="12" name="Sous-titre 7"/>
          <p:cNvSpPr txBox="1">
            <a:spLocks/>
          </p:cNvSpPr>
          <p:nvPr/>
        </p:nvSpPr>
        <p:spPr>
          <a:xfrm rot="16200000" flipH="1">
            <a:off x="-887688" y="3011602"/>
            <a:ext cx="272732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smtClean="0">
                <a:solidFill>
                  <a:schemeClr val="bg1"/>
                </a:solidFill>
              </a:rPr>
              <a:t>Plan</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3</a:t>
            </a:fld>
            <a:endParaRPr lang="fr-BE"/>
          </a:p>
        </p:txBody>
      </p:sp>
      <p:pic>
        <p:nvPicPr>
          <p:cNvPr id="10"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318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tableaux</a:t>
            </a:r>
            <a:endParaRPr kumimoji="0" lang="fr-FR" sz="4000" b="0" i="0" u="none" strike="noStrike" kern="1200" cap="none" spc="0" normalizeH="0" baseline="0" noProof="0" dirty="0">
              <a:ln>
                <a:noFill/>
              </a:ln>
              <a:solidFill>
                <a:schemeClr val="tx1"/>
              </a:solidFill>
              <a:effectLst/>
              <a:uLnTx/>
              <a:uFillTx/>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401486" y="1844824"/>
            <a:ext cx="8043247" cy="4896544"/>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pPr lvl="0" eaLnBrk="0" hangingPunct="0"/>
            <a:r>
              <a:rPr lang="fr-FR" altLang="fr-FR" sz="2000" i="1" dirty="0">
                <a:solidFill>
                  <a:srgbClr val="808080"/>
                </a:solidFill>
                <a:latin typeface="Courier New" panose="02070309020205020404" pitchFamily="49" charset="0"/>
                <a:cs typeface="Courier New" panose="02070309020205020404" pitchFamily="49" charset="0"/>
              </a:rPr>
              <a:t>// Ceci marche du à la conversion implicite de JS (mais ca ne marche pas en cas de </a:t>
            </a:r>
            <a:r>
              <a:rPr lang="fr-FR" altLang="fr-FR" sz="2000" i="1" dirty="0" err="1">
                <a:solidFill>
                  <a:srgbClr val="808080"/>
                </a:solidFill>
                <a:latin typeface="Courier New" panose="02070309020205020404" pitchFamily="49" charset="0"/>
                <a:cs typeface="Courier New" panose="02070309020205020404" pitchFamily="49" charset="0"/>
              </a:rPr>
              <a:t>undefined</a:t>
            </a:r>
            <a:r>
              <a:rPr lang="fr-FR" altLang="fr-FR" sz="2000" i="1" dirty="0">
                <a:solidFill>
                  <a:srgbClr val="808080"/>
                </a:solidFill>
                <a:latin typeface="Courier New" panose="02070309020205020404" pitchFamily="49" charset="0"/>
                <a:cs typeface="Courier New" panose="02070309020205020404" pitchFamily="49" charset="0"/>
              </a:rPr>
              <a:t> et de NAN)</a:t>
            </a:r>
            <a:br>
              <a:rPr lang="fr-FR" altLang="fr-FR" sz="2000" i="1" dirty="0">
                <a:solidFill>
                  <a:srgbClr val="808080"/>
                </a:solidFill>
                <a:latin typeface="Courier New" panose="02070309020205020404" pitchFamily="49" charset="0"/>
                <a:cs typeface="Courier New" panose="02070309020205020404" pitchFamily="49" charset="0"/>
              </a:rPr>
            </a:br>
            <a:r>
              <a:rPr lang="fr-FR" altLang="fr-FR" sz="2000" b="1" dirty="0" err="1">
                <a:solidFill>
                  <a:srgbClr val="000080"/>
                </a:solidFill>
                <a:latin typeface="Courier New" panose="02070309020205020404" pitchFamily="49" charset="0"/>
                <a:cs typeface="Courier New" panose="02070309020205020404" pitchFamily="49" charset="0"/>
              </a:rPr>
              <a:t>function</a:t>
            </a:r>
            <a:r>
              <a:rPr lang="fr-FR" altLang="fr-FR" sz="2000" b="1" dirty="0">
                <a:solidFill>
                  <a:srgbClr val="000080"/>
                </a:solidFill>
                <a:latin typeface="Courier New" panose="02070309020205020404" pitchFamily="49" charset="0"/>
                <a:cs typeface="Courier New" panose="02070309020205020404" pitchFamily="49" charset="0"/>
              </a:rPr>
              <a:t> </a:t>
            </a:r>
            <a:r>
              <a:rPr lang="fr-FR" altLang="fr-FR" sz="2000" i="1" dirty="0" err="1">
                <a:solidFill>
                  <a:srgbClr val="000000"/>
                </a:solidFill>
                <a:latin typeface="Courier New" panose="02070309020205020404" pitchFamily="49" charset="0"/>
                <a:cs typeface="Courier New" panose="02070309020205020404" pitchFamily="49" charset="0"/>
              </a:rPr>
              <a:t>comparerDesNombres</a:t>
            </a:r>
            <a:r>
              <a:rPr lang="fr-FR" altLang="fr-FR" sz="2000" dirty="0">
                <a:solidFill>
                  <a:srgbClr val="000000"/>
                </a:solidFill>
                <a:latin typeface="Courier New" panose="02070309020205020404" pitchFamily="49" charset="0"/>
                <a:cs typeface="Courier New" panose="02070309020205020404" pitchFamily="49" charset="0"/>
              </a:rPr>
              <a:t>(a, b) {</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a:solidFill>
                  <a:srgbClr val="000080"/>
                </a:solidFill>
                <a:latin typeface="Courier New" panose="02070309020205020404" pitchFamily="49" charset="0"/>
                <a:cs typeface="Courier New" panose="02070309020205020404" pitchFamily="49" charset="0"/>
              </a:rPr>
              <a:t>return </a:t>
            </a:r>
            <a:r>
              <a:rPr lang="fr-FR" altLang="fr-FR" sz="2000" dirty="0">
                <a:solidFill>
                  <a:srgbClr val="000000"/>
                </a:solidFill>
                <a:latin typeface="Courier New" panose="02070309020205020404" pitchFamily="49" charset="0"/>
                <a:cs typeface="Courier New" panose="02070309020205020404" pitchFamily="49" charset="0"/>
              </a:rPr>
              <a:t>a - b;</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smtClean="0">
                <a:solidFill>
                  <a:srgbClr val="000000"/>
                </a:solidFill>
                <a:latin typeface="Courier New" panose="02070309020205020404" pitchFamily="49" charset="0"/>
                <a:cs typeface="Courier New" panose="02070309020205020404" pitchFamily="49" charset="0"/>
              </a:rPr>
              <a:t>}</a:t>
            </a:r>
          </a:p>
          <a:p>
            <a:pPr eaLnBrk="0" hangingPunct="0"/>
            <a:r>
              <a:rPr lang="fr-FR" altLang="fr-FR" sz="2000" b="1" dirty="0" err="1">
                <a:solidFill>
                  <a:srgbClr val="000080"/>
                </a:solidFill>
                <a:latin typeface="Courier New" panose="02070309020205020404" pitchFamily="49" charset="0"/>
                <a:cs typeface="Courier New" panose="02070309020205020404" pitchFamily="49" charset="0"/>
              </a:rPr>
              <a:t>function</a:t>
            </a:r>
            <a:r>
              <a:rPr lang="fr-FR" altLang="fr-FR" sz="2000" b="1" dirty="0">
                <a:solidFill>
                  <a:srgbClr val="000080"/>
                </a:solidFill>
                <a:latin typeface="Courier New" panose="02070309020205020404" pitchFamily="49" charset="0"/>
                <a:cs typeface="Courier New" panose="02070309020205020404" pitchFamily="49" charset="0"/>
              </a:rPr>
              <a:t> </a:t>
            </a:r>
            <a:r>
              <a:rPr lang="fr-FR" altLang="fr-FR" sz="2000" i="1" dirty="0" err="1" smtClean="0">
                <a:solidFill>
                  <a:srgbClr val="000000"/>
                </a:solidFill>
                <a:latin typeface="Courier New" panose="02070309020205020404" pitchFamily="49" charset="0"/>
                <a:cs typeface="Courier New" panose="02070309020205020404" pitchFamily="49" charset="0"/>
              </a:rPr>
              <a:t>comparerDesNombres</a:t>
            </a:r>
            <a:r>
              <a:rPr lang="fr-FR" altLang="fr-FR" sz="2000" dirty="0" smtClean="0">
                <a:solidFill>
                  <a:srgbClr val="000000"/>
                </a:solidFill>
                <a:latin typeface="Courier New" panose="02070309020205020404" pitchFamily="49" charset="0"/>
                <a:cs typeface="Courier New" panose="02070309020205020404" pitchFamily="49" charset="0"/>
              </a:rPr>
              <a:t>(</a:t>
            </a:r>
            <a:r>
              <a:rPr lang="fr-FR" altLang="fr-FR" sz="2000" dirty="0" err="1" smtClean="0">
                <a:solidFill>
                  <a:srgbClr val="000000"/>
                </a:solidFill>
                <a:latin typeface="Courier New" panose="02070309020205020404" pitchFamily="49" charset="0"/>
                <a:cs typeface="Courier New" panose="02070309020205020404" pitchFamily="49" charset="0"/>
              </a:rPr>
              <a:t>a,b</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a:solidFill>
                  <a:srgbClr val="000080"/>
                </a:solidFill>
                <a:latin typeface="Courier New" panose="02070309020205020404" pitchFamily="49" charset="0"/>
                <a:cs typeface="Courier New" panose="02070309020205020404" pitchFamily="49" charset="0"/>
              </a:rPr>
              <a:t>var </a:t>
            </a:r>
            <a:r>
              <a:rPr lang="fr-FR" altLang="fr-FR" sz="2000" dirty="0">
                <a:solidFill>
                  <a:srgbClr val="458383"/>
                </a:solidFill>
                <a:latin typeface="Courier New" panose="02070309020205020404" pitchFamily="49" charset="0"/>
                <a:cs typeface="Courier New" panose="02070309020205020404" pitchFamily="49" charset="0"/>
              </a:rPr>
              <a:t>x</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err="1">
                <a:solidFill>
                  <a:srgbClr val="7A7A43"/>
                </a:solidFill>
                <a:latin typeface="Courier New" panose="02070309020205020404" pitchFamily="49" charset="0"/>
                <a:cs typeface="Courier New" panose="02070309020205020404" pitchFamily="49" charset="0"/>
              </a:rPr>
              <a:t>parseInt</a:t>
            </a:r>
            <a:r>
              <a:rPr lang="fr-FR" altLang="fr-FR" sz="2000" dirty="0">
                <a:solidFill>
                  <a:srgbClr val="000000"/>
                </a:solidFill>
                <a:latin typeface="Courier New" panose="02070309020205020404" pitchFamily="49" charset="0"/>
                <a:cs typeface="Courier New" panose="02070309020205020404" pitchFamily="49" charset="0"/>
              </a:rPr>
              <a:t>(a,</a:t>
            </a:r>
            <a:r>
              <a:rPr lang="fr-FR" altLang="fr-FR" sz="2000" dirty="0">
                <a:solidFill>
                  <a:srgbClr val="0000FF"/>
                </a:solidFill>
                <a:latin typeface="Courier New" panose="02070309020205020404" pitchFamily="49" charset="0"/>
                <a:cs typeface="Courier New" panose="02070309020205020404" pitchFamily="49" charset="0"/>
              </a:rPr>
              <a:t>10</a:t>
            </a:r>
            <a:r>
              <a:rPr lang="fr-FR" altLang="fr-FR" sz="2000" dirty="0" smtClean="0">
                <a:solidFill>
                  <a:srgbClr val="000000"/>
                </a:solidFill>
                <a:latin typeface="Courier New" panose="02070309020205020404" pitchFamily="49" charset="0"/>
                <a:cs typeface="Courier New" panose="02070309020205020404" pitchFamily="49" charset="0"/>
              </a:rPr>
              <a:t>);</a:t>
            </a:r>
            <a:r>
              <a:rPr lang="fr-FR" altLang="fr-FR" sz="2000" b="1" dirty="0" smtClean="0">
                <a:solidFill>
                  <a:srgbClr val="000080"/>
                </a:solidFill>
                <a:latin typeface="Courier New" panose="02070309020205020404" pitchFamily="49" charset="0"/>
                <a:cs typeface="Courier New" panose="02070309020205020404" pitchFamily="49" charset="0"/>
              </a:rPr>
              <a:t>var </a:t>
            </a:r>
            <a:r>
              <a:rPr lang="fr-FR" altLang="fr-FR" sz="2000" dirty="0">
                <a:solidFill>
                  <a:srgbClr val="458383"/>
                </a:solidFill>
                <a:latin typeface="Courier New" panose="02070309020205020404" pitchFamily="49" charset="0"/>
                <a:cs typeface="Courier New" panose="02070309020205020404" pitchFamily="49" charset="0"/>
              </a:rPr>
              <a:t>y</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err="1">
                <a:solidFill>
                  <a:srgbClr val="7A7A43"/>
                </a:solidFill>
                <a:latin typeface="Courier New" panose="02070309020205020404" pitchFamily="49" charset="0"/>
                <a:cs typeface="Courier New" panose="02070309020205020404" pitchFamily="49" charset="0"/>
              </a:rPr>
              <a:t>parseInt</a:t>
            </a:r>
            <a:r>
              <a:rPr lang="fr-FR" altLang="fr-FR" sz="2000" dirty="0">
                <a:solidFill>
                  <a:srgbClr val="000000"/>
                </a:solidFill>
                <a:latin typeface="Courier New" panose="02070309020205020404" pitchFamily="49" charset="0"/>
                <a:cs typeface="Courier New" panose="02070309020205020404" pitchFamily="49" charset="0"/>
              </a:rPr>
              <a:t>(b,</a:t>
            </a:r>
            <a:r>
              <a:rPr lang="fr-FR" altLang="fr-FR" sz="2000" dirty="0">
                <a:solidFill>
                  <a:srgbClr val="0000FF"/>
                </a:solidFill>
                <a:latin typeface="Courier New" panose="02070309020205020404" pitchFamily="49" charset="0"/>
                <a:cs typeface="Courier New" panose="02070309020205020404" pitchFamily="49" charset="0"/>
              </a:rPr>
              <a:t>10</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b="1" dirty="0" smtClean="0">
                <a:solidFill>
                  <a:srgbClr val="000080"/>
                </a:solidFill>
                <a:latin typeface="Courier New" panose="02070309020205020404" pitchFamily="49" charset="0"/>
                <a:cs typeface="Courier New" panose="02070309020205020404" pitchFamily="49" charset="0"/>
              </a:rPr>
              <a:t>if</a:t>
            </a:r>
            <a:r>
              <a:rPr lang="fr-FR" altLang="fr-FR" sz="2000" dirty="0" smtClean="0">
                <a:solidFill>
                  <a:srgbClr val="000000"/>
                </a:solidFill>
                <a:latin typeface="Courier New" panose="02070309020205020404" pitchFamily="49" charset="0"/>
                <a:cs typeface="Courier New" panose="02070309020205020404" pitchFamily="49" charset="0"/>
              </a:rPr>
              <a:t>(</a:t>
            </a:r>
            <a:r>
              <a:rPr lang="fr-FR" altLang="fr-FR" sz="2000" dirty="0" smtClean="0">
                <a:solidFill>
                  <a:srgbClr val="458383"/>
                </a:solidFill>
                <a:latin typeface="Courier New" panose="02070309020205020404" pitchFamily="49" charset="0"/>
                <a:cs typeface="Courier New" panose="02070309020205020404" pitchFamily="49" charset="0"/>
              </a:rPr>
              <a:t>x</a:t>
            </a:r>
            <a:r>
              <a:rPr lang="fr-FR" altLang="fr-FR" sz="2000" dirty="0" smtClean="0">
                <a:solidFill>
                  <a:srgbClr val="000000"/>
                </a:solidFill>
                <a:latin typeface="Courier New" panose="02070309020205020404" pitchFamily="49" charset="0"/>
                <a:cs typeface="Courier New" panose="02070309020205020404" pitchFamily="49" charset="0"/>
              </a:rPr>
              <a:t>&gt;</a:t>
            </a:r>
            <a:r>
              <a:rPr lang="fr-FR" altLang="fr-FR" sz="2000" dirty="0" smtClean="0">
                <a:solidFill>
                  <a:srgbClr val="458383"/>
                </a:solidFill>
                <a:latin typeface="Courier New" panose="02070309020205020404" pitchFamily="49" charset="0"/>
                <a:cs typeface="Courier New" panose="02070309020205020404" pitchFamily="49" charset="0"/>
              </a:rPr>
              <a:t>y</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a:solidFill>
                  <a:srgbClr val="000080"/>
                </a:solidFill>
                <a:latin typeface="Courier New" panose="02070309020205020404" pitchFamily="49" charset="0"/>
                <a:cs typeface="Courier New" panose="02070309020205020404" pitchFamily="49" charset="0"/>
              </a:rPr>
              <a:t>return </a:t>
            </a:r>
            <a:r>
              <a:rPr lang="fr-FR" altLang="fr-FR" sz="2000" dirty="0">
                <a:solidFill>
                  <a:srgbClr val="0000FF"/>
                </a:solidFill>
                <a:latin typeface="Courier New" panose="02070309020205020404" pitchFamily="49" charset="0"/>
                <a:cs typeface="Courier New" panose="02070309020205020404" pitchFamily="49" charset="0"/>
              </a:rPr>
              <a:t>1</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err="1">
                <a:solidFill>
                  <a:srgbClr val="000080"/>
                </a:solidFill>
                <a:latin typeface="Courier New" panose="02070309020205020404" pitchFamily="49" charset="0"/>
                <a:cs typeface="Courier New" panose="02070309020205020404" pitchFamily="49" charset="0"/>
              </a:rPr>
              <a:t>else</a:t>
            </a:r>
            <a:r>
              <a:rPr lang="fr-FR" altLang="fr-FR" sz="2000" b="1" dirty="0">
                <a:solidFill>
                  <a:srgbClr val="000080"/>
                </a:solidFill>
                <a:latin typeface="Courier New" panose="02070309020205020404" pitchFamily="49" charset="0"/>
                <a:cs typeface="Courier New" panose="02070309020205020404" pitchFamily="49" charset="0"/>
              </a:rPr>
              <a:t> if</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458383"/>
                </a:solidFill>
                <a:latin typeface="Courier New" panose="02070309020205020404" pitchFamily="49" charset="0"/>
                <a:cs typeface="Courier New" panose="02070309020205020404" pitchFamily="49" charset="0"/>
              </a:rPr>
              <a:t>y</a:t>
            </a:r>
            <a:r>
              <a:rPr lang="fr-FR" altLang="fr-FR" sz="2000" dirty="0">
                <a:solidFill>
                  <a:srgbClr val="000000"/>
                </a:solidFill>
                <a:latin typeface="Courier New" panose="02070309020205020404" pitchFamily="49" charset="0"/>
                <a:cs typeface="Courier New" panose="02070309020205020404" pitchFamily="49" charset="0"/>
              </a:rPr>
              <a:t>&gt;</a:t>
            </a:r>
            <a:r>
              <a:rPr lang="fr-FR" altLang="fr-FR" sz="2000" dirty="0">
                <a:solidFill>
                  <a:srgbClr val="458383"/>
                </a:solidFill>
                <a:latin typeface="Courier New" panose="02070309020205020404" pitchFamily="49" charset="0"/>
                <a:cs typeface="Courier New" panose="02070309020205020404" pitchFamily="49" charset="0"/>
              </a:rPr>
              <a:t>x</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a:solidFill>
                  <a:srgbClr val="000080"/>
                </a:solidFill>
                <a:latin typeface="Courier New" panose="02070309020205020404" pitchFamily="49" charset="0"/>
                <a:cs typeface="Courier New" panose="02070309020205020404" pitchFamily="49" charset="0"/>
              </a:rPr>
              <a:t>return </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0000FF"/>
                </a:solidFill>
                <a:latin typeface="Courier New" panose="02070309020205020404" pitchFamily="49" charset="0"/>
                <a:cs typeface="Courier New" panose="02070309020205020404" pitchFamily="49" charset="0"/>
              </a:rPr>
              <a:t>1</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a:solidFill>
                  <a:srgbClr val="000000"/>
                </a:solidFill>
                <a:latin typeface="Courier New" panose="02070309020205020404" pitchFamily="49" charset="0"/>
                <a:cs typeface="Courier New" panose="02070309020205020404" pitchFamily="49" charset="0"/>
              </a:rPr>
              <a:t>    }</a:t>
            </a:r>
            <a:r>
              <a:rPr lang="fr-FR" altLang="fr-FR" sz="2000" b="1" dirty="0">
                <a:solidFill>
                  <a:srgbClr val="000080"/>
                </a:solidFill>
                <a:latin typeface="Courier New" panose="02070309020205020404" pitchFamily="49" charset="0"/>
                <a:cs typeface="Courier New" panose="02070309020205020404" pitchFamily="49" charset="0"/>
              </a:rPr>
              <a:t>return </a:t>
            </a:r>
            <a:r>
              <a:rPr lang="fr-FR" altLang="fr-FR" sz="2000" dirty="0">
                <a:solidFill>
                  <a:srgbClr val="0000FF"/>
                </a:solidFill>
                <a:latin typeface="Courier New" panose="02070309020205020404" pitchFamily="49" charset="0"/>
                <a:cs typeface="Courier New" panose="02070309020205020404" pitchFamily="49" charset="0"/>
              </a:rPr>
              <a:t>0</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dirty="0" smtClean="0">
                <a:solidFill>
                  <a:srgbClr val="000000"/>
                </a:solidFill>
                <a:latin typeface="Courier New" panose="02070309020205020404" pitchFamily="49" charset="0"/>
                <a:cs typeface="Courier New" panose="02070309020205020404" pitchFamily="49" charset="0"/>
              </a:rPr>
              <a:t>}</a:t>
            </a:r>
            <a:r>
              <a:rPr lang="fr-FR" altLang="fr-FR" sz="2000" dirty="0">
                <a:solidFill>
                  <a:srgbClr val="000000"/>
                </a:solidFill>
                <a:latin typeface="Courier New" panose="02070309020205020404" pitchFamily="49" charset="0"/>
                <a:cs typeface="Courier New" panose="02070309020205020404" pitchFamily="49" charset="0"/>
              </a:rPr>
              <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b="1" dirty="0">
                <a:solidFill>
                  <a:srgbClr val="000080"/>
                </a:solidFill>
                <a:latin typeface="Courier New" panose="02070309020205020404" pitchFamily="49" charset="0"/>
                <a:cs typeface="Courier New" panose="02070309020205020404" pitchFamily="49" charset="0"/>
              </a:rPr>
              <a:t>var </a:t>
            </a:r>
            <a:r>
              <a:rPr lang="fr-FR" altLang="fr-FR" sz="2000" b="1" i="1" dirty="0">
                <a:solidFill>
                  <a:srgbClr val="660E7A"/>
                </a:solidFill>
                <a:latin typeface="Courier New" panose="02070309020205020404" pitchFamily="49" charset="0"/>
                <a:cs typeface="Courier New" panose="02070309020205020404" pitchFamily="49" charset="0"/>
              </a:rPr>
              <a:t>t</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0000FF"/>
                </a:solidFill>
                <a:latin typeface="Courier New" panose="02070309020205020404" pitchFamily="49" charset="0"/>
                <a:cs typeface="Courier New" panose="02070309020205020404" pitchFamily="49" charset="0"/>
              </a:rPr>
              <a:t>1</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0000FF"/>
                </a:solidFill>
                <a:latin typeface="Courier New" panose="02070309020205020404" pitchFamily="49" charset="0"/>
                <a:cs typeface="Courier New" panose="02070309020205020404" pitchFamily="49" charset="0"/>
              </a:rPr>
              <a:t>2</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0000FF"/>
                </a:solidFill>
                <a:latin typeface="Courier New" panose="02070309020205020404" pitchFamily="49" charset="0"/>
                <a:cs typeface="Courier New" panose="02070309020205020404" pitchFamily="49" charset="0"/>
              </a:rPr>
              <a:t>3</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0000FF"/>
                </a:solidFill>
                <a:latin typeface="Courier New" panose="02070309020205020404" pitchFamily="49" charset="0"/>
                <a:cs typeface="Courier New" panose="02070309020205020404" pitchFamily="49" charset="0"/>
              </a:rPr>
              <a:t>11</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0000FF"/>
                </a:solidFill>
                <a:latin typeface="Courier New" panose="02070309020205020404" pitchFamily="49" charset="0"/>
                <a:cs typeface="Courier New" panose="02070309020205020404" pitchFamily="49" charset="0"/>
              </a:rPr>
              <a:t>22</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dirty="0">
                <a:solidFill>
                  <a:srgbClr val="0000FF"/>
                </a:solidFill>
                <a:latin typeface="Courier New" panose="02070309020205020404" pitchFamily="49" charset="0"/>
                <a:cs typeface="Courier New" panose="02070309020205020404" pitchFamily="49" charset="0"/>
              </a:rPr>
              <a:t>33</a:t>
            </a:r>
            <a:r>
              <a:rPr lang="fr-FR" altLang="fr-FR" sz="2000" dirty="0">
                <a:solidFill>
                  <a:srgbClr val="000000"/>
                </a:solidFill>
                <a:latin typeface="Courier New" panose="02070309020205020404" pitchFamily="49" charset="0"/>
                <a:cs typeface="Courier New" panose="02070309020205020404" pitchFamily="49" charset="0"/>
              </a:rPr>
              <a:t>];</a:t>
            </a:r>
            <a:br>
              <a:rPr lang="fr-FR" altLang="fr-FR" sz="2000" dirty="0">
                <a:solidFill>
                  <a:srgbClr val="000000"/>
                </a:solidFill>
                <a:latin typeface="Courier New" panose="02070309020205020404" pitchFamily="49" charset="0"/>
                <a:cs typeface="Courier New" panose="02070309020205020404" pitchFamily="49" charset="0"/>
              </a:rPr>
            </a:br>
            <a:r>
              <a:rPr lang="fr-FR" altLang="fr-FR" sz="2000" b="1" i="1" dirty="0" err="1">
                <a:solidFill>
                  <a:srgbClr val="660E7A"/>
                </a:solidFill>
                <a:latin typeface="Courier New" panose="02070309020205020404" pitchFamily="49" charset="0"/>
                <a:cs typeface="Courier New" panose="02070309020205020404" pitchFamily="49" charset="0"/>
              </a:rPr>
              <a:t>t</a:t>
            </a:r>
            <a:r>
              <a:rPr lang="fr-FR" altLang="fr-FR" sz="2000" dirty="0" err="1">
                <a:solidFill>
                  <a:srgbClr val="000000"/>
                </a:solidFill>
                <a:latin typeface="Courier New" panose="02070309020205020404" pitchFamily="49" charset="0"/>
                <a:cs typeface="Courier New" panose="02070309020205020404" pitchFamily="49" charset="0"/>
              </a:rPr>
              <a:t>.</a:t>
            </a:r>
            <a:r>
              <a:rPr lang="fr-FR" altLang="fr-FR" sz="2000" dirty="0" err="1">
                <a:solidFill>
                  <a:srgbClr val="7A7A43"/>
                </a:solidFill>
                <a:latin typeface="Courier New" panose="02070309020205020404" pitchFamily="49" charset="0"/>
                <a:cs typeface="Courier New" panose="02070309020205020404" pitchFamily="49" charset="0"/>
              </a:rPr>
              <a:t>sort</a:t>
            </a:r>
            <a:r>
              <a:rPr lang="fr-FR" altLang="fr-FR" sz="2000" dirty="0">
                <a:solidFill>
                  <a:srgbClr val="000000"/>
                </a:solidFill>
                <a:latin typeface="Courier New" panose="02070309020205020404" pitchFamily="49" charset="0"/>
                <a:cs typeface="Courier New" panose="02070309020205020404" pitchFamily="49" charset="0"/>
              </a:rPr>
              <a:t>(</a:t>
            </a:r>
            <a:r>
              <a:rPr lang="fr-FR" altLang="fr-FR" sz="2000" i="1" dirty="0" err="1">
                <a:solidFill>
                  <a:srgbClr val="000000"/>
                </a:solidFill>
                <a:latin typeface="Courier New" panose="02070309020205020404" pitchFamily="49" charset="0"/>
                <a:cs typeface="Courier New" panose="02070309020205020404" pitchFamily="49" charset="0"/>
              </a:rPr>
              <a:t>comparerDesNombres</a:t>
            </a:r>
            <a:r>
              <a:rPr lang="fr-FR" altLang="fr-FR" sz="2000" dirty="0">
                <a:solidFill>
                  <a:srgbClr val="000000"/>
                </a:solidFill>
                <a:latin typeface="Courier New" panose="02070309020205020404" pitchFamily="49" charset="0"/>
                <a:cs typeface="Courier New" panose="02070309020205020404" pitchFamily="49" charset="0"/>
              </a:rPr>
              <a:t>);</a:t>
            </a:r>
            <a:endParaRPr lang="fr-FR" altLang="fr-FR" sz="4400" dirty="0">
              <a:latin typeface="Arial" panose="020B0604020202020204" pitchFamily="34" charset="0"/>
            </a:endParaRPr>
          </a:p>
        </p:txBody>
      </p:sp>
      <p:pic>
        <p:nvPicPr>
          <p:cNvPr id="10" name="Image 9"/>
          <p:cNvPicPr>
            <a:picLocks noChangeAspect="1"/>
          </p:cNvPicPr>
          <p:nvPr/>
        </p:nvPicPr>
        <p:blipFill>
          <a:blip r:embed="rId4"/>
          <a:stretch>
            <a:fillRect/>
          </a:stretch>
        </p:blipFill>
        <p:spPr>
          <a:xfrm>
            <a:off x="8911826" y="5209099"/>
            <a:ext cx="685130" cy="740181"/>
          </a:xfrm>
          <a:prstGeom prst="rect">
            <a:avLst/>
          </a:prstGeom>
        </p:spPr>
      </p:pic>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63563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objets : </a:t>
            </a:r>
            <a:r>
              <a:rPr lang="fr-FR" sz="3200" dirty="0"/>
              <a:t>Valeurs primitives vs Objets</a:t>
            </a: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6" y="849220"/>
            <a:ext cx="8650083" cy="5112790"/>
          </a:xfrm>
        </p:spPr>
        <p:txBody>
          <a:bodyPr>
            <a:normAutofit/>
          </a:bodyPr>
          <a:lstStyle/>
          <a:p>
            <a:pPr>
              <a:buFont typeface="Wingdings" panose="05000000000000000000" pitchFamily="2" charset="2"/>
              <a:buChar char="Ø"/>
            </a:pPr>
            <a:r>
              <a:rPr lang="fr-FR" sz="2800" dirty="0">
                <a:solidFill>
                  <a:srgbClr val="0070C0"/>
                </a:solidFill>
              </a:rPr>
              <a:t>Primitives</a:t>
            </a:r>
            <a:r>
              <a:rPr lang="fr-FR" sz="2800" dirty="0"/>
              <a:t>:</a:t>
            </a:r>
          </a:p>
          <a:p>
            <a:pPr lvl="1">
              <a:buFont typeface="Wingdings" panose="05000000000000000000" pitchFamily="2" charset="2"/>
              <a:buChar char="Ø"/>
            </a:pPr>
            <a:r>
              <a:rPr lang="fr-FR" dirty="0" err="1"/>
              <a:t>undefined</a:t>
            </a:r>
            <a:r>
              <a:rPr lang="fr-FR" dirty="0"/>
              <a:t>, </a:t>
            </a:r>
            <a:r>
              <a:rPr lang="fr-FR" dirty="0" err="1"/>
              <a:t>null</a:t>
            </a:r>
            <a:r>
              <a:rPr lang="fr-FR" dirty="0"/>
              <a:t>, </a:t>
            </a:r>
            <a:r>
              <a:rPr lang="fr-FR" dirty="0" err="1"/>
              <a:t>boolean</a:t>
            </a:r>
            <a:r>
              <a:rPr lang="fr-FR" dirty="0"/>
              <a:t>, numériques, et strings</a:t>
            </a:r>
          </a:p>
          <a:p>
            <a:pPr lvl="1">
              <a:buFont typeface="Wingdings" panose="05000000000000000000" pitchFamily="2" charset="2"/>
              <a:buChar char="Ø"/>
            </a:pPr>
            <a:r>
              <a:rPr lang="fr-FR" b="1" dirty="0">
                <a:solidFill>
                  <a:srgbClr val="0070C0"/>
                </a:solidFill>
              </a:rPr>
              <a:t>Immutable</a:t>
            </a:r>
            <a:r>
              <a:rPr lang="fr-FR" dirty="0">
                <a:solidFill>
                  <a:srgbClr val="0070C0"/>
                </a:solidFill>
              </a:rPr>
              <a:t> </a:t>
            </a:r>
            <a:r>
              <a:rPr lang="fr-FR" dirty="0"/>
              <a:t>: leur allocation de mémoire initiale ne change jamais</a:t>
            </a:r>
          </a:p>
          <a:p>
            <a:pPr lvl="1">
              <a:buFont typeface="Wingdings" panose="05000000000000000000" pitchFamily="2" charset="2"/>
              <a:buChar char="Ø"/>
            </a:pPr>
            <a:r>
              <a:rPr lang="fr-FR" dirty="0"/>
              <a:t>Sont comparées par </a:t>
            </a:r>
            <a:r>
              <a:rPr lang="fr-FR" dirty="0">
                <a:solidFill>
                  <a:srgbClr val="0070C0"/>
                </a:solidFill>
              </a:rPr>
              <a:t>valeur</a:t>
            </a:r>
          </a:p>
          <a:p>
            <a:pPr>
              <a:buFont typeface="Wingdings" panose="05000000000000000000" pitchFamily="2" charset="2"/>
              <a:buChar char="Ø"/>
            </a:pPr>
            <a:endParaRPr lang="fr-FR" sz="2800" dirty="0"/>
          </a:p>
          <a:p>
            <a:pPr>
              <a:buFont typeface="Wingdings" panose="05000000000000000000" pitchFamily="2" charset="2"/>
              <a:buChar char="Ø"/>
            </a:pPr>
            <a:r>
              <a:rPr lang="fr-FR" sz="2800" dirty="0"/>
              <a:t>Objets :</a:t>
            </a:r>
          </a:p>
          <a:p>
            <a:pPr lvl="1">
              <a:buFont typeface="Wingdings" panose="05000000000000000000" pitchFamily="2" charset="2"/>
              <a:buChar char="Ø"/>
            </a:pPr>
            <a:r>
              <a:rPr lang="fr-FR" dirty="0"/>
              <a:t>Tout le reste: objets, tableaux et fonctions</a:t>
            </a:r>
          </a:p>
          <a:p>
            <a:pPr lvl="1">
              <a:buFont typeface="Wingdings" panose="05000000000000000000" pitchFamily="2" charset="2"/>
              <a:buChar char="Ø"/>
            </a:pPr>
            <a:r>
              <a:rPr lang="fr-FR" b="1" dirty="0">
                <a:solidFill>
                  <a:srgbClr val="0070C0"/>
                </a:solidFill>
              </a:rPr>
              <a:t>Mutable</a:t>
            </a:r>
            <a:r>
              <a:rPr lang="fr-FR" dirty="0"/>
              <a:t>: </a:t>
            </a:r>
            <a:r>
              <a:rPr lang="fr-FR" dirty="0" smtClean="0"/>
              <a:t>leur </a:t>
            </a:r>
            <a:r>
              <a:rPr lang="fr-FR" dirty="0"/>
              <a:t>mémoire peut changer dynamiquement</a:t>
            </a:r>
          </a:p>
          <a:p>
            <a:pPr lvl="1">
              <a:buFont typeface="Wingdings" panose="05000000000000000000" pitchFamily="2" charset="2"/>
              <a:buChar char="Ø"/>
            </a:pPr>
            <a:r>
              <a:rPr lang="fr-FR" dirty="0"/>
              <a:t>Sont comparés par </a:t>
            </a:r>
            <a:r>
              <a:rPr lang="fr-FR" b="1" dirty="0" smtClean="0">
                <a:solidFill>
                  <a:srgbClr val="0070C0"/>
                </a:solidFill>
              </a:rPr>
              <a:t>référence</a:t>
            </a:r>
            <a:endParaRPr lang="fr-FR" dirty="0"/>
          </a:p>
        </p:txBody>
      </p:sp>
    </p:spTree>
    <p:extLst>
      <p:ext uri="{BB962C8B-B14F-4D97-AF65-F5344CB8AC3E}">
        <p14:creationId xmlns:p14="http://schemas.microsoft.com/office/powerpoint/2010/main" val="4227002113"/>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objets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6" y="849220"/>
            <a:ext cx="8650083" cy="5112790"/>
          </a:xfrm>
        </p:spPr>
        <p:txBody>
          <a:bodyPr>
            <a:normAutofit fontScale="85000" lnSpcReduction="20000"/>
          </a:bodyPr>
          <a:lstStyle/>
          <a:p>
            <a:pPr>
              <a:buFont typeface="Wingdings" panose="05000000000000000000" pitchFamily="2" charset="2"/>
              <a:buChar char="Ø"/>
            </a:pPr>
            <a:r>
              <a:rPr lang="fr-FR" dirty="0"/>
              <a:t>Un </a:t>
            </a:r>
            <a:r>
              <a:rPr lang="fr-FR" b="1" dirty="0">
                <a:solidFill>
                  <a:srgbClr val="0070C0"/>
                </a:solidFill>
              </a:rPr>
              <a:t>objet</a:t>
            </a:r>
            <a:r>
              <a:rPr lang="fr-FR" dirty="0">
                <a:solidFill>
                  <a:srgbClr val="0070C0"/>
                </a:solidFill>
              </a:rPr>
              <a:t> </a:t>
            </a:r>
            <a:r>
              <a:rPr lang="fr-FR" dirty="0"/>
              <a:t>est une </a:t>
            </a:r>
            <a:r>
              <a:rPr lang="fr-FR" b="1" dirty="0">
                <a:solidFill>
                  <a:srgbClr val="0070C0"/>
                </a:solidFill>
              </a:rPr>
              <a:t>valeur composite</a:t>
            </a:r>
          </a:p>
          <a:p>
            <a:pPr>
              <a:buFont typeface="Wingdings" panose="05000000000000000000" pitchFamily="2" charset="2"/>
              <a:buChar char="Ø"/>
            </a:pPr>
            <a:r>
              <a:rPr lang="fr-FR" dirty="0"/>
              <a:t>C’est une collection de propriétés </a:t>
            </a:r>
            <a:r>
              <a:rPr lang="fr-FR" dirty="0" smtClean="0"/>
              <a:t>désordonnée, </a:t>
            </a:r>
            <a:r>
              <a:rPr lang="fr-FR" dirty="0"/>
              <a:t>chacune avec un nom et une valeur et qui peuvent être:</a:t>
            </a:r>
          </a:p>
          <a:p>
            <a:pPr lvl="1">
              <a:buFont typeface="Wingdings" panose="05000000000000000000" pitchFamily="2" charset="2"/>
              <a:buChar char="Ø"/>
            </a:pPr>
            <a:r>
              <a:rPr lang="fr-FR" dirty="0">
                <a:solidFill>
                  <a:srgbClr val="0070C0"/>
                </a:solidFill>
              </a:rPr>
              <a:t>Des Attributs</a:t>
            </a:r>
          </a:p>
          <a:p>
            <a:pPr lvl="1">
              <a:buFont typeface="Wingdings" panose="05000000000000000000" pitchFamily="2" charset="2"/>
              <a:buChar char="Ø"/>
            </a:pPr>
            <a:r>
              <a:rPr lang="fr-FR" dirty="0">
                <a:solidFill>
                  <a:srgbClr val="0070C0"/>
                </a:solidFill>
              </a:rPr>
              <a:t>Des Méthodes</a:t>
            </a:r>
          </a:p>
          <a:p>
            <a:pPr>
              <a:buFont typeface="Wingdings" panose="05000000000000000000" pitchFamily="2" charset="2"/>
              <a:buChar char="Ø"/>
            </a:pPr>
            <a:r>
              <a:rPr lang="fr-FR" dirty="0"/>
              <a:t>Les propriétés peuvent être ajoutés </a:t>
            </a:r>
            <a:r>
              <a:rPr lang="fr-FR" dirty="0">
                <a:solidFill>
                  <a:srgbClr val="0070C0"/>
                </a:solidFill>
              </a:rPr>
              <a:t>dynamiquement</a:t>
            </a:r>
          </a:p>
          <a:p>
            <a:pPr>
              <a:buFont typeface="Wingdings" panose="05000000000000000000" pitchFamily="2" charset="2"/>
              <a:buChar char="Ø"/>
            </a:pPr>
            <a:r>
              <a:rPr lang="fr-FR" dirty="0"/>
              <a:t>Trois types </a:t>
            </a:r>
            <a:r>
              <a:rPr lang="fr-FR" dirty="0" smtClean="0"/>
              <a:t>d’objets :</a:t>
            </a:r>
            <a:endParaRPr lang="fr-FR" dirty="0"/>
          </a:p>
          <a:p>
            <a:pPr lvl="1">
              <a:buFont typeface="Wingdings" panose="05000000000000000000" pitchFamily="2" charset="2"/>
              <a:buChar char="Ø"/>
            </a:pPr>
            <a:r>
              <a:rPr lang="fr-FR" b="1" dirty="0">
                <a:solidFill>
                  <a:srgbClr val="0070C0"/>
                </a:solidFill>
              </a:rPr>
              <a:t>Objet Native</a:t>
            </a:r>
            <a:r>
              <a:rPr lang="fr-FR" dirty="0"/>
              <a:t>: défini par la spécification </a:t>
            </a:r>
            <a:r>
              <a:rPr lang="fr-FR" dirty="0" err="1"/>
              <a:t>ECMAScript</a:t>
            </a:r>
            <a:r>
              <a:rPr lang="fr-FR" dirty="0"/>
              <a:t> (</a:t>
            </a:r>
            <a:r>
              <a:rPr lang="fr-FR" dirty="0" err="1"/>
              <a:t>Arrays</a:t>
            </a:r>
            <a:r>
              <a:rPr lang="fr-FR" dirty="0"/>
              <a:t>, fonctions, dates)</a:t>
            </a:r>
          </a:p>
          <a:p>
            <a:pPr lvl="1">
              <a:buFont typeface="Wingdings" panose="05000000000000000000" pitchFamily="2" charset="2"/>
              <a:buChar char="Ø"/>
            </a:pPr>
            <a:r>
              <a:rPr lang="fr-FR" b="1" dirty="0">
                <a:solidFill>
                  <a:srgbClr val="0070C0"/>
                </a:solidFill>
              </a:rPr>
              <a:t>Objet Hôte</a:t>
            </a:r>
            <a:r>
              <a:rPr lang="fr-FR" dirty="0"/>
              <a:t>: défini par l’environnement hôte (</a:t>
            </a:r>
            <a:r>
              <a:rPr lang="fr-FR" dirty="0" err="1"/>
              <a:t>e.g</a:t>
            </a:r>
            <a:r>
              <a:rPr lang="fr-FR" dirty="0"/>
              <a:t>. navigateur) dans lequel l’interpréteur est embarqué, i.e. </a:t>
            </a:r>
            <a:r>
              <a:rPr lang="fr-FR" dirty="0" err="1"/>
              <a:t>HTMLElement</a:t>
            </a:r>
            <a:r>
              <a:rPr lang="fr-FR" dirty="0"/>
              <a:t> dans le JS coté </a:t>
            </a:r>
            <a:r>
              <a:rPr lang="fr-FR" dirty="0" smtClean="0"/>
              <a:t>client.</a:t>
            </a:r>
            <a:endParaRPr lang="fr-FR" dirty="0"/>
          </a:p>
          <a:p>
            <a:pPr lvl="1">
              <a:buFont typeface="Wingdings" panose="05000000000000000000" pitchFamily="2" charset="2"/>
              <a:buChar char="Ø"/>
            </a:pPr>
            <a:r>
              <a:rPr lang="fr-FR" b="1" dirty="0">
                <a:solidFill>
                  <a:srgbClr val="0070C0"/>
                </a:solidFill>
              </a:rPr>
              <a:t>Object défini par l’utilisateur </a:t>
            </a:r>
            <a:r>
              <a:rPr lang="fr-FR" dirty="0"/>
              <a:t>: objet crée par l’exécution du code JS.</a:t>
            </a:r>
          </a:p>
        </p:txBody>
      </p:sp>
    </p:spTree>
    <p:extLst>
      <p:ext uri="{BB962C8B-B14F-4D97-AF65-F5344CB8AC3E}">
        <p14:creationId xmlns:p14="http://schemas.microsoft.com/office/powerpoint/2010/main" val="3386155957"/>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 modèle objet JS : Les prototypes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6" y="849220"/>
            <a:ext cx="8650083" cy="5112790"/>
          </a:xfrm>
        </p:spPr>
        <p:txBody>
          <a:bodyPr>
            <a:normAutofit/>
          </a:bodyPr>
          <a:lstStyle/>
          <a:p>
            <a:pPr algn="just">
              <a:buFont typeface="Wingdings" panose="05000000000000000000" pitchFamily="2" charset="2"/>
              <a:buChar char="Ø"/>
            </a:pPr>
            <a:r>
              <a:rPr lang="fr-FR" sz="2400" dirty="0"/>
              <a:t>Un langage basée sur les prototypes ne possède (généralement) que des objets.</a:t>
            </a:r>
          </a:p>
          <a:p>
            <a:pPr algn="just">
              <a:buFont typeface="Wingdings" panose="05000000000000000000" pitchFamily="2" charset="2"/>
              <a:buChar char="Ø"/>
            </a:pPr>
            <a:r>
              <a:rPr lang="fr-FR" sz="2400" dirty="0"/>
              <a:t> Parmi ces objets il peut y avoir des objets prototypes agissant comme un modèle permettant ainsi s’avoir des propriétés et des méthodes initiales (jouant </a:t>
            </a:r>
            <a:r>
              <a:rPr lang="fr-FR" sz="2400" dirty="0" smtClean="0"/>
              <a:t>le </a:t>
            </a:r>
            <a:r>
              <a:rPr lang="fr-FR" sz="2400" dirty="0"/>
              <a:t>rôle de la classe mais sans en être une</a:t>
            </a:r>
            <a:r>
              <a:rPr lang="fr-FR" sz="2400" dirty="0" smtClean="0"/>
              <a:t>).</a:t>
            </a:r>
          </a:p>
          <a:p>
            <a:pPr algn="just">
              <a:buFont typeface="Wingdings" panose="05000000000000000000" pitchFamily="2" charset="2"/>
              <a:buChar char="Ø"/>
            </a:pPr>
            <a:r>
              <a:rPr lang="fr-FR" sz="2400" dirty="0" smtClean="0"/>
              <a:t>Tout objet peut définir ces propres propriétés dynamiquement et à n’importe quel moment.</a:t>
            </a:r>
          </a:p>
          <a:p>
            <a:pPr algn="just">
              <a:buFont typeface="Wingdings" panose="05000000000000000000" pitchFamily="2" charset="2"/>
              <a:buChar char="Ø"/>
            </a:pPr>
            <a:r>
              <a:rPr lang="fr-FR" sz="2400" dirty="0"/>
              <a:t>Si une propriété est ajoutée à un objet utilisé comme prototype, tous les objets qui l’utilisent comme prototype bénéficieront de cette propriété.</a:t>
            </a:r>
          </a:p>
        </p:txBody>
      </p:sp>
    </p:spTree>
    <p:extLst>
      <p:ext uri="{BB962C8B-B14F-4D97-AF65-F5344CB8AC3E}">
        <p14:creationId xmlns:p14="http://schemas.microsoft.com/office/powerpoint/2010/main" val="306687848"/>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 modèle objet JS : Les prototypes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2"/>
          <p:cNvGraphicFramePr>
            <a:graphicFrameLocks noGrp="1"/>
          </p:cNvGraphicFramePr>
          <p:nvPr>
            <p:extLst>
              <p:ext uri="{D42A27DB-BD31-4B8C-83A1-F6EECF244321}">
                <p14:modId xmlns:p14="http://schemas.microsoft.com/office/powerpoint/2010/main" val="1660238377"/>
              </p:ext>
            </p:extLst>
          </p:nvPr>
        </p:nvGraphicFramePr>
        <p:xfrm>
          <a:off x="1116509" y="751434"/>
          <a:ext cx="8461038" cy="5737334"/>
        </p:xfrm>
        <a:graphic>
          <a:graphicData uri="http://schemas.openxmlformats.org/drawingml/2006/table">
            <a:tbl>
              <a:tblPr firstRow="1" bandRow="1">
                <a:tableStyleId>{5C22544A-7EE6-4342-B048-85BDC9FD1C3A}</a:tableStyleId>
              </a:tblPr>
              <a:tblGrid>
                <a:gridCol w="4392488"/>
                <a:gridCol w="4068550"/>
              </a:tblGrid>
              <a:tr h="373219">
                <a:tc>
                  <a:txBody>
                    <a:bodyPr/>
                    <a:lstStyle/>
                    <a:p>
                      <a:pPr algn="ctr"/>
                      <a:r>
                        <a:rPr lang="fr-FR">
                          <a:effectLst/>
                        </a:rPr>
                        <a:t>Langage de classe (Java)</a:t>
                      </a:r>
                    </a:p>
                  </a:txBody>
                  <a:tcPr marL="76200" marR="76200" marT="57150" marB="57150" anchor="ctr"/>
                </a:tc>
                <a:tc>
                  <a:txBody>
                    <a:bodyPr/>
                    <a:lstStyle/>
                    <a:p>
                      <a:pPr algn="ctr"/>
                      <a:r>
                        <a:rPr lang="fr-FR">
                          <a:effectLst/>
                        </a:rPr>
                        <a:t>Langage de prototype (JavaScript)</a:t>
                      </a:r>
                    </a:p>
                  </a:txBody>
                  <a:tcPr marL="76200" marR="76200" marT="57150" marB="57150" anchor="ctr"/>
                </a:tc>
              </a:tr>
              <a:tr h="636667">
                <a:tc>
                  <a:txBody>
                    <a:bodyPr/>
                    <a:lstStyle/>
                    <a:p>
                      <a:pPr algn="ctr"/>
                      <a:r>
                        <a:rPr lang="fr-FR" dirty="0" smtClean="0">
                          <a:effectLst/>
                        </a:rPr>
                        <a:t>classes </a:t>
                      </a:r>
                      <a:r>
                        <a:rPr lang="fr-FR" dirty="0">
                          <a:effectLst/>
                        </a:rPr>
                        <a:t>et </a:t>
                      </a:r>
                      <a:r>
                        <a:rPr lang="fr-FR" dirty="0" smtClean="0">
                          <a:effectLst/>
                        </a:rPr>
                        <a:t>instances </a:t>
                      </a:r>
                      <a:r>
                        <a:rPr lang="fr-FR" dirty="0">
                          <a:effectLst/>
                        </a:rPr>
                        <a:t>sont deux entités distinctes.</a:t>
                      </a:r>
                    </a:p>
                  </a:txBody>
                  <a:tcPr marL="76200" marR="76200" marT="57150" marB="57150" anchor="ctr"/>
                </a:tc>
                <a:tc>
                  <a:txBody>
                    <a:bodyPr/>
                    <a:lstStyle/>
                    <a:p>
                      <a:pPr algn="ctr"/>
                      <a:r>
                        <a:rPr lang="fr-FR">
                          <a:effectLst/>
                        </a:rPr>
                        <a:t>Tous les objets sont des instances.</a:t>
                      </a:r>
                    </a:p>
                  </a:txBody>
                  <a:tcPr marL="76200" marR="76200" marT="57150" marB="57150" anchor="ctr"/>
                </a:tc>
              </a:tr>
              <a:tr h="900115">
                <a:tc>
                  <a:txBody>
                    <a:bodyPr/>
                    <a:lstStyle/>
                    <a:p>
                      <a:pPr algn="ctr"/>
                      <a:r>
                        <a:rPr lang="fr-FR">
                          <a:effectLst/>
                        </a:rPr>
                        <a:t>Une classe est définie avec une définition de classe. On instancie une classe avec des méthodes appelées constructeurs</a:t>
                      </a:r>
                    </a:p>
                  </a:txBody>
                  <a:tcPr marL="76200" marR="76200" marT="57150" marB="57150" anchor="ctr"/>
                </a:tc>
                <a:tc>
                  <a:txBody>
                    <a:bodyPr/>
                    <a:lstStyle/>
                    <a:p>
                      <a:pPr algn="ctr"/>
                      <a:r>
                        <a:rPr lang="fr-FR">
                          <a:effectLst/>
                        </a:rPr>
                        <a:t>On définit et on crée un ensemble d’objets avec des fonctions qui sont des constructeurs.</a:t>
                      </a:r>
                    </a:p>
                  </a:txBody>
                  <a:tcPr marL="76200" marR="76200" marT="57150" marB="57150" anchor="ctr"/>
                </a:tc>
              </a:tr>
              <a:tr h="373219">
                <a:tc>
                  <a:txBody>
                    <a:bodyPr/>
                    <a:lstStyle/>
                    <a:p>
                      <a:pPr algn="ctr"/>
                      <a:r>
                        <a:rPr lang="fr-FR">
                          <a:effectLst/>
                        </a:rPr>
                        <a:t>On crée un seul objet grâce à l’opérateur new.</a:t>
                      </a:r>
                    </a:p>
                  </a:txBody>
                  <a:tcPr marL="76200" marR="76200" marT="57150" marB="57150" anchor="ctr"/>
                </a:tc>
                <a:tc>
                  <a:txBody>
                    <a:bodyPr/>
                    <a:lstStyle/>
                    <a:p>
                      <a:pPr algn="ctr"/>
                      <a:r>
                        <a:rPr lang="fr-FR" dirty="0">
                          <a:effectLst/>
                        </a:rPr>
                        <a:t>Même </a:t>
                      </a:r>
                      <a:r>
                        <a:rPr lang="fr-FR" dirty="0" smtClean="0">
                          <a:effectLst/>
                        </a:rPr>
                        <a:t>chose</a:t>
                      </a:r>
                      <a:endParaRPr lang="fr-FR" dirty="0">
                        <a:effectLst/>
                      </a:endParaRPr>
                    </a:p>
                  </a:txBody>
                  <a:tcPr marL="76200" marR="76200" marT="57150" marB="57150" anchor="ctr"/>
                </a:tc>
              </a:tr>
              <a:tr h="758447">
                <a:tc>
                  <a:txBody>
                    <a:bodyPr/>
                    <a:lstStyle/>
                    <a:p>
                      <a:pPr algn="ctr"/>
                      <a:r>
                        <a:rPr lang="fr-FR" dirty="0" smtClean="0">
                          <a:effectLst/>
                        </a:rPr>
                        <a:t>hiérarchie </a:t>
                      </a:r>
                      <a:r>
                        <a:rPr lang="fr-FR" dirty="0">
                          <a:effectLst/>
                        </a:rPr>
                        <a:t>d’objets </a:t>
                      </a:r>
                      <a:r>
                        <a:rPr lang="fr-FR" dirty="0" smtClean="0">
                          <a:effectLst/>
                        </a:rPr>
                        <a:t>construite en </a:t>
                      </a:r>
                      <a:r>
                        <a:rPr lang="fr-FR" dirty="0">
                          <a:effectLst/>
                        </a:rPr>
                        <a:t>utilisant les définitions des </a:t>
                      </a:r>
                      <a:r>
                        <a:rPr lang="fr-FR" dirty="0" smtClean="0">
                          <a:effectLst/>
                        </a:rPr>
                        <a:t>classes.</a:t>
                      </a:r>
                      <a:endParaRPr lang="fr-FR" dirty="0">
                        <a:effectLst/>
                      </a:endParaRPr>
                    </a:p>
                  </a:txBody>
                  <a:tcPr marL="76200" marR="76200" marT="57150" marB="57150" anchor="ctr"/>
                </a:tc>
                <a:tc>
                  <a:txBody>
                    <a:bodyPr/>
                    <a:lstStyle/>
                    <a:p>
                      <a:pPr algn="ctr"/>
                      <a:r>
                        <a:rPr lang="fr-FR" dirty="0" smtClean="0">
                          <a:effectLst/>
                        </a:rPr>
                        <a:t>Hiérarchie </a:t>
                      </a:r>
                      <a:r>
                        <a:rPr lang="fr-FR" dirty="0">
                          <a:effectLst/>
                        </a:rPr>
                        <a:t>d’objets en assignant un prototype à un objet dans le </a:t>
                      </a:r>
                      <a:r>
                        <a:rPr lang="fr-FR" dirty="0" smtClean="0">
                          <a:effectLst/>
                        </a:rPr>
                        <a:t>constructeur.</a:t>
                      </a:r>
                      <a:endParaRPr lang="fr-FR" dirty="0">
                        <a:effectLst/>
                      </a:endParaRPr>
                    </a:p>
                  </a:txBody>
                  <a:tcPr marL="76200" marR="76200" marT="57150" marB="57150" anchor="ctr"/>
                </a:tc>
              </a:tr>
              <a:tr h="636667">
                <a:tc>
                  <a:txBody>
                    <a:bodyPr/>
                    <a:lstStyle/>
                    <a:p>
                      <a:pPr algn="ctr"/>
                      <a:r>
                        <a:rPr lang="fr-FR" dirty="0">
                          <a:effectLst/>
                        </a:rPr>
                        <a:t>Les objets héritent des propriétés appartenant à la chaîne des classes de la hiérarchie.</a:t>
                      </a:r>
                    </a:p>
                  </a:txBody>
                  <a:tcPr marL="76200" marR="76200" marT="57150" marB="57150" anchor="ctr"/>
                </a:tc>
                <a:tc>
                  <a:txBody>
                    <a:bodyPr/>
                    <a:lstStyle/>
                    <a:p>
                      <a:pPr algn="ctr"/>
                      <a:r>
                        <a:rPr lang="fr-FR">
                          <a:effectLst/>
                        </a:rPr>
                        <a:t>Les objets héritent des propriétés appartenant à la chaîne des prototypes de la hiérarchie.</a:t>
                      </a:r>
                    </a:p>
                  </a:txBody>
                  <a:tcPr marL="76200" marR="76200" marT="57150" marB="57150" anchor="ctr"/>
                </a:tc>
              </a:tr>
              <a:tr h="1690460">
                <a:tc>
                  <a:txBody>
                    <a:bodyPr/>
                    <a:lstStyle/>
                    <a:p>
                      <a:pPr algn="ctr"/>
                      <a:r>
                        <a:rPr lang="fr-FR">
                          <a:effectLst/>
                        </a:rPr>
                        <a:t>La définition de la classe définit exactement toutes les propriétés de toutes les instances d’une classe. Il est impossible d’ajouter des propriétés dynamiquement pendant l’exécution.</a:t>
                      </a:r>
                    </a:p>
                  </a:txBody>
                  <a:tcPr marL="76200" marR="76200" marT="57150" marB="57150" anchor="ctr"/>
                </a:tc>
                <a:tc>
                  <a:txBody>
                    <a:bodyPr/>
                    <a:lstStyle/>
                    <a:p>
                      <a:pPr algn="ctr"/>
                      <a:r>
                        <a:rPr lang="fr-FR" dirty="0">
                          <a:effectLst/>
                        </a:rPr>
                        <a:t>Le constructeur ou le prototype définit un ensemble de propriétés initiales. </a:t>
                      </a:r>
                      <a:r>
                        <a:rPr lang="fr-FR" dirty="0" smtClean="0">
                          <a:effectLst/>
                        </a:rPr>
                        <a:t>Possibilité de </a:t>
                      </a:r>
                      <a:r>
                        <a:rPr lang="fr-FR" dirty="0">
                          <a:effectLst/>
                        </a:rPr>
                        <a:t>retirer des propriétés dynamiquement, pour certains objets en particuliers ou bien pour l’ensemble des objets.</a:t>
                      </a:r>
                    </a:p>
                  </a:txBody>
                  <a:tcPr marL="76200" marR="76200" marT="57150" marB="57150" anchor="ctr"/>
                </a:tc>
              </a:tr>
            </a:tbl>
          </a:graphicData>
        </a:graphic>
      </p:graphicFrame>
      <p:sp>
        <p:nvSpPr>
          <p:cNvPr id="4" name="Rectangle 3"/>
          <p:cNvSpPr/>
          <p:nvPr/>
        </p:nvSpPr>
        <p:spPr>
          <a:xfrm>
            <a:off x="1108899" y="6444144"/>
            <a:ext cx="8498179" cy="36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https://developer.mozilla.org/fr/docs/Web/JavaScript/Guide/Le_mod%C3%A8le_objet_JavaScript_en_d%C3%A9tails</a:t>
            </a:r>
          </a:p>
        </p:txBody>
      </p:sp>
    </p:spTree>
    <p:extLst>
      <p:ext uri="{BB962C8B-B14F-4D97-AF65-F5344CB8AC3E}">
        <p14:creationId xmlns:p14="http://schemas.microsoft.com/office/powerpoint/2010/main" val="1582127226"/>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objets : Création</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6" y="849220"/>
            <a:ext cx="4116011" cy="5112790"/>
          </a:xfrm>
        </p:spPr>
        <p:txBody>
          <a:bodyPr>
            <a:normAutofit fontScale="77500" lnSpcReduction="20000"/>
          </a:bodyPr>
          <a:lstStyle/>
          <a:p>
            <a:pPr>
              <a:buFont typeface="Wingdings" panose="05000000000000000000" pitchFamily="2" charset="2"/>
              <a:buChar char="Ø"/>
            </a:pPr>
            <a:r>
              <a:rPr lang="fr-FR" dirty="0">
                <a:solidFill>
                  <a:srgbClr val="0070C0"/>
                </a:solidFill>
              </a:rPr>
              <a:t>Avec les objets littéraux</a:t>
            </a:r>
          </a:p>
          <a:p>
            <a:pPr lvl="1">
              <a:buFont typeface="Wingdings" panose="05000000000000000000" pitchFamily="2" charset="2"/>
              <a:buChar char="Ø"/>
            </a:pPr>
            <a:r>
              <a:rPr lang="fr-FR" dirty="0"/>
              <a:t>Une </a:t>
            </a:r>
            <a:r>
              <a:rPr lang="fr-FR" dirty="0">
                <a:solidFill>
                  <a:srgbClr val="0070C0"/>
                </a:solidFill>
              </a:rPr>
              <a:t>paire de clef valeur </a:t>
            </a:r>
            <a:r>
              <a:rPr lang="fr-FR" dirty="0"/>
              <a:t>séparée  par des </a:t>
            </a:r>
            <a:r>
              <a:rPr lang="fr-FR" b="1" dirty="0">
                <a:solidFill>
                  <a:srgbClr val="0070C0"/>
                </a:solidFill>
              </a:rPr>
              <a:t>‘;’</a:t>
            </a:r>
          </a:p>
          <a:p>
            <a:pPr lvl="1">
              <a:buFont typeface="Wingdings" panose="05000000000000000000" pitchFamily="2" charset="2"/>
              <a:buChar char="Ø"/>
            </a:pPr>
            <a:r>
              <a:rPr lang="fr-FR" dirty="0"/>
              <a:t>Le nom d’une propriété doit être défini en tant que chaine si :</a:t>
            </a:r>
          </a:p>
          <a:p>
            <a:pPr lvl="2">
              <a:buFont typeface="Wingdings" panose="05000000000000000000" pitchFamily="2" charset="2"/>
              <a:buChar char="Ø"/>
            </a:pPr>
            <a:r>
              <a:rPr lang="fr-FR" dirty="0"/>
              <a:t>Il inclut un espace</a:t>
            </a:r>
          </a:p>
          <a:p>
            <a:pPr lvl="2">
              <a:buFont typeface="Wingdings" panose="05000000000000000000" pitchFamily="2" charset="2"/>
              <a:buChar char="Ø"/>
            </a:pPr>
            <a:r>
              <a:rPr lang="fr-FR" dirty="0"/>
              <a:t>C’est un mot réservé</a:t>
            </a:r>
          </a:p>
          <a:p>
            <a:pPr>
              <a:buFont typeface="Wingdings" panose="05000000000000000000" pitchFamily="2" charset="2"/>
              <a:buChar char="Ø"/>
            </a:pPr>
            <a:r>
              <a:rPr lang="fr-FR" dirty="0">
                <a:solidFill>
                  <a:srgbClr val="0070C0"/>
                </a:solidFill>
              </a:rPr>
              <a:t>Avec l’opérateur new</a:t>
            </a:r>
          </a:p>
          <a:p>
            <a:pPr lvl="1">
              <a:buFont typeface="Wingdings" panose="05000000000000000000" pitchFamily="2" charset="2"/>
              <a:buChar char="Ø"/>
            </a:pPr>
            <a:r>
              <a:rPr lang="fr-FR" dirty="0">
                <a:solidFill>
                  <a:srgbClr val="0070C0"/>
                </a:solidFill>
              </a:rPr>
              <a:t>new </a:t>
            </a:r>
            <a:r>
              <a:rPr lang="fr-FR" dirty="0" smtClean="0"/>
              <a:t>doit </a:t>
            </a:r>
            <a:r>
              <a:rPr lang="fr-FR" dirty="0"/>
              <a:t>être suivi du constructeur</a:t>
            </a:r>
          </a:p>
          <a:p>
            <a:pPr>
              <a:buFont typeface="Wingdings" panose="05000000000000000000" pitchFamily="2" charset="2"/>
              <a:buChar char="Ø"/>
            </a:pPr>
            <a:r>
              <a:rPr lang="fr-FR" dirty="0">
                <a:solidFill>
                  <a:srgbClr val="0070C0"/>
                </a:solidFill>
              </a:rPr>
              <a:t>Avec </a:t>
            </a:r>
            <a:r>
              <a:rPr lang="fr-FR" dirty="0" err="1">
                <a:solidFill>
                  <a:srgbClr val="0070C0"/>
                </a:solidFill>
              </a:rPr>
              <a:t>Object.create</a:t>
            </a:r>
            <a:r>
              <a:rPr lang="fr-FR" dirty="0">
                <a:solidFill>
                  <a:srgbClr val="0070C0"/>
                </a:solidFill>
              </a:rPr>
              <a:t>()</a:t>
            </a:r>
          </a:p>
          <a:p>
            <a:pPr lvl="1">
              <a:buFont typeface="Wingdings" panose="05000000000000000000" pitchFamily="2" charset="2"/>
              <a:buChar char="Ø"/>
            </a:pPr>
            <a:r>
              <a:rPr lang="fr-FR" dirty="0"/>
              <a:t>Crée un nouvel objet en utilisant le premier argument comme prototype de l’objet</a:t>
            </a:r>
          </a:p>
        </p:txBody>
      </p:sp>
      <p:sp>
        <p:nvSpPr>
          <p:cNvPr id="9" name="ZoneTexte 8"/>
          <p:cNvSpPr txBox="1"/>
          <p:nvPr/>
        </p:nvSpPr>
        <p:spPr>
          <a:xfrm>
            <a:off x="5148956" y="849220"/>
            <a:ext cx="4458121" cy="6008780"/>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400" dirty="0" smtClean="0">
                <a:solidFill>
                  <a:schemeClr val="bg1">
                    <a:lumMod val="50000"/>
                  </a:schemeClr>
                </a:solidFill>
                <a:latin typeface="Courier" charset="0"/>
                <a:ea typeface="Courier" charset="0"/>
                <a:cs typeface="Courier" charset="0"/>
              </a:rPr>
              <a:t>// </a:t>
            </a:r>
            <a:r>
              <a:rPr lang="fr-FR" sz="1400" dirty="0"/>
              <a:t>Avec les objets littéraux</a:t>
            </a:r>
          </a:p>
          <a:p>
            <a:r>
              <a:rPr lang="fr-FR" sz="1400" dirty="0" smtClean="0">
                <a:solidFill>
                  <a:schemeClr val="accent3"/>
                </a:solidFill>
                <a:latin typeface="Courier" charset="0"/>
                <a:ea typeface="Courier" charset="0"/>
                <a:cs typeface="Courier" charset="0"/>
              </a:rPr>
              <a:t>var </a:t>
            </a:r>
            <a:r>
              <a:rPr lang="fr-FR" sz="1400" dirty="0">
                <a:latin typeface="Courier" charset="0"/>
                <a:ea typeface="Courier" charset="0"/>
                <a:cs typeface="Courier" charset="0"/>
              </a:rPr>
              <a:t>book = {</a:t>
            </a:r>
          </a:p>
          <a:p>
            <a:pPr lvl="1"/>
            <a:r>
              <a:rPr lang="fr-FR" sz="1400" dirty="0">
                <a:latin typeface="Courier" charset="0"/>
                <a:ea typeface="Courier" charset="0"/>
                <a:cs typeface="Courier" charset="0"/>
              </a:rPr>
              <a:t>"main </a:t>
            </a:r>
            <a:r>
              <a:rPr lang="fr-FR" sz="1400" dirty="0" err="1">
                <a:latin typeface="Courier" charset="0"/>
                <a:ea typeface="Courier" charset="0"/>
                <a:cs typeface="Courier" charset="0"/>
              </a:rPr>
              <a:t>title</a:t>
            </a:r>
            <a:r>
              <a:rPr lang="fr-FR" sz="1400" dirty="0">
                <a:latin typeface="Courier" charset="0"/>
                <a:ea typeface="Courier" charset="0"/>
                <a:cs typeface="Courier" charset="0"/>
              </a:rPr>
              <a:t>": </a:t>
            </a:r>
            <a:r>
              <a:rPr lang="fr-FR" sz="1400" dirty="0" smtClean="0">
                <a:latin typeface="Courier" charset="0"/>
                <a:ea typeface="Courier" charset="0"/>
                <a:cs typeface="Courier" charset="0"/>
              </a:rPr>
              <a:t>"JavaScript", </a:t>
            </a:r>
            <a:endParaRPr lang="fr-FR" sz="1400" dirty="0">
              <a:latin typeface="Courier" charset="0"/>
              <a:ea typeface="Courier" charset="0"/>
              <a:cs typeface="Courier" charset="0"/>
            </a:endParaRPr>
          </a:p>
          <a:p>
            <a:pPr lvl="1"/>
            <a:r>
              <a:rPr lang="fr-FR" sz="1400" dirty="0" smtClean="0">
                <a:latin typeface="Courier" charset="0"/>
                <a:ea typeface="Courier" charset="0"/>
                <a:cs typeface="Courier" charset="0"/>
              </a:rPr>
              <a:t>'</a:t>
            </a:r>
            <a:r>
              <a:rPr lang="fr-FR" sz="1400" dirty="0" err="1" smtClean="0">
                <a:latin typeface="Courier" charset="0"/>
                <a:ea typeface="Courier" charset="0"/>
                <a:cs typeface="Courier" charset="0"/>
              </a:rPr>
              <a:t>sub-title</a:t>
            </a:r>
            <a:r>
              <a:rPr lang="fr-FR" sz="1400" dirty="0">
                <a:latin typeface="Courier" charset="0"/>
                <a:ea typeface="Courier" charset="0"/>
                <a:cs typeface="Courier" charset="0"/>
              </a:rPr>
              <a:t>': "The </a:t>
            </a:r>
            <a:r>
              <a:rPr lang="fr-FR" sz="1400" dirty="0" smtClean="0">
                <a:latin typeface="Courier" charset="0"/>
                <a:ea typeface="Courier" charset="0"/>
                <a:cs typeface="Courier" charset="0"/>
              </a:rPr>
              <a:t>Guide</a:t>
            </a:r>
            <a:r>
              <a:rPr lang="fr-FR" sz="1400" dirty="0">
                <a:latin typeface="Courier" charset="0"/>
                <a:ea typeface="Courier" charset="0"/>
                <a:cs typeface="Courier" charset="0"/>
              </a:rPr>
              <a:t>", </a:t>
            </a:r>
            <a:endParaRPr lang="fr-FR" sz="1400" dirty="0" smtClean="0">
              <a:latin typeface="Courier" charset="0"/>
              <a:ea typeface="Courier" charset="0"/>
              <a:cs typeface="Courier" charset="0"/>
            </a:endParaRPr>
          </a:p>
          <a:p>
            <a:pPr lvl="1"/>
            <a:r>
              <a:rPr lang="fr-FR" sz="1400" dirty="0" smtClean="0">
                <a:latin typeface="Courier" charset="0"/>
                <a:ea typeface="Courier" charset="0"/>
                <a:cs typeface="Courier" charset="0"/>
              </a:rPr>
              <a:t>"</a:t>
            </a:r>
            <a:r>
              <a:rPr lang="fr-FR" sz="1400" dirty="0">
                <a:latin typeface="Courier" charset="0"/>
                <a:ea typeface="Courier" charset="0"/>
                <a:cs typeface="Courier" charset="0"/>
              </a:rPr>
              <a:t>for": "all audiences", </a:t>
            </a:r>
          </a:p>
          <a:p>
            <a:pPr lvl="1"/>
            <a:r>
              <a:rPr lang="fr-FR" sz="1400" dirty="0" err="1">
                <a:latin typeface="Courier" charset="0"/>
                <a:ea typeface="Courier" charset="0"/>
                <a:cs typeface="Courier" charset="0"/>
              </a:rPr>
              <a:t>author</a:t>
            </a:r>
            <a:r>
              <a:rPr lang="fr-FR" sz="1400" dirty="0">
                <a:latin typeface="Courier" charset="0"/>
                <a:ea typeface="Courier" charset="0"/>
                <a:cs typeface="Courier" charset="0"/>
              </a:rPr>
              <a:t>: </a:t>
            </a:r>
            <a:r>
              <a:rPr lang="fr-FR" sz="1400" dirty="0" smtClean="0">
                <a:latin typeface="Courier" charset="0"/>
                <a:ea typeface="Courier" charset="0"/>
                <a:cs typeface="Courier" charset="0"/>
              </a:rPr>
              <a:t>{</a:t>
            </a:r>
          </a:p>
          <a:p>
            <a:pPr lvl="1"/>
            <a:r>
              <a:rPr lang="fr-FR" sz="1400" dirty="0">
                <a:latin typeface="Courier" charset="0"/>
                <a:ea typeface="Courier" charset="0"/>
                <a:cs typeface="Courier" charset="0"/>
              </a:rPr>
              <a:t>	</a:t>
            </a:r>
            <a:r>
              <a:rPr lang="fr-FR" sz="1400" dirty="0" err="1" smtClean="0">
                <a:latin typeface="Courier" charset="0"/>
                <a:ea typeface="Courier" charset="0"/>
                <a:cs typeface="Courier" charset="0"/>
              </a:rPr>
              <a:t>firstname</a:t>
            </a:r>
            <a:r>
              <a:rPr lang="fr-FR" sz="1400" dirty="0">
                <a:latin typeface="Courier" charset="0"/>
                <a:ea typeface="Courier" charset="0"/>
                <a:cs typeface="Courier" charset="0"/>
              </a:rPr>
              <a:t>: "David", </a:t>
            </a:r>
          </a:p>
          <a:p>
            <a:pPr lvl="1"/>
            <a:r>
              <a:rPr lang="fr-FR" sz="1400" dirty="0" smtClean="0">
                <a:latin typeface="Courier" charset="0"/>
                <a:ea typeface="Courier" charset="0"/>
                <a:cs typeface="Courier" charset="0"/>
              </a:rPr>
              <a:t>	</a:t>
            </a:r>
            <a:r>
              <a:rPr lang="fr-FR" sz="1400" dirty="0" err="1" smtClean="0">
                <a:latin typeface="Courier" charset="0"/>
                <a:ea typeface="Courier" charset="0"/>
                <a:cs typeface="Courier" charset="0"/>
              </a:rPr>
              <a:t>surname</a:t>
            </a:r>
            <a:r>
              <a:rPr lang="fr-FR" sz="1400" dirty="0">
                <a:latin typeface="Courier" charset="0"/>
                <a:ea typeface="Courier" charset="0"/>
                <a:cs typeface="Courier" charset="0"/>
              </a:rPr>
              <a:t>: "Flanagan</a:t>
            </a:r>
            <a:r>
              <a:rPr lang="fr-FR" sz="1400" dirty="0" smtClean="0">
                <a:latin typeface="Courier" charset="0"/>
                <a:ea typeface="Courier" charset="0"/>
                <a:cs typeface="Courier" charset="0"/>
              </a:rPr>
              <a:t>"</a:t>
            </a:r>
            <a:endParaRPr lang="fr-FR" sz="1400" dirty="0">
              <a:latin typeface="Courier" charset="0"/>
              <a:ea typeface="Courier" charset="0"/>
              <a:cs typeface="Courier" charset="0"/>
            </a:endParaRPr>
          </a:p>
          <a:p>
            <a:pPr lvl="1"/>
            <a:r>
              <a:rPr lang="fr-FR" sz="1400" dirty="0">
                <a:latin typeface="Courier" charset="0"/>
                <a:ea typeface="Courier" charset="0"/>
                <a:cs typeface="Courier" charset="0"/>
              </a:rPr>
              <a:t>}</a:t>
            </a:r>
          </a:p>
          <a:p>
            <a:r>
              <a:rPr lang="fr-FR" sz="1400" dirty="0" smtClean="0">
                <a:latin typeface="Courier" charset="0"/>
                <a:ea typeface="Courier" charset="0"/>
                <a:cs typeface="Courier" charset="0"/>
              </a:rPr>
              <a:t>};</a:t>
            </a:r>
            <a:endParaRPr lang="fr-FR" sz="1400" dirty="0">
              <a:latin typeface="Courier" charset="0"/>
              <a:ea typeface="Courier" charset="0"/>
              <a:cs typeface="Courier" charset="0"/>
            </a:endParaRPr>
          </a:p>
          <a:p>
            <a:r>
              <a:rPr lang="fr-FR" sz="1400" dirty="0" smtClean="0">
                <a:solidFill>
                  <a:schemeClr val="bg1">
                    <a:lumMod val="50000"/>
                  </a:schemeClr>
                </a:solidFill>
                <a:latin typeface="Courier" charset="0"/>
                <a:ea typeface="Courier" charset="0"/>
                <a:cs typeface="Courier" charset="0"/>
              </a:rPr>
              <a:t>// </a:t>
            </a:r>
            <a:r>
              <a:rPr lang="fr-FR" sz="1400" dirty="0"/>
              <a:t>Avec l’opérateur new</a:t>
            </a:r>
          </a:p>
          <a:p>
            <a:r>
              <a:rPr lang="fr-FR" sz="1400" dirty="0" smtClean="0">
                <a:solidFill>
                  <a:schemeClr val="accent3"/>
                </a:solidFill>
                <a:latin typeface="Courier" charset="0"/>
                <a:ea typeface="Courier" charset="0"/>
                <a:cs typeface="Courier" charset="0"/>
              </a:rPr>
              <a:t>var</a:t>
            </a:r>
            <a:r>
              <a:rPr lang="fr-FR" sz="1400" dirty="0" smtClean="0">
                <a:latin typeface="Courier" charset="0"/>
                <a:ea typeface="Courier" charset="0"/>
                <a:cs typeface="Courier" charset="0"/>
              </a:rPr>
              <a:t> </a:t>
            </a:r>
            <a:r>
              <a:rPr lang="fr-FR" sz="1400" dirty="0">
                <a:latin typeface="Courier" charset="0"/>
                <a:ea typeface="Courier" charset="0"/>
                <a:cs typeface="Courier" charset="0"/>
              </a:rPr>
              <a:t>o = new Object(); </a:t>
            </a:r>
          </a:p>
          <a:p>
            <a:r>
              <a:rPr lang="fr-FR" sz="1400" dirty="0">
                <a:solidFill>
                  <a:schemeClr val="accent3"/>
                </a:solidFill>
                <a:latin typeface="Courier" charset="0"/>
                <a:ea typeface="Courier" charset="0"/>
                <a:cs typeface="Courier" charset="0"/>
              </a:rPr>
              <a:t>var</a:t>
            </a:r>
            <a:r>
              <a:rPr lang="fr-FR" sz="1400" dirty="0">
                <a:latin typeface="Courier" charset="0"/>
                <a:ea typeface="Courier" charset="0"/>
                <a:cs typeface="Courier" charset="0"/>
              </a:rPr>
              <a:t> a = new </a:t>
            </a:r>
            <a:r>
              <a:rPr lang="fr-FR" sz="1400" dirty="0" err="1">
                <a:latin typeface="Courier" charset="0"/>
                <a:ea typeface="Courier" charset="0"/>
                <a:cs typeface="Courier" charset="0"/>
              </a:rPr>
              <a:t>Array</a:t>
            </a:r>
            <a:r>
              <a:rPr lang="fr-FR" sz="1400" dirty="0">
                <a:latin typeface="Courier" charset="0"/>
                <a:ea typeface="Courier" charset="0"/>
                <a:cs typeface="Courier" charset="0"/>
              </a:rPr>
              <a:t>(); </a:t>
            </a:r>
          </a:p>
          <a:p>
            <a:r>
              <a:rPr lang="fr-FR" sz="1400" dirty="0">
                <a:solidFill>
                  <a:schemeClr val="accent3"/>
                </a:solidFill>
                <a:latin typeface="Courier" charset="0"/>
                <a:ea typeface="Courier" charset="0"/>
                <a:cs typeface="Courier" charset="0"/>
              </a:rPr>
              <a:t>var</a:t>
            </a:r>
            <a:r>
              <a:rPr lang="fr-FR" sz="1400" dirty="0">
                <a:latin typeface="Courier" charset="0"/>
                <a:ea typeface="Courier" charset="0"/>
                <a:cs typeface="Courier" charset="0"/>
              </a:rPr>
              <a:t> d = new Date(); </a:t>
            </a:r>
            <a:endParaRPr lang="fr-FR" sz="1400" dirty="0" smtClean="0">
              <a:latin typeface="Courier" charset="0"/>
              <a:ea typeface="Courier" charset="0"/>
              <a:cs typeface="Courier" charset="0"/>
            </a:endParaRPr>
          </a:p>
          <a:p>
            <a:r>
              <a:rPr lang="fr-FR" sz="1400" dirty="0" smtClean="0">
                <a:solidFill>
                  <a:schemeClr val="accent3"/>
                </a:solidFill>
                <a:latin typeface="Courier" charset="0"/>
                <a:ea typeface="Courier" charset="0"/>
                <a:cs typeface="Courier" charset="0"/>
              </a:rPr>
              <a:t>var</a:t>
            </a:r>
            <a:r>
              <a:rPr lang="fr-FR" sz="1400" dirty="0" smtClean="0">
                <a:latin typeface="Courier" charset="0"/>
                <a:ea typeface="Courier" charset="0"/>
                <a:cs typeface="Courier" charset="0"/>
              </a:rPr>
              <a:t> r = new </a:t>
            </a:r>
            <a:r>
              <a:rPr lang="fr-FR" sz="1400" dirty="0" err="1" smtClean="0">
                <a:latin typeface="Courier" charset="0"/>
                <a:ea typeface="Courier" charset="0"/>
                <a:cs typeface="Courier" charset="0"/>
              </a:rPr>
              <a:t>RegExp</a:t>
            </a:r>
            <a:r>
              <a:rPr lang="fr-FR" sz="1400" dirty="0" smtClean="0">
                <a:latin typeface="Courier" charset="0"/>
                <a:ea typeface="Courier" charset="0"/>
                <a:cs typeface="Courier" charset="0"/>
              </a:rPr>
              <a:t>("</a:t>
            </a:r>
            <a:r>
              <a:rPr lang="fr-FR" sz="1400" dirty="0" err="1" smtClean="0">
                <a:latin typeface="Courier" charset="0"/>
                <a:ea typeface="Courier" charset="0"/>
                <a:cs typeface="Courier" charset="0"/>
              </a:rPr>
              <a:t>js</a:t>
            </a:r>
            <a:r>
              <a:rPr lang="fr-FR" sz="1400" dirty="0" smtClean="0">
                <a:latin typeface="Courier" charset="0"/>
                <a:ea typeface="Courier" charset="0"/>
                <a:cs typeface="Courier" charset="0"/>
              </a:rPr>
              <a:t>"); </a:t>
            </a:r>
          </a:p>
          <a:p>
            <a:r>
              <a:rPr lang="fr-FR" sz="1400" dirty="0" smtClean="0">
                <a:solidFill>
                  <a:schemeClr val="bg1">
                    <a:lumMod val="50000"/>
                  </a:schemeClr>
                </a:solidFill>
                <a:latin typeface="Courier" charset="0"/>
                <a:ea typeface="Courier" charset="0"/>
                <a:cs typeface="Courier" charset="0"/>
              </a:rPr>
              <a:t>// </a:t>
            </a:r>
            <a:r>
              <a:rPr lang="fr-FR" sz="1400" dirty="0"/>
              <a:t>Avec </a:t>
            </a:r>
            <a:r>
              <a:rPr lang="fr-FR" sz="1400" dirty="0" err="1"/>
              <a:t>Object.create</a:t>
            </a:r>
            <a:r>
              <a:rPr lang="fr-FR" sz="1400" dirty="0"/>
              <a:t>()</a:t>
            </a:r>
          </a:p>
          <a:p>
            <a:r>
              <a:rPr lang="fr-FR" sz="1400" dirty="0" smtClean="0">
                <a:solidFill>
                  <a:schemeClr val="accent3"/>
                </a:solidFill>
                <a:latin typeface="Courier" charset="0"/>
                <a:ea typeface="Courier" charset="0"/>
                <a:cs typeface="Courier" charset="0"/>
              </a:rPr>
              <a:t>var</a:t>
            </a:r>
            <a:r>
              <a:rPr lang="fr-FR" sz="1400" dirty="0" smtClean="0">
                <a:solidFill>
                  <a:schemeClr val="bg1">
                    <a:lumMod val="50000"/>
                  </a:schemeClr>
                </a:solidFill>
                <a:latin typeface="Courier" charset="0"/>
                <a:ea typeface="Courier" charset="0"/>
                <a:cs typeface="Courier" charset="0"/>
              </a:rPr>
              <a:t> </a:t>
            </a:r>
            <a:r>
              <a:rPr lang="fr-FR" sz="1400" dirty="0">
                <a:latin typeface="Courier" charset="0"/>
                <a:ea typeface="Courier" charset="0"/>
                <a:cs typeface="Courier" charset="0"/>
              </a:rPr>
              <a:t>o1 = </a:t>
            </a:r>
            <a:r>
              <a:rPr lang="fr-FR" sz="1400" dirty="0" err="1">
                <a:latin typeface="Courier" charset="0"/>
                <a:ea typeface="Courier" charset="0"/>
                <a:cs typeface="Courier" charset="0"/>
              </a:rPr>
              <a:t>Object.create</a:t>
            </a:r>
            <a:r>
              <a:rPr lang="fr-FR" sz="1400" dirty="0">
                <a:latin typeface="Courier" charset="0"/>
                <a:ea typeface="Courier" charset="0"/>
                <a:cs typeface="Courier" charset="0"/>
              </a:rPr>
              <a:t>({x:1, y:2</a:t>
            </a:r>
            <a:r>
              <a:rPr lang="fr-FR" sz="1400" dirty="0" smtClean="0">
                <a:latin typeface="Courier" charset="0"/>
                <a:ea typeface="Courier" charset="0"/>
                <a:cs typeface="Courier" charset="0"/>
              </a:rPr>
              <a:t>});</a:t>
            </a:r>
            <a:endParaRPr lang="fr-FR" sz="1400" dirty="0" smtClean="0">
              <a:solidFill>
                <a:schemeClr val="bg1">
                  <a:lumMod val="50000"/>
                </a:schemeClr>
              </a:solidFill>
              <a:latin typeface="Courier" charset="0"/>
              <a:ea typeface="Courier" charset="0"/>
              <a:cs typeface="Courier" charset="0"/>
            </a:endParaRPr>
          </a:p>
          <a:p>
            <a:r>
              <a:rPr lang="fr-FR" sz="1400" dirty="0">
                <a:solidFill>
                  <a:schemeClr val="accent3"/>
                </a:solidFill>
                <a:latin typeface="Courier" charset="0"/>
                <a:ea typeface="Courier" charset="0"/>
                <a:cs typeface="Courier" charset="0"/>
              </a:rPr>
              <a:t>var</a:t>
            </a:r>
            <a:r>
              <a:rPr lang="fr-FR" sz="1400" dirty="0">
                <a:solidFill>
                  <a:schemeClr val="bg1">
                    <a:lumMod val="50000"/>
                  </a:schemeClr>
                </a:solidFill>
                <a:latin typeface="Courier" charset="0"/>
                <a:ea typeface="Courier" charset="0"/>
                <a:cs typeface="Courier" charset="0"/>
              </a:rPr>
              <a:t> </a:t>
            </a:r>
            <a:r>
              <a:rPr lang="fr-FR" sz="1400" dirty="0">
                <a:latin typeface="Courier" charset="0"/>
                <a:ea typeface="Courier" charset="0"/>
                <a:cs typeface="Courier" charset="0"/>
              </a:rPr>
              <a:t>o2 = </a:t>
            </a:r>
            <a:r>
              <a:rPr lang="fr-FR" sz="1400" dirty="0" err="1">
                <a:latin typeface="Courier" charset="0"/>
                <a:ea typeface="Courier" charset="0"/>
                <a:cs typeface="Courier" charset="0"/>
              </a:rPr>
              <a:t>Object.create</a:t>
            </a:r>
            <a:r>
              <a:rPr lang="fr-FR" sz="1400" dirty="0">
                <a:latin typeface="Courier" charset="0"/>
                <a:ea typeface="Courier" charset="0"/>
                <a:cs typeface="Courier" charset="0"/>
              </a:rPr>
              <a:t>(</a:t>
            </a:r>
            <a:r>
              <a:rPr lang="fr-FR" sz="1400" dirty="0" err="1">
                <a:latin typeface="Courier" charset="0"/>
                <a:ea typeface="Courier" charset="0"/>
                <a:cs typeface="Courier" charset="0"/>
              </a:rPr>
              <a:t>null</a:t>
            </a:r>
            <a:r>
              <a:rPr lang="fr-FR" sz="1400" dirty="0">
                <a:latin typeface="Courier" charset="0"/>
                <a:ea typeface="Courier" charset="0"/>
                <a:cs typeface="Courier" charset="0"/>
              </a:rPr>
              <a:t>); </a:t>
            </a:r>
            <a:endParaRPr lang="fr-FR" sz="1400" dirty="0" smtClean="0">
              <a:latin typeface="Courier" charset="0"/>
              <a:ea typeface="Courier" charset="0"/>
              <a:cs typeface="Courier" charset="0"/>
            </a:endParaRPr>
          </a:p>
          <a:p>
            <a:r>
              <a:rPr lang="fr-FR" sz="1400" dirty="0" smtClean="0">
                <a:solidFill>
                  <a:schemeClr val="accent3"/>
                </a:solidFill>
                <a:latin typeface="Courier" charset="0"/>
                <a:ea typeface="Courier" charset="0"/>
                <a:cs typeface="Courier" charset="0"/>
              </a:rPr>
              <a:t>var</a:t>
            </a:r>
            <a:r>
              <a:rPr lang="fr-FR" sz="1400" dirty="0" smtClean="0">
                <a:solidFill>
                  <a:schemeClr val="bg1">
                    <a:lumMod val="50000"/>
                  </a:schemeClr>
                </a:solidFill>
                <a:latin typeface="Courier" charset="0"/>
                <a:ea typeface="Courier" charset="0"/>
                <a:cs typeface="Courier" charset="0"/>
              </a:rPr>
              <a:t> </a:t>
            </a:r>
            <a:r>
              <a:rPr lang="fr-FR" sz="1400" dirty="0">
                <a:latin typeface="Courier" charset="0"/>
                <a:ea typeface="Courier" charset="0"/>
                <a:cs typeface="Courier" charset="0"/>
              </a:rPr>
              <a:t>o3 = </a:t>
            </a:r>
            <a:r>
              <a:rPr lang="fr-FR" sz="1000" dirty="0" err="1">
                <a:latin typeface="Courier" charset="0"/>
                <a:ea typeface="Courier" charset="0"/>
                <a:cs typeface="Courier" charset="0"/>
              </a:rPr>
              <a:t>Object.create</a:t>
            </a:r>
            <a:r>
              <a:rPr lang="fr-FR" sz="1000" dirty="0">
                <a:latin typeface="Courier" charset="0"/>
                <a:ea typeface="Courier" charset="0"/>
                <a:cs typeface="Courier" charset="0"/>
              </a:rPr>
              <a:t>(</a:t>
            </a:r>
            <a:r>
              <a:rPr lang="fr-FR" sz="1000" dirty="0" err="1">
                <a:latin typeface="Courier" charset="0"/>
                <a:ea typeface="Courier" charset="0"/>
                <a:cs typeface="Courier" charset="0"/>
              </a:rPr>
              <a:t>Object.prototype</a:t>
            </a:r>
            <a:r>
              <a:rPr lang="fr-FR" sz="1000" dirty="0">
                <a:latin typeface="Courier" charset="0"/>
                <a:ea typeface="Courier" charset="0"/>
                <a:cs typeface="Courier" charset="0"/>
              </a:rPr>
              <a:t>); </a:t>
            </a:r>
            <a:endParaRPr lang="fr-FR" sz="1000" dirty="0" smtClean="0">
              <a:latin typeface="Courier" charset="0"/>
              <a:ea typeface="Courier" charset="0"/>
              <a:cs typeface="Courier" charset="0"/>
            </a:endParaRPr>
          </a:p>
          <a:p>
            <a:r>
              <a:rPr lang="fr-FR" sz="1400" dirty="0" smtClean="0">
                <a:latin typeface="Courier" charset="0"/>
                <a:ea typeface="Courier" charset="0"/>
                <a:cs typeface="Courier" charset="0"/>
              </a:rPr>
              <a:t>var o4 = </a:t>
            </a:r>
            <a:r>
              <a:rPr lang="fr-FR" sz="1400" dirty="0" err="1" smtClean="0">
                <a:latin typeface="Courier" charset="0"/>
                <a:ea typeface="Courier" charset="0"/>
                <a:cs typeface="Courier" charset="0"/>
              </a:rPr>
              <a:t>Object.create</a:t>
            </a:r>
            <a:r>
              <a:rPr lang="fr-FR" sz="1400" dirty="0" smtClean="0">
                <a:latin typeface="Courier" charset="0"/>
                <a:ea typeface="Courier" charset="0"/>
                <a:cs typeface="Courier" charset="0"/>
              </a:rPr>
              <a:t>(o1);</a:t>
            </a:r>
          </a:p>
          <a:p>
            <a:r>
              <a:rPr lang="fr-FR" sz="1400" dirty="0" smtClean="0">
                <a:latin typeface="Courier" charset="0"/>
                <a:ea typeface="Courier" charset="0"/>
                <a:cs typeface="Courier" charset="0"/>
              </a:rPr>
              <a:t>//Exemple constructeur</a:t>
            </a:r>
          </a:p>
          <a:p>
            <a:r>
              <a:rPr lang="fr-FR" altLang="fr-FR" sz="1400" b="1" dirty="0" err="1">
                <a:solidFill>
                  <a:srgbClr val="000080"/>
                </a:solidFill>
                <a:latin typeface="Courier New" panose="02070309020205020404" pitchFamily="49" charset="0"/>
                <a:cs typeface="Courier New" panose="02070309020205020404" pitchFamily="49" charset="0"/>
              </a:rPr>
              <a:t>function</a:t>
            </a:r>
            <a:r>
              <a:rPr lang="fr-FR" altLang="fr-FR" sz="1400" b="1" dirty="0">
                <a:solidFill>
                  <a:srgbClr val="000080"/>
                </a:solidFill>
                <a:latin typeface="Courier New" panose="02070309020205020404" pitchFamily="49" charset="0"/>
                <a:cs typeface="Courier New" panose="02070309020205020404" pitchFamily="49" charset="0"/>
              </a:rPr>
              <a:t> </a:t>
            </a:r>
            <a:r>
              <a:rPr lang="fr-FR" altLang="fr-FR" sz="1400" i="1" dirty="0">
                <a:solidFill>
                  <a:srgbClr val="000000"/>
                </a:solidFill>
                <a:latin typeface="Courier New" panose="02070309020205020404" pitchFamily="49" charset="0"/>
                <a:cs typeface="Courier New" panose="02070309020205020404" pitchFamily="49" charset="0"/>
              </a:rPr>
              <a:t>Personne</a:t>
            </a:r>
            <a:r>
              <a:rPr lang="fr-FR" altLang="fr-FR" sz="1400" dirty="0">
                <a:solidFill>
                  <a:srgbClr val="000000"/>
                </a:solidFill>
                <a:latin typeface="Courier New" panose="02070309020205020404" pitchFamily="49" charset="0"/>
                <a:cs typeface="Courier New" panose="02070309020205020404" pitchFamily="49" charset="0"/>
              </a:rPr>
              <a:t>(</a:t>
            </a:r>
            <a:r>
              <a:rPr lang="fr-FR" altLang="fr-FR" sz="1400" dirty="0" err="1">
                <a:solidFill>
                  <a:srgbClr val="000000"/>
                </a:solidFill>
                <a:latin typeface="Courier New" panose="02070309020205020404" pitchFamily="49" charset="0"/>
                <a:cs typeface="Courier New" panose="02070309020205020404" pitchFamily="49" charset="0"/>
              </a:rPr>
              <a:t>nom,prenom</a:t>
            </a:r>
            <a:r>
              <a:rPr lang="fr-FR" altLang="fr-FR" sz="1400" dirty="0">
                <a:solidFill>
                  <a:srgbClr val="000000"/>
                </a:solidFill>
                <a:latin typeface="Courier New" panose="02070309020205020404" pitchFamily="49" charset="0"/>
                <a:cs typeface="Courier New" panose="02070309020205020404" pitchFamily="49" charset="0"/>
              </a:rPr>
              <a:t>){</a:t>
            </a:r>
            <a:br>
              <a:rPr lang="fr-FR" altLang="fr-FR" sz="1400" dirty="0">
                <a:solidFill>
                  <a:srgbClr val="000000"/>
                </a:solidFill>
                <a:latin typeface="Courier New" panose="02070309020205020404" pitchFamily="49" charset="0"/>
                <a:cs typeface="Courier New" panose="02070309020205020404" pitchFamily="49" charset="0"/>
              </a:rPr>
            </a:br>
            <a:r>
              <a:rPr lang="fr-FR" altLang="fr-FR" sz="1400" dirty="0">
                <a:solidFill>
                  <a:srgbClr val="000000"/>
                </a:solidFill>
                <a:latin typeface="Courier New" panose="02070309020205020404" pitchFamily="49" charset="0"/>
                <a:cs typeface="Courier New" panose="02070309020205020404" pitchFamily="49" charset="0"/>
              </a:rPr>
              <a:t>    </a:t>
            </a:r>
            <a:r>
              <a:rPr lang="fr-FR" altLang="fr-FR" sz="1400" b="1" dirty="0" err="1">
                <a:solidFill>
                  <a:srgbClr val="000080"/>
                </a:solidFill>
                <a:latin typeface="Courier New" panose="02070309020205020404" pitchFamily="49" charset="0"/>
                <a:cs typeface="Courier New" panose="02070309020205020404" pitchFamily="49" charset="0"/>
              </a:rPr>
              <a:t>this</a:t>
            </a:r>
            <a:r>
              <a:rPr lang="fr-FR" altLang="fr-FR" sz="1400" dirty="0" err="1">
                <a:solidFill>
                  <a:srgbClr val="000000"/>
                </a:solidFill>
                <a:latin typeface="Courier New" panose="02070309020205020404" pitchFamily="49" charset="0"/>
                <a:cs typeface="Courier New" panose="02070309020205020404" pitchFamily="49" charset="0"/>
              </a:rPr>
              <a:t>.</a:t>
            </a:r>
            <a:r>
              <a:rPr lang="fr-FR" altLang="fr-FR" sz="1400" b="1" dirty="0" err="1">
                <a:solidFill>
                  <a:srgbClr val="660E7A"/>
                </a:solidFill>
                <a:latin typeface="Courier New" panose="02070309020205020404" pitchFamily="49" charset="0"/>
                <a:cs typeface="Courier New" panose="02070309020205020404" pitchFamily="49" charset="0"/>
              </a:rPr>
              <a:t>nom</a:t>
            </a:r>
            <a:r>
              <a:rPr lang="fr-FR" altLang="fr-FR" sz="1400" dirty="0">
                <a:solidFill>
                  <a:srgbClr val="000000"/>
                </a:solidFill>
                <a:latin typeface="Courier New" panose="02070309020205020404" pitchFamily="49" charset="0"/>
                <a:cs typeface="Courier New" panose="02070309020205020404" pitchFamily="49" charset="0"/>
              </a:rPr>
              <a:t>=nom;</a:t>
            </a:r>
            <a:br>
              <a:rPr lang="fr-FR" altLang="fr-FR" sz="1400" dirty="0">
                <a:solidFill>
                  <a:srgbClr val="000000"/>
                </a:solidFill>
                <a:latin typeface="Courier New" panose="02070309020205020404" pitchFamily="49" charset="0"/>
                <a:cs typeface="Courier New" panose="02070309020205020404" pitchFamily="49" charset="0"/>
              </a:rPr>
            </a:br>
            <a:r>
              <a:rPr lang="fr-FR" altLang="fr-FR" sz="1400" dirty="0">
                <a:solidFill>
                  <a:srgbClr val="000000"/>
                </a:solidFill>
                <a:latin typeface="Courier New" panose="02070309020205020404" pitchFamily="49" charset="0"/>
                <a:cs typeface="Courier New" panose="02070309020205020404" pitchFamily="49" charset="0"/>
              </a:rPr>
              <a:t>    </a:t>
            </a:r>
            <a:r>
              <a:rPr lang="fr-FR" altLang="fr-FR" sz="1400" b="1" dirty="0" err="1">
                <a:solidFill>
                  <a:srgbClr val="000080"/>
                </a:solidFill>
                <a:latin typeface="Courier New" panose="02070309020205020404" pitchFamily="49" charset="0"/>
                <a:cs typeface="Courier New" panose="02070309020205020404" pitchFamily="49" charset="0"/>
              </a:rPr>
              <a:t>this</a:t>
            </a:r>
            <a:r>
              <a:rPr lang="fr-FR" altLang="fr-FR" sz="1400" dirty="0" err="1">
                <a:solidFill>
                  <a:srgbClr val="000000"/>
                </a:solidFill>
                <a:latin typeface="Courier New" panose="02070309020205020404" pitchFamily="49" charset="0"/>
                <a:cs typeface="Courier New" panose="02070309020205020404" pitchFamily="49" charset="0"/>
              </a:rPr>
              <a:t>.</a:t>
            </a:r>
            <a:r>
              <a:rPr lang="fr-FR" altLang="fr-FR" sz="1400" b="1" dirty="0" err="1">
                <a:solidFill>
                  <a:srgbClr val="660E7A"/>
                </a:solidFill>
                <a:latin typeface="Courier New" panose="02070309020205020404" pitchFamily="49" charset="0"/>
                <a:cs typeface="Courier New" panose="02070309020205020404" pitchFamily="49" charset="0"/>
              </a:rPr>
              <a:t>prenom</a:t>
            </a:r>
            <a:r>
              <a:rPr lang="fr-FR" altLang="fr-FR" sz="1400" dirty="0">
                <a:solidFill>
                  <a:srgbClr val="000000"/>
                </a:solidFill>
                <a:latin typeface="Courier New" panose="02070309020205020404" pitchFamily="49" charset="0"/>
                <a:cs typeface="Courier New" panose="02070309020205020404" pitchFamily="49" charset="0"/>
              </a:rPr>
              <a:t>=</a:t>
            </a:r>
            <a:r>
              <a:rPr lang="fr-FR" altLang="fr-FR" sz="1400" dirty="0" err="1">
                <a:solidFill>
                  <a:srgbClr val="000000"/>
                </a:solidFill>
                <a:latin typeface="Courier New" panose="02070309020205020404" pitchFamily="49" charset="0"/>
                <a:cs typeface="Courier New" panose="02070309020205020404" pitchFamily="49" charset="0"/>
              </a:rPr>
              <a:t>prenom</a:t>
            </a:r>
            <a:r>
              <a:rPr lang="fr-FR" altLang="fr-FR" sz="1400" dirty="0">
                <a:solidFill>
                  <a:srgbClr val="000000"/>
                </a:solidFill>
                <a:latin typeface="Courier New" panose="02070309020205020404" pitchFamily="49" charset="0"/>
                <a:cs typeface="Courier New" panose="02070309020205020404" pitchFamily="49" charset="0"/>
              </a:rPr>
              <a:t>;</a:t>
            </a:r>
            <a:br>
              <a:rPr lang="fr-FR" altLang="fr-FR" sz="1400" dirty="0">
                <a:solidFill>
                  <a:srgbClr val="000000"/>
                </a:solidFill>
                <a:latin typeface="Courier New" panose="02070309020205020404" pitchFamily="49" charset="0"/>
                <a:cs typeface="Courier New" panose="02070309020205020404" pitchFamily="49" charset="0"/>
              </a:rPr>
            </a:br>
            <a:r>
              <a:rPr lang="fr-FR" altLang="fr-FR" sz="1400" dirty="0">
                <a:solidFill>
                  <a:srgbClr val="000000"/>
                </a:solidFill>
                <a:latin typeface="Courier New" panose="02070309020205020404" pitchFamily="49" charset="0"/>
                <a:cs typeface="Courier New" panose="02070309020205020404" pitchFamily="49" charset="0"/>
              </a:rPr>
              <a:t>    </a:t>
            </a:r>
            <a:r>
              <a:rPr lang="fr-FR" altLang="fr-FR" sz="1400" b="1" dirty="0" err="1">
                <a:solidFill>
                  <a:srgbClr val="000080"/>
                </a:solidFill>
                <a:latin typeface="Courier New" panose="02070309020205020404" pitchFamily="49" charset="0"/>
                <a:cs typeface="Courier New" panose="02070309020205020404" pitchFamily="49" charset="0"/>
              </a:rPr>
              <a:t>this</a:t>
            </a:r>
            <a:r>
              <a:rPr lang="fr-FR" altLang="fr-FR" sz="1400" dirty="0" err="1">
                <a:solidFill>
                  <a:srgbClr val="000000"/>
                </a:solidFill>
                <a:latin typeface="Courier New" panose="02070309020205020404" pitchFamily="49" charset="0"/>
                <a:cs typeface="Courier New" panose="02070309020205020404" pitchFamily="49" charset="0"/>
              </a:rPr>
              <a:t>.</a:t>
            </a:r>
            <a:r>
              <a:rPr lang="fr-FR" altLang="fr-FR" sz="1400" dirty="0" err="1">
                <a:solidFill>
                  <a:srgbClr val="7A7A43"/>
                </a:solidFill>
                <a:latin typeface="Courier New" panose="02070309020205020404" pitchFamily="49" charset="0"/>
                <a:cs typeface="Courier New" panose="02070309020205020404" pitchFamily="49" charset="0"/>
              </a:rPr>
              <a:t>affiche</a:t>
            </a:r>
            <a:r>
              <a:rPr lang="fr-FR" altLang="fr-FR" sz="1400" dirty="0">
                <a:solidFill>
                  <a:srgbClr val="7A7A43"/>
                </a:solidFill>
                <a:latin typeface="Courier New" panose="02070309020205020404" pitchFamily="49" charset="0"/>
                <a:cs typeface="Courier New" panose="02070309020205020404" pitchFamily="49" charset="0"/>
              </a:rPr>
              <a:t> </a:t>
            </a:r>
            <a:r>
              <a:rPr lang="fr-FR" altLang="fr-FR" sz="1400" dirty="0">
                <a:solidFill>
                  <a:srgbClr val="000000"/>
                </a:solidFill>
                <a:latin typeface="Courier New" panose="02070309020205020404" pitchFamily="49" charset="0"/>
                <a:cs typeface="Courier New" panose="02070309020205020404" pitchFamily="49" charset="0"/>
              </a:rPr>
              <a:t>=</a:t>
            </a:r>
            <a:r>
              <a:rPr lang="fr-FR" altLang="fr-FR" sz="1400" b="1" dirty="0" err="1">
                <a:solidFill>
                  <a:srgbClr val="000080"/>
                </a:solidFill>
                <a:latin typeface="Courier New" panose="02070309020205020404" pitchFamily="49" charset="0"/>
                <a:cs typeface="Courier New" panose="02070309020205020404" pitchFamily="49" charset="0"/>
              </a:rPr>
              <a:t>function</a:t>
            </a:r>
            <a:r>
              <a:rPr lang="fr-FR" altLang="fr-FR" sz="1400" dirty="0">
                <a:solidFill>
                  <a:srgbClr val="000000"/>
                </a:solidFill>
                <a:latin typeface="Courier New" panose="02070309020205020404" pitchFamily="49" charset="0"/>
                <a:cs typeface="Courier New" panose="02070309020205020404" pitchFamily="49" charset="0"/>
              </a:rPr>
              <a:t>() {</a:t>
            </a:r>
            <a:br>
              <a:rPr lang="fr-FR" altLang="fr-FR" sz="1400" dirty="0">
                <a:solidFill>
                  <a:srgbClr val="000000"/>
                </a:solidFill>
                <a:latin typeface="Courier New" panose="02070309020205020404" pitchFamily="49" charset="0"/>
                <a:cs typeface="Courier New" panose="02070309020205020404" pitchFamily="49" charset="0"/>
              </a:rPr>
            </a:br>
            <a:r>
              <a:rPr lang="fr-FR" altLang="fr-FR" sz="1400" dirty="0">
                <a:solidFill>
                  <a:srgbClr val="000000"/>
                </a:solidFill>
                <a:latin typeface="Courier New" panose="02070309020205020404" pitchFamily="49" charset="0"/>
                <a:cs typeface="Courier New" panose="02070309020205020404" pitchFamily="49" charset="0"/>
              </a:rPr>
              <a:t>      </a:t>
            </a:r>
            <a:r>
              <a:rPr lang="fr-FR" altLang="fr-FR" sz="1400" b="1" dirty="0" smtClean="0">
                <a:solidFill>
                  <a:srgbClr val="660E7A"/>
                </a:solidFill>
                <a:latin typeface="Courier New" panose="02070309020205020404" pitchFamily="49" charset="0"/>
                <a:cs typeface="Courier New" panose="02070309020205020404" pitchFamily="49" charset="0"/>
              </a:rPr>
              <a:t>console</a:t>
            </a:r>
            <a:r>
              <a:rPr lang="fr-FR" altLang="fr-FR" sz="1400" dirty="0" smtClean="0">
                <a:solidFill>
                  <a:srgbClr val="000000"/>
                </a:solidFill>
                <a:latin typeface="Courier New" panose="02070309020205020404" pitchFamily="49" charset="0"/>
                <a:cs typeface="Courier New" panose="02070309020205020404" pitchFamily="49" charset="0"/>
              </a:rPr>
              <a:t>.</a:t>
            </a:r>
            <a:r>
              <a:rPr lang="fr-FR" altLang="fr-FR" sz="1400" dirty="0" smtClean="0">
                <a:solidFill>
                  <a:srgbClr val="7A7A43"/>
                </a:solidFill>
                <a:latin typeface="Courier New" panose="02070309020205020404" pitchFamily="49" charset="0"/>
                <a:cs typeface="Courier New" panose="02070309020205020404" pitchFamily="49" charset="0"/>
              </a:rPr>
              <a:t>log</a:t>
            </a:r>
            <a:r>
              <a:rPr lang="fr-FR" altLang="fr-FR" sz="1400" dirty="0" smtClean="0">
                <a:solidFill>
                  <a:srgbClr val="000000"/>
                </a:solidFill>
                <a:latin typeface="Courier New" panose="02070309020205020404" pitchFamily="49" charset="0"/>
                <a:cs typeface="Courier New" panose="02070309020205020404" pitchFamily="49" charset="0"/>
              </a:rPr>
              <a:t>(</a:t>
            </a:r>
            <a:r>
              <a:rPr lang="fr-FR" altLang="fr-FR" sz="1400" b="1" dirty="0" err="1" smtClean="0">
                <a:solidFill>
                  <a:srgbClr val="000080"/>
                </a:solidFill>
                <a:latin typeface="Courier New" panose="02070309020205020404" pitchFamily="49" charset="0"/>
                <a:cs typeface="Courier New" panose="02070309020205020404" pitchFamily="49" charset="0"/>
              </a:rPr>
              <a:t>this</a:t>
            </a:r>
            <a:r>
              <a:rPr lang="fr-FR" altLang="fr-FR" sz="1400" dirty="0" err="1" smtClean="0">
                <a:solidFill>
                  <a:srgbClr val="000000"/>
                </a:solidFill>
                <a:latin typeface="Courier New" panose="02070309020205020404" pitchFamily="49" charset="0"/>
                <a:cs typeface="Courier New" panose="02070309020205020404" pitchFamily="49" charset="0"/>
              </a:rPr>
              <a:t>.</a:t>
            </a:r>
            <a:r>
              <a:rPr lang="fr-FR" altLang="fr-FR" sz="1400" b="1" dirty="0" err="1" smtClean="0">
                <a:solidFill>
                  <a:srgbClr val="660E7A"/>
                </a:solidFill>
                <a:latin typeface="Courier New" panose="02070309020205020404" pitchFamily="49" charset="0"/>
                <a:cs typeface="Courier New" panose="02070309020205020404" pitchFamily="49" charset="0"/>
              </a:rPr>
              <a:t>nom+</a:t>
            </a:r>
            <a:r>
              <a:rPr lang="fr-FR" altLang="fr-FR" sz="1400" b="1" dirty="0" err="1" smtClean="0">
                <a:solidFill>
                  <a:srgbClr val="000080"/>
                </a:solidFill>
                <a:latin typeface="Courier New" panose="02070309020205020404" pitchFamily="49" charset="0"/>
                <a:cs typeface="Courier New" panose="02070309020205020404" pitchFamily="49" charset="0"/>
              </a:rPr>
              <a:t>this</a:t>
            </a:r>
            <a:r>
              <a:rPr lang="fr-FR" altLang="fr-FR" sz="1400" dirty="0" err="1" smtClean="0">
                <a:solidFill>
                  <a:srgbClr val="000000"/>
                </a:solidFill>
                <a:latin typeface="Courier New" panose="02070309020205020404" pitchFamily="49" charset="0"/>
                <a:cs typeface="Courier New" panose="02070309020205020404" pitchFamily="49" charset="0"/>
              </a:rPr>
              <a:t>.</a:t>
            </a:r>
            <a:r>
              <a:rPr lang="fr-FR" altLang="fr-FR" sz="1400" b="1" dirty="0" err="1" smtClean="0">
                <a:solidFill>
                  <a:srgbClr val="660E7A"/>
                </a:solidFill>
                <a:latin typeface="Courier New" panose="02070309020205020404" pitchFamily="49" charset="0"/>
                <a:cs typeface="Courier New" panose="02070309020205020404" pitchFamily="49" charset="0"/>
              </a:rPr>
              <a:t>prenom</a:t>
            </a:r>
            <a:r>
              <a:rPr lang="fr-FR" altLang="fr-FR" sz="1400" dirty="0" smtClean="0">
                <a:solidFill>
                  <a:srgbClr val="000000"/>
                </a:solidFill>
                <a:latin typeface="Courier New" panose="02070309020205020404" pitchFamily="49" charset="0"/>
                <a:cs typeface="Courier New" panose="02070309020205020404" pitchFamily="49" charset="0"/>
              </a:rPr>
              <a:t>);</a:t>
            </a:r>
            <a:r>
              <a:rPr lang="fr-FR" altLang="fr-FR" sz="1400" dirty="0">
                <a:solidFill>
                  <a:srgbClr val="000000"/>
                </a:solidFill>
                <a:latin typeface="Courier New" panose="02070309020205020404" pitchFamily="49" charset="0"/>
                <a:cs typeface="Courier New" panose="02070309020205020404" pitchFamily="49" charset="0"/>
              </a:rPr>
              <a:t/>
            </a:r>
            <a:br>
              <a:rPr lang="fr-FR" altLang="fr-FR" sz="1400" dirty="0">
                <a:solidFill>
                  <a:srgbClr val="000000"/>
                </a:solidFill>
                <a:latin typeface="Courier New" panose="02070309020205020404" pitchFamily="49" charset="0"/>
                <a:cs typeface="Courier New" panose="02070309020205020404" pitchFamily="49" charset="0"/>
              </a:rPr>
            </a:br>
            <a:r>
              <a:rPr lang="fr-FR" altLang="fr-FR" sz="1400" dirty="0">
                <a:solidFill>
                  <a:srgbClr val="000000"/>
                </a:solidFill>
                <a:latin typeface="Courier New" panose="02070309020205020404" pitchFamily="49" charset="0"/>
                <a:cs typeface="Courier New" panose="02070309020205020404" pitchFamily="49" charset="0"/>
              </a:rPr>
              <a:t>    }</a:t>
            </a:r>
            <a:br>
              <a:rPr lang="fr-FR" altLang="fr-FR" sz="1400" dirty="0">
                <a:solidFill>
                  <a:srgbClr val="000000"/>
                </a:solidFill>
                <a:latin typeface="Courier New" panose="02070309020205020404" pitchFamily="49" charset="0"/>
                <a:cs typeface="Courier New" panose="02070309020205020404" pitchFamily="49" charset="0"/>
              </a:rPr>
            </a:br>
            <a:r>
              <a:rPr lang="fr-FR" altLang="fr-FR" sz="1400" dirty="0" smtClean="0">
                <a:solidFill>
                  <a:srgbClr val="000000"/>
                </a:solidFill>
                <a:latin typeface="Courier New" panose="02070309020205020404" pitchFamily="49" charset="0"/>
                <a:cs typeface="Courier New" panose="02070309020205020404" pitchFamily="49" charset="0"/>
              </a:rPr>
              <a:t>}</a:t>
            </a:r>
            <a:r>
              <a:rPr lang="fr-FR" sz="1400" dirty="0" smtClean="0">
                <a:latin typeface="Courier" charset="0"/>
                <a:ea typeface="Courier" charset="0"/>
                <a:cs typeface="Courier" charset="0"/>
              </a:rPr>
              <a:t>	</a:t>
            </a:r>
          </a:p>
        </p:txBody>
      </p:sp>
      <p:pic>
        <p:nvPicPr>
          <p:cNvPr id="10" name="Image 9"/>
          <p:cNvPicPr>
            <a:picLocks noChangeAspect="1"/>
          </p:cNvPicPr>
          <p:nvPr/>
        </p:nvPicPr>
        <p:blipFill>
          <a:blip r:embed="rId4"/>
          <a:stretch>
            <a:fillRect/>
          </a:stretch>
        </p:blipFill>
        <p:spPr>
          <a:xfrm>
            <a:off x="9046497" y="996277"/>
            <a:ext cx="549088" cy="646537"/>
          </a:xfrm>
          <a:prstGeom prst="rect">
            <a:avLst/>
          </a:prstGeom>
        </p:spPr>
      </p:pic>
    </p:spTree>
    <p:extLst>
      <p:ext uri="{BB962C8B-B14F-4D97-AF65-F5344CB8AC3E}">
        <p14:creationId xmlns:p14="http://schemas.microsoft.com/office/powerpoint/2010/main" val="296209767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objets : Création</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6" y="849220"/>
            <a:ext cx="4116011" cy="5112790"/>
          </a:xfrm>
        </p:spPr>
        <p:txBody>
          <a:bodyPr>
            <a:normAutofit fontScale="77500" lnSpcReduction="20000"/>
          </a:bodyPr>
          <a:lstStyle/>
          <a:p>
            <a:pPr>
              <a:buFont typeface="Wingdings" panose="05000000000000000000" pitchFamily="2" charset="2"/>
              <a:buChar char="Ø"/>
            </a:pPr>
            <a:r>
              <a:rPr lang="fr-FR" dirty="0">
                <a:solidFill>
                  <a:srgbClr val="0070C0"/>
                </a:solidFill>
              </a:rPr>
              <a:t>Ajout et modification des propriétés</a:t>
            </a:r>
          </a:p>
          <a:p>
            <a:pPr lvl="1">
              <a:buFont typeface="Wingdings" panose="05000000000000000000" pitchFamily="2" charset="2"/>
              <a:buChar char="Ø"/>
            </a:pPr>
            <a:r>
              <a:rPr lang="fr-FR" dirty="0"/>
              <a:t>Avec </a:t>
            </a:r>
            <a:r>
              <a:rPr lang="fr-FR" dirty="0">
                <a:solidFill>
                  <a:srgbClr val="0070C0"/>
                </a:solidFill>
              </a:rPr>
              <a:t>‘.’</a:t>
            </a:r>
            <a:r>
              <a:rPr lang="fr-FR" dirty="0"/>
              <a:t> ou </a:t>
            </a:r>
            <a:r>
              <a:rPr lang="fr-FR" dirty="0">
                <a:solidFill>
                  <a:srgbClr val="0070C0"/>
                </a:solidFill>
              </a:rPr>
              <a:t>‘[ ]’</a:t>
            </a:r>
          </a:p>
          <a:p>
            <a:pPr>
              <a:buFont typeface="Wingdings" panose="05000000000000000000" pitchFamily="2" charset="2"/>
              <a:buChar char="Ø"/>
            </a:pPr>
            <a:endParaRPr lang="fr-FR" dirty="0"/>
          </a:p>
          <a:p>
            <a:pPr>
              <a:buFont typeface="Wingdings" panose="05000000000000000000" pitchFamily="2" charset="2"/>
              <a:buChar char="Ø"/>
            </a:pPr>
            <a:r>
              <a:rPr lang="fr-FR" dirty="0">
                <a:solidFill>
                  <a:srgbClr val="0070C0"/>
                </a:solidFill>
              </a:rPr>
              <a:t>Suppression des propriétés</a:t>
            </a:r>
          </a:p>
          <a:p>
            <a:pPr lvl="1">
              <a:buFont typeface="Wingdings" panose="05000000000000000000" pitchFamily="2" charset="2"/>
              <a:buChar char="Ø"/>
            </a:pPr>
            <a:r>
              <a:rPr lang="fr-FR" dirty="0"/>
              <a:t>Avec la fonction </a:t>
            </a:r>
            <a:r>
              <a:rPr lang="fr-FR" dirty="0" err="1">
                <a:solidFill>
                  <a:srgbClr val="0070C0"/>
                </a:solidFill>
              </a:rPr>
              <a:t>delete</a:t>
            </a:r>
            <a:r>
              <a:rPr lang="fr-FR" dirty="0">
                <a:solidFill>
                  <a:srgbClr val="0070C0"/>
                </a:solidFill>
              </a:rPr>
              <a:t> </a:t>
            </a:r>
            <a:r>
              <a:rPr lang="fr-FR" dirty="0" smtClean="0"/>
              <a:t>suivie </a:t>
            </a:r>
            <a:r>
              <a:rPr lang="fr-FR" dirty="0"/>
              <a:t>de la propriété à supprimer</a:t>
            </a:r>
          </a:p>
          <a:p>
            <a:pPr>
              <a:buFont typeface="Wingdings" panose="05000000000000000000" pitchFamily="2" charset="2"/>
              <a:buChar char="Ø"/>
            </a:pPr>
            <a:endParaRPr lang="fr-FR" dirty="0"/>
          </a:p>
          <a:p>
            <a:pPr>
              <a:buFont typeface="Wingdings" panose="05000000000000000000" pitchFamily="2" charset="2"/>
              <a:buChar char="Ø"/>
            </a:pPr>
            <a:r>
              <a:rPr lang="fr-FR" dirty="0">
                <a:solidFill>
                  <a:srgbClr val="0070C0"/>
                </a:solidFill>
              </a:rPr>
              <a:t>Tester et énumérer des propriétés</a:t>
            </a:r>
          </a:p>
          <a:p>
            <a:pPr lvl="1">
              <a:buFont typeface="Wingdings" panose="05000000000000000000" pitchFamily="2" charset="2"/>
              <a:buChar char="Ø"/>
            </a:pPr>
            <a:r>
              <a:rPr lang="fr-FR" dirty="0"/>
              <a:t>Avec l’opérateur in</a:t>
            </a:r>
          </a:p>
          <a:p>
            <a:pPr lvl="2">
              <a:buFont typeface="Wingdings" panose="05000000000000000000" pitchFamily="2" charset="2"/>
              <a:buChar char="Ø"/>
            </a:pPr>
            <a:r>
              <a:rPr lang="fr-FR" dirty="0"/>
              <a:t>Pour accéder à la valeur, on utilise </a:t>
            </a:r>
            <a:r>
              <a:rPr lang="fr-FR" dirty="0">
                <a:solidFill>
                  <a:srgbClr val="0070C0"/>
                </a:solidFill>
              </a:rPr>
              <a:t>o[indice]</a:t>
            </a:r>
            <a:r>
              <a:rPr lang="fr-FR" dirty="0"/>
              <a:t>, et non </a:t>
            </a:r>
            <a:r>
              <a:rPr lang="fr-FR" dirty="0" err="1"/>
              <a:t>o.indice</a:t>
            </a:r>
            <a:endParaRPr lang="fr-FR" dirty="0"/>
          </a:p>
        </p:txBody>
      </p:sp>
      <p:sp>
        <p:nvSpPr>
          <p:cNvPr id="9" name="ZoneTexte 8"/>
          <p:cNvSpPr txBox="1"/>
          <p:nvPr/>
        </p:nvSpPr>
        <p:spPr>
          <a:xfrm>
            <a:off x="5308599" y="849220"/>
            <a:ext cx="4232846" cy="6008780"/>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400" dirty="0">
                <a:solidFill>
                  <a:schemeClr val="bg1">
                    <a:lumMod val="50000"/>
                  </a:schemeClr>
                </a:solidFill>
                <a:latin typeface="Courier" charset="0"/>
                <a:ea typeface="Courier" charset="0"/>
                <a:cs typeface="Courier" charset="0"/>
              </a:rPr>
              <a:t>// </a:t>
            </a:r>
            <a:r>
              <a:rPr lang="fr-FR" sz="1400" dirty="0"/>
              <a:t>Ajout et modification des propriétés</a:t>
            </a:r>
          </a:p>
          <a:p>
            <a:r>
              <a:rPr lang="fr-FR" sz="1400" dirty="0">
                <a:solidFill>
                  <a:schemeClr val="accent3"/>
                </a:solidFill>
                <a:latin typeface="Courier" charset="0"/>
                <a:ea typeface="Courier" charset="0"/>
                <a:cs typeface="Courier" charset="0"/>
              </a:rPr>
              <a:t>var</a:t>
            </a:r>
            <a:r>
              <a:rPr lang="fr-FR" sz="1400" dirty="0">
                <a:latin typeface="Courier" charset="0"/>
                <a:ea typeface="Courier" charset="0"/>
                <a:cs typeface="Courier" charset="0"/>
              </a:rPr>
              <a:t> </a:t>
            </a:r>
            <a:r>
              <a:rPr lang="fr-FR" sz="1400" dirty="0" err="1">
                <a:latin typeface="Courier" charset="0"/>
                <a:ea typeface="Courier" charset="0"/>
                <a:cs typeface="Courier" charset="0"/>
              </a:rPr>
              <a:t>author</a:t>
            </a:r>
            <a:r>
              <a:rPr lang="fr-FR" sz="1400" dirty="0">
                <a:latin typeface="Courier" charset="0"/>
                <a:ea typeface="Courier" charset="0"/>
                <a:cs typeface="Courier" charset="0"/>
              </a:rPr>
              <a:t> = </a:t>
            </a:r>
            <a:r>
              <a:rPr lang="fr-FR" sz="1400" dirty="0" err="1">
                <a:latin typeface="Courier" charset="0"/>
                <a:ea typeface="Courier" charset="0"/>
                <a:cs typeface="Courier" charset="0"/>
              </a:rPr>
              <a:t>book.author</a:t>
            </a:r>
            <a:r>
              <a:rPr lang="fr-FR" sz="1400" dirty="0">
                <a:latin typeface="Courier" charset="0"/>
                <a:ea typeface="Courier" charset="0"/>
                <a:cs typeface="Courier" charset="0"/>
              </a:rPr>
              <a:t>; </a:t>
            </a:r>
          </a:p>
          <a:p>
            <a:r>
              <a:rPr lang="fr-FR" sz="1400" dirty="0">
                <a:solidFill>
                  <a:schemeClr val="accent3"/>
                </a:solidFill>
                <a:latin typeface="Courier" charset="0"/>
                <a:ea typeface="Courier" charset="0"/>
                <a:cs typeface="Courier" charset="0"/>
              </a:rPr>
              <a:t>var</a:t>
            </a:r>
            <a:r>
              <a:rPr lang="fr-FR" sz="1400" dirty="0">
                <a:latin typeface="Courier" charset="0"/>
                <a:ea typeface="Courier" charset="0"/>
                <a:cs typeface="Courier" charset="0"/>
              </a:rPr>
              <a:t> </a:t>
            </a:r>
            <a:r>
              <a:rPr lang="fr-FR" sz="1400" dirty="0" err="1">
                <a:latin typeface="Courier" charset="0"/>
                <a:ea typeface="Courier" charset="0"/>
                <a:cs typeface="Courier" charset="0"/>
              </a:rPr>
              <a:t>name</a:t>
            </a:r>
            <a:r>
              <a:rPr lang="fr-FR" sz="1400" dirty="0">
                <a:latin typeface="Courier" charset="0"/>
                <a:ea typeface="Courier" charset="0"/>
                <a:cs typeface="Courier" charset="0"/>
              </a:rPr>
              <a:t> = </a:t>
            </a:r>
            <a:r>
              <a:rPr lang="fr-FR" sz="1400" dirty="0" err="1">
                <a:latin typeface="Courier" charset="0"/>
                <a:ea typeface="Courier" charset="0"/>
                <a:cs typeface="Courier" charset="0"/>
              </a:rPr>
              <a:t>author.surname</a:t>
            </a:r>
            <a:r>
              <a:rPr lang="fr-FR" sz="1400" dirty="0">
                <a:latin typeface="Courier" charset="0"/>
                <a:ea typeface="Courier" charset="0"/>
                <a:cs typeface="Courier" charset="0"/>
              </a:rPr>
              <a:t>; </a:t>
            </a:r>
          </a:p>
          <a:p>
            <a:r>
              <a:rPr lang="fr-FR" sz="1400" dirty="0">
                <a:solidFill>
                  <a:schemeClr val="accent3"/>
                </a:solidFill>
                <a:latin typeface="Courier" charset="0"/>
                <a:ea typeface="Courier" charset="0"/>
                <a:cs typeface="Courier" charset="0"/>
              </a:rPr>
              <a:t>var</a:t>
            </a:r>
            <a:r>
              <a:rPr lang="fr-FR" sz="1400" dirty="0">
                <a:latin typeface="Courier" charset="0"/>
                <a:ea typeface="Courier" charset="0"/>
                <a:cs typeface="Courier" charset="0"/>
              </a:rPr>
              <a:t> </a:t>
            </a:r>
            <a:r>
              <a:rPr lang="fr-FR" sz="1400" dirty="0" err="1">
                <a:latin typeface="Courier" charset="0"/>
                <a:ea typeface="Courier" charset="0"/>
                <a:cs typeface="Courier" charset="0"/>
              </a:rPr>
              <a:t>title</a:t>
            </a:r>
            <a:r>
              <a:rPr lang="fr-FR" sz="1400" dirty="0">
                <a:latin typeface="Courier" charset="0"/>
                <a:ea typeface="Courier" charset="0"/>
                <a:cs typeface="Courier" charset="0"/>
              </a:rPr>
              <a:t> = book["main </a:t>
            </a:r>
            <a:r>
              <a:rPr lang="fr-FR" sz="1400" dirty="0" err="1">
                <a:latin typeface="Courier" charset="0"/>
                <a:ea typeface="Courier" charset="0"/>
                <a:cs typeface="Courier" charset="0"/>
              </a:rPr>
              <a:t>title</a:t>
            </a:r>
            <a:r>
              <a:rPr lang="fr-FR" sz="1400" dirty="0" smtClean="0">
                <a:latin typeface="Courier" charset="0"/>
                <a:ea typeface="Courier" charset="0"/>
                <a:cs typeface="Courier" charset="0"/>
              </a:rPr>
              <a:t>"];</a:t>
            </a:r>
            <a:endParaRPr lang="fr-FR" sz="1400" dirty="0">
              <a:latin typeface="Courier" charset="0"/>
              <a:ea typeface="Courier" charset="0"/>
              <a:cs typeface="Courier" charset="0"/>
            </a:endParaRPr>
          </a:p>
          <a:p>
            <a:endParaRPr lang="fr-FR" sz="1400" dirty="0">
              <a:latin typeface="Courier" charset="0"/>
              <a:ea typeface="Courier" charset="0"/>
              <a:cs typeface="Courier" charset="0"/>
            </a:endParaRPr>
          </a:p>
          <a:p>
            <a:r>
              <a:rPr lang="fr-FR" sz="1400" dirty="0">
                <a:solidFill>
                  <a:schemeClr val="bg1">
                    <a:lumMod val="50000"/>
                  </a:schemeClr>
                </a:solidFill>
                <a:latin typeface="Courier" charset="0"/>
                <a:ea typeface="Courier" charset="0"/>
                <a:cs typeface="Courier" charset="0"/>
              </a:rPr>
              <a:t>// </a:t>
            </a:r>
            <a:r>
              <a:rPr lang="fr-FR" sz="1400" dirty="0"/>
              <a:t>Suppression des propriétés</a:t>
            </a:r>
          </a:p>
          <a:p>
            <a:r>
              <a:rPr lang="fr-FR" sz="1400" dirty="0" err="1">
                <a:solidFill>
                  <a:schemeClr val="accent3"/>
                </a:solidFill>
                <a:latin typeface="Courier" charset="0"/>
                <a:ea typeface="Courier" charset="0"/>
                <a:cs typeface="Courier" charset="0"/>
              </a:rPr>
              <a:t>delete</a:t>
            </a:r>
            <a:r>
              <a:rPr lang="fr-FR" sz="1400" dirty="0">
                <a:solidFill>
                  <a:schemeClr val="accent3"/>
                </a:solidFill>
                <a:latin typeface="Courier" charset="0"/>
                <a:ea typeface="Courier" charset="0"/>
                <a:cs typeface="Courier" charset="0"/>
              </a:rPr>
              <a:t> </a:t>
            </a:r>
            <a:r>
              <a:rPr lang="fr-FR" sz="1400" dirty="0" err="1">
                <a:latin typeface="Courier" charset="0"/>
                <a:ea typeface="Courier" charset="0"/>
                <a:cs typeface="Courier" charset="0"/>
              </a:rPr>
              <a:t>book.author</a:t>
            </a:r>
            <a:r>
              <a:rPr lang="fr-FR" sz="1400" dirty="0">
                <a:latin typeface="Courier" charset="0"/>
                <a:ea typeface="Courier" charset="0"/>
                <a:cs typeface="Courier" charset="0"/>
              </a:rPr>
              <a:t>; </a:t>
            </a:r>
          </a:p>
          <a:p>
            <a:r>
              <a:rPr lang="fr-FR" sz="1400" dirty="0" err="1">
                <a:solidFill>
                  <a:schemeClr val="accent3"/>
                </a:solidFill>
                <a:latin typeface="Courier" charset="0"/>
                <a:ea typeface="Courier" charset="0"/>
                <a:cs typeface="Courier" charset="0"/>
              </a:rPr>
              <a:t>delete</a:t>
            </a:r>
            <a:r>
              <a:rPr lang="fr-FR" sz="1400" dirty="0">
                <a:solidFill>
                  <a:schemeClr val="accent3"/>
                </a:solidFill>
                <a:latin typeface="Courier" charset="0"/>
                <a:ea typeface="Courier" charset="0"/>
                <a:cs typeface="Courier" charset="0"/>
              </a:rPr>
              <a:t> </a:t>
            </a:r>
            <a:r>
              <a:rPr lang="fr-FR" sz="1400" dirty="0">
                <a:latin typeface="Courier" charset="0"/>
                <a:ea typeface="Courier" charset="0"/>
                <a:cs typeface="Courier" charset="0"/>
              </a:rPr>
              <a:t>book["main </a:t>
            </a:r>
            <a:r>
              <a:rPr lang="fr-FR" sz="1400" dirty="0" err="1">
                <a:latin typeface="Courier" charset="0"/>
                <a:ea typeface="Courier" charset="0"/>
                <a:cs typeface="Courier" charset="0"/>
              </a:rPr>
              <a:t>title</a:t>
            </a:r>
            <a:r>
              <a:rPr lang="fr-FR" sz="1400" dirty="0">
                <a:latin typeface="Courier" charset="0"/>
                <a:ea typeface="Courier" charset="0"/>
                <a:cs typeface="Courier" charset="0"/>
              </a:rPr>
              <a:t>"]; </a:t>
            </a:r>
          </a:p>
          <a:p>
            <a:r>
              <a:rPr lang="fr-FR" sz="1400" dirty="0" err="1">
                <a:solidFill>
                  <a:schemeClr val="accent3"/>
                </a:solidFill>
                <a:latin typeface="Courier" charset="0"/>
                <a:ea typeface="Courier" charset="0"/>
                <a:cs typeface="Courier" charset="0"/>
              </a:rPr>
              <a:t>delete</a:t>
            </a:r>
            <a:r>
              <a:rPr lang="fr-FR" sz="1400" dirty="0">
                <a:solidFill>
                  <a:schemeClr val="accent3"/>
                </a:solidFill>
                <a:latin typeface="Courier" charset="0"/>
                <a:ea typeface="Courier" charset="0"/>
                <a:cs typeface="Courier" charset="0"/>
              </a:rPr>
              <a:t> </a:t>
            </a:r>
            <a:r>
              <a:rPr lang="fr-FR" sz="1400" dirty="0" err="1">
                <a:latin typeface="Courier" charset="0"/>
                <a:ea typeface="Courier" charset="0"/>
                <a:cs typeface="Courier" charset="0"/>
              </a:rPr>
              <a:t>Object.prototype</a:t>
            </a:r>
            <a:r>
              <a:rPr lang="fr-FR" sz="1400" dirty="0">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//on ne peut pas la </a:t>
            </a:r>
            <a:r>
              <a:rPr lang="fr-FR" sz="1400" dirty="0" smtClean="0">
                <a:solidFill>
                  <a:schemeClr val="bg1">
                    <a:lumMod val="50000"/>
                  </a:schemeClr>
                </a:solidFill>
                <a:latin typeface="Courier" charset="0"/>
                <a:ea typeface="Courier" charset="0"/>
                <a:cs typeface="Courier" charset="0"/>
              </a:rPr>
              <a:t>supprimer</a:t>
            </a:r>
            <a:endParaRPr lang="fr-FR" sz="1400" dirty="0">
              <a:solidFill>
                <a:schemeClr val="bg1">
                  <a:lumMod val="50000"/>
                </a:schemeClr>
              </a:solidFill>
              <a:latin typeface="Courier" charset="0"/>
              <a:ea typeface="Courier" charset="0"/>
              <a:cs typeface="Courier" charset="0"/>
            </a:endParaRPr>
          </a:p>
          <a:p>
            <a:r>
              <a:rPr lang="fr-FR" sz="1400" dirty="0">
                <a:solidFill>
                  <a:schemeClr val="bg1">
                    <a:lumMod val="50000"/>
                  </a:schemeClr>
                </a:solidFill>
                <a:latin typeface="Courier" charset="0"/>
                <a:ea typeface="Courier" charset="0"/>
                <a:cs typeface="Courier" charset="0"/>
              </a:rPr>
              <a:t>//</a:t>
            </a:r>
            <a:r>
              <a:rPr lang="fr-FR" sz="1400" dirty="0"/>
              <a:t>Tester et énumérer des propriétés</a:t>
            </a:r>
          </a:p>
          <a:p>
            <a:r>
              <a:rPr lang="fr-FR" sz="1400" dirty="0">
                <a:solidFill>
                  <a:schemeClr val="accent3"/>
                </a:solidFill>
                <a:latin typeface="Courier" charset="0"/>
                <a:ea typeface="Courier" charset="0"/>
                <a:cs typeface="Courier" charset="0"/>
              </a:rPr>
              <a:t>var</a:t>
            </a:r>
            <a:r>
              <a:rPr lang="fr-FR" sz="1400" dirty="0">
                <a:latin typeface="Courier" charset="0"/>
                <a:ea typeface="Courier" charset="0"/>
                <a:cs typeface="Courier" charset="0"/>
              </a:rPr>
              <a:t> o = { x: 10}</a:t>
            </a:r>
          </a:p>
          <a:p>
            <a:r>
              <a:rPr lang="fr-FR" sz="1400" dirty="0">
                <a:latin typeface="Courier" charset="0"/>
                <a:ea typeface="Courier" charset="0"/>
                <a:cs typeface="Courier" charset="0"/>
              </a:rPr>
              <a:t>"x" </a:t>
            </a:r>
            <a:r>
              <a:rPr lang="fr-FR" sz="1400" dirty="0">
                <a:solidFill>
                  <a:schemeClr val="accent3"/>
                </a:solidFill>
                <a:latin typeface="Courier" charset="0"/>
                <a:ea typeface="Courier" charset="0"/>
                <a:cs typeface="Courier" charset="0"/>
              </a:rPr>
              <a:t>in</a:t>
            </a:r>
            <a:r>
              <a:rPr lang="fr-FR" sz="1400" dirty="0">
                <a:latin typeface="Courier" charset="0"/>
                <a:ea typeface="Courier" charset="0"/>
                <a:cs typeface="Courier" charset="0"/>
              </a:rPr>
              <a:t> o </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a:t>
            </a:r>
            <a:r>
              <a:rPr lang="fr-FR" sz="1400" dirty="0" err="1">
                <a:solidFill>
                  <a:schemeClr val="bg1">
                    <a:lumMod val="50000"/>
                  </a:schemeClr>
                </a:solidFill>
                <a:latin typeface="Courier" charset="0"/>
                <a:ea typeface="Courier" charset="0"/>
                <a:cs typeface="Courier" charset="0"/>
              </a:rPr>
              <a:t>true</a:t>
            </a:r>
            <a:endParaRPr lang="fr-FR" sz="1400" dirty="0">
              <a:solidFill>
                <a:schemeClr val="bg1">
                  <a:lumMod val="50000"/>
                </a:schemeClr>
              </a:solidFill>
              <a:latin typeface="Courier" charset="0"/>
              <a:ea typeface="Courier" charset="0"/>
              <a:cs typeface="Courier" charset="0"/>
            </a:endParaRPr>
          </a:p>
          <a:p>
            <a:r>
              <a:rPr lang="fr-FR" sz="1400" dirty="0">
                <a:latin typeface="Courier" charset="0"/>
                <a:ea typeface="Courier" charset="0"/>
                <a:cs typeface="Courier" charset="0"/>
              </a:rPr>
              <a:t>"y" </a:t>
            </a:r>
            <a:r>
              <a:rPr lang="fr-FR" sz="1400" dirty="0">
                <a:solidFill>
                  <a:schemeClr val="accent3"/>
                </a:solidFill>
                <a:latin typeface="Courier" charset="0"/>
                <a:ea typeface="Courier" charset="0"/>
                <a:cs typeface="Courier" charset="0"/>
              </a:rPr>
              <a:t>in</a:t>
            </a:r>
            <a:r>
              <a:rPr lang="fr-FR" sz="1400" dirty="0">
                <a:latin typeface="Courier" charset="0"/>
                <a:ea typeface="Courier" charset="0"/>
                <a:cs typeface="Courier" charset="0"/>
              </a:rPr>
              <a:t> o	</a:t>
            </a:r>
            <a:r>
              <a:rPr lang="fr-FR" sz="1400" dirty="0" smtClean="0">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false</a:t>
            </a:r>
          </a:p>
          <a:p>
            <a:endParaRPr lang="fr-FR" sz="1400" dirty="0">
              <a:latin typeface="Courier" charset="0"/>
              <a:ea typeface="Courier" charset="0"/>
              <a:cs typeface="Courier" charset="0"/>
            </a:endParaRPr>
          </a:p>
          <a:p>
            <a:r>
              <a:rPr lang="fr-FR" sz="1400" dirty="0">
                <a:solidFill>
                  <a:schemeClr val="accent3"/>
                </a:solidFill>
                <a:latin typeface="Courier" charset="0"/>
                <a:ea typeface="Courier" charset="0"/>
                <a:cs typeface="Courier" charset="0"/>
              </a:rPr>
              <a:t>for</a:t>
            </a:r>
            <a:r>
              <a:rPr lang="fr-FR" sz="1400" dirty="0">
                <a:latin typeface="Courier" charset="0"/>
                <a:ea typeface="Courier" charset="0"/>
                <a:cs typeface="Courier" charset="0"/>
              </a:rPr>
              <a:t> (p </a:t>
            </a:r>
            <a:r>
              <a:rPr lang="fr-FR" sz="1400" dirty="0">
                <a:solidFill>
                  <a:schemeClr val="accent3"/>
                </a:solidFill>
                <a:latin typeface="Courier" charset="0"/>
                <a:ea typeface="Courier" charset="0"/>
                <a:cs typeface="Courier" charset="0"/>
              </a:rPr>
              <a:t>in</a:t>
            </a:r>
            <a:r>
              <a:rPr lang="fr-FR" sz="1400" dirty="0">
                <a:latin typeface="Courier" charset="0"/>
                <a:ea typeface="Courier" charset="0"/>
                <a:cs typeface="Courier" charset="0"/>
              </a:rPr>
              <a:t> o) {</a:t>
            </a:r>
          </a:p>
          <a:p>
            <a:r>
              <a:rPr lang="fr-FR" sz="1400" dirty="0" smtClean="0">
                <a:latin typeface="Courier" charset="0"/>
                <a:ea typeface="Courier" charset="0"/>
                <a:cs typeface="Courier" charset="0"/>
              </a:rPr>
              <a:t>	console.log(p</a:t>
            </a:r>
            <a:r>
              <a:rPr lang="fr-FR" sz="1400" dirty="0">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//=&gt; x</a:t>
            </a:r>
          </a:p>
          <a:p>
            <a:r>
              <a:rPr lang="fr-FR" sz="1400" dirty="0">
                <a:solidFill>
                  <a:schemeClr val="bg1">
                    <a:lumMod val="50000"/>
                  </a:schemeClr>
                </a:solidFill>
                <a:latin typeface="Courier" charset="0"/>
                <a:ea typeface="Courier" charset="0"/>
                <a:cs typeface="Courier" charset="0"/>
              </a:rPr>
              <a:t>	</a:t>
            </a:r>
            <a:r>
              <a:rPr lang="fr-FR" sz="1400" dirty="0">
                <a:latin typeface="Courier" charset="0"/>
                <a:ea typeface="Courier" charset="0"/>
                <a:cs typeface="Courier" charset="0"/>
              </a:rPr>
              <a:t>console.log(o[p]);</a:t>
            </a:r>
            <a:r>
              <a:rPr lang="fr-FR" sz="1400" dirty="0">
                <a:solidFill>
                  <a:schemeClr val="bg1">
                    <a:lumMod val="50000"/>
                  </a:schemeClr>
                </a:solidFill>
                <a:latin typeface="Courier" charset="0"/>
                <a:ea typeface="Courier" charset="0"/>
                <a:cs typeface="Courier" charset="0"/>
              </a:rPr>
              <a:t>	//=&gt; 10</a:t>
            </a:r>
          </a:p>
          <a:p>
            <a:r>
              <a:rPr lang="fr-FR" sz="1400" dirty="0">
                <a:solidFill>
                  <a:schemeClr val="bg1">
                    <a:lumMod val="50000"/>
                  </a:schemeClr>
                </a:solidFill>
                <a:latin typeface="Courier" charset="0"/>
                <a:ea typeface="Courier" charset="0"/>
                <a:cs typeface="Courier" charset="0"/>
              </a:rPr>
              <a:t>	</a:t>
            </a:r>
            <a:r>
              <a:rPr lang="fr-FR" sz="1400" dirty="0">
                <a:latin typeface="Courier" charset="0"/>
                <a:ea typeface="Courier" charset="0"/>
                <a:cs typeface="Courier" charset="0"/>
              </a:rPr>
              <a:t>console.log(</a:t>
            </a:r>
            <a:r>
              <a:rPr lang="fr-FR" sz="1400" dirty="0" err="1">
                <a:latin typeface="Courier" charset="0"/>
                <a:ea typeface="Courier" charset="0"/>
                <a:cs typeface="Courier" charset="0"/>
              </a:rPr>
              <a:t>o.p</a:t>
            </a:r>
            <a:r>
              <a:rPr lang="fr-FR" sz="1400" dirty="0" smtClean="0">
                <a:latin typeface="Courier" charset="0"/>
                <a:ea typeface="Courier" charset="0"/>
                <a:cs typeface="Courier" charset="0"/>
              </a:rPr>
              <a:t>);</a:t>
            </a:r>
          </a:p>
          <a:p>
            <a:r>
              <a:rPr lang="fr-FR" sz="1400" dirty="0">
                <a:solidFill>
                  <a:schemeClr val="bg1">
                    <a:lumMod val="50000"/>
                  </a:schemeClr>
                </a:solidFill>
                <a:latin typeface="Courier" charset="0"/>
                <a:ea typeface="Courier" charset="0"/>
                <a:cs typeface="Courier" charset="0"/>
              </a:rPr>
              <a:t>	//=&gt; </a:t>
            </a:r>
            <a:r>
              <a:rPr lang="fr-FR" sz="1400" dirty="0" err="1">
                <a:solidFill>
                  <a:schemeClr val="bg1">
                    <a:lumMod val="50000"/>
                  </a:schemeClr>
                </a:solidFill>
                <a:latin typeface="Courier" charset="0"/>
                <a:ea typeface="Courier" charset="0"/>
                <a:cs typeface="Courier" charset="0"/>
              </a:rPr>
              <a:t>undefined</a:t>
            </a:r>
            <a:endParaRPr lang="fr-FR" sz="1400" dirty="0">
              <a:solidFill>
                <a:schemeClr val="bg1">
                  <a:lumMod val="50000"/>
                </a:schemeClr>
              </a:solidFill>
              <a:latin typeface="Courier" charset="0"/>
              <a:ea typeface="Courier" charset="0"/>
              <a:cs typeface="Courier" charset="0"/>
            </a:endParaRPr>
          </a:p>
          <a:p>
            <a:r>
              <a:rPr lang="fr-FR" sz="1400" dirty="0">
                <a:latin typeface="Courier" charset="0"/>
                <a:ea typeface="Courier" charset="0"/>
                <a:cs typeface="Courier" charset="0"/>
              </a:rPr>
              <a:t>}</a:t>
            </a:r>
          </a:p>
          <a:p>
            <a:r>
              <a:rPr lang="fr-FR" sz="1400" dirty="0" smtClean="0">
                <a:latin typeface="Courier" charset="0"/>
                <a:ea typeface="Courier" charset="0"/>
                <a:cs typeface="Courier" charset="0"/>
              </a:rPr>
              <a:t>	</a:t>
            </a:r>
          </a:p>
        </p:txBody>
      </p:sp>
      <p:pic>
        <p:nvPicPr>
          <p:cNvPr id="10" name="Image 9"/>
          <p:cNvPicPr>
            <a:picLocks noChangeAspect="1"/>
          </p:cNvPicPr>
          <p:nvPr/>
        </p:nvPicPr>
        <p:blipFill>
          <a:blip r:embed="rId4"/>
          <a:stretch>
            <a:fillRect/>
          </a:stretch>
        </p:blipFill>
        <p:spPr>
          <a:xfrm>
            <a:off x="8412256" y="3343061"/>
            <a:ext cx="549088" cy="646537"/>
          </a:xfrm>
          <a:prstGeom prst="rect">
            <a:avLst/>
          </a:prstGeom>
        </p:spPr>
      </p:pic>
    </p:spTree>
    <p:extLst>
      <p:ext uri="{BB962C8B-B14F-4D97-AF65-F5344CB8AC3E}">
        <p14:creationId xmlns:p14="http://schemas.microsoft.com/office/powerpoint/2010/main" val="163979403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objets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956996" y="849220"/>
            <a:ext cx="8584450" cy="5112790"/>
          </a:xfrm>
        </p:spPr>
        <p:txBody>
          <a:bodyPr>
            <a:normAutofit/>
          </a:bodyPr>
          <a:lstStyle/>
          <a:p>
            <a:pPr>
              <a:buFont typeface="Wingdings" panose="05000000000000000000" pitchFamily="2" charset="2"/>
              <a:buChar char="Ø"/>
            </a:pPr>
            <a:r>
              <a:rPr lang="fr-FR" dirty="0">
                <a:solidFill>
                  <a:srgbClr val="0070C0"/>
                </a:solidFill>
              </a:rPr>
              <a:t>Sérialisation d’Object</a:t>
            </a:r>
          </a:p>
          <a:p>
            <a:pPr lvl="1" algn="just">
              <a:buFont typeface="Wingdings" panose="05000000000000000000" pitchFamily="2" charset="2"/>
              <a:buChar char="Ø"/>
            </a:pPr>
            <a:r>
              <a:rPr lang="fr-FR" dirty="0"/>
              <a:t>C’est le processus de </a:t>
            </a:r>
            <a:r>
              <a:rPr lang="fr-FR" dirty="0">
                <a:solidFill>
                  <a:srgbClr val="0070C0"/>
                </a:solidFill>
              </a:rPr>
              <a:t>transformation d’un objet </a:t>
            </a:r>
            <a:r>
              <a:rPr lang="fr-FR" dirty="0"/>
              <a:t>en une </a:t>
            </a:r>
            <a:r>
              <a:rPr lang="fr-FR" dirty="0">
                <a:solidFill>
                  <a:srgbClr val="0070C0"/>
                </a:solidFill>
              </a:rPr>
              <a:t>chaine</a:t>
            </a:r>
            <a:r>
              <a:rPr lang="fr-FR" dirty="0"/>
              <a:t> de caractère et qui peut être </a:t>
            </a:r>
            <a:r>
              <a:rPr lang="fr-FR" dirty="0" smtClean="0"/>
              <a:t>récupérée ultérieurement</a:t>
            </a:r>
            <a:r>
              <a:rPr lang="fr-FR" dirty="0"/>
              <a:t>.</a:t>
            </a:r>
          </a:p>
          <a:p>
            <a:pPr lvl="1">
              <a:buFont typeface="Wingdings" panose="05000000000000000000" pitchFamily="2" charset="2"/>
              <a:buChar char="Ø"/>
            </a:pPr>
            <a:r>
              <a:rPr lang="fr-FR" dirty="0"/>
              <a:t>2 fonctions :</a:t>
            </a:r>
          </a:p>
          <a:p>
            <a:pPr lvl="2">
              <a:buFont typeface="Wingdings" panose="05000000000000000000" pitchFamily="2" charset="2"/>
              <a:buChar char="Ø"/>
            </a:pPr>
            <a:r>
              <a:rPr lang="fr-FR" dirty="0" err="1">
                <a:solidFill>
                  <a:srgbClr val="0070C0"/>
                </a:solidFill>
              </a:rPr>
              <a:t>JSON.stringify</a:t>
            </a:r>
            <a:r>
              <a:rPr lang="fr-FR" dirty="0">
                <a:solidFill>
                  <a:srgbClr val="0070C0"/>
                </a:solidFill>
              </a:rPr>
              <a:t>(objet</a:t>
            </a:r>
            <a:r>
              <a:rPr lang="fr-FR" dirty="0" smtClean="0">
                <a:solidFill>
                  <a:srgbClr val="0070C0"/>
                </a:solidFill>
              </a:rPr>
              <a:t>) </a:t>
            </a:r>
            <a:r>
              <a:rPr lang="fr-FR" dirty="0" smtClean="0"/>
              <a:t>: </a:t>
            </a:r>
            <a:r>
              <a:rPr lang="fr-FR" dirty="0"/>
              <a:t>retourne une chaine</a:t>
            </a:r>
          </a:p>
          <a:p>
            <a:pPr lvl="2">
              <a:buFont typeface="Wingdings" panose="05000000000000000000" pitchFamily="2" charset="2"/>
              <a:buChar char="Ø"/>
            </a:pPr>
            <a:r>
              <a:rPr lang="fr-FR" dirty="0" err="1">
                <a:solidFill>
                  <a:srgbClr val="0070C0"/>
                </a:solidFill>
              </a:rPr>
              <a:t>JSON.parse</a:t>
            </a:r>
            <a:r>
              <a:rPr lang="fr-FR" dirty="0">
                <a:solidFill>
                  <a:srgbClr val="0070C0"/>
                </a:solidFill>
              </a:rPr>
              <a:t>(objet</a:t>
            </a:r>
            <a:r>
              <a:rPr lang="fr-FR" dirty="0" smtClean="0">
                <a:solidFill>
                  <a:srgbClr val="0070C0"/>
                </a:solidFill>
              </a:rPr>
              <a:t>) </a:t>
            </a:r>
            <a:r>
              <a:rPr lang="fr-FR" dirty="0" smtClean="0"/>
              <a:t>:</a:t>
            </a:r>
            <a:r>
              <a:rPr lang="fr-FR" dirty="0" smtClean="0">
                <a:solidFill>
                  <a:srgbClr val="0070C0"/>
                </a:solidFill>
              </a:rPr>
              <a:t> </a:t>
            </a:r>
            <a:r>
              <a:rPr lang="fr-FR" dirty="0"/>
              <a:t>restore l’objet  partir de la chaine JSON</a:t>
            </a:r>
          </a:p>
        </p:txBody>
      </p:sp>
      <p:sp>
        <p:nvSpPr>
          <p:cNvPr id="9" name="ZoneTexte 8"/>
          <p:cNvSpPr txBox="1"/>
          <p:nvPr/>
        </p:nvSpPr>
        <p:spPr>
          <a:xfrm>
            <a:off x="1490826" y="5013176"/>
            <a:ext cx="8051799" cy="1236663"/>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200" dirty="0">
                <a:latin typeface="Courier" charset="0"/>
                <a:ea typeface="Courier" charset="0"/>
                <a:cs typeface="Courier" charset="0"/>
              </a:rPr>
              <a:t>o = {x:1, y:{z:[false,null,""]}}; </a:t>
            </a:r>
            <a:r>
              <a:rPr lang="fr-FR" sz="1200" dirty="0" smtClean="0">
                <a:solidFill>
                  <a:schemeClr val="bg1">
                    <a:lumMod val="50000"/>
                  </a:schemeClr>
                </a:solidFill>
                <a:latin typeface="Courier" charset="0"/>
                <a:ea typeface="Courier" charset="0"/>
                <a:cs typeface="Courier" charset="0"/>
              </a:rPr>
              <a:t>		</a:t>
            </a:r>
          </a:p>
          <a:p>
            <a:r>
              <a:rPr lang="fr-FR" sz="1200" dirty="0" smtClean="0">
                <a:latin typeface="Courier" charset="0"/>
                <a:ea typeface="Courier" charset="0"/>
                <a:cs typeface="Courier" charset="0"/>
              </a:rPr>
              <a:t>s </a:t>
            </a:r>
            <a:r>
              <a:rPr lang="fr-FR" sz="1200" dirty="0">
                <a:latin typeface="Courier" charset="0"/>
                <a:ea typeface="Courier" charset="0"/>
                <a:cs typeface="Courier" charset="0"/>
              </a:rPr>
              <a:t>= </a:t>
            </a:r>
            <a:r>
              <a:rPr lang="fr-FR" sz="1200" dirty="0" err="1">
                <a:latin typeface="Courier" charset="0"/>
                <a:ea typeface="Courier" charset="0"/>
                <a:cs typeface="Courier" charset="0"/>
              </a:rPr>
              <a:t>JSON.stringify</a:t>
            </a:r>
            <a:r>
              <a:rPr lang="fr-FR" sz="1200" dirty="0">
                <a:latin typeface="Courier" charset="0"/>
                <a:ea typeface="Courier" charset="0"/>
                <a:cs typeface="Courier" charset="0"/>
              </a:rPr>
              <a:t>(o);</a:t>
            </a:r>
            <a:r>
              <a:rPr lang="fr-FR" sz="1200" dirty="0">
                <a:solidFill>
                  <a:schemeClr val="bg1">
                    <a:lumMod val="50000"/>
                  </a:schemeClr>
                </a:solidFill>
                <a:latin typeface="Courier" charset="0"/>
                <a:ea typeface="Courier" charset="0"/>
                <a:cs typeface="Courier" charset="0"/>
              </a:rPr>
              <a:t> </a:t>
            </a:r>
            <a:r>
              <a:rPr lang="fr-FR" sz="1200" dirty="0" smtClean="0">
                <a:solidFill>
                  <a:schemeClr val="bg1">
                    <a:lumMod val="50000"/>
                  </a:schemeClr>
                </a:solidFill>
                <a:latin typeface="Courier" charset="0"/>
                <a:ea typeface="Courier" charset="0"/>
                <a:cs typeface="Courier" charset="0"/>
              </a:rPr>
              <a:t>		// </a:t>
            </a:r>
            <a:r>
              <a:rPr lang="fr-FR" sz="1200" dirty="0">
                <a:solidFill>
                  <a:schemeClr val="bg1">
                    <a:lumMod val="50000"/>
                  </a:schemeClr>
                </a:solidFill>
                <a:latin typeface="Courier" charset="0"/>
                <a:ea typeface="Courier" charset="0"/>
                <a:cs typeface="Courier" charset="0"/>
              </a:rPr>
              <a:t>s </a:t>
            </a:r>
            <a:r>
              <a:rPr lang="fr-FR" sz="1200" dirty="0" smtClean="0">
                <a:solidFill>
                  <a:schemeClr val="bg1">
                    <a:lumMod val="50000"/>
                  </a:schemeClr>
                </a:solidFill>
                <a:latin typeface="Courier" charset="0"/>
                <a:ea typeface="Courier" charset="0"/>
                <a:cs typeface="Courier" charset="0"/>
              </a:rPr>
              <a:t>: </a:t>
            </a:r>
            <a:r>
              <a:rPr lang="fr-FR" sz="1200" dirty="0">
                <a:solidFill>
                  <a:schemeClr val="bg1">
                    <a:lumMod val="50000"/>
                  </a:schemeClr>
                </a:solidFill>
                <a:latin typeface="Courier" charset="0"/>
                <a:ea typeface="Courier" charset="0"/>
                <a:cs typeface="Courier" charset="0"/>
              </a:rPr>
              <a:t>'{"x":1,"y":{"z":[</a:t>
            </a:r>
            <a:r>
              <a:rPr lang="fr-FR" sz="1200" dirty="0" err="1">
                <a:solidFill>
                  <a:schemeClr val="bg1">
                    <a:lumMod val="50000"/>
                  </a:schemeClr>
                </a:solidFill>
                <a:latin typeface="Courier" charset="0"/>
                <a:ea typeface="Courier" charset="0"/>
                <a:cs typeface="Courier" charset="0"/>
              </a:rPr>
              <a:t>false,null</a:t>
            </a:r>
            <a:r>
              <a:rPr lang="fr-FR" sz="1200" dirty="0">
                <a:solidFill>
                  <a:schemeClr val="bg1">
                    <a:lumMod val="50000"/>
                  </a:schemeClr>
                </a:solidFill>
                <a:latin typeface="Courier" charset="0"/>
                <a:ea typeface="Courier" charset="0"/>
                <a:cs typeface="Courier" charset="0"/>
              </a:rPr>
              <a:t>,""]}}'</a:t>
            </a:r>
          </a:p>
          <a:p>
            <a:r>
              <a:rPr lang="fr-FR" sz="1200" dirty="0">
                <a:latin typeface="Courier" charset="0"/>
                <a:ea typeface="Courier" charset="0"/>
                <a:cs typeface="Courier" charset="0"/>
              </a:rPr>
              <a:t>p = </a:t>
            </a:r>
            <a:r>
              <a:rPr lang="fr-FR" sz="1200" dirty="0" err="1">
                <a:latin typeface="Courier" charset="0"/>
                <a:ea typeface="Courier" charset="0"/>
                <a:cs typeface="Courier" charset="0"/>
              </a:rPr>
              <a:t>JSON.parse</a:t>
            </a:r>
            <a:r>
              <a:rPr lang="fr-FR" sz="1200" dirty="0">
                <a:latin typeface="Courier" charset="0"/>
                <a:ea typeface="Courier" charset="0"/>
                <a:cs typeface="Courier" charset="0"/>
              </a:rPr>
              <a:t>(s); </a:t>
            </a:r>
            <a:r>
              <a:rPr lang="fr-FR" sz="1200" dirty="0" smtClean="0">
                <a:solidFill>
                  <a:schemeClr val="bg1">
                    <a:lumMod val="50000"/>
                  </a:schemeClr>
                </a:solidFill>
                <a:latin typeface="Courier" charset="0"/>
                <a:ea typeface="Courier" charset="0"/>
                <a:cs typeface="Courier" charset="0"/>
              </a:rPr>
              <a:t>			// </a:t>
            </a:r>
            <a:r>
              <a:rPr lang="fr-FR" sz="1200" dirty="0">
                <a:solidFill>
                  <a:schemeClr val="bg1">
                    <a:lumMod val="50000"/>
                  </a:schemeClr>
                </a:solidFill>
                <a:latin typeface="Courier" charset="0"/>
                <a:ea typeface="Courier" charset="0"/>
                <a:cs typeface="Courier" charset="0"/>
              </a:rPr>
              <a:t>p </a:t>
            </a:r>
            <a:r>
              <a:rPr lang="fr-FR" sz="1200" dirty="0" smtClean="0">
                <a:solidFill>
                  <a:schemeClr val="bg1">
                    <a:lumMod val="50000"/>
                  </a:schemeClr>
                </a:solidFill>
                <a:latin typeface="Courier" charset="0"/>
                <a:ea typeface="Courier" charset="0"/>
                <a:cs typeface="Courier" charset="0"/>
              </a:rPr>
              <a:t>est une copie de </a:t>
            </a:r>
            <a:r>
              <a:rPr lang="fr-FR" sz="1200" dirty="0">
                <a:solidFill>
                  <a:schemeClr val="bg1">
                    <a:lumMod val="50000"/>
                  </a:schemeClr>
                </a:solidFill>
                <a:latin typeface="Courier" charset="0"/>
                <a:ea typeface="Courier" charset="0"/>
                <a:cs typeface="Courier" charset="0"/>
              </a:rPr>
              <a:t>o</a:t>
            </a:r>
          </a:p>
        </p:txBody>
      </p:sp>
      <p:pic>
        <p:nvPicPr>
          <p:cNvPr id="10" name="Image 9"/>
          <p:cNvPicPr>
            <a:picLocks noChangeAspect="1"/>
          </p:cNvPicPr>
          <p:nvPr/>
        </p:nvPicPr>
        <p:blipFill>
          <a:blip r:embed="rId4"/>
          <a:stretch>
            <a:fillRect/>
          </a:stretch>
        </p:blipFill>
        <p:spPr>
          <a:xfrm>
            <a:off x="1301798" y="4708320"/>
            <a:ext cx="549088" cy="549088"/>
          </a:xfrm>
          <a:prstGeom prst="rect">
            <a:avLst/>
          </a:prstGeom>
        </p:spPr>
      </p:pic>
    </p:spTree>
    <p:extLst>
      <p:ext uri="{BB962C8B-B14F-4D97-AF65-F5344CB8AC3E}">
        <p14:creationId xmlns:p14="http://schemas.microsoft.com/office/powerpoint/2010/main" val="105747907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6" y="849220"/>
            <a:ext cx="8650083" cy="5604116"/>
          </a:xfrm>
        </p:spPr>
        <p:txBody>
          <a:bodyPr>
            <a:noAutofit/>
          </a:bodyPr>
          <a:lstStyle/>
          <a:p>
            <a:pPr>
              <a:buFont typeface="Wingdings" panose="05000000000000000000" pitchFamily="2" charset="2"/>
              <a:buChar char="Ø"/>
            </a:pPr>
            <a:r>
              <a:rPr lang="fr-FR" sz="2200" dirty="0" smtClean="0"/>
              <a:t>C’est un </a:t>
            </a:r>
            <a:r>
              <a:rPr lang="fr-FR" sz="2200" dirty="0">
                <a:solidFill>
                  <a:srgbClr val="0070C0"/>
                </a:solidFill>
              </a:rPr>
              <a:t>objet « spécial »</a:t>
            </a:r>
          </a:p>
          <a:p>
            <a:pPr lvl="1">
              <a:buFont typeface="Wingdings" panose="05000000000000000000" pitchFamily="2" charset="2"/>
              <a:buChar char="Ø"/>
            </a:pPr>
            <a:r>
              <a:rPr lang="fr-FR" sz="2200" dirty="0"/>
              <a:t>Vous pouvez lui </a:t>
            </a:r>
            <a:r>
              <a:rPr lang="fr-FR" sz="2200" dirty="0" smtClean="0">
                <a:solidFill>
                  <a:srgbClr val="0070C0"/>
                </a:solidFill>
              </a:rPr>
              <a:t>ajouter </a:t>
            </a:r>
            <a:r>
              <a:rPr lang="fr-FR" sz="2200" dirty="0">
                <a:solidFill>
                  <a:srgbClr val="0070C0"/>
                </a:solidFill>
              </a:rPr>
              <a:t>des propriétés et </a:t>
            </a:r>
            <a:r>
              <a:rPr lang="fr-FR" sz="2200" dirty="0" smtClean="0">
                <a:solidFill>
                  <a:srgbClr val="0070C0"/>
                </a:solidFill>
              </a:rPr>
              <a:t>invoquer </a:t>
            </a:r>
            <a:r>
              <a:rPr lang="fr-FR" sz="2200" dirty="0">
                <a:solidFill>
                  <a:srgbClr val="0070C0"/>
                </a:solidFill>
              </a:rPr>
              <a:t>des méthodes.</a:t>
            </a:r>
          </a:p>
          <a:p>
            <a:pPr>
              <a:buFont typeface="Wingdings" panose="05000000000000000000" pitchFamily="2" charset="2"/>
              <a:buChar char="Ø"/>
            </a:pPr>
            <a:r>
              <a:rPr lang="fr-FR" sz="2200" dirty="0"/>
              <a:t>C’est un bloc JS défini une fois mais qui peut être exécuté </a:t>
            </a:r>
            <a:r>
              <a:rPr lang="fr-FR" sz="2200" dirty="0" smtClean="0"/>
              <a:t>à </a:t>
            </a:r>
            <a:r>
              <a:rPr lang="fr-FR" sz="2200" dirty="0"/>
              <a:t>volonté. </a:t>
            </a:r>
          </a:p>
          <a:p>
            <a:pPr>
              <a:buFont typeface="Wingdings" panose="05000000000000000000" pitchFamily="2" charset="2"/>
              <a:buChar char="Ø"/>
            </a:pPr>
            <a:r>
              <a:rPr lang="fr-FR" sz="2200" dirty="0">
                <a:solidFill>
                  <a:srgbClr val="0070C0"/>
                </a:solidFill>
              </a:rPr>
              <a:t>Paramétrable</a:t>
            </a:r>
            <a:r>
              <a:rPr lang="fr-FR" sz="2200" dirty="0"/>
              <a:t> :</a:t>
            </a:r>
          </a:p>
          <a:p>
            <a:pPr lvl="1">
              <a:buFont typeface="Wingdings" panose="05000000000000000000" pitchFamily="2" charset="2"/>
              <a:buChar char="Ø"/>
            </a:pPr>
            <a:r>
              <a:rPr lang="fr-FR" sz="2200" dirty="0"/>
              <a:t>Inclut un ensemble d’identifiant, </a:t>
            </a:r>
            <a:r>
              <a:rPr lang="fr-FR" sz="2200" dirty="0" smtClean="0">
                <a:solidFill>
                  <a:srgbClr val="0070C0"/>
                </a:solidFill>
              </a:rPr>
              <a:t>paramètres </a:t>
            </a:r>
            <a:r>
              <a:rPr lang="fr-FR" sz="2200" dirty="0"/>
              <a:t>travaillant comme des variables locales.</a:t>
            </a:r>
          </a:p>
          <a:p>
            <a:pPr lvl="1">
              <a:buFont typeface="Wingdings" panose="05000000000000000000" pitchFamily="2" charset="2"/>
              <a:buChar char="Ø"/>
            </a:pPr>
            <a:r>
              <a:rPr lang="fr-FR" sz="2200" dirty="0"/>
              <a:t>L’invocation de la fonction nécessite de lui passer les arguments.</a:t>
            </a:r>
          </a:p>
          <a:p>
            <a:pPr>
              <a:buFont typeface="Wingdings" panose="05000000000000000000" pitchFamily="2" charset="2"/>
              <a:buChar char="Ø"/>
            </a:pPr>
            <a:r>
              <a:rPr lang="fr-FR" sz="2200" dirty="0" smtClean="0"/>
              <a:t>Peut retourner une valeur </a:t>
            </a:r>
            <a:endParaRPr lang="fr-FR" sz="2200" dirty="0"/>
          </a:p>
          <a:p>
            <a:pPr>
              <a:buFont typeface="Wingdings" panose="05000000000000000000" pitchFamily="2" charset="2"/>
              <a:buChar char="Ø"/>
            </a:pPr>
            <a:r>
              <a:rPr lang="fr-FR" sz="2200" dirty="0"/>
              <a:t>Possède un contexte d’invocation</a:t>
            </a:r>
          </a:p>
          <a:p>
            <a:pPr lvl="1">
              <a:buFont typeface="Wingdings" panose="05000000000000000000" pitchFamily="2" charset="2"/>
              <a:buChar char="Ø"/>
            </a:pPr>
            <a:r>
              <a:rPr lang="fr-FR" sz="2200" dirty="0"/>
              <a:t>Le mot clé </a:t>
            </a:r>
            <a:r>
              <a:rPr lang="fr-FR" sz="2200" dirty="0" err="1">
                <a:solidFill>
                  <a:srgbClr val="0070C0"/>
                </a:solidFill>
              </a:rPr>
              <a:t>this</a:t>
            </a:r>
            <a:endParaRPr lang="fr-FR" sz="2200" dirty="0">
              <a:solidFill>
                <a:srgbClr val="0070C0"/>
              </a:solidFill>
            </a:endParaRPr>
          </a:p>
          <a:p>
            <a:pPr>
              <a:buFont typeface="Wingdings" panose="05000000000000000000" pitchFamily="2" charset="2"/>
              <a:buChar char="Ø"/>
            </a:pPr>
            <a:r>
              <a:rPr lang="fr-FR" sz="2200" dirty="0"/>
              <a:t>Peut être assigné </a:t>
            </a:r>
            <a:r>
              <a:rPr lang="fr-FR" sz="2200" dirty="0" smtClean="0"/>
              <a:t>à </a:t>
            </a:r>
            <a:r>
              <a:rPr lang="fr-FR" sz="2200" dirty="0"/>
              <a:t>la propriété d’un objet qui devient une méthode</a:t>
            </a:r>
          </a:p>
          <a:p>
            <a:pPr>
              <a:buFont typeface="Wingdings" panose="05000000000000000000" pitchFamily="2" charset="2"/>
              <a:buChar char="Ø"/>
            </a:pPr>
            <a:r>
              <a:rPr lang="fr-FR" sz="2200" dirty="0"/>
              <a:t>Quand une fonction est invoqué à travers un objet, cet objet devient son </a:t>
            </a:r>
            <a:r>
              <a:rPr lang="fr-FR" sz="2200" dirty="0" smtClean="0"/>
              <a:t>contexte </a:t>
            </a:r>
            <a:r>
              <a:rPr lang="fr-FR" sz="2200" dirty="0"/>
              <a:t>d’invocation.</a:t>
            </a:r>
          </a:p>
          <a:p>
            <a:pPr>
              <a:buFont typeface="Wingdings" panose="05000000000000000000" pitchFamily="2" charset="2"/>
              <a:buChar char="Ø"/>
            </a:pPr>
            <a:r>
              <a:rPr lang="fr-FR" sz="2200" dirty="0"/>
              <a:t>Peut être utilisé pour </a:t>
            </a:r>
            <a:r>
              <a:rPr lang="fr-FR" sz="2200" dirty="0" smtClean="0">
                <a:solidFill>
                  <a:srgbClr val="0070C0"/>
                </a:solidFill>
              </a:rPr>
              <a:t>initialiser </a:t>
            </a:r>
            <a:r>
              <a:rPr lang="fr-FR" sz="2200" dirty="0">
                <a:solidFill>
                  <a:srgbClr val="0070C0"/>
                </a:solidFill>
              </a:rPr>
              <a:t>un objet</a:t>
            </a:r>
            <a:r>
              <a:rPr lang="fr-FR" sz="2200" dirty="0"/>
              <a:t>. C’est le </a:t>
            </a:r>
            <a:r>
              <a:rPr lang="fr-FR" sz="2200" dirty="0">
                <a:solidFill>
                  <a:srgbClr val="0070C0"/>
                </a:solidFill>
              </a:rPr>
              <a:t>constructeur</a:t>
            </a:r>
            <a:r>
              <a:rPr lang="fr-FR" sz="2200" dirty="0"/>
              <a:t> de l’objet</a:t>
            </a:r>
            <a:r>
              <a:rPr lang="fr-FR" sz="2200" dirty="0" smtClean="0"/>
              <a:t>.</a:t>
            </a:r>
            <a:endParaRPr lang="fr-FR" sz="2200" dirty="0">
              <a:solidFill>
                <a:schemeClr val="accent3"/>
              </a:solidFill>
            </a:endParaRPr>
          </a:p>
        </p:txBody>
      </p:sp>
    </p:spTree>
    <p:extLst>
      <p:ext uri="{BB962C8B-B14F-4D97-AF65-F5344CB8AC3E}">
        <p14:creationId xmlns:p14="http://schemas.microsoft.com/office/powerpoint/2010/main" val="342911576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6" y="849220"/>
            <a:ext cx="8650083" cy="6008780"/>
          </a:xfrm>
        </p:spPr>
        <p:txBody>
          <a:bodyPr>
            <a:noAutofit/>
          </a:bodyPr>
          <a:lstStyle/>
          <a:p>
            <a:pPr>
              <a:buFont typeface="Wingdings" panose="05000000000000000000" pitchFamily="2" charset="2"/>
              <a:buChar char="Ø"/>
            </a:pPr>
            <a:r>
              <a:rPr lang="fr-FR" dirty="0"/>
              <a:t>Une fonction est déclaré en utilisant le mot clé </a:t>
            </a:r>
            <a:r>
              <a:rPr lang="fr-FR" b="1" dirty="0" err="1">
                <a:solidFill>
                  <a:schemeClr val="accent1"/>
                </a:solidFill>
              </a:rPr>
              <a:t>function</a:t>
            </a:r>
            <a:endParaRPr lang="fr-FR" b="1" dirty="0">
              <a:solidFill>
                <a:schemeClr val="accent1"/>
              </a:solidFill>
            </a:endParaRPr>
          </a:p>
          <a:p>
            <a:pPr>
              <a:buFont typeface="Wingdings" panose="05000000000000000000" pitchFamily="2" charset="2"/>
              <a:buChar char="Ø"/>
            </a:pPr>
            <a:r>
              <a:rPr lang="fr-FR" dirty="0"/>
              <a:t>Une fonction littérale est </a:t>
            </a:r>
            <a:r>
              <a:rPr lang="fr-FR" dirty="0" smtClean="0"/>
              <a:t>déclarée </a:t>
            </a:r>
          </a:p>
          <a:p>
            <a:pPr marL="0" indent="0">
              <a:buNone/>
            </a:pPr>
            <a:r>
              <a:rPr lang="fr-FR" dirty="0" smtClean="0">
                <a:solidFill>
                  <a:schemeClr val="accent3"/>
                </a:solidFill>
                <a:ea typeface="Courier" charset="0"/>
                <a:cs typeface="Courier" charset="0"/>
              </a:rPr>
              <a:t>	var</a:t>
            </a:r>
            <a:r>
              <a:rPr lang="fr-FR" dirty="0" smtClean="0">
                <a:ea typeface="Courier" charset="0"/>
                <a:cs typeface="Courier" charset="0"/>
              </a:rPr>
              <a:t> </a:t>
            </a:r>
            <a:r>
              <a:rPr lang="fr-FR" dirty="0" smtClean="0">
                <a:solidFill>
                  <a:schemeClr val="accent1"/>
                </a:solidFill>
                <a:ea typeface="Courier" charset="0"/>
                <a:cs typeface="Courier" charset="0"/>
              </a:rPr>
              <a:t>carre</a:t>
            </a:r>
            <a:r>
              <a:rPr lang="fr-FR" dirty="0" smtClean="0">
                <a:ea typeface="Courier" charset="0"/>
                <a:cs typeface="Courier" charset="0"/>
              </a:rPr>
              <a:t>=</a:t>
            </a:r>
            <a:r>
              <a:rPr lang="fr-FR" dirty="0" err="1" smtClean="0">
                <a:solidFill>
                  <a:schemeClr val="accent3"/>
                </a:solidFill>
                <a:ea typeface="Courier" charset="0"/>
                <a:cs typeface="Courier" charset="0"/>
              </a:rPr>
              <a:t>function</a:t>
            </a:r>
            <a:r>
              <a:rPr lang="fr-FR" dirty="0" smtClean="0">
                <a:ea typeface="Courier" charset="0"/>
                <a:cs typeface="Courier" charset="0"/>
              </a:rPr>
              <a:t>(x){</a:t>
            </a:r>
            <a:r>
              <a:rPr lang="fr-FR" dirty="0" smtClean="0">
                <a:solidFill>
                  <a:schemeClr val="accent3"/>
                </a:solidFill>
                <a:ea typeface="Courier" charset="0"/>
                <a:cs typeface="Courier" charset="0"/>
              </a:rPr>
              <a:t>return</a:t>
            </a:r>
            <a:r>
              <a:rPr lang="fr-FR" dirty="0">
                <a:ea typeface="Courier" charset="0"/>
                <a:cs typeface="Courier" charset="0"/>
              </a:rPr>
              <a:t> </a:t>
            </a:r>
            <a:r>
              <a:rPr lang="fr-FR" dirty="0" smtClean="0">
                <a:ea typeface="Courier" charset="0"/>
                <a:cs typeface="Courier" charset="0"/>
              </a:rPr>
              <a:t>x*x;}</a:t>
            </a:r>
            <a:endParaRPr lang="fr-FR" dirty="0">
              <a:ea typeface="Courier" charset="0"/>
              <a:cs typeface="Courier" charset="0"/>
            </a:endParaRPr>
          </a:p>
          <a:p>
            <a:pPr>
              <a:buFont typeface="Wingdings" panose="05000000000000000000" pitchFamily="2" charset="2"/>
              <a:buChar char="Ø"/>
            </a:pPr>
            <a:r>
              <a:rPr lang="fr-FR" dirty="0"/>
              <a:t>Dans ce </a:t>
            </a:r>
            <a:r>
              <a:rPr lang="fr-FR" dirty="0" smtClean="0"/>
              <a:t>cas, seul </a:t>
            </a:r>
            <a:r>
              <a:rPr lang="fr-FR" dirty="0"/>
              <a:t>la déclaration va être </a:t>
            </a:r>
            <a:r>
              <a:rPr lang="fr-FR" dirty="0" err="1" smtClean="0"/>
              <a:t>hoistée</a:t>
            </a:r>
            <a:r>
              <a:rPr lang="fr-FR" dirty="0" smtClean="0"/>
              <a:t>.</a:t>
            </a:r>
            <a:endParaRPr lang="fr-FR" dirty="0"/>
          </a:p>
          <a:p>
            <a:pPr>
              <a:buFont typeface="Wingdings" panose="05000000000000000000" pitchFamily="2" charset="2"/>
              <a:buChar char="Ø"/>
            </a:pPr>
            <a:r>
              <a:rPr lang="fr-FR" dirty="0"/>
              <a:t>Déclaration </a:t>
            </a:r>
            <a:r>
              <a:rPr lang="fr-FR" dirty="0" smtClean="0"/>
              <a:t>standard</a:t>
            </a:r>
          </a:p>
          <a:p>
            <a:pPr marL="0" indent="0">
              <a:buNone/>
            </a:pPr>
            <a:r>
              <a:rPr lang="fr-FR" dirty="0" smtClean="0">
                <a:solidFill>
                  <a:schemeClr val="accent3"/>
                </a:solidFill>
                <a:ea typeface="Courier" charset="0"/>
                <a:cs typeface="Courier" charset="0"/>
              </a:rPr>
              <a:t>	</a:t>
            </a:r>
            <a:r>
              <a:rPr lang="fr-FR" dirty="0" err="1" smtClean="0">
                <a:solidFill>
                  <a:schemeClr val="accent3"/>
                </a:solidFill>
                <a:ea typeface="Courier" charset="0"/>
                <a:cs typeface="Courier" charset="0"/>
              </a:rPr>
              <a:t>function</a:t>
            </a:r>
            <a:r>
              <a:rPr lang="fr-FR" dirty="0" smtClean="0">
                <a:solidFill>
                  <a:schemeClr val="accent3"/>
                </a:solidFill>
                <a:ea typeface="Courier" charset="0"/>
                <a:cs typeface="Courier" charset="0"/>
              </a:rPr>
              <a:t> </a:t>
            </a:r>
            <a:r>
              <a:rPr lang="fr-FR" dirty="0">
                <a:solidFill>
                  <a:schemeClr val="accent1"/>
                </a:solidFill>
                <a:ea typeface="Courier" charset="0"/>
                <a:cs typeface="Courier" charset="0"/>
              </a:rPr>
              <a:t>square</a:t>
            </a:r>
            <a:r>
              <a:rPr lang="fr-FR" dirty="0">
                <a:ea typeface="Courier" charset="0"/>
                <a:cs typeface="Courier" charset="0"/>
              </a:rPr>
              <a:t>(x</a:t>
            </a:r>
            <a:r>
              <a:rPr lang="fr-FR" dirty="0">
                <a:solidFill>
                  <a:srgbClr val="000000"/>
                </a:solidFill>
                <a:ea typeface="Courier" charset="0"/>
                <a:cs typeface="Courier" charset="0"/>
              </a:rPr>
              <a:t>) { </a:t>
            </a:r>
            <a:r>
              <a:rPr lang="fr-FR" dirty="0">
                <a:solidFill>
                  <a:schemeClr val="accent1"/>
                </a:solidFill>
                <a:ea typeface="Courier" charset="0"/>
                <a:cs typeface="Courier" charset="0"/>
              </a:rPr>
              <a:t>return </a:t>
            </a:r>
            <a:r>
              <a:rPr lang="fr-FR" dirty="0">
                <a:solidFill>
                  <a:srgbClr val="000000"/>
                </a:solidFill>
                <a:ea typeface="Courier" charset="0"/>
                <a:cs typeface="Courier" charset="0"/>
              </a:rPr>
              <a:t>x*x; }</a:t>
            </a:r>
          </a:p>
          <a:p>
            <a:pPr>
              <a:buFont typeface="Wingdings" panose="05000000000000000000" pitchFamily="2" charset="2"/>
              <a:buChar char="Ø"/>
            </a:pPr>
            <a:r>
              <a:rPr lang="fr-FR" dirty="0"/>
              <a:t>Dans ce cas c’est toute la fonction qui va être </a:t>
            </a:r>
            <a:r>
              <a:rPr lang="fr-FR" dirty="0" err="1"/>
              <a:t>hoisté</a:t>
            </a:r>
            <a:r>
              <a:rPr lang="fr-FR" dirty="0"/>
              <a:t>.</a:t>
            </a:r>
          </a:p>
        </p:txBody>
      </p:sp>
    </p:spTree>
    <p:extLst>
      <p:ext uri="{BB962C8B-B14F-4D97-AF65-F5344CB8AC3E}">
        <p14:creationId xmlns:p14="http://schemas.microsoft.com/office/powerpoint/2010/main" val="4051028226"/>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4</a:t>
            </a:fld>
            <a:endParaRPr lang="fr-FR"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smtClean="0">
                <a:solidFill>
                  <a:schemeClr val="bg1"/>
                </a:solidFill>
              </a:rPr>
              <a:t>Introduction</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000" dirty="0" smtClean="0">
                <a:latin typeface="+mj-lt"/>
                <a:ea typeface="+mj-ea"/>
                <a:cs typeface="+mj-cs"/>
              </a:rPr>
              <a:t>Introduction</a:t>
            </a:r>
            <a:endParaRPr kumimoji="0" lang="fr-FR"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familysearch.org/learn/wiki/en/images/0/04/HTM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533" y="3429000"/>
            <a:ext cx="4205474" cy="3170534"/>
          </a:xfrm>
          <a:prstGeom prst="rect">
            <a:avLst/>
          </a:prstGeom>
          <a:noFill/>
          <a:extLst>
            <a:ext uri="{909E8E84-426E-40DD-AFC4-6F175D3DCCD1}">
              <a14:hiddenFill xmlns:a14="http://schemas.microsoft.com/office/drawing/2010/main">
                <a:solidFill>
                  <a:srgbClr val="FFFFFF"/>
                </a:solidFill>
              </a14:hiddenFill>
            </a:ext>
          </a:extLst>
        </p:spPr>
      </p:pic>
      <p:sp>
        <p:nvSpPr>
          <p:cNvPr id="4" name="Pensées 3"/>
          <p:cNvSpPr/>
          <p:nvPr/>
        </p:nvSpPr>
        <p:spPr>
          <a:xfrm>
            <a:off x="1200431" y="1340657"/>
            <a:ext cx="2454314" cy="1260302"/>
          </a:xfrm>
          <a:prstGeom prst="cloudCallout">
            <a:avLst>
              <a:gd name="adj1" fmla="val 58541"/>
              <a:gd name="adj2" fmla="val 114024"/>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Manipuler les événements</a:t>
            </a:r>
          </a:p>
        </p:txBody>
      </p:sp>
      <p:sp>
        <p:nvSpPr>
          <p:cNvPr id="27" name="Pensées 26"/>
          <p:cNvSpPr/>
          <p:nvPr/>
        </p:nvSpPr>
        <p:spPr>
          <a:xfrm>
            <a:off x="3806808" y="1196863"/>
            <a:ext cx="2097990" cy="1404096"/>
          </a:xfrm>
          <a:prstGeom prst="cloudCallout">
            <a:avLst>
              <a:gd name="adj1" fmla="val -3778"/>
              <a:gd name="adj2" fmla="val 164433"/>
            </a:avLst>
          </a:prstGeom>
        </p:spPr>
        <p:style>
          <a:lnRef idx="2">
            <a:schemeClr val="accent5"/>
          </a:lnRef>
          <a:fillRef idx="1">
            <a:schemeClr val="lt1"/>
          </a:fillRef>
          <a:effectRef idx="0">
            <a:schemeClr val="accent5"/>
          </a:effectRef>
          <a:fontRef idx="minor">
            <a:schemeClr val="dk1"/>
          </a:fontRef>
        </p:style>
        <p:txBody>
          <a:bodyPr rtlCol="0" anchor="ctr"/>
          <a:lstStyle/>
          <a:p>
            <a:pPr algn="ctr">
              <a:defRPr/>
            </a:pPr>
            <a:r>
              <a:rPr lang="fr-FR" dirty="0"/>
              <a:t>Interagir avec les éléments HTML</a:t>
            </a:r>
          </a:p>
        </p:txBody>
      </p:sp>
      <p:sp>
        <p:nvSpPr>
          <p:cNvPr id="28" name="Pensées 27"/>
          <p:cNvSpPr/>
          <p:nvPr/>
        </p:nvSpPr>
        <p:spPr>
          <a:xfrm>
            <a:off x="6116203" y="1772816"/>
            <a:ext cx="3431473" cy="1008334"/>
          </a:xfrm>
          <a:prstGeom prst="cloudCallout">
            <a:avLst>
              <a:gd name="adj1" fmla="val -75287"/>
              <a:gd name="adj2" fmla="val 186041"/>
            </a:avLst>
          </a:prstGeom>
        </p:spPr>
        <p:style>
          <a:lnRef idx="2">
            <a:schemeClr val="accent5"/>
          </a:lnRef>
          <a:fillRef idx="1">
            <a:schemeClr val="lt1"/>
          </a:fillRef>
          <a:effectRef idx="0">
            <a:schemeClr val="accent5"/>
          </a:effectRef>
          <a:fontRef idx="minor">
            <a:schemeClr val="dk1"/>
          </a:fontRef>
        </p:style>
        <p:txBody>
          <a:bodyPr rtlCol="0" anchor="ctr"/>
          <a:lstStyle/>
          <a:p>
            <a:pPr algn="ctr">
              <a:defRPr/>
            </a:pPr>
            <a:r>
              <a:rPr lang="fr-FR" dirty="0"/>
              <a:t>Valider les formulaires web côté client</a:t>
            </a:r>
          </a:p>
        </p:txBody>
      </p:sp>
      <p:sp>
        <p:nvSpPr>
          <p:cNvPr id="29" name="Pensées 28"/>
          <p:cNvSpPr/>
          <p:nvPr/>
        </p:nvSpPr>
        <p:spPr>
          <a:xfrm>
            <a:off x="6474875" y="3141740"/>
            <a:ext cx="2507827" cy="790424"/>
          </a:xfrm>
          <a:prstGeom prst="cloudCallout">
            <a:avLst>
              <a:gd name="adj1" fmla="val -97771"/>
              <a:gd name="adj2" fmla="val 54392"/>
            </a:avLst>
          </a:prstGeom>
        </p:spPr>
        <p:style>
          <a:lnRef idx="2">
            <a:schemeClr val="accent5"/>
          </a:lnRef>
          <a:fillRef idx="1">
            <a:schemeClr val="lt1"/>
          </a:fillRef>
          <a:effectRef idx="0">
            <a:schemeClr val="accent5"/>
          </a:effectRef>
          <a:fontRef idx="minor">
            <a:schemeClr val="dk1"/>
          </a:fontRef>
        </p:style>
        <p:txBody>
          <a:bodyPr rtlCol="0" anchor="ctr"/>
          <a:lstStyle/>
          <a:p>
            <a:pPr algn="ctr">
              <a:defRPr/>
            </a:pPr>
            <a:r>
              <a:rPr lang="fr-FR" dirty="0"/>
              <a:t> </a:t>
            </a:r>
            <a:r>
              <a:rPr lang="fr-FR" i="1" dirty="0" smtClean="0"/>
              <a:t>Drag </a:t>
            </a:r>
            <a:r>
              <a:rPr lang="fr-FR" i="1" dirty="0"/>
              <a:t>&amp; </a:t>
            </a:r>
            <a:r>
              <a:rPr lang="fr-FR" i="1" dirty="0" smtClean="0"/>
              <a:t>Drop</a:t>
            </a:r>
            <a:endParaRPr lang="fr-FR" dirty="0"/>
          </a:p>
        </p:txBody>
      </p:sp>
      <p:sp>
        <p:nvSpPr>
          <p:cNvPr id="31" name="Pensées 30"/>
          <p:cNvSpPr/>
          <p:nvPr/>
        </p:nvSpPr>
        <p:spPr>
          <a:xfrm>
            <a:off x="6116459" y="4221190"/>
            <a:ext cx="3328068" cy="1800200"/>
          </a:xfrm>
          <a:prstGeom prst="cloudCallout">
            <a:avLst>
              <a:gd name="adj1" fmla="val -86060"/>
              <a:gd name="adj2" fmla="val -53076"/>
            </a:avLst>
          </a:prstGeom>
        </p:spPr>
        <p:style>
          <a:lnRef idx="2">
            <a:schemeClr val="accent5"/>
          </a:lnRef>
          <a:fillRef idx="1">
            <a:schemeClr val="lt1"/>
          </a:fillRef>
          <a:effectRef idx="0">
            <a:schemeClr val="accent5"/>
          </a:effectRef>
          <a:fontRef idx="minor">
            <a:schemeClr val="dk1"/>
          </a:fontRef>
        </p:style>
        <p:txBody>
          <a:bodyPr rtlCol="0" anchor="ctr"/>
          <a:lstStyle/>
          <a:p>
            <a:pPr algn="ctr">
              <a:spcBef>
                <a:spcPct val="30000"/>
              </a:spcBef>
              <a:defRPr/>
            </a:pPr>
            <a:r>
              <a:rPr lang="fr-FR" dirty="0"/>
              <a:t>Faire un peu de dessin et des animations, et bien d'autres choses !</a:t>
            </a:r>
          </a:p>
        </p:txBody>
      </p:sp>
    </p:spTree>
    <p:extLst>
      <p:ext uri="{BB962C8B-B14F-4D97-AF65-F5344CB8AC3E}">
        <p14:creationId xmlns:p14="http://schemas.microsoft.com/office/powerpoint/2010/main" val="312369850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260525" y="1157888"/>
            <a:ext cx="3683001" cy="5128639"/>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pl-PL" sz="1200" dirty="0" err="1">
                <a:solidFill>
                  <a:schemeClr val="accent3"/>
                </a:solidFill>
                <a:latin typeface="Courier" charset="0"/>
                <a:ea typeface="Courier" charset="0"/>
                <a:cs typeface="Courier" charset="0"/>
              </a:rPr>
              <a:t>function</a:t>
            </a:r>
            <a:r>
              <a:rPr lang="pl-PL" sz="1200" dirty="0">
                <a:solidFill>
                  <a:schemeClr val="accent3"/>
                </a:solidFill>
                <a:latin typeface="Courier" charset="0"/>
                <a:ea typeface="Courier" charset="0"/>
                <a:cs typeface="Courier" charset="0"/>
              </a:rPr>
              <a:t> </a:t>
            </a:r>
            <a:r>
              <a:rPr lang="pl-PL" sz="1200" dirty="0" err="1">
                <a:latin typeface="Courier" charset="0"/>
                <a:ea typeface="Courier" charset="0"/>
                <a:cs typeface="Courier" charset="0"/>
              </a:rPr>
              <a:t>foo</a:t>
            </a:r>
            <a:r>
              <a:rPr lang="pl-PL" sz="1200" dirty="0">
                <a:latin typeface="Courier" charset="0"/>
                <a:ea typeface="Courier" charset="0"/>
                <a:cs typeface="Courier" charset="0"/>
              </a:rPr>
              <a:t>(){</a:t>
            </a:r>
          </a:p>
          <a:p>
            <a:r>
              <a:rPr lang="pl-PL" sz="1200" dirty="0">
                <a:latin typeface="Courier" charset="0"/>
                <a:ea typeface="Courier" charset="0"/>
                <a:cs typeface="Courier" charset="0"/>
              </a:rPr>
              <a:t>    </a:t>
            </a:r>
            <a:r>
              <a:rPr lang="pl-PL" sz="1200" dirty="0" err="1">
                <a:solidFill>
                  <a:schemeClr val="accent3"/>
                </a:solidFill>
                <a:latin typeface="Courier" charset="0"/>
                <a:ea typeface="Courier" charset="0"/>
                <a:cs typeface="Courier" charset="0"/>
              </a:rPr>
              <a:t>function</a:t>
            </a:r>
            <a:r>
              <a:rPr lang="pl-PL" sz="1200" dirty="0">
                <a:latin typeface="Courier" charset="0"/>
                <a:ea typeface="Courier" charset="0"/>
                <a:cs typeface="Courier" charset="0"/>
              </a:rPr>
              <a:t> bar() {</a:t>
            </a:r>
          </a:p>
          <a:p>
            <a:r>
              <a:rPr lang="pl-PL" sz="1200" dirty="0">
                <a:latin typeface="Courier" charset="0"/>
                <a:ea typeface="Courier" charset="0"/>
                <a:cs typeface="Courier" charset="0"/>
              </a:rPr>
              <a:t>        </a:t>
            </a:r>
            <a:r>
              <a:rPr lang="pl-PL" sz="1200" dirty="0">
                <a:solidFill>
                  <a:schemeClr val="accent3"/>
                </a:solidFill>
                <a:latin typeface="Courier" charset="0"/>
                <a:ea typeface="Courier" charset="0"/>
                <a:cs typeface="Courier" charset="0"/>
              </a:rPr>
              <a:t>return</a:t>
            </a:r>
            <a:r>
              <a:rPr lang="pl-PL" sz="1200" dirty="0">
                <a:latin typeface="Courier" charset="0"/>
                <a:ea typeface="Courier" charset="0"/>
                <a:cs typeface="Courier" charset="0"/>
              </a:rPr>
              <a:t> 3;</a:t>
            </a:r>
          </a:p>
          <a:p>
            <a:r>
              <a:rPr lang="pl-PL" sz="1200" dirty="0">
                <a:latin typeface="Courier" charset="0"/>
                <a:ea typeface="Courier" charset="0"/>
                <a:cs typeface="Courier" charset="0"/>
              </a:rPr>
              <a:t>    }</a:t>
            </a:r>
          </a:p>
          <a:p>
            <a:r>
              <a:rPr lang="pl-PL" sz="1200" dirty="0">
                <a:latin typeface="Courier" charset="0"/>
                <a:ea typeface="Courier" charset="0"/>
                <a:cs typeface="Courier" charset="0"/>
              </a:rPr>
              <a:t>    </a:t>
            </a:r>
            <a:r>
              <a:rPr lang="pl-PL" sz="1200" dirty="0">
                <a:solidFill>
                  <a:schemeClr val="accent3"/>
                </a:solidFill>
                <a:latin typeface="Courier" charset="0"/>
                <a:ea typeface="Courier" charset="0"/>
                <a:cs typeface="Courier" charset="0"/>
              </a:rPr>
              <a:t>return</a:t>
            </a:r>
            <a:r>
              <a:rPr lang="pl-PL" sz="1200" dirty="0">
                <a:latin typeface="Courier" charset="0"/>
                <a:ea typeface="Courier" charset="0"/>
                <a:cs typeface="Courier" charset="0"/>
              </a:rPr>
              <a:t> bar();</a:t>
            </a:r>
          </a:p>
          <a:p>
            <a:r>
              <a:rPr lang="pl-PL" sz="1200" dirty="0">
                <a:latin typeface="Courier" charset="0"/>
                <a:ea typeface="Courier" charset="0"/>
                <a:cs typeface="Courier" charset="0"/>
              </a:rPr>
              <a:t>    </a:t>
            </a:r>
            <a:r>
              <a:rPr lang="pl-PL" sz="1200" dirty="0" err="1">
                <a:solidFill>
                  <a:schemeClr val="accent3"/>
                </a:solidFill>
                <a:latin typeface="Courier" charset="0"/>
                <a:ea typeface="Courier" charset="0"/>
                <a:cs typeface="Courier" charset="0"/>
              </a:rPr>
              <a:t>function</a:t>
            </a:r>
            <a:r>
              <a:rPr lang="pl-PL" sz="1200" dirty="0">
                <a:latin typeface="Courier" charset="0"/>
                <a:ea typeface="Courier" charset="0"/>
                <a:cs typeface="Courier" charset="0"/>
              </a:rPr>
              <a:t> bar() {</a:t>
            </a:r>
          </a:p>
          <a:p>
            <a:r>
              <a:rPr lang="pl-PL" sz="1200" dirty="0">
                <a:latin typeface="Courier" charset="0"/>
                <a:ea typeface="Courier" charset="0"/>
                <a:cs typeface="Courier" charset="0"/>
              </a:rPr>
              <a:t>        </a:t>
            </a:r>
            <a:r>
              <a:rPr lang="pl-PL" sz="1200" dirty="0">
                <a:solidFill>
                  <a:schemeClr val="accent3"/>
                </a:solidFill>
                <a:latin typeface="Courier" charset="0"/>
                <a:ea typeface="Courier" charset="0"/>
                <a:cs typeface="Courier" charset="0"/>
              </a:rPr>
              <a:t>return</a:t>
            </a:r>
            <a:r>
              <a:rPr lang="pl-PL" sz="1200" dirty="0">
                <a:latin typeface="Courier" charset="0"/>
                <a:ea typeface="Courier" charset="0"/>
                <a:cs typeface="Courier" charset="0"/>
              </a:rPr>
              <a:t> 8;</a:t>
            </a:r>
          </a:p>
          <a:p>
            <a:r>
              <a:rPr lang="pl-PL" sz="1200" dirty="0">
                <a:latin typeface="Courier" charset="0"/>
                <a:ea typeface="Courier" charset="0"/>
                <a:cs typeface="Courier" charset="0"/>
              </a:rPr>
              <a:t>    }</a:t>
            </a:r>
          </a:p>
          <a:p>
            <a:r>
              <a:rPr lang="pl-PL" sz="1200" dirty="0">
                <a:latin typeface="Courier" charset="0"/>
                <a:ea typeface="Courier" charset="0"/>
                <a:cs typeface="Courier" charset="0"/>
              </a:rPr>
              <a:t>}</a:t>
            </a:r>
          </a:p>
          <a:p>
            <a:r>
              <a:rPr lang="pl-PL" sz="1200" dirty="0">
                <a:solidFill>
                  <a:schemeClr val="accent3"/>
                </a:solidFill>
                <a:latin typeface="Courier" charset="0"/>
                <a:ea typeface="Courier" charset="0"/>
                <a:cs typeface="Courier" charset="0"/>
              </a:rPr>
              <a:t>alert</a:t>
            </a:r>
            <a:r>
              <a:rPr lang="pl-PL" sz="1200" dirty="0">
                <a:latin typeface="Courier" charset="0"/>
                <a:ea typeface="Courier" charset="0"/>
                <a:cs typeface="Courier" charset="0"/>
              </a:rPr>
              <a:t>(</a:t>
            </a:r>
            <a:r>
              <a:rPr lang="pl-PL" sz="1200" dirty="0" err="1">
                <a:latin typeface="Courier" charset="0"/>
                <a:ea typeface="Courier" charset="0"/>
                <a:cs typeface="Courier" charset="0"/>
              </a:rPr>
              <a:t>foo</a:t>
            </a:r>
            <a:r>
              <a:rPr lang="pl-PL" sz="1200" dirty="0" smtClean="0">
                <a:latin typeface="Courier" charset="0"/>
                <a:ea typeface="Courier" charset="0"/>
                <a:cs typeface="Courier" charset="0"/>
              </a:rPr>
              <a:t>());</a:t>
            </a:r>
          </a:p>
          <a:p>
            <a:endParaRPr lang="pl-PL" sz="1200" dirty="0">
              <a:solidFill>
                <a:schemeClr val="bg1">
                  <a:lumMod val="50000"/>
                </a:schemeClr>
              </a:solidFill>
              <a:latin typeface="Courier" charset="0"/>
              <a:ea typeface="Courier" charset="0"/>
              <a:cs typeface="Courier" charset="0"/>
            </a:endParaRPr>
          </a:p>
          <a:p>
            <a:endParaRPr lang="fr-FR" sz="1200" dirty="0" smtClean="0">
              <a:solidFill>
                <a:schemeClr val="bg1">
                  <a:lumMod val="50000"/>
                </a:schemeClr>
              </a:solidFill>
              <a:latin typeface="Courier" charset="0"/>
              <a:ea typeface="Courier" charset="0"/>
              <a:cs typeface="Courier" charset="0"/>
            </a:endParaRPr>
          </a:p>
          <a:p>
            <a:endParaRPr lang="pl-PL" sz="1200" dirty="0">
              <a:solidFill>
                <a:schemeClr val="bg1">
                  <a:lumMod val="50000"/>
                </a:schemeClr>
              </a:solidFill>
              <a:latin typeface="Courier" charset="0"/>
              <a:ea typeface="Courier" charset="0"/>
              <a:cs typeface="Courier" charset="0"/>
            </a:endParaRPr>
          </a:p>
          <a:p>
            <a:r>
              <a:rPr lang="pl-PL" sz="1200" dirty="0" smtClean="0">
                <a:solidFill>
                  <a:schemeClr val="bg1">
                    <a:lumMod val="50000"/>
                  </a:schemeClr>
                </a:solidFill>
                <a:latin typeface="Courier" charset="0"/>
                <a:ea typeface="Courier" charset="0"/>
                <a:cs typeface="Courier" charset="0"/>
              </a:rPr>
              <a:t>/************************************/</a:t>
            </a:r>
          </a:p>
          <a:p>
            <a:endParaRPr lang="pl-PL" sz="1200" dirty="0">
              <a:solidFill>
                <a:schemeClr val="bg1">
                  <a:lumMod val="50000"/>
                </a:schemeClr>
              </a:solidFill>
              <a:latin typeface="Courier" charset="0"/>
              <a:ea typeface="Courier" charset="0"/>
              <a:cs typeface="Courier" charset="0"/>
            </a:endParaRPr>
          </a:p>
          <a:p>
            <a:r>
              <a:rPr lang="is-IS" sz="1200" dirty="0">
                <a:solidFill>
                  <a:schemeClr val="accent3"/>
                </a:solidFill>
                <a:latin typeface="Courier" charset="0"/>
                <a:ea typeface="Courier" charset="0"/>
                <a:cs typeface="Courier" charset="0"/>
              </a:rPr>
              <a:t>function</a:t>
            </a:r>
            <a:r>
              <a:rPr lang="is-IS" sz="1200" dirty="0">
                <a:latin typeface="Courier" charset="0"/>
                <a:ea typeface="Courier" charset="0"/>
                <a:cs typeface="Courier" charset="0"/>
              </a:rPr>
              <a:t> foo(){</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var</a:t>
            </a:r>
            <a:r>
              <a:rPr lang="is-IS" sz="1200" dirty="0">
                <a:latin typeface="Courier" charset="0"/>
                <a:ea typeface="Courier" charset="0"/>
                <a:cs typeface="Courier" charset="0"/>
              </a:rPr>
              <a:t> bar = </a:t>
            </a:r>
            <a:r>
              <a:rPr lang="is-IS" sz="1200" dirty="0">
                <a:solidFill>
                  <a:schemeClr val="accent3"/>
                </a:solidFill>
                <a:latin typeface="Courier" charset="0"/>
                <a:ea typeface="Courier" charset="0"/>
                <a:cs typeface="Courier" charset="0"/>
              </a:rPr>
              <a:t>function</a:t>
            </a:r>
            <a:r>
              <a:rPr lang="is-IS" sz="1200" dirty="0">
                <a:latin typeface="Courier" charset="0"/>
                <a:ea typeface="Courier" charset="0"/>
                <a:cs typeface="Courier" charset="0"/>
              </a:rPr>
              <a:t>() {</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return</a:t>
            </a:r>
            <a:r>
              <a:rPr lang="is-IS" sz="1200" dirty="0">
                <a:latin typeface="Courier" charset="0"/>
                <a:ea typeface="Courier" charset="0"/>
                <a:cs typeface="Courier" charset="0"/>
              </a:rPr>
              <a:t> 3;</a:t>
            </a:r>
          </a:p>
          <a:p>
            <a:r>
              <a:rPr lang="is-IS" sz="1200" dirty="0">
                <a:latin typeface="Courier" charset="0"/>
                <a:ea typeface="Courier" charset="0"/>
                <a:cs typeface="Courier" charset="0"/>
              </a:rPr>
              <a:t>    };</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return</a:t>
            </a:r>
            <a:r>
              <a:rPr lang="is-IS" sz="1200" dirty="0">
                <a:latin typeface="Courier" charset="0"/>
                <a:ea typeface="Courier" charset="0"/>
                <a:cs typeface="Courier" charset="0"/>
              </a:rPr>
              <a:t> bar();</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var</a:t>
            </a:r>
            <a:r>
              <a:rPr lang="is-IS" sz="1200" dirty="0">
                <a:latin typeface="Courier" charset="0"/>
                <a:ea typeface="Courier" charset="0"/>
                <a:cs typeface="Courier" charset="0"/>
              </a:rPr>
              <a:t> bar = </a:t>
            </a:r>
            <a:r>
              <a:rPr lang="is-IS" sz="1200" dirty="0">
                <a:solidFill>
                  <a:schemeClr val="accent3"/>
                </a:solidFill>
                <a:latin typeface="Courier" charset="0"/>
                <a:ea typeface="Courier" charset="0"/>
                <a:cs typeface="Courier" charset="0"/>
              </a:rPr>
              <a:t>function</a:t>
            </a:r>
            <a:r>
              <a:rPr lang="is-IS" sz="1200" dirty="0">
                <a:latin typeface="Courier" charset="0"/>
                <a:ea typeface="Courier" charset="0"/>
                <a:cs typeface="Courier" charset="0"/>
              </a:rPr>
              <a:t>() {</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return</a:t>
            </a:r>
            <a:r>
              <a:rPr lang="is-IS" sz="1200" dirty="0">
                <a:latin typeface="Courier" charset="0"/>
                <a:ea typeface="Courier" charset="0"/>
                <a:cs typeface="Courier" charset="0"/>
              </a:rPr>
              <a:t> 8;</a:t>
            </a:r>
          </a:p>
          <a:p>
            <a:r>
              <a:rPr lang="is-IS" sz="1200" dirty="0">
                <a:latin typeface="Courier" charset="0"/>
                <a:ea typeface="Courier" charset="0"/>
                <a:cs typeface="Courier" charset="0"/>
              </a:rPr>
              <a:t>    };</a:t>
            </a:r>
          </a:p>
          <a:p>
            <a:r>
              <a:rPr lang="is-IS" sz="1200" dirty="0">
                <a:latin typeface="Courier" charset="0"/>
                <a:ea typeface="Courier" charset="0"/>
                <a:cs typeface="Courier" charset="0"/>
              </a:rPr>
              <a:t>}</a:t>
            </a:r>
          </a:p>
          <a:p>
            <a:r>
              <a:rPr lang="is-IS" sz="1200" dirty="0">
                <a:solidFill>
                  <a:schemeClr val="accent3"/>
                </a:solidFill>
                <a:latin typeface="Courier" charset="0"/>
                <a:ea typeface="Courier" charset="0"/>
                <a:cs typeface="Courier" charset="0"/>
              </a:rPr>
              <a:t>alert</a:t>
            </a:r>
            <a:r>
              <a:rPr lang="is-IS" sz="1200" dirty="0">
                <a:latin typeface="Courier" charset="0"/>
                <a:ea typeface="Courier" charset="0"/>
                <a:cs typeface="Courier" charset="0"/>
              </a:rPr>
              <a:t>(foo());</a:t>
            </a:r>
          </a:p>
          <a:p>
            <a:endParaRPr lang="pl-PL" sz="1200" dirty="0" smtClean="0">
              <a:solidFill>
                <a:schemeClr val="bg1">
                  <a:lumMod val="50000"/>
                </a:schemeClr>
              </a:solidFill>
              <a:latin typeface="Courier" charset="0"/>
              <a:ea typeface="Courier" charset="0"/>
              <a:cs typeface="Courier" charset="0"/>
            </a:endParaRPr>
          </a:p>
          <a:p>
            <a:endParaRPr lang="pl-PL" sz="1200" dirty="0" smtClean="0">
              <a:solidFill>
                <a:schemeClr val="bg1">
                  <a:lumMod val="50000"/>
                </a:schemeClr>
              </a:solidFill>
              <a:latin typeface="Courier" charset="0"/>
              <a:ea typeface="Courier" charset="0"/>
              <a:cs typeface="Courier" charset="0"/>
            </a:endParaRPr>
          </a:p>
        </p:txBody>
      </p:sp>
      <p:sp>
        <p:nvSpPr>
          <p:cNvPr id="10" name="ZoneTexte 9"/>
          <p:cNvSpPr txBox="1"/>
          <p:nvPr/>
        </p:nvSpPr>
        <p:spPr>
          <a:xfrm>
            <a:off x="5660460" y="1157887"/>
            <a:ext cx="3683001" cy="5128639"/>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pl-PL" sz="1200" dirty="0">
                <a:solidFill>
                  <a:schemeClr val="accent3"/>
                </a:solidFill>
                <a:latin typeface="Courier" charset="0"/>
                <a:ea typeface="Courier" charset="0"/>
                <a:cs typeface="Courier" charset="0"/>
              </a:rPr>
              <a:t>alert</a:t>
            </a:r>
            <a:r>
              <a:rPr lang="pl-PL" sz="1200" dirty="0">
                <a:latin typeface="Courier" charset="0"/>
                <a:ea typeface="Courier" charset="0"/>
                <a:cs typeface="Courier" charset="0"/>
              </a:rPr>
              <a:t>(</a:t>
            </a:r>
            <a:r>
              <a:rPr lang="pl-PL" sz="1200" dirty="0" err="1">
                <a:latin typeface="Courier" charset="0"/>
                <a:ea typeface="Courier" charset="0"/>
                <a:cs typeface="Courier" charset="0"/>
              </a:rPr>
              <a:t>foo</a:t>
            </a:r>
            <a:r>
              <a:rPr lang="pl-PL" sz="1200" dirty="0" smtClean="0">
                <a:latin typeface="Courier" charset="0"/>
                <a:ea typeface="Courier" charset="0"/>
                <a:cs typeface="Courier" charset="0"/>
              </a:rPr>
              <a:t>());</a:t>
            </a:r>
            <a:endParaRPr lang="pl-PL" sz="1200" dirty="0" smtClean="0">
              <a:solidFill>
                <a:schemeClr val="accent3"/>
              </a:solidFill>
              <a:latin typeface="Courier" charset="0"/>
              <a:ea typeface="Courier" charset="0"/>
              <a:cs typeface="Courier" charset="0"/>
            </a:endParaRPr>
          </a:p>
          <a:p>
            <a:r>
              <a:rPr lang="pl-PL" sz="1200" dirty="0" err="1" smtClean="0">
                <a:solidFill>
                  <a:schemeClr val="accent3"/>
                </a:solidFill>
                <a:latin typeface="Courier" charset="0"/>
                <a:ea typeface="Courier" charset="0"/>
                <a:cs typeface="Courier" charset="0"/>
              </a:rPr>
              <a:t>function</a:t>
            </a:r>
            <a:r>
              <a:rPr lang="pl-PL" sz="1200" dirty="0" smtClean="0">
                <a:solidFill>
                  <a:schemeClr val="accent3"/>
                </a:solidFill>
                <a:latin typeface="Courier" charset="0"/>
                <a:ea typeface="Courier" charset="0"/>
                <a:cs typeface="Courier" charset="0"/>
              </a:rPr>
              <a:t> </a:t>
            </a:r>
            <a:r>
              <a:rPr lang="pl-PL" sz="1200" dirty="0" err="1">
                <a:latin typeface="Courier" charset="0"/>
                <a:ea typeface="Courier" charset="0"/>
                <a:cs typeface="Courier" charset="0"/>
              </a:rPr>
              <a:t>foo</a:t>
            </a:r>
            <a:r>
              <a:rPr lang="pl-PL" sz="1200" dirty="0">
                <a:latin typeface="Courier" charset="0"/>
                <a:ea typeface="Courier" charset="0"/>
                <a:cs typeface="Courier" charset="0"/>
              </a:rPr>
              <a:t>(){</a:t>
            </a:r>
          </a:p>
          <a:p>
            <a:r>
              <a:rPr lang="pl-PL"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var</a:t>
            </a:r>
            <a:r>
              <a:rPr lang="is-IS" sz="1200" dirty="0">
                <a:latin typeface="Courier" charset="0"/>
                <a:ea typeface="Courier" charset="0"/>
                <a:cs typeface="Courier" charset="0"/>
              </a:rPr>
              <a:t> bar = </a:t>
            </a:r>
            <a:r>
              <a:rPr lang="is-IS" sz="1200" dirty="0">
                <a:solidFill>
                  <a:schemeClr val="accent3"/>
                </a:solidFill>
                <a:latin typeface="Courier" charset="0"/>
                <a:ea typeface="Courier" charset="0"/>
                <a:cs typeface="Courier" charset="0"/>
              </a:rPr>
              <a:t>function</a:t>
            </a:r>
            <a:r>
              <a:rPr lang="is-IS" sz="1200" dirty="0">
                <a:latin typeface="Courier" charset="0"/>
                <a:ea typeface="Courier" charset="0"/>
                <a:cs typeface="Courier" charset="0"/>
              </a:rPr>
              <a:t>() {</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return</a:t>
            </a:r>
            <a:r>
              <a:rPr lang="is-IS" sz="1200" dirty="0">
                <a:latin typeface="Courier" charset="0"/>
                <a:ea typeface="Courier" charset="0"/>
                <a:cs typeface="Courier" charset="0"/>
              </a:rPr>
              <a:t> 3;</a:t>
            </a:r>
          </a:p>
          <a:p>
            <a:r>
              <a:rPr lang="is-IS" sz="1200" dirty="0">
                <a:latin typeface="Courier" charset="0"/>
                <a:ea typeface="Courier" charset="0"/>
                <a:cs typeface="Courier" charset="0"/>
              </a:rPr>
              <a:t>    };</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return</a:t>
            </a:r>
            <a:r>
              <a:rPr lang="is-IS" sz="1200" dirty="0">
                <a:latin typeface="Courier" charset="0"/>
                <a:ea typeface="Courier" charset="0"/>
                <a:cs typeface="Courier" charset="0"/>
              </a:rPr>
              <a:t> bar();</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var</a:t>
            </a:r>
            <a:r>
              <a:rPr lang="is-IS" sz="1200" dirty="0">
                <a:latin typeface="Courier" charset="0"/>
                <a:ea typeface="Courier" charset="0"/>
                <a:cs typeface="Courier" charset="0"/>
              </a:rPr>
              <a:t> bar = </a:t>
            </a:r>
            <a:r>
              <a:rPr lang="is-IS" sz="1200" dirty="0">
                <a:solidFill>
                  <a:schemeClr val="accent3"/>
                </a:solidFill>
                <a:latin typeface="Courier" charset="0"/>
                <a:ea typeface="Courier" charset="0"/>
                <a:cs typeface="Courier" charset="0"/>
              </a:rPr>
              <a:t>function</a:t>
            </a:r>
            <a:r>
              <a:rPr lang="is-IS" sz="1200" dirty="0">
                <a:latin typeface="Courier" charset="0"/>
                <a:ea typeface="Courier" charset="0"/>
                <a:cs typeface="Courier" charset="0"/>
              </a:rPr>
              <a:t>() {</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return</a:t>
            </a:r>
            <a:r>
              <a:rPr lang="is-IS" sz="1200" dirty="0">
                <a:latin typeface="Courier" charset="0"/>
                <a:ea typeface="Courier" charset="0"/>
                <a:cs typeface="Courier" charset="0"/>
              </a:rPr>
              <a:t> 8;</a:t>
            </a:r>
          </a:p>
          <a:p>
            <a:r>
              <a:rPr lang="is-IS" sz="1200" dirty="0">
                <a:latin typeface="Courier" charset="0"/>
                <a:ea typeface="Courier" charset="0"/>
                <a:cs typeface="Courier" charset="0"/>
              </a:rPr>
              <a:t>    };</a:t>
            </a:r>
          </a:p>
          <a:p>
            <a:r>
              <a:rPr lang="pl-PL" sz="1200" dirty="0" smtClean="0">
                <a:latin typeface="Courier" charset="0"/>
                <a:ea typeface="Courier" charset="0"/>
                <a:cs typeface="Courier" charset="0"/>
              </a:rPr>
              <a:t>}</a:t>
            </a:r>
            <a:endParaRPr lang="pl-PL" sz="1200" dirty="0">
              <a:latin typeface="Courier" charset="0"/>
              <a:ea typeface="Courier" charset="0"/>
              <a:cs typeface="Courier" charset="0"/>
            </a:endParaRPr>
          </a:p>
          <a:p>
            <a:endParaRPr lang="pl-PL" sz="1200" dirty="0">
              <a:solidFill>
                <a:schemeClr val="bg1">
                  <a:lumMod val="50000"/>
                </a:schemeClr>
              </a:solidFill>
              <a:latin typeface="Courier" charset="0"/>
              <a:ea typeface="Courier" charset="0"/>
              <a:cs typeface="Courier" charset="0"/>
            </a:endParaRPr>
          </a:p>
          <a:p>
            <a:endParaRPr lang="fr-FR" sz="1200" dirty="0" smtClean="0">
              <a:solidFill>
                <a:schemeClr val="bg1">
                  <a:lumMod val="50000"/>
                </a:schemeClr>
              </a:solidFill>
              <a:latin typeface="Courier" charset="0"/>
              <a:ea typeface="Courier" charset="0"/>
              <a:cs typeface="Courier" charset="0"/>
            </a:endParaRPr>
          </a:p>
          <a:p>
            <a:endParaRPr lang="pl-PL" sz="1200" dirty="0">
              <a:solidFill>
                <a:schemeClr val="bg1">
                  <a:lumMod val="50000"/>
                </a:schemeClr>
              </a:solidFill>
              <a:latin typeface="Courier" charset="0"/>
              <a:ea typeface="Courier" charset="0"/>
              <a:cs typeface="Courier" charset="0"/>
            </a:endParaRPr>
          </a:p>
          <a:p>
            <a:r>
              <a:rPr lang="pl-PL" sz="1200" dirty="0" smtClean="0">
                <a:solidFill>
                  <a:schemeClr val="bg1">
                    <a:lumMod val="50000"/>
                  </a:schemeClr>
                </a:solidFill>
                <a:latin typeface="Courier" charset="0"/>
                <a:ea typeface="Courier" charset="0"/>
                <a:cs typeface="Courier" charset="0"/>
              </a:rPr>
              <a:t>/************************************/</a:t>
            </a:r>
          </a:p>
          <a:p>
            <a:endParaRPr lang="is-IS" sz="1200" dirty="0">
              <a:solidFill>
                <a:schemeClr val="accent3"/>
              </a:solidFill>
              <a:latin typeface="Courier" charset="0"/>
              <a:ea typeface="Courier" charset="0"/>
              <a:cs typeface="Courier" charset="0"/>
            </a:endParaRPr>
          </a:p>
          <a:p>
            <a:r>
              <a:rPr lang="is-IS" sz="1200" dirty="0" smtClean="0">
                <a:solidFill>
                  <a:schemeClr val="accent3"/>
                </a:solidFill>
                <a:latin typeface="Courier" charset="0"/>
                <a:ea typeface="Courier" charset="0"/>
                <a:cs typeface="Courier" charset="0"/>
              </a:rPr>
              <a:t>function</a:t>
            </a:r>
            <a:r>
              <a:rPr lang="is-IS" sz="1200" dirty="0" smtClean="0">
                <a:latin typeface="Courier" charset="0"/>
                <a:ea typeface="Courier" charset="0"/>
                <a:cs typeface="Courier" charset="0"/>
              </a:rPr>
              <a:t> </a:t>
            </a:r>
            <a:r>
              <a:rPr lang="is-IS" sz="1200" dirty="0">
                <a:latin typeface="Courier" charset="0"/>
                <a:ea typeface="Courier" charset="0"/>
                <a:cs typeface="Courier" charset="0"/>
              </a:rPr>
              <a:t>foo(){</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return</a:t>
            </a:r>
            <a:r>
              <a:rPr lang="is-IS" sz="1200" dirty="0">
                <a:latin typeface="Courier" charset="0"/>
                <a:ea typeface="Courier" charset="0"/>
                <a:cs typeface="Courier" charset="0"/>
              </a:rPr>
              <a:t> bar</a:t>
            </a:r>
            <a:r>
              <a:rPr lang="is-IS" sz="1200" dirty="0" smtClean="0">
                <a:latin typeface="Courier" charset="0"/>
                <a:ea typeface="Courier" charset="0"/>
                <a:cs typeface="Courier" charset="0"/>
              </a:rPr>
              <a:t>();</a:t>
            </a:r>
          </a:p>
          <a:p>
            <a:r>
              <a:rPr lang="is-IS" sz="1200" dirty="0">
                <a:solidFill>
                  <a:schemeClr val="accent3"/>
                </a:solidFill>
                <a:latin typeface="Courier" charset="0"/>
                <a:ea typeface="Courier" charset="0"/>
                <a:cs typeface="Courier" charset="0"/>
              </a:rPr>
              <a:t> </a:t>
            </a:r>
            <a:r>
              <a:rPr lang="is-IS" sz="1200" dirty="0" smtClean="0">
                <a:solidFill>
                  <a:schemeClr val="accent3"/>
                </a:solidFill>
                <a:latin typeface="Courier" charset="0"/>
                <a:ea typeface="Courier" charset="0"/>
                <a:cs typeface="Courier" charset="0"/>
              </a:rPr>
              <a:t>   var</a:t>
            </a:r>
            <a:r>
              <a:rPr lang="is-IS" sz="1200" dirty="0" smtClean="0">
                <a:latin typeface="Courier" charset="0"/>
                <a:ea typeface="Courier" charset="0"/>
                <a:cs typeface="Courier" charset="0"/>
              </a:rPr>
              <a:t> </a:t>
            </a:r>
            <a:r>
              <a:rPr lang="is-IS" sz="1200" dirty="0">
                <a:latin typeface="Courier" charset="0"/>
                <a:ea typeface="Courier" charset="0"/>
                <a:cs typeface="Courier" charset="0"/>
              </a:rPr>
              <a:t>bar = </a:t>
            </a:r>
            <a:r>
              <a:rPr lang="is-IS" sz="1200" dirty="0">
                <a:solidFill>
                  <a:schemeClr val="accent3"/>
                </a:solidFill>
                <a:latin typeface="Courier" charset="0"/>
                <a:ea typeface="Courier" charset="0"/>
                <a:cs typeface="Courier" charset="0"/>
              </a:rPr>
              <a:t>function</a:t>
            </a:r>
            <a:r>
              <a:rPr lang="is-IS" sz="1200" dirty="0">
                <a:latin typeface="Courier" charset="0"/>
                <a:ea typeface="Courier" charset="0"/>
                <a:cs typeface="Courier" charset="0"/>
              </a:rPr>
              <a:t>() {</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return</a:t>
            </a:r>
            <a:r>
              <a:rPr lang="is-IS" sz="1200" dirty="0">
                <a:latin typeface="Courier" charset="0"/>
                <a:ea typeface="Courier" charset="0"/>
                <a:cs typeface="Courier" charset="0"/>
              </a:rPr>
              <a:t> 3;</a:t>
            </a:r>
          </a:p>
          <a:p>
            <a:r>
              <a:rPr lang="is-IS" sz="1200" dirty="0">
                <a:latin typeface="Courier" charset="0"/>
                <a:ea typeface="Courier" charset="0"/>
                <a:cs typeface="Courier" charset="0"/>
              </a:rPr>
              <a:t>    };</a:t>
            </a:r>
          </a:p>
          <a:p>
            <a:r>
              <a:rPr lang="is-IS" sz="1200" dirty="0">
                <a:latin typeface="Courier" charset="0"/>
                <a:ea typeface="Courier" charset="0"/>
                <a:cs typeface="Courier" charset="0"/>
              </a:rPr>
              <a:t>    </a:t>
            </a:r>
            <a:r>
              <a:rPr lang="is-IS" sz="1200" dirty="0" smtClean="0">
                <a:solidFill>
                  <a:schemeClr val="accent3"/>
                </a:solidFill>
                <a:latin typeface="Courier" charset="0"/>
                <a:ea typeface="Courier" charset="0"/>
                <a:cs typeface="Courier" charset="0"/>
              </a:rPr>
              <a:t>var</a:t>
            </a:r>
            <a:r>
              <a:rPr lang="is-IS" sz="1200" dirty="0" smtClean="0">
                <a:latin typeface="Courier" charset="0"/>
                <a:ea typeface="Courier" charset="0"/>
                <a:cs typeface="Courier" charset="0"/>
              </a:rPr>
              <a:t> </a:t>
            </a:r>
            <a:r>
              <a:rPr lang="is-IS" sz="1200" dirty="0">
                <a:latin typeface="Courier" charset="0"/>
                <a:ea typeface="Courier" charset="0"/>
                <a:cs typeface="Courier" charset="0"/>
              </a:rPr>
              <a:t>bar = </a:t>
            </a:r>
            <a:r>
              <a:rPr lang="is-IS" sz="1200" dirty="0">
                <a:solidFill>
                  <a:schemeClr val="accent3"/>
                </a:solidFill>
                <a:latin typeface="Courier" charset="0"/>
                <a:ea typeface="Courier" charset="0"/>
                <a:cs typeface="Courier" charset="0"/>
              </a:rPr>
              <a:t>function</a:t>
            </a:r>
            <a:r>
              <a:rPr lang="is-IS" sz="1200" dirty="0">
                <a:latin typeface="Courier" charset="0"/>
                <a:ea typeface="Courier" charset="0"/>
                <a:cs typeface="Courier" charset="0"/>
              </a:rPr>
              <a:t>() {</a:t>
            </a:r>
          </a:p>
          <a:p>
            <a:r>
              <a:rPr lang="is-IS" sz="1200" dirty="0">
                <a:latin typeface="Courier" charset="0"/>
                <a:ea typeface="Courier" charset="0"/>
                <a:cs typeface="Courier" charset="0"/>
              </a:rPr>
              <a:t>        </a:t>
            </a:r>
            <a:r>
              <a:rPr lang="is-IS" sz="1200" dirty="0">
                <a:solidFill>
                  <a:schemeClr val="accent3"/>
                </a:solidFill>
                <a:latin typeface="Courier" charset="0"/>
                <a:ea typeface="Courier" charset="0"/>
                <a:cs typeface="Courier" charset="0"/>
              </a:rPr>
              <a:t>return</a:t>
            </a:r>
            <a:r>
              <a:rPr lang="is-IS" sz="1200" dirty="0">
                <a:latin typeface="Courier" charset="0"/>
                <a:ea typeface="Courier" charset="0"/>
                <a:cs typeface="Courier" charset="0"/>
              </a:rPr>
              <a:t> 8;</a:t>
            </a:r>
          </a:p>
          <a:p>
            <a:r>
              <a:rPr lang="is-IS" sz="1200" dirty="0">
                <a:latin typeface="Courier" charset="0"/>
                <a:ea typeface="Courier" charset="0"/>
                <a:cs typeface="Courier" charset="0"/>
              </a:rPr>
              <a:t>    };</a:t>
            </a:r>
          </a:p>
          <a:p>
            <a:r>
              <a:rPr lang="is-IS" sz="1200" dirty="0">
                <a:latin typeface="Courier" charset="0"/>
                <a:ea typeface="Courier" charset="0"/>
                <a:cs typeface="Courier" charset="0"/>
              </a:rPr>
              <a:t>}</a:t>
            </a:r>
          </a:p>
          <a:p>
            <a:r>
              <a:rPr lang="is-IS" sz="1200" dirty="0">
                <a:solidFill>
                  <a:schemeClr val="accent3"/>
                </a:solidFill>
                <a:latin typeface="Courier" charset="0"/>
                <a:ea typeface="Courier" charset="0"/>
                <a:cs typeface="Courier" charset="0"/>
              </a:rPr>
              <a:t>alert</a:t>
            </a:r>
            <a:r>
              <a:rPr lang="is-IS" sz="1200" dirty="0">
                <a:latin typeface="Courier" charset="0"/>
                <a:ea typeface="Courier" charset="0"/>
                <a:cs typeface="Courier" charset="0"/>
              </a:rPr>
              <a:t>(foo());</a:t>
            </a:r>
          </a:p>
          <a:p>
            <a:endParaRPr lang="fr-FR" sz="1200" dirty="0" smtClean="0">
              <a:solidFill>
                <a:schemeClr val="bg1">
                  <a:lumMod val="50000"/>
                </a:schemeClr>
              </a:solidFill>
              <a:latin typeface="Courier" charset="0"/>
              <a:ea typeface="Courier" charset="0"/>
              <a:cs typeface="Courier" charset="0"/>
            </a:endParaRPr>
          </a:p>
          <a:p>
            <a:endParaRPr lang="pl-PL" sz="1200" dirty="0" smtClean="0">
              <a:solidFill>
                <a:schemeClr val="bg1">
                  <a:lumMod val="50000"/>
                </a:schemeClr>
              </a:solidFill>
              <a:latin typeface="Courier" charset="0"/>
              <a:ea typeface="Courier" charset="0"/>
              <a:cs typeface="Courier" charset="0"/>
            </a:endParaRPr>
          </a:p>
        </p:txBody>
      </p:sp>
      <p:pic>
        <p:nvPicPr>
          <p:cNvPr id="11" name="Image 10"/>
          <p:cNvPicPr>
            <a:picLocks noChangeAspect="1"/>
          </p:cNvPicPr>
          <p:nvPr/>
        </p:nvPicPr>
        <p:blipFill>
          <a:blip r:embed="rId4"/>
          <a:stretch>
            <a:fillRect/>
          </a:stretch>
        </p:blipFill>
        <p:spPr>
          <a:xfrm>
            <a:off x="5030317" y="3447663"/>
            <a:ext cx="549088" cy="549088"/>
          </a:xfrm>
          <a:prstGeom prst="rect">
            <a:avLst/>
          </a:prstGeom>
        </p:spPr>
      </p:pic>
      <p:sp>
        <p:nvSpPr>
          <p:cNvPr id="2" name="ZoneTexte 1"/>
          <p:cNvSpPr txBox="1"/>
          <p:nvPr/>
        </p:nvSpPr>
        <p:spPr>
          <a:xfrm>
            <a:off x="1508740" y="3167620"/>
            <a:ext cx="180020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 return 8</a:t>
            </a:r>
            <a:endParaRPr lang="fr-FR" dirty="0">
              <a:solidFill>
                <a:schemeClr val="tx1">
                  <a:lumMod val="50000"/>
                  <a:lumOff val="50000"/>
                </a:schemeClr>
              </a:solidFill>
              <a:latin typeface="Courier New" pitchFamily="49" charset="0"/>
              <a:cs typeface="Courier New" pitchFamily="49" charset="0"/>
            </a:endParaRPr>
          </a:p>
        </p:txBody>
      </p:sp>
      <p:sp>
        <p:nvSpPr>
          <p:cNvPr id="15" name="ZoneTexte 14"/>
          <p:cNvSpPr txBox="1"/>
          <p:nvPr/>
        </p:nvSpPr>
        <p:spPr>
          <a:xfrm>
            <a:off x="1508740" y="5836724"/>
            <a:ext cx="180020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 return 3</a:t>
            </a:r>
            <a:endParaRPr lang="fr-FR" dirty="0">
              <a:solidFill>
                <a:schemeClr val="tx1">
                  <a:lumMod val="50000"/>
                  <a:lumOff val="50000"/>
                </a:schemeClr>
              </a:solidFill>
              <a:latin typeface="Courier New" pitchFamily="49" charset="0"/>
              <a:cs typeface="Courier New" pitchFamily="49" charset="0"/>
            </a:endParaRPr>
          </a:p>
        </p:txBody>
      </p:sp>
      <p:sp>
        <p:nvSpPr>
          <p:cNvPr id="16" name="ZoneTexte 15"/>
          <p:cNvSpPr txBox="1"/>
          <p:nvPr/>
        </p:nvSpPr>
        <p:spPr>
          <a:xfrm>
            <a:off x="6085061" y="3167620"/>
            <a:ext cx="180020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 return 3</a:t>
            </a:r>
            <a:endParaRPr lang="fr-FR" dirty="0">
              <a:solidFill>
                <a:schemeClr val="tx1">
                  <a:lumMod val="50000"/>
                  <a:lumOff val="50000"/>
                </a:schemeClr>
              </a:solidFill>
              <a:latin typeface="Courier New" pitchFamily="49" charset="0"/>
              <a:cs typeface="Courier New" pitchFamily="49" charset="0"/>
            </a:endParaRPr>
          </a:p>
        </p:txBody>
      </p:sp>
      <p:sp>
        <p:nvSpPr>
          <p:cNvPr id="18" name="ZoneTexte 17"/>
          <p:cNvSpPr txBox="1"/>
          <p:nvPr/>
        </p:nvSpPr>
        <p:spPr>
          <a:xfrm>
            <a:off x="5251322" y="5867501"/>
            <a:ext cx="4360022" cy="307777"/>
          </a:xfrm>
          <a:prstGeom prst="rect">
            <a:avLst/>
          </a:prstGeom>
          <a:solidFill>
            <a:schemeClr val="bg1">
              <a:lumMod val="95000"/>
            </a:schemeClr>
          </a:solidFill>
          <a:ln>
            <a:solidFill>
              <a:srgbClr val="0070C0"/>
            </a:solidFill>
          </a:ln>
        </p:spPr>
        <p:txBody>
          <a:bodyPr wrap="square" rtlCol="0">
            <a:spAutoFit/>
          </a:bodyPr>
          <a:lstStyle/>
          <a:p>
            <a:r>
              <a:rPr lang="pl-PL" sz="1400" dirty="0">
                <a:solidFill>
                  <a:schemeClr val="bg1">
                    <a:lumMod val="50000"/>
                  </a:schemeClr>
                </a:solidFill>
                <a:latin typeface="Courier" charset="0"/>
                <a:ea typeface="Courier" charset="0"/>
                <a:cs typeface="Courier" charset="0"/>
              </a:rPr>
              <a:t>//[Type Error: bar is not </a:t>
            </a:r>
            <a:r>
              <a:rPr lang="pl-PL" sz="1400" dirty="0" smtClean="0">
                <a:solidFill>
                  <a:schemeClr val="bg1">
                    <a:lumMod val="50000"/>
                  </a:schemeClr>
                </a:solidFill>
                <a:latin typeface="Courier" charset="0"/>
                <a:ea typeface="Courier" charset="0"/>
                <a:cs typeface="Courier" charset="0"/>
              </a:rPr>
              <a:t>a</a:t>
            </a:r>
            <a:r>
              <a:rPr lang="fr-FR" sz="1400" dirty="0" smtClean="0">
                <a:solidFill>
                  <a:schemeClr val="bg1">
                    <a:lumMod val="50000"/>
                  </a:schemeClr>
                </a:solidFill>
                <a:latin typeface="Courier" charset="0"/>
                <a:ea typeface="Courier" charset="0"/>
                <a:cs typeface="Courier" charset="0"/>
              </a:rPr>
              <a:t> </a:t>
            </a:r>
            <a:r>
              <a:rPr lang="pl-PL" sz="1400" dirty="0" smtClean="0">
                <a:solidFill>
                  <a:schemeClr val="bg1">
                    <a:lumMod val="50000"/>
                  </a:schemeClr>
                </a:solidFill>
                <a:latin typeface="Courier" charset="0"/>
                <a:ea typeface="Courier" charset="0"/>
                <a:cs typeface="Courier" charset="0"/>
              </a:rPr>
              <a:t>function</a:t>
            </a:r>
            <a:r>
              <a:rPr lang="pl-PL" sz="1400" dirty="0">
                <a:solidFill>
                  <a:schemeClr val="bg1">
                    <a:lumMod val="50000"/>
                  </a:schemeClr>
                </a:solidFill>
                <a:latin typeface="Courier" charset="0"/>
                <a:ea typeface="Courier" charset="0"/>
                <a:cs typeface="Courier" charset="0"/>
              </a:rPr>
              <a:t>]</a:t>
            </a:r>
          </a:p>
        </p:txBody>
      </p:sp>
    </p:spTree>
    <p:extLst>
      <p:ext uri="{BB962C8B-B14F-4D97-AF65-F5344CB8AC3E}">
        <p14:creationId xmlns:p14="http://schemas.microsoft.com/office/powerpoint/2010/main" val="291807600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animBg="1"/>
      <p:bldP spid="15" grpId="0" animBg="1"/>
      <p:bldP spid="16" grpId="0" animBg="1"/>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5" y="849220"/>
            <a:ext cx="8796531" cy="6008780"/>
          </a:xfrm>
        </p:spPr>
        <p:txBody>
          <a:bodyPr>
            <a:noAutofit/>
          </a:bodyPr>
          <a:lstStyle/>
          <a:p>
            <a:pPr>
              <a:buFont typeface="Wingdings" panose="05000000000000000000" pitchFamily="2" charset="2"/>
              <a:buChar char="Ø"/>
            </a:pPr>
            <a:r>
              <a:rPr lang="fr-FR" dirty="0"/>
              <a:t>Comme toute fonction, elle ne sera évoqué que si on fait appel à elle.</a:t>
            </a:r>
          </a:p>
          <a:p>
            <a:pPr>
              <a:buFont typeface="Wingdings" panose="05000000000000000000" pitchFamily="2" charset="2"/>
              <a:buChar char="Ø"/>
            </a:pPr>
            <a:endParaRPr lang="fr-FR" dirty="0"/>
          </a:p>
          <a:p>
            <a:pPr>
              <a:buFont typeface="Wingdings" panose="05000000000000000000" pitchFamily="2" charset="2"/>
              <a:buChar char="Ø"/>
            </a:pPr>
            <a:r>
              <a:rPr lang="fr-FR" dirty="0"/>
              <a:t>Les fonctions JavaScript peuvent être invoqué de plusieurs façons :</a:t>
            </a:r>
          </a:p>
          <a:p>
            <a:pPr lvl="1">
              <a:buFont typeface="Wingdings" panose="05000000000000000000" pitchFamily="2" charset="2"/>
              <a:buChar char="Ø"/>
            </a:pPr>
            <a:r>
              <a:rPr lang="fr-FR" dirty="0"/>
              <a:t>En tant que fonction</a:t>
            </a:r>
          </a:p>
          <a:p>
            <a:pPr lvl="1">
              <a:buFont typeface="Wingdings" panose="05000000000000000000" pitchFamily="2" charset="2"/>
              <a:buChar char="Ø"/>
            </a:pPr>
            <a:r>
              <a:rPr lang="fr-FR" dirty="0"/>
              <a:t>En tant que méthode</a:t>
            </a:r>
          </a:p>
          <a:p>
            <a:pPr lvl="1">
              <a:buFont typeface="Wingdings" panose="05000000000000000000" pitchFamily="2" charset="2"/>
              <a:buChar char="Ø"/>
            </a:pPr>
            <a:r>
              <a:rPr lang="fr-FR" dirty="0"/>
              <a:t>En tant que constructeur</a:t>
            </a:r>
          </a:p>
          <a:p>
            <a:pPr lvl="1">
              <a:buFont typeface="Wingdings" panose="05000000000000000000" pitchFamily="2" charset="2"/>
              <a:buChar char="Ø"/>
            </a:pPr>
            <a:r>
              <a:rPr lang="fr-FR" dirty="0"/>
              <a:t>Indirectement avec les méthodes </a:t>
            </a:r>
            <a:r>
              <a:rPr lang="fr-FR" dirty="0">
                <a:latin typeface="Courier" charset="0"/>
                <a:ea typeface="Courier" charset="0"/>
                <a:cs typeface="Courier" charset="0"/>
              </a:rPr>
              <a:t>call()</a:t>
            </a:r>
            <a:r>
              <a:rPr lang="fr-FR" dirty="0"/>
              <a:t> </a:t>
            </a:r>
            <a:r>
              <a:rPr lang="fr-FR" dirty="0" smtClean="0"/>
              <a:t>et </a:t>
            </a:r>
            <a:r>
              <a:rPr lang="fr-FR" dirty="0" err="1" smtClean="0">
                <a:latin typeface="Courier" charset="0"/>
                <a:ea typeface="Courier" charset="0"/>
                <a:cs typeface="Courier" charset="0"/>
              </a:rPr>
              <a:t>apply</a:t>
            </a:r>
            <a:r>
              <a:rPr lang="fr-FR" dirty="0">
                <a:latin typeface="Courier" charset="0"/>
                <a:ea typeface="Courier" charset="0"/>
                <a:cs typeface="Courier" charset="0"/>
              </a:rPr>
              <a:t>()</a:t>
            </a:r>
            <a:endParaRPr lang="fr-FR" dirty="0"/>
          </a:p>
          <a:p>
            <a:pPr>
              <a:buFont typeface="Wingdings" panose="05000000000000000000" pitchFamily="2" charset="2"/>
              <a:buChar char="Ø"/>
            </a:pPr>
            <a:endParaRPr lang="fr-FR" dirty="0"/>
          </a:p>
        </p:txBody>
      </p:sp>
    </p:spTree>
    <p:extLst>
      <p:ext uri="{BB962C8B-B14F-4D97-AF65-F5344CB8AC3E}">
        <p14:creationId xmlns:p14="http://schemas.microsoft.com/office/powerpoint/2010/main" val="2710904771"/>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5" y="849220"/>
            <a:ext cx="8796531" cy="6008780"/>
          </a:xfrm>
        </p:spPr>
        <p:txBody>
          <a:bodyPr>
            <a:noAutofit/>
          </a:bodyPr>
          <a:lstStyle/>
          <a:p>
            <a:pPr>
              <a:buFont typeface="Wingdings" panose="05000000000000000000" pitchFamily="2" charset="2"/>
              <a:buChar char="Ø"/>
            </a:pPr>
            <a:r>
              <a:rPr lang="fr-FR" dirty="0"/>
              <a:t>Invocation d’une méthode</a:t>
            </a:r>
          </a:p>
          <a:p>
            <a:pPr lvl="1">
              <a:buFont typeface="Wingdings" panose="05000000000000000000" pitchFamily="2" charset="2"/>
              <a:buChar char="Ø"/>
            </a:pPr>
            <a:r>
              <a:rPr lang="fr-FR" dirty="0"/>
              <a:t>o["m"](</a:t>
            </a:r>
            <a:r>
              <a:rPr lang="fr-FR" dirty="0" err="1"/>
              <a:t>x,y</a:t>
            </a:r>
            <a:r>
              <a:rPr lang="fr-FR" dirty="0"/>
              <a:t>); </a:t>
            </a:r>
          </a:p>
          <a:p>
            <a:pPr lvl="1">
              <a:buFont typeface="Wingdings" panose="05000000000000000000" pitchFamily="2" charset="2"/>
              <a:buChar char="Ø"/>
            </a:pPr>
            <a:r>
              <a:rPr lang="fr-FR" dirty="0"/>
              <a:t>a[0](z) 	</a:t>
            </a:r>
            <a:r>
              <a:rPr lang="fr-FR" dirty="0" smtClean="0"/>
              <a:t>// </a:t>
            </a:r>
            <a:r>
              <a:rPr lang="fr-FR" dirty="0"/>
              <a:t>En supposant que a[0] soit une fonction.</a:t>
            </a:r>
          </a:p>
          <a:p>
            <a:pPr lvl="1">
              <a:buFont typeface="Wingdings" panose="05000000000000000000" pitchFamily="2" charset="2"/>
              <a:buChar char="Ø"/>
            </a:pPr>
            <a:r>
              <a:rPr lang="fr-FR" dirty="0"/>
              <a:t>f().m(); 	// Invoque la méthode m</a:t>
            </a:r>
            <a:r>
              <a:rPr lang="fr-FR" dirty="0" smtClean="0"/>
              <a:t>() de </a:t>
            </a:r>
            <a:r>
              <a:rPr lang="fr-FR" dirty="0"/>
              <a:t>la valeur de retour de f()</a:t>
            </a:r>
          </a:p>
          <a:p>
            <a:pPr>
              <a:buFont typeface="Wingdings" panose="05000000000000000000" pitchFamily="2" charset="2"/>
              <a:buChar char="Ø"/>
            </a:pPr>
            <a:endParaRPr lang="fr-FR" dirty="0"/>
          </a:p>
        </p:txBody>
      </p:sp>
      <p:sp>
        <p:nvSpPr>
          <p:cNvPr id="9" name="ZoneTexte 8"/>
          <p:cNvSpPr txBox="1"/>
          <p:nvPr/>
        </p:nvSpPr>
        <p:spPr>
          <a:xfrm>
            <a:off x="1681271" y="3573017"/>
            <a:ext cx="7788166" cy="2952328"/>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pl-PL" sz="1400" dirty="0">
                <a:solidFill>
                  <a:schemeClr val="accent3"/>
                </a:solidFill>
                <a:latin typeface="Courier" charset="0"/>
                <a:ea typeface="Courier" charset="0"/>
                <a:cs typeface="Courier" charset="0"/>
              </a:rPr>
              <a:t>var</a:t>
            </a:r>
            <a:r>
              <a:rPr lang="pl-PL" sz="1400" dirty="0">
                <a:latin typeface="Courier" charset="0"/>
                <a:ea typeface="Courier" charset="0"/>
                <a:cs typeface="Courier" charset="0"/>
              </a:rPr>
              <a:t> calculator = { </a:t>
            </a:r>
            <a:r>
              <a:rPr lang="pl-PL" sz="1400" dirty="0" smtClean="0">
                <a:latin typeface="Courier" charset="0"/>
                <a:ea typeface="Courier" charset="0"/>
                <a:cs typeface="Courier" charset="0"/>
              </a:rPr>
              <a:t>		</a:t>
            </a:r>
            <a:r>
              <a:rPr lang="pl-PL" sz="1400" dirty="0" smtClean="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un objet littéral</a:t>
            </a:r>
            <a:endParaRPr lang="pl-PL" sz="1400" dirty="0">
              <a:solidFill>
                <a:schemeClr val="bg1">
                  <a:lumMod val="50000"/>
                </a:schemeClr>
              </a:solidFill>
              <a:latin typeface="Courier" charset="0"/>
              <a:ea typeface="Courier" charset="0"/>
              <a:cs typeface="Courier" charset="0"/>
            </a:endParaRPr>
          </a:p>
          <a:p>
            <a:pPr lvl="1"/>
            <a:r>
              <a:rPr lang="pl-PL" sz="1400" dirty="0">
                <a:latin typeface="Courier" charset="0"/>
                <a:ea typeface="Courier" charset="0"/>
                <a:cs typeface="Courier" charset="0"/>
              </a:rPr>
              <a:t>operand1: 1,</a:t>
            </a:r>
          </a:p>
          <a:p>
            <a:pPr lvl="1"/>
            <a:r>
              <a:rPr lang="pl-PL" sz="1400" dirty="0">
                <a:latin typeface="Courier" charset="0"/>
                <a:ea typeface="Courier" charset="0"/>
                <a:cs typeface="Courier" charset="0"/>
              </a:rPr>
              <a:t>operand2: 1,</a:t>
            </a:r>
          </a:p>
          <a:p>
            <a:pPr lvl="1"/>
            <a:r>
              <a:rPr lang="pl-PL" sz="1400" dirty="0" err="1">
                <a:latin typeface="Courier" charset="0"/>
                <a:ea typeface="Courier" charset="0"/>
                <a:cs typeface="Courier" charset="0"/>
              </a:rPr>
              <a:t>add</a:t>
            </a:r>
            <a:r>
              <a:rPr lang="pl-PL" sz="1400" dirty="0">
                <a:latin typeface="Courier" charset="0"/>
                <a:ea typeface="Courier" charset="0"/>
                <a:cs typeface="Courier" charset="0"/>
              </a:rPr>
              <a:t>: </a:t>
            </a:r>
            <a:r>
              <a:rPr lang="pl-PL" sz="1400" dirty="0" err="1">
                <a:solidFill>
                  <a:schemeClr val="accent3"/>
                </a:solidFill>
                <a:latin typeface="Courier" charset="0"/>
                <a:ea typeface="Courier" charset="0"/>
                <a:cs typeface="Courier" charset="0"/>
              </a:rPr>
              <a:t>function</a:t>
            </a:r>
            <a:r>
              <a:rPr lang="pl-PL" sz="1400" dirty="0">
                <a:latin typeface="Courier" charset="0"/>
                <a:ea typeface="Courier" charset="0"/>
                <a:cs typeface="Courier" charset="0"/>
              </a:rPr>
              <a:t>() {</a:t>
            </a:r>
          </a:p>
          <a:p>
            <a:pPr lvl="1"/>
            <a:r>
              <a:rPr lang="pl-PL" sz="1400" dirty="0" smtClean="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Ici on utilise le </a:t>
            </a:r>
            <a:r>
              <a:rPr lang="fr-FR" sz="1400" dirty="0" err="1" smtClean="0">
                <a:solidFill>
                  <a:schemeClr val="bg1">
                    <a:lumMod val="50000"/>
                  </a:schemeClr>
                </a:solidFill>
                <a:latin typeface="Courier" charset="0"/>
                <a:ea typeface="Courier" charset="0"/>
                <a:cs typeface="Courier" charset="0"/>
              </a:rPr>
              <a:t>this</a:t>
            </a:r>
            <a:r>
              <a:rPr lang="fr-FR" sz="1400" dirty="0" smtClean="0">
                <a:solidFill>
                  <a:schemeClr val="bg1">
                    <a:lumMod val="50000"/>
                  </a:schemeClr>
                </a:solidFill>
                <a:latin typeface="Courier" charset="0"/>
                <a:ea typeface="Courier" charset="0"/>
                <a:cs typeface="Courier" charset="0"/>
              </a:rPr>
              <a:t> pour faire référence à l’objet</a:t>
            </a:r>
          </a:p>
          <a:p>
            <a:pPr lvl="1"/>
            <a:r>
              <a:rPr lang="fr-FR" sz="1400" dirty="0" smtClean="0">
                <a:solidFill>
                  <a:schemeClr val="bg1">
                    <a:lumMod val="50000"/>
                  </a:schemeClr>
                </a:solidFill>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(le </a:t>
            </a:r>
            <a:r>
              <a:rPr lang="fr-FR" sz="1400" dirty="0" err="1" smtClean="0">
                <a:solidFill>
                  <a:schemeClr val="bg1">
                    <a:lumMod val="50000"/>
                  </a:schemeClr>
                </a:solidFill>
                <a:latin typeface="Courier" charset="0"/>
                <a:ea typeface="Courier" charset="0"/>
                <a:cs typeface="Courier" charset="0"/>
              </a:rPr>
              <a:t>context</a:t>
            </a:r>
            <a:r>
              <a:rPr lang="fr-FR" sz="1400" dirty="0" smtClean="0">
                <a:solidFill>
                  <a:schemeClr val="bg1">
                    <a:lumMod val="50000"/>
                  </a:schemeClr>
                </a:solidFill>
                <a:latin typeface="Courier" charset="0"/>
                <a:ea typeface="Courier" charset="0"/>
                <a:cs typeface="Courier" charset="0"/>
              </a:rPr>
              <a:t> </a:t>
            </a:r>
            <a:r>
              <a:rPr lang="fr-FR" sz="1400" dirty="0">
                <a:solidFill>
                  <a:schemeClr val="bg1">
                    <a:lumMod val="50000"/>
                  </a:schemeClr>
                </a:solidFill>
                <a:latin typeface="Courier" charset="0"/>
                <a:ea typeface="Courier" charset="0"/>
                <a:cs typeface="Courier" charset="0"/>
              </a:rPr>
              <a:t>d’exécution</a:t>
            </a:r>
            <a:r>
              <a:rPr lang="fr-FR" sz="1400" dirty="0" smtClean="0">
                <a:solidFill>
                  <a:schemeClr val="bg1">
                    <a:lumMod val="50000"/>
                  </a:schemeClr>
                </a:solidFill>
                <a:latin typeface="Courier" charset="0"/>
                <a:ea typeface="Courier" charset="0"/>
                <a:cs typeface="Courier" charset="0"/>
              </a:rPr>
              <a:t>)</a:t>
            </a:r>
            <a:endParaRPr lang="pl-PL" sz="1400" dirty="0">
              <a:solidFill>
                <a:schemeClr val="bg1">
                  <a:lumMod val="50000"/>
                </a:schemeClr>
              </a:solidFill>
              <a:latin typeface="Courier" charset="0"/>
              <a:ea typeface="Courier" charset="0"/>
              <a:cs typeface="Courier" charset="0"/>
            </a:endParaRPr>
          </a:p>
          <a:p>
            <a:pPr lvl="1"/>
            <a:r>
              <a:rPr lang="pl-PL" sz="1400" dirty="0" smtClean="0">
                <a:latin typeface="Courier" charset="0"/>
                <a:ea typeface="Courier" charset="0"/>
                <a:cs typeface="Courier" charset="0"/>
              </a:rPr>
              <a:t>	</a:t>
            </a:r>
            <a:r>
              <a:rPr lang="pl-PL" sz="1400" dirty="0" err="1" smtClean="0">
                <a:latin typeface="Courier" charset="0"/>
                <a:ea typeface="Courier" charset="0"/>
                <a:cs typeface="Courier" charset="0"/>
              </a:rPr>
              <a:t>this.result</a:t>
            </a:r>
            <a:r>
              <a:rPr lang="pl-PL" sz="1400" dirty="0" smtClean="0">
                <a:latin typeface="Courier" charset="0"/>
                <a:ea typeface="Courier" charset="0"/>
                <a:cs typeface="Courier" charset="0"/>
              </a:rPr>
              <a:t> </a:t>
            </a:r>
            <a:r>
              <a:rPr lang="pl-PL" sz="1400" dirty="0">
                <a:latin typeface="Courier" charset="0"/>
                <a:ea typeface="Courier" charset="0"/>
                <a:cs typeface="Courier" charset="0"/>
              </a:rPr>
              <a:t>= this.operand1 + this.operand2;</a:t>
            </a:r>
          </a:p>
          <a:p>
            <a:pPr lvl="1"/>
            <a:r>
              <a:rPr lang="pl-PL" sz="1400" dirty="0">
                <a:latin typeface="Courier" charset="0"/>
                <a:ea typeface="Courier" charset="0"/>
                <a:cs typeface="Courier" charset="0"/>
              </a:rPr>
              <a:t>}</a:t>
            </a:r>
          </a:p>
          <a:p>
            <a:r>
              <a:rPr lang="pl-PL" sz="1400" dirty="0">
                <a:latin typeface="Courier" charset="0"/>
                <a:ea typeface="Courier" charset="0"/>
                <a:cs typeface="Courier" charset="0"/>
              </a:rPr>
              <a:t>};</a:t>
            </a:r>
          </a:p>
          <a:p>
            <a:r>
              <a:rPr lang="pl-PL" sz="1400" dirty="0">
                <a:latin typeface="Courier" charset="0"/>
                <a:ea typeface="Courier" charset="0"/>
                <a:cs typeface="Courier" charset="0"/>
              </a:rPr>
              <a:t>calculator.add(); </a:t>
            </a:r>
            <a:r>
              <a:rPr lang="pl-PL" sz="1400" dirty="0" smtClean="0">
                <a:latin typeface="Courier" charset="0"/>
                <a:ea typeface="Courier" charset="0"/>
                <a:cs typeface="Courier" charset="0"/>
              </a:rPr>
              <a:t>		</a:t>
            </a:r>
            <a:endParaRPr lang="pl-PL" sz="1400" dirty="0">
              <a:solidFill>
                <a:schemeClr val="bg1">
                  <a:lumMod val="50000"/>
                </a:schemeClr>
              </a:solidFill>
              <a:latin typeface="Courier" charset="0"/>
              <a:ea typeface="Courier" charset="0"/>
              <a:cs typeface="Courier" charset="0"/>
            </a:endParaRPr>
          </a:p>
          <a:p>
            <a:r>
              <a:rPr lang="pl-PL" sz="1400" dirty="0" err="1">
                <a:latin typeface="Courier" charset="0"/>
                <a:ea typeface="Courier" charset="0"/>
                <a:cs typeface="Courier" charset="0"/>
              </a:rPr>
              <a:t>calculator.result</a:t>
            </a:r>
            <a:r>
              <a:rPr lang="pl-PL" sz="1400" dirty="0">
                <a:latin typeface="Courier" charset="0"/>
                <a:ea typeface="Courier" charset="0"/>
                <a:cs typeface="Courier" charset="0"/>
              </a:rPr>
              <a:t> </a:t>
            </a:r>
            <a:r>
              <a:rPr lang="pl-PL" sz="1400" dirty="0" smtClean="0">
                <a:latin typeface="Courier" charset="0"/>
                <a:ea typeface="Courier" charset="0"/>
                <a:cs typeface="Courier" charset="0"/>
              </a:rPr>
              <a:t>		</a:t>
            </a:r>
            <a:r>
              <a:rPr lang="pl-PL" sz="1400" dirty="0" smtClean="0">
                <a:solidFill>
                  <a:schemeClr val="bg1">
                    <a:lumMod val="50000"/>
                  </a:schemeClr>
                </a:solidFill>
                <a:latin typeface="Courier" charset="0"/>
                <a:ea typeface="Courier" charset="0"/>
                <a:cs typeface="Courier" charset="0"/>
              </a:rPr>
              <a:t>// </a:t>
            </a:r>
            <a:r>
              <a:rPr lang="pl-PL" sz="1400" dirty="0">
                <a:solidFill>
                  <a:schemeClr val="bg1">
                    <a:lumMod val="50000"/>
                  </a:schemeClr>
                </a:solidFill>
                <a:latin typeface="Courier" charset="0"/>
                <a:ea typeface="Courier" charset="0"/>
                <a:cs typeface="Courier" charset="0"/>
              </a:rPr>
              <a:t>=&gt; 2</a:t>
            </a:r>
          </a:p>
        </p:txBody>
      </p:sp>
      <p:pic>
        <p:nvPicPr>
          <p:cNvPr id="10" name="Image 9"/>
          <p:cNvPicPr>
            <a:picLocks noChangeAspect="1"/>
          </p:cNvPicPr>
          <p:nvPr/>
        </p:nvPicPr>
        <p:blipFill>
          <a:blip r:embed="rId4"/>
          <a:stretch>
            <a:fillRect/>
          </a:stretch>
        </p:blipFill>
        <p:spPr>
          <a:xfrm>
            <a:off x="8825825" y="4179512"/>
            <a:ext cx="549088" cy="549088"/>
          </a:xfrm>
          <a:prstGeom prst="rect">
            <a:avLst/>
          </a:prstGeom>
        </p:spPr>
      </p:pic>
    </p:spTree>
    <p:extLst>
      <p:ext uri="{BB962C8B-B14F-4D97-AF65-F5344CB8AC3E}">
        <p14:creationId xmlns:p14="http://schemas.microsoft.com/office/powerpoint/2010/main" val="67347446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972493" y="732588"/>
            <a:ext cx="8796531" cy="6008780"/>
          </a:xfrm>
        </p:spPr>
        <p:txBody>
          <a:bodyPr>
            <a:noAutofit/>
          </a:bodyPr>
          <a:lstStyle/>
          <a:p>
            <a:pPr>
              <a:buFont typeface="Wingdings" panose="05000000000000000000" pitchFamily="2" charset="2"/>
              <a:buChar char="Ø"/>
            </a:pPr>
            <a:r>
              <a:rPr lang="fr-FR" dirty="0"/>
              <a:t>Invocation indirecte</a:t>
            </a:r>
          </a:p>
          <a:p>
            <a:pPr lvl="1">
              <a:buFont typeface="Wingdings" panose="05000000000000000000" pitchFamily="2" charset="2"/>
              <a:buChar char="Ø"/>
            </a:pPr>
            <a:r>
              <a:rPr lang="fr-FR" dirty="0"/>
              <a:t>Les fonctions JS sont des objets, ils peuvent donc avoir des méthodes.</a:t>
            </a:r>
          </a:p>
          <a:p>
            <a:pPr lvl="1">
              <a:buFont typeface="Wingdings" panose="05000000000000000000" pitchFamily="2" charset="2"/>
              <a:buChar char="Ø"/>
            </a:pPr>
            <a:r>
              <a:rPr lang="fr-FR" dirty="0"/>
              <a:t>Deux méthodes prédéfinies permettent d’invoquer indirectement la fonction : call() </a:t>
            </a:r>
            <a:r>
              <a:rPr lang="fr-FR" dirty="0" smtClean="0"/>
              <a:t>et </a:t>
            </a:r>
            <a:r>
              <a:rPr lang="fr-FR" dirty="0" err="1" smtClean="0"/>
              <a:t>apply</a:t>
            </a:r>
            <a:r>
              <a:rPr lang="fr-FR" dirty="0"/>
              <a:t>()</a:t>
            </a:r>
          </a:p>
          <a:p>
            <a:pPr lvl="1">
              <a:buFont typeface="Wingdings" panose="05000000000000000000" pitchFamily="2" charset="2"/>
              <a:buChar char="Ø"/>
            </a:pPr>
            <a:r>
              <a:rPr lang="fr-FR" dirty="0"/>
              <a:t>Elles permettent toutes les deux d’invoquer une méthode temporaire d’un objet sans l’ajouter </a:t>
            </a:r>
            <a:r>
              <a:rPr lang="fr-FR" dirty="0" smtClean="0"/>
              <a:t>à </a:t>
            </a:r>
            <a:r>
              <a:rPr lang="fr-FR" dirty="0"/>
              <a:t>son prototype.</a:t>
            </a:r>
          </a:p>
          <a:p>
            <a:pPr lvl="1">
              <a:buFont typeface="Wingdings" panose="05000000000000000000" pitchFamily="2" charset="2"/>
              <a:buChar char="Ø"/>
            </a:pPr>
            <a:r>
              <a:rPr lang="fr-FR" dirty="0"/>
              <a:t>Le premier arguments des deux méthodes est l’objet auquel on applique la méthode.</a:t>
            </a:r>
          </a:p>
          <a:p>
            <a:pPr lvl="2">
              <a:buFont typeface="Wingdings" panose="05000000000000000000" pitchFamily="2" charset="2"/>
              <a:buChar char="Ø"/>
            </a:pPr>
            <a:r>
              <a:rPr lang="fr-FR" dirty="0"/>
              <a:t>call(): utilises sa liste d’arguments comme arguments de la méthode  invoquer.</a:t>
            </a:r>
          </a:p>
          <a:p>
            <a:pPr lvl="2">
              <a:buFont typeface="Wingdings" panose="05000000000000000000" pitchFamily="2" charset="2"/>
              <a:buChar char="Ø"/>
            </a:pPr>
            <a:r>
              <a:rPr lang="fr-FR" dirty="0" err="1"/>
              <a:t>apply</a:t>
            </a:r>
            <a:r>
              <a:rPr lang="fr-FR" dirty="0"/>
              <a:t>(): Ne connaissant pas le nombre des arguments on passe un tableau.</a:t>
            </a:r>
          </a:p>
          <a:p>
            <a:pPr>
              <a:buFont typeface="Wingdings" panose="05000000000000000000" pitchFamily="2" charset="2"/>
              <a:buChar char="Ø"/>
            </a:pPr>
            <a:endParaRPr lang="fr-FR" dirty="0"/>
          </a:p>
        </p:txBody>
      </p:sp>
      <p:pic>
        <p:nvPicPr>
          <p:cNvPr id="10" name="Image 9"/>
          <p:cNvPicPr>
            <a:picLocks noChangeAspect="1"/>
          </p:cNvPicPr>
          <p:nvPr/>
        </p:nvPicPr>
        <p:blipFill>
          <a:blip r:embed="rId4"/>
          <a:stretch>
            <a:fillRect/>
          </a:stretch>
        </p:blipFill>
        <p:spPr>
          <a:xfrm>
            <a:off x="9005479" y="5746846"/>
            <a:ext cx="549088" cy="549088"/>
          </a:xfrm>
          <a:prstGeom prst="rect">
            <a:avLst/>
          </a:prstGeom>
        </p:spPr>
      </p:pic>
    </p:spTree>
    <p:extLst>
      <p:ext uri="{BB962C8B-B14F-4D97-AF65-F5344CB8AC3E}">
        <p14:creationId xmlns:p14="http://schemas.microsoft.com/office/powerpoint/2010/main" val="76872436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972493" y="732588"/>
            <a:ext cx="8796531" cy="6008780"/>
          </a:xfrm>
        </p:spPr>
        <p:txBody>
          <a:bodyPr>
            <a:noAutofit/>
          </a:bodyPr>
          <a:lstStyle/>
          <a:p>
            <a:pPr>
              <a:buFont typeface="Wingdings" panose="05000000000000000000" pitchFamily="2" charset="2"/>
              <a:buChar char="Ø"/>
            </a:pPr>
            <a:r>
              <a:rPr lang="fr-FR" dirty="0"/>
              <a:t>Invocation indirecte</a:t>
            </a:r>
          </a:p>
          <a:p>
            <a:pPr lvl="1">
              <a:buFont typeface="Wingdings" panose="05000000000000000000" pitchFamily="2" charset="2"/>
              <a:buChar char="Ø"/>
            </a:pPr>
            <a:r>
              <a:rPr lang="fr-FR" dirty="0"/>
              <a:t>Les fonctions JS sont des objets, ils peuvent donc avoir des méthodes.</a:t>
            </a:r>
          </a:p>
          <a:p>
            <a:pPr lvl="1">
              <a:buFont typeface="Wingdings" panose="05000000000000000000" pitchFamily="2" charset="2"/>
              <a:buChar char="Ø"/>
            </a:pPr>
            <a:r>
              <a:rPr lang="fr-FR" dirty="0"/>
              <a:t>Deux méthodes prédéfinies permettent d’invoquer indirectement la fonction : call() </a:t>
            </a:r>
            <a:r>
              <a:rPr lang="fr-FR" dirty="0" smtClean="0"/>
              <a:t>et </a:t>
            </a:r>
            <a:r>
              <a:rPr lang="fr-FR" dirty="0" err="1" smtClean="0"/>
              <a:t>apply</a:t>
            </a:r>
            <a:r>
              <a:rPr lang="fr-FR" dirty="0"/>
              <a:t>()</a:t>
            </a:r>
          </a:p>
          <a:p>
            <a:pPr lvl="1">
              <a:buFont typeface="Wingdings" panose="05000000000000000000" pitchFamily="2" charset="2"/>
              <a:buChar char="Ø"/>
            </a:pPr>
            <a:r>
              <a:rPr lang="fr-FR" dirty="0"/>
              <a:t>Elles permettent toutes les deux d’invoquer une méthode temporaire d’un objet sans l’ajouter </a:t>
            </a:r>
            <a:r>
              <a:rPr lang="fr-FR" dirty="0" smtClean="0"/>
              <a:t>à </a:t>
            </a:r>
            <a:r>
              <a:rPr lang="fr-FR" dirty="0"/>
              <a:t>son prototype.</a:t>
            </a:r>
          </a:p>
          <a:p>
            <a:pPr lvl="1">
              <a:buFont typeface="Wingdings" panose="05000000000000000000" pitchFamily="2" charset="2"/>
              <a:buChar char="Ø"/>
            </a:pPr>
            <a:r>
              <a:rPr lang="fr-FR" dirty="0"/>
              <a:t>Le premier arguments des deux méthodes est l’objet auquel on applique la méthode.</a:t>
            </a:r>
          </a:p>
          <a:p>
            <a:pPr lvl="2">
              <a:buFont typeface="Wingdings" panose="05000000000000000000" pitchFamily="2" charset="2"/>
              <a:buChar char="Ø"/>
            </a:pPr>
            <a:r>
              <a:rPr lang="fr-FR" dirty="0"/>
              <a:t>call(): utilises sa liste d’arguments comme arguments de la méthode  invoquer.</a:t>
            </a:r>
          </a:p>
          <a:p>
            <a:pPr lvl="2">
              <a:buFont typeface="Wingdings" panose="05000000000000000000" pitchFamily="2" charset="2"/>
              <a:buChar char="Ø"/>
            </a:pPr>
            <a:r>
              <a:rPr lang="fr-FR" dirty="0" err="1"/>
              <a:t>apply</a:t>
            </a:r>
            <a:r>
              <a:rPr lang="fr-FR" dirty="0"/>
              <a:t>(): Ne connaissant pas le nombre des arguments on passe un tableau.</a:t>
            </a:r>
          </a:p>
          <a:p>
            <a:pPr>
              <a:buFont typeface="Wingdings" panose="05000000000000000000" pitchFamily="2" charset="2"/>
              <a:buChar char="Ø"/>
            </a:pPr>
            <a:endParaRPr lang="fr-FR" dirty="0"/>
          </a:p>
        </p:txBody>
      </p:sp>
      <p:sp>
        <p:nvSpPr>
          <p:cNvPr id="9" name="ZoneTexte 8"/>
          <p:cNvSpPr txBox="1"/>
          <p:nvPr/>
        </p:nvSpPr>
        <p:spPr>
          <a:xfrm>
            <a:off x="1040418" y="4523961"/>
            <a:ext cx="8702040" cy="2182531"/>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pl-PL" sz="1400" dirty="0" smtClean="0">
                <a:latin typeface="Courier" charset="0"/>
                <a:ea typeface="Courier" charset="0"/>
                <a:cs typeface="Courier" charset="0"/>
              </a:rPr>
              <a:t>f.call(o,1,2);</a:t>
            </a:r>
            <a:r>
              <a:rPr lang="fr-FR" sz="1400" dirty="0" smtClean="0">
                <a:latin typeface="Courier" charset="0"/>
                <a:ea typeface="Courier" charset="0"/>
                <a:cs typeface="Courier" charset="0"/>
              </a:rPr>
              <a:t> // Associe l’objet o à la méthode f avec les arguments 1 et 2</a:t>
            </a:r>
            <a:endParaRPr lang="pl-PL" sz="1400" dirty="0">
              <a:latin typeface="Courier" charset="0"/>
              <a:ea typeface="Courier" charset="0"/>
              <a:cs typeface="Courier" charset="0"/>
            </a:endParaRPr>
          </a:p>
          <a:p>
            <a:r>
              <a:rPr lang="pl-PL" sz="1400" dirty="0" smtClean="0">
                <a:latin typeface="Courier" charset="0"/>
                <a:ea typeface="Courier" charset="0"/>
                <a:cs typeface="Courier" charset="0"/>
              </a:rPr>
              <a:t>f.apply(o,[1,2]);</a:t>
            </a:r>
            <a:r>
              <a:rPr lang="fr-FR" sz="1400" dirty="0">
                <a:latin typeface="Courier" charset="0"/>
                <a:ea typeface="Courier" charset="0"/>
                <a:cs typeface="Courier" charset="0"/>
              </a:rPr>
              <a:t> // </a:t>
            </a:r>
            <a:r>
              <a:rPr lang="fr-FR" sz="1400" dirty="0" smtClean="0">
                <a:latin typeface="Courier" charset="0"/>
                <a:ea typeface="Courier" charset="0"/>
                <a:cs typeface="Courier" charset="0"/>
              </a:rPr>
              <a:t>Associe </a:t>
            </a:r>
            <a:r>
              <a:rPr lang="fr-FR" sz="1400" dirty="0">
                <a:latin typeface="Courier" charset="0"/>
                <a:ea typeface="Courier" charset="0"/>
                <a:cs typeface="Courier" charset="0"/>
              </a:rPr>
              <a:t>l’objet o la méthode f avec </a:t>
            </a:r>
            <a:r>
              <a:rPr lang="fr-FR" sz="1400" dirty="0" smtClean="0">
                <a:latin typeface="Courier" charset="0"/>
                <a:ea typeface="Courier" charset="0"/>
                <a:cs typeface="Courier" charset="0"/>
              </a:rPr>
              <a:t>le tableau d’arguments</a:t>
            </a:r>
            <a:endParaRPr lang="pl-PL" sz="1400" dirty="0" smtClean="0">
              <a:latin typeface="Courier" charset="0"/>
              <a:ea typeface="Courier" charset="0"/>
              <a:cs typeface="Courier" charset="0"/>
            </a:endParaRPr>
          </a:p>
          <a:p>
            <a:endParaRPr lang="pl-PL" sz="1400" dirty="0">
              <a:solidFill>
                <a:schemeClr val="accent3"/>
              </a:solidFill>
              <a:latin typeface="Courier" charset="0"/>
              <a:ea typeface="Courier" charset="0"/>
              <a:cs typeface="Courier" charset="0"/>
            </a:endParaRPr>
          </a:p>
          <a:p>
            <a:r>
              <a:rPr lang="pl-PL" sz="1400" dirty="0" smtClean="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Les deux sont équivalentes à :</a:t>
            </a:r>
            <a:endParaRPr lang="pl-PL" sz="1400" dirty="0" smtClean="0">
              <a:solidFill>
                <a:schemeClr val="bg1">
                  <a:lumMod val="50000"/>
                </a:schemeClr>
              </a:solidFill>
              <a:latin typeface="Courier" charset="0"/>
              <a:ea typeface="Courier" charset="0"/>
              <a:cs typeface="Courier" charset="0"/>
            </a:endParaRPr>
          </a:p>
          <a:p>
            <a:r>
              <a:rPr lang="pl-PL" sz="1400" dirty="0">
                <a:latin typeface="Courier" charset="0"/>
                <a:ea typeface="Courier" charset="0"/>
                <a:cs typeface="Courier" charset="0"/>
              </a:rPr>
              <a:t>o.m = f; </a:t>
            </a:r>
            <a:r>
              <a:rPr lang="pl-PL" sz="1400" dirty="0" smtClean="0">
                <a:solidFill>
                  <a:schemeClr val="bg1">
                    <a:lumMod val="50000"/>
                  </a:schemeClr>
                </a:solidFill>
                <a:latin typeface="Courier" charset="0"/>
                <a:ea typeface="Courier" charset="0"/>
                <a:cs typeface="Courier" charset="0"/>
              </a:rPr>
              <a:t>		// </a:t>
            </a:r>
            <a:r>
              <a:rPr lang="fr-FR" sz="1400" dirty="0" smtClean="0">
                <a:solidFill>
                  <a:schemeClr val="bg1">
                    <a:lumMod val="50000"/>
                  </a:schemeClr>
                </a:solidFill>
                <a:latin typeface="Courier" charset="0"/>
                <a:ea typeface="Courier" charset="0"/>
                <a:cs typeface="Courier" charset="0"/>
              </a:rPr>
              <a:t>Crée une méthode temporaire de</a:t>
            </a:r>
            <a:r>
              <a:rPr lang="pl-PL" sz="1400" dirty="0" smtClean="0">
                <a:solidFill>
                  <a:schemeClr val="bg1">
                    <a:lumMod val="50000"/>
                  </a:schemeClr>
                </a:solidFill>
                <a:latin typeface="Courier" charset="0"/>
                <a:ea typeface="Courier" charset="0"/>
                <a:cs typeface="Courier" charset="0"/>
              </a:rPr>
              <a:t> </a:t>
            </a:r>
            <a:r>
              <a:rPr lang="pl-PL" sz="1400" dirty="0">
                <a:solidFill>
                  <a:schemeClr val="bg1">
                    <a:lumMod val="50000"/>
                  </a:schemeClr>
                </a:solidFill>
                <a:latin typeface="Courier" charset="0"/>
                <a:ea typeface="Courier" charset="0"/>
                <a:cs typeface="Courier" charset="0"/>
              </a:rPr>
              <a:t>o.</a:t>
            </a:r>
          </a:p>
          <a:p>
            <a:r>
              <a:rPr lang="pl-PL" sz="1400" dirty="0" smtClean="0">
                <a:latin typeface="Courier" charset="0"/>
                <a:ea typeface="Courier" charset="0"/>
                <a:cs typeface="Courier" charset="0"/>
              </a:rPr>
              <a:t>o.m(1,2); 	</a:t>
            </a:r>
            <a:r>
              <a:rPr lang="pl-PL" sz="1400" dirty="0">
                <a:solidFill>
                  <a:schemeClr val="bg1">
                    <a:lumMod val="50000"/>
                  </a:schemeClr>
                </a:solidFill>
                <a:latin typeface="Courier" charset="0"/>
                <a:ea typeface="Courier" charset="0"/>
                <a:cs typeface="Courier" charset="0"/>
              </a:rPr>
              <a:t>	</a:t>
            </a:r>
            <a:r>
              <a:rPr lang="pl-PL" sz="1400" dirty="0" smtClean="0">
                <a:solidFill>
                  <a:schemeClr val="bg1">
                    <a:lumMod val="50000"/>
                  </a:schemeClr>
                </a:solidFill>
                <a:latin typeface="Courier" charset="0"/>
                <a:ea typeface="Courier" charset="0"/>
                <a:cs typeface="Courier" charset="0"/>
              </a:rPr>
              <a:t>// </a:t>
            </a:r>
            <a:r>
              <a:rPr lang="fr-FR" sz="1400" dirty="0" smtClean="0">
                <a:solidFill>
                  <a:schemeClr val="bg1">
                    <a:lumMod val="50000"/>
                  </a:schemeClr>
                </a:solidFill>
                <a:latin typeface="Courier" charset="0"/>
                <a:ea typeface="Courier" charset="0"/>
                <a:cs typeface="Courier" charset="0"/>
              </a:rPr>
              <a:t>L’invoquer en lui passant 2 paramètres</a:t>
            </a:r>
            <a:r>
              <a:rPr lang="pl-PL" sz="1400" dirty="0" smtClean="0">
                <a:solidFill>
                  <a:schemeClr val="bg1">
                    <a:lumMod val="50000"/>
                  </a:schemeClr>
                </a:solidFill>
                <a:latin typeface="Courier" charset="0"/>
                <a:ea typeface="Courier" charset="0"/>
                <a:cs typeface="Courier" charset="0"/>
              </a:rPr>
              <a:t>.</a:t>
            </a:r>
            <a:endParaRPr lang="pl-PL" sz="1400" dirty="0">
              <a:solidFill>
                <a:schemeClr val="bg1">
                  <a:lumMod val="50000"/>
                </a:schemeClr>
              </a:solidFill>
              <a:latin typeface="Courier" charset="0"/>
              <a:ea typeface="Courier" charset="0"/>
              <a:cs typeface="Courier" charset="0"/>
            </a:endParaRPr>
          </a:p>
          <a:p>
            <a:r>
              <a:rPr lang="pl-PL" sz="1400" dirty="0">
                <a:solidFill>
                  <a:schemeClr val="accent3"/>
                </a:solidFill>
                <a:latin typeface="Courier" charset="0"/>
                <a:ea typeface="Courier" charset="0"/>
                <a:cs typeface="Courier" charset="0"/>
              </a:rPr>
              <a:t>delete</a:t>
            </a:r>
            <a:r>
              <a:rPr lang="pl-PL" sz="1400" dirty="0">
                <a:latin typeface="Courier" charset="0"/>
                <a:ea typeface="Courier" charset="0"/>
                <a:cs typeface="Courier" charset="0"/>
              </a:rPr>
              <a:t> o.m; </a:t>
            </a:r>
            <a:r>
              <a:rPr lang="pl-PL" sz="1400" dirty="0" smtClean="0">
                <a:latin typeface="Courier" charset="0"/>
                <a:ea typeface="Courier" charset="0"/>
                <a:cs typeface="Courier" charset="0"/>
              </a:rPr>
              <a:t>	</a:t>
            </a:r>
            <a:r>
              <a:rPr lang="pl-PL" sz="1400" dirty="0" smtClean="0">
                <a:solidFill>
                  <a:schemeClr val="bg1">
                    <a:lumMod val="50000"/>
                  </a:schemeClr>
                </a:solidFill>
                <a:latin typeface="Courier" charset="0"/>
                <a:ea typeface="Courier" charset="0"/>
                <a:cs typeface="Courier" charset="0"/>
              </a:rPr>
              <a:t>	// </a:t>
            </a:r>
            <a:r>
              <a:rPr lang="fr-FR" sz="1400" dirty="0" smtClean="0">
                <a:solidFill>
                  <a:schemeClr val="bg1">
                    <a:lumMod val="50000"/>
                  </a:schemeClr>
                </a:solidFill>
                <a:latin typeface="Courier" charset="0"/>
                <a:ea typeface="Courier" charset="0"/>
                <a:cs typeface="Courier" charset="0"/>
              </a:rPr>
              <a:t>Supprimer la méthode</a:t>
            </a:r>
            <a:r>
              <a:rPr lang="pl-PL" sz="1400" dirty="0" smtClean="0">
                <a:solidFill>
                  <a:schemeClr val="bg1">
                    <a:lumMod val="50000"/>
                  </a:schemeClr>
                </a:solidFill>
                <a:latin typeface="Courier" charset="0"/>
                <a:ea typeface="Courier" charset="0"/>
                <a:cs typeface="Courier" charset="0"/>
              </a:rPr>
              <a:t>.</a:t>
            </a:r>
            <a:endParaRPr lang="pl-PL" sz="1400" dirty="0">
              <a:solidFill>
                <a:schemeClr val="bg1">
                  <a:lumMod val="50000"/>
                </a:schemeClr>
              </a:solidFill>
              <a:latin typeface="Courier" charset="0"/>
              <a:ea typeface="Courier" charset="0"/>
              <a:cs typeface="Courier" charset="0"/>
            </a:endParaRPr>
          </a:p>
        </p:txBody>
      </p:sp>
      <p:pic>
        <p:nvPicPr>
          <p:cNvPr id="10" name="Image 9"/>
          <p:cNvPicPr>
            <a:picLocks noChangeAspect="1"/>
          </p:cNvPicPr>
          <p:nvPr/>
        </p:nvPicPr>
        <p:blipFill>
          <a:blip r:embed="rId4"/>
          <a:stretch>
            <a:fillRect/>
          </a:stretch>
        </p:blipFill>
        <p:spPr>
          <a:xfrm>
            <a:off x="9005479" y="5746846"/>
            <a:ext cx="549088" cy="549088"/>
          </a:xfrm>
          <a:prstGeom prst="rect">
            <a:avLst/>
          </a:prstGeom>
        </p:spPr>
      </p:pic>
    </p:spTree>
    <p:extLst>
      <p:ext uri="{BB962C8B-B14F-4D97-AF65-F5344CB8AC3E}">
        <p14:creationId xmlns:p14="http://schemas.microsoft.com/office/powerpoint/2010/main" val="406433204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5" y="849220"/>
            <a:ext cx="8796531" cy="3299860"/>
          </a:xfrm>
        </p:spPr>
        <p:txBody>
          <a:bodyPr>
            <a:noAutofit/>
          </a:bodyPr>
          <a:lstStyle/>
          <a:p>
            <a:pPr>
              <a:buFont typeface="Wingdings" panose="05000000000000000000" pitchFamily="2" charset="2"/>
              <a:buChar char="Ø"/>
            </a:pPr>
            <a:r>
              <a:rPr lang="fr-FR" dirty="0"/>
              <a:t>S’il y a plus de paramètres, il n’y a aucune façon d’accéder directement à ces derniers</a:t>
            </a:r>
          </a:p>
          <a:p>
            <a:pPr>
              <a:buFont typeface="Wingdings" panose="05000000000000000000" pitchFamily="2" charset="2"/>
              <a:buChar char="Ø"/>
            </a:pPr>
            <a:r>
              <a:rPr lang="fr-FR" dirty="0"/>
              <a:t>On peut utiliser l’objet </a:t>
            </a:r>
            <a:r>
              <a:rPr lang="fr-FR" sz="2000" dirty="0">
                <a:latin typeface="Courier" charset="0"/>
                <a:ea typeface="Courier" charset="0"/>
                <a:cs typeface="Courier" charset="0"/>
              </a:rPr>
              <a:t>arguments</a:t>
            </a:r>
            <a:endParaRPr lang="fr-FR" dirty="0"/>
          </a:p>
          <a:p>
            <a:pPr lvl="1">
              <a:buFont typeface="Wingdings" panose="05000000000000000000" pitchFamily="2" charset="2"/>
              <a:buChar char="Ø"/>
            </a:pPr>
            <a:r>
              <a:rPr lang="fr-FR" dirty="0"/>
              <a:t>Tableau contenant l’ensemble des paramètres transmises </a:t>
            </a:r>
          </a:p>
          <a:p>
            <a:pPr lvl="1">
              <a:buFont typeface="Wingdings" panose="05000000000000000000" pitchFamily="2" charset="2"/>
              <a:buChar char="Ø"/>
            </a:pPr>
            <a:r>
              <a:rPr lang="fr-FR" dirty="0"/>
              <a:t>Permet de définir des fonctions avec un nombre quelconque de paramètres </a:t>
            </a:r>
          </a:p>
          <a:p>
            <a:pPr>
              <a:buFont typeface="Wingdings" panose="05000000000000000000" pitchFamily="2" charset="2"/>
              <a:buChar char="Ø"/>
            </a:pPr>
            <a:endParaRPr lang="fr-FR" dirty="0"/>
          </a:p>
        </p:txBody>
      </p:sp>
      <p:sp>
        <p:nvSpPr>
          <p:cNvPr id="9" name="ZoneTexte 8"/>
          <p:cNvSpPr txBox="1"/>
          <p:nvPr/>
        </p:nvSpPr>
        <p:spPr>
          <a:xfrm>
            <a:off x="1836589" y="3861048"/>
            <a:ext cx="7569200" cy="2625759"/>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200" dirty="0" err="1">
                <a:solidFill>
                  <a:schemeClr val="accent3"/>
                </a:solidFill>
                <a:latin typeface="Courier" charset="0"/>
                <a:ea typeface="Courier" charset="0"/>
                <a:cs typeface="Courier" charset="0"/>
              </a:rPr>
              <a:t>function</a:t>
            </a:r>
            <a:r>
              <a:rPr lang="fr-FR" sz="1200" dirty="0">
                <a:solidFill>
                  <a:schemeClr val="bg1">
                    <a:lumMod val="50000"/>
                  </a:schemeClr>
                </a:solidFill>
                <a:latin typeface="Courier" charset="0"/>
                <a:ea typeface="Courier" charset="0"/>
                <a:cs typeface="Courier" charset="0"/>
              </a:rPr>
              <a:t> </a:t>
            </a:r>
            <a:r>
              <a:rPr lang="fr-FR" sz="1200" dirty="0">
                <a:latin typeface="Courier" charset="0"/>
                <a:ea typeface="Courier" charset="0"/>
                <a:cs typeface="Courier" charset="0"/>
              </a:rPr>
              <a:t>max(/* ... */) </a:t>
            </a:r>
            <a:r>
              <a:rPr lang="fr-FR" sz="1200" dirty="0" smtClean="0">
                <a:latin typeface="Courier" charset="0"/>
                <a:ea typeface="Courier" charset="0"/>
                <a:cs typeface="Courier" charset="0"/>
              </a:rPr>
              <a:t>{</a:t>
            </a:r>
          </a:p>
          <a:p>
            <a:r>
              <a:rPr lang="fr-FR" sz="1200" dirty="0">
                <a:latin typeface="Courier" charset="0"/>
                <a:ea typeface="Courier" charset="0"/>
                <a:cs typeface="Courier" charset="0"/>
              </a:rPr>
              <a:t> </a:t>
            </a:r>
            <a:r>
              <a:rPr lang="fr-FR" sz="1200" dirty="0" smtClean="0">
                <a:latin typeface="Courier" charset="0"/>
                <a:ea typeface="Courier" charset="0"/>
                <a:cs typeface="Courier" charset="0"/>
              </a:rPr>
              <a:t>    // On initialise à – l’infini :D </a:t>
            </a:r>
            <a:endParaRPr lang="fr-FR" sz="1200" dirty="0">
              <a:latin typeface="Courier" charset="0"/>
              <a:ea typeface="Courier" charset="0"/>
              <a:cs typeface="Courier" charset="0"/>
            </a:endParaRPr>
          </a:p>
          <a:p>
            <a:pPr lvl="1"/>
            <a:r>
              <a:rPr lang="fr-FR" sz="1200" dirty="0">
                <a:solidFill>
                  <a:schemeClr val="accent3"/>
                </a:solidFill>
                <a:latin typeface="Courier" charset="0"/>
                <a:ea typeface="Courier" charset="0"/>
                <a:cs typeface="Courier" charset="0"/>
              </a:rPr>
              <a:t>var</a:t>
            </a:r>
            <a:r>
              <a:rPr lang="fr-FR" sz="1200" dirty="0">
                <a:solidFill>
                  <a:schemeClr val="bg1">
                    <a:lumMod val="50000"/>
                  </a:schemeClr>
                </a:solidFill>
                <a:latin typeface="Courier" charset="0"/>
                <a:ea typeface="Courier" charset="0"/>
                <a:cs typeface="Courier" charset="0"/>
              </a:rPr>
              <a:t> </a:t>
            </a:r>
            <a:r>
              <a:rPr lang="fr-FR" sz="1200" dirty="0">
                <a:latin typeface="Courier" charset="0"/>
                <a:ea typeface="Courier" charset="0"/>
                <a:cs typeface="Courier" charset="0"/>
              </a:rPr>
              <a:t>max = </a:t>
            </a:r>
            <a:r>
              <a:rPr lang="fr-FR" sz="1200" dirty="0" err="1">
                <a:latin typeface="Courier" charset="0"/>
                <a:ea typeface="Courier" charset="0"/>
                <a:cs typeface="Courier" charset="0"/>
              </a:rPr>
              <a:t>Number.NEGATIVE_INFINITY</a:t>
            </a:r>
            <a:r>
              <a:rPr lang="fr-FR" sz="1200" dirty="0">
                <a:latin typeface="Courier" charset="0"/>
                <a:ea typeface="Courier" charset="0"/>
                <a:cs typeface="Courier" charset="0"/>
              </a:rPr>
              <a:t>;</a:t>
            </a:r>
          </a:p>
          <a:p>
            <a:pPr lvl="1"/>
            <a:r>
              <a:rPr lang="fr-FR" sz="1200" dirty="0">
                <a:solidFill>
                  <a:schemeClr val="bg1">
                    <a:lumMod val="50000"/>
                  </a:schemeClr>
                </a:solidFill>
                <a:latin typeface="Courier" charset="0"/>
                <a:ea typeface="Courier" charset="0"/>
                <a:cs typeface="Courier" charset="0"/>
              </a:rPr>
              <a:t>// </a:t>
            </a:r>
            <a:r>
              <a:rPr lang="fr-FR" sz="1200" dirty="0" smtClean="0">
                <a:solidFill>
                  <a:schemeClr val="bg1">
                    <a:lumMod val="50000"/>
                  </a:schemeClr>
                </a:solidFill>
                <a:latin typeface="Courier" charset="0"/>
                <a:ea typeface="Courier" charset="0"/>
                <a:cs typeface="Courier" charset="0"/>
              </a:rPr>
              <a:t>On boucle sur les arguments pour chercher le plus grand.</a:t>
            </a:r>
            <a:endParaRPr lang="fr-FR" sz="1200" dirty="0">
              <a:solidFill>
                <a:schemeClr val="bg1">
                  <a:lumMod val="50000"/>
                </a:schemeClr>
              </a:solidFill>
              <a:latin typeface="Courier" charset="0"/>
              <a:ea typeface="Courier" charset="0"/>
              <a:cs typeface="Courier" charset="0"/>
            </a:endParaRPr>
          </a:p>
          <a:p>
            <a:pPr lvl="1"/>
            <a:r>
              <a:rPr lang="fr-FR" sz="1200" dirty="0" smtClean="0">
                <a:solidFill>
                  <a:schemeClr val="accent3"/>
                </a:solidFill>
                <a:latin typeface="Courier" charset="0"/>
                <a:ea typeface="Courier" charset="0"/>
                <a:cs typeface="Courier" charset="0"/>
              </a:rPr>
              <a:t>for</a:t>
            </a:r>
            <a:r>
              <a:rPr lang="fr-FR" sz="1200" dirty="0" smtClean="0">
                <a:solidFill>
                  <a:schemeClr val="bg1">
                    <a:lumMod val="50000"/>
                  </a:schemeClr>
                </a:solidFill>
                <a:latin typeface="Courier" charset="0"/>
                <a:ea typeface="Courier" charset="0"/>
                <a:cs typeface="Courier" charset="0"/>
              </a:rPr>
              <a:t> </a:t>
            </a:r>
            <a:r>
              <a:rPr lang="fr-FR" sz="1200" dirty="0" smtClean="0">
                <a:latin typeface="Courier" charset="0"/>
                <a:ea typeface="Courier" charset="0"/>
                <a:cs typeface="Courier" charset="0"/>
              </a:rPr>
              <a:t>(</a:t>
            </a:r>
            <a:r>
              <a:rPr lang="fr-FR" sz="1200" dirty="0">
                <a:solidFill>
                  <a:schemeClr val="accent3"/>
                </a:solidFill>
                <a:latin typeface="Courier" charset="0"/>
                <a:ea typeface="Courier" charset="0"/>
                <a:cs typeface="Courier" charset="0"/>
              </a:rPr>
              <a:t>var</a:t>
            </a:r>
            <a:r>
              <a:rPr lang="fr-FR" sz="1200" dirty="0">
                <a:latin typeface="Courier" charset="0"/>
                <a:ea typeface="Courier" charset="0"/>
                <a:cs typeface="Courier" charset="0"/>
              </a:rPr>
              <a:t> i = 0; i &lt; </a:t>
            </a:r>
            <a:r>
              <a:rPr lang="fr-FR" sz="1200" dirty="0" err="1">
                <a:latin typeface="Courier" charset="0"/>
                <a:ea typeface="Courier" charset="0"/>
                <a:cs typeface="Courier" charset="0"/>
              </a:rPr>
              <a:t>arguments.length</a:t>
            </a:r>
            <a:r>
              <a:rPr lang="fr-FR" sz="1200" dirty="0">
                <a:latin typeface="Courier" charset="0"/>
                <a:ea typeface="Courier" charset="0"/>
                <a:cs typeface="Courier" charset="0"/>
              </a:rPr>
              <a:t>; i++)</a:t>
            </a:r>
          </a:p>
          <a:p>
            <a:pPr lvl="1"/>
            <a:r>
              <a:rPr lang="fr-FR" sz="1200" dirty="0" smtClean="0">
                <a:solidFill>
                  <a:schemeClr val="accent3"/>
                </a:solidFill>
                <a:latin typeface="Courier" charset="0"/>
                <a:ea typeface="Courier" charset="0"/>
                <a:cs typeface="Courier" charset="0"/>
              </a:rPr>
              <a:t>	if</a:t>
            </a:r>
            <a:r>
              <a:rPr lang="fr-FR" sz="1200" dirty="0" smtClean="0">
                <a:solidFill>
                  <a:schemeClr val="bg1">
                    <a:lumMod val="50000"/>
                  </a:schemeClr>
                </a:solidFill>
                <a:latin typeface="Courier" charset="0"/>
                <a:ea typeface="Courier" charset="0"/>
                <a:cs typeface="Courier" charset="0"/>
              </a:rPr>
              <a:t> </a:t>
            </a:r>
            <a:r>
              <a:rPr lang="fr-FR" sz="1200" dirty="0">
                <a:latin typeface="Courier" charset="0"/>
                <a:ea typeface="Courier" charset="0"/>
                <a:cs typeface="Courier" charset="0"/>
              </a:rPr>
              <a:t>(arguments[i] &gt; max) max = arguments[i</a:t>
            </a:r>
            <a:r>
              <a:rPr lang="fr-FR" sz="1200" dirty="0" smtClean="0">
                <a:latin typeface="Courier" charset="0"/>
                <a:ea typeface="Courier" charset="0"/>
                <a:cs typeface="Courier" charset="0"/>
              </a:rPr>
              <a:t>];</a:t>
            </a:r>
          </a:p>
          <a:p>
            <a:pPr lvl="1"/>
            <a:r>
              <a:rPr lang="fr-FR" sz="1200" dirty="0" smtClean="0">
                <a:latin typeface="Courier" charset="0"/>
                <a:ea typeface="Courier" charset="0"/>
                <a:cs typeface="Courier" charset="0"/>
              </a:rPr>
              <a:t> </a:t>
            </a:r>
            <a:r>
              <a:rPr lang="fr-FR" sz="1200" dirty="0" smtClean="0">
                <a:solidFill>
                  <a:schemeClr val="accent3"/>
                </a:solidFill>
                <a:latin typeface="Courier" charset="0"/>
                <a:ea typeface="Courier" charset="0"/>
                <a:cs typeface="Courier" charset="0"/>
              </a:rPr>
              <a:t>return</a:t>
            </a:r>
            <a:r>
              <a:rPr lang="fr-FR" sz="1200" dirty="0" smtClean="0">
                <a:solidFill>
                  <a:schemeClr val="bg1">
                    <a:lumMod val="50000"/>
                  </a:schemeClr>
                </a:solidFill>
                <a:latin typeface="Courier" charset="0"/>
                <a:ea typeface="Courier" charset="0"/>
                <a:cs typeface="Courier" charset="0"/>
              </a:rPr>
              <a:t> </a:t>
            </a:r>
            <a:r>
              <a:rPr lang="fr-FR" sz="1200" dirty="0">
                <a:latin typeface="Courier" charset="0"/>
                <a:ea typeface="Courier" charset="0"/>
                <a:cs typeface="Courier" charset="0"/>
              </a:rPr>
              <a:t>max;</a:t>
            </a:r>
          </a:p>
          <a:p>
            <a:r>
              <a:rPr lang="fr-FR" sz="1200" dirty="0" smtClean="0">
                <a:solidFill>
                  <a:schemeClr val="bg1">
                    <a:lumMod val="50000"/>
                  </a:schemeClr>
                </a:solidFill>
                <a:latin typeface="Courier" charset="0"/>
                <a:ea typeface="Courier" charset="0"/>
                <a:cs typeface="Courier" charset="0"/>
              </a:rPr>
              <a:t>}</a:t>
            </a:r>
          </a:p>
          <a:p>
            <a:endParaRPr lang="fr-FR" sz="1200" dirty="0" smtClean="0">
              <a:solidFill>
                <a:schemeClr val="bg1">
                  <a:lumMod val="50000"/>
                </a:schemeClr>
              </a:solidFill>
              <a:latin typeface="Courier" charset="0"/>
              <a:ea typeface="Courier" charset="0"/>
              <a:cs typeface="Courier" charset="0"/>
            </a:endParaRPr>
          </a:p>
          <a:p>
            <a:r>
              <a:rPr lang="fr-FR" sz="1200" dirty="0" smtClean="0">
                <a:solidFill>
                  <a:schemeClr val="bg1">
                    <a:lumMod val="50000"/>
                  </a:schemeClr>
                </a:solidFill>
                <a:latin typeface="Courier" charset="0"/>
                <a:ea typeface="Courier" charset="0"/>
                <a:cs typeface="Courier" charset="0"/>
              </a:rPr>
              <a:t>//Appeler avec autant de paramètres que vous voulez</a:t>
            </a:r>
            <a:endParaRPr lang="fr-FR" sz="1200" dirty="0">
              <a:solidFill>
                <a:schemeClr val="bg1">
                  <a:lumMod val="50000"/>
                </a:schemeClr>
              </a:solidFill>
              <a:latin typeface="Courier" charset="0"/>
              <a:ea typeface="Courier" charset="0"/>
              <a:cs typeface="Courier" charset="0"/>
            </a:endParaRPr>
          </a:p>
          <a:p>
            <a:r>
              <a:rPr lang="en-US" sz="1200" dirty="0" err="1">
                <a:solidFill>
                  <a:schemeClr val="accent3"/>
                </a:solidFill>
                <a:latin typeface="Courier" charset="0"/>
                <a:ea typeface="Courier" charset="0"/>
                <a:cs typeface="Courier" charset="0"/>
              </a:rPr>
              <a:t>var</a:t>
            </a:r>
            <a:r>
              <a:rPr lang="en-US" sz="1200" dirty="0">
                <a:latin typeface="Courier" charset="0"/>
                <a:ea typeface="Courier" charset="0"/>
                <a:cs typeface="Courier" charset="0"/>
              </a:rPr>
              <a:t> largest = max(1, 10, </a:t>
            </a:r>
            <a:r>
              <a:rPr lang="en-US" sz="1200" dirty="0" smtClean="0">
                <a:latin typeface="Courier" charset="0"/>
                <a:ea typeface="Courier" charset="0"/>
                <a:cs typeface="Courier" charset="0"/>
              </a:rPr>
              <a:t>2, 20, </a:t>
            </a:r>
            <a:r>
              <a:rPr lang="en-US" sz="1200" dirty="0">
                <a:latin typeface="Courier" charset="0"/>
                <a:ea typeface="Courier" charset="0"/>
                <a:cs typeface="Courier" charset="0"/>
              </a:rPr>
              <a:t>3, </a:t>
            </a:r>
            <a:r>
              <a:rPr lang="en-US" sz="1200" dirty="0" smtClean="0">
                <a:latin typeface="Courier" charset="0"/>
                <a:ea typeface="Courier" charset="0"/>
                <a:cs typeface="Courier" charset="0"/>
              </a:rPr>
              <a:t>30</a:t>
            </a:r>
            <a:r>
              <a:rPr lang="en-US" sz="1200" dirty="0">
                <a:latin typeface="Courier" charset="0"/>
                <a:ea typeface="Courier" charset="0"/>
                <a:cs typeface="Courier" charset="0"/>
              </a:rPr>
              <a:t>, 4, </a:t>
            </a:r>
            <a:r>
              <a:rPr lang="en-US" sz="1200" dirty="0" smtClean="0">
                <a:latin typeface="Courier" charset="0"/>
                <a:ea typeface="Courier" charset="0"/>
                <a:cs typeface="Courier" charset="0"/>
              </a:rPr>
              <a:t>400, 500</a:t>
            </a:r>
            <a:r>
              <a:rPr lang="en-US" sz="1200" dirty="0">
                <a:latin typeface="Courier" charset="0"/>
                <a:ea typeface="Courier" charset="0"/>
                <a:cs typeface="Courier" charset="0"/>
              </a:rPr>
              <a:t>, 6); </a:t>
            </a:r>
            <a:r>
              <a:rPr lang="en-US" sz="1200" dirty="0" smtClean="0">
                <a:solidFill>
                  <a:schemeClr val="bg1">
                    <a:lumMod val="50000"/>
                  </a:schemeClr>
                </a:solidFill>
                <a:latin typeface="Courier" charset="0"/>
                <a:ea typeface="Courier" charset="0"/>
                <a:cs typeface="Courier" charset="0"/>
              </a:rPr>
              <a:t>	// </a:t>
            </a:r>
            <a:r>
              <a:rPr lang="en-US" sz="1200" dirty="0">
                <a:solidFill>
                  <a:schemeClr val="bg1">
                    <a:lumMod val="50000"/>
                  </a:schemeClr>
                </a:solidFill>
                <a:latin typeface="Courier" charset="0"/>
                <a:ea typeface="Courier" charset="0"/>
                <a:cs typeface="Courier" charset="0"/>
              </a:rPr>
              <a:t>=&gt; </a:t>
            </a:r>
            <a:r>
              <a:rPr lang="en-US" sz="1200" dirty="0" smtClean="0">
                <a:solidFill>
                  <a:schemeClr val="bg1">
                    <a:lumMod val="50000"/>
                  </a:schemeClr>
                </a:solidFill>
                <a:latin typeface="Courier" charset="0"/>
                <a:ea typeface="Courier" charset="0"/>
                <a:cs typeface="Courier" charset="0"/>
              </a:rPr>
              <a:t>500</a:t>
            </a:r>
            <a:endParaRPr lang="fr-FR" sz="1200" dirty="0" smtClean="0">
              <a:solidFill>
                <a:schemeClr val="bg1">
                  <a:lumMod val="50000"/>
                </a:schemeClr>
              </a:solidFill>
              <a:latin typeface="Courier" charset="0"/>
              <a:ea typeface="Courier" charset="0"/>
              <a:cs typeface="Courier" charset="0"/>
            </a:endParaRPr>
          </a:p>
        </p:txBody>
      </p:sp>
      <p:pic>
        <p:nvPicPr>
          <p:cNvPr id="10" name="Image 9"/>
          <p:cNvPicPr>
            <a:picLocks noChangeAspect="1"/>
          </p:cNvPicPr>
          <p:nvPr/>
        </p:nvPicPr>
        <p:blipFill>
          <a:blip r:embed="rId4"/>
          <a:stretch>
            <a:fillRect/>
          </a:stretch>
        </p:blipFill>
        <p:spPr>
          <a:xfrm>
            <a:off x="1211551" y="4826792"/>
            <a:ext cx="549088" cy="694269"/>
          </a:xfrm>
          <a:prstGeom prst="rect">
            <a:avLst/>
          </a:prstGeom>
        </p:spPr>
      </p:pic>
    </p:spTree>
    <p:extLst>
      <p:ext uri="{BB962C8B-B14F-4D97-AF65-F5344CB8AC3E}">
        <p14:creationId xmlns:p14="http://schemas.microsoft.com/office/powerpoint/2010/main" val="121862728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 </a:t>
            </a:r>
            <a:r>
              <a:rPr lang="fr-FR" sz="3200" b="1" dirty="0" smtClean="0"/>
              <a:t>(callback </a:t>
            </a:r>
            <a:r>
              <a:rPr lang="fr-FR" sz="3200" b="1" dirty="0" err="1" smtClean="0"/>
              <a:t>function</a:t>
            </a:r>
            <a:r>
              <a:rPr lang="fr-FR" sz="3200" b="1" dirty="0" smtClean="0"/>
              <a:t>)</a:t>
            </a:r>
            <a:endParaRPr lang="fr-FR" sz="3200" b="1"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5" y="849220"/>
            <a:ext cx="8796531" cy="4956044"/>
          </a:xfrm>
        </p:spPr>
        <p:txBody>
          <a:bodyPr>
            <a:noAutofit/>
          </a:bodyPr>
          <a:lstStyle/>
          <a:p>
            <a:pPr algn="just">
              <a:buFont typeface="Wingdings" panose="05000000000000000000" pitchFamily="2" charset="2"/>
              <a:buChar char="Ø"/>
            </a:pPr>
            <a:r>
              <a:rPr lang="fr-FR" dirty="0"/>
              <a:t>Une fonction de rappel </a:t>
            </a:r>
            <a:r>
              <a:rPr lang="fr-FR" dirty="0">
                <a:solidFill>
                  <a:srgbClr val="0070C0"/>
                </a:solidFill>
              </a:rPr>
              <a:t>callback </a:t>
            </a:r>
            <a:r>
              <a:rPr lang="fr-FR" dirty="0" err="1">
                <a:solidFill>
                  <a:srgbClr val="0070C0"/>
                </a:solidFill>
              </a:rPr>
              <a:t>function</a:t>
            </a:r>
            <a:r>
              <a:rPr lang="fr-FR" dirty="0">
                <a:solidFill>
                  <a:srgbClr val="0070C0"/>
                </a:solidFill>
              </a:rPr>
              <a:t> </a:t>
            </a:r>
            <a:r>
              <a:rPr lang="fr-FR" dirty="0"/>
              <a:t>est une fonction passée en paramètre d’une autre fonction. Pour JavaScript, c’est le cas par exemple </a:t>
            </a:r>
            <a:r>
              <a:rPr lang="fr-FR" dirty="0" smtClean="0"/>
              <a:t>de</a:t>
            </a:r>
            <a:r>
              <a:rPr lang="fr-FR" dirty="0"/>
              <a:t> </a:t>
            </a:r>
            <a:r>
              <a:rPr lang="fr-FR" i="1" dirty="0" err="1"/>
              <a:t>setTimeout</a:t>
            </a:r>
            <a:r>
              <a:rPr lang="fr-FR" i="1" dirty="0"/>
              <a:t>()</a:t>
            </a:r>
            <a:r>
              <a:rPr lang="fr-FR" dirty="0"/>
              <a:t>, </a:t>
            </a:r>
            <a:r>
              <a:rPr lang="fr-FR" i="1" dirty="0" err="1"/>
              <a:t>setInterval</a:t>
            </a:r>
            <a:r>
              <a:rPr lang="fr-FR" i="1" dirty="0"/>
              <a:t>()</a:t>
            </a:r>
            <a:r>
              <a:rPr lang="fr-FR" dirty="0"/>
              <a:t> ou encore des fonctions appelées par un gestionnaire </a:t>
            </a:r>
            <a:r>
              <a:rPr lang="fr-FR" dirty="0" smtClean="0"/>
              <a:t>d’événement (client </a:t>
            </a:r>
            <a:r>
              <a:rPr lang="fr-FR" dirty="0" err="1" smtClean="0"/>
              <a:t>side</a:t>
            </a:r>
            <a:r>
              <a:rPr lang="fr-FR" dirty="0" smtClean="0"/>
              <a:t>).</a:t>
            </a:r>
          </a:p>
          <a:p>
            <a:pPr algn="just">
              <a:buFont typeface="Wingdings" panose="05000000000000000000" pitchFamily="2" charset="2"/>
              <a:buChar char="Ø"/>
            </a:pPr>
            <a:r>
              <a:rPr lang="fr-FR" dirty="0" smtClean="0"/>
              <a:t>Permettent la généricité de traitement.</a:t>
            </a:r>
            <a:endParaRPr lang="fr-FR" dirty="0"/>
          </a:p>
        </p:txBody>
      </p:sp>
      <p:pic>
        <p:nvPicPr>
          <p:cNvPr id="10" name="Image 9"/>
          <p:cNvPicPr>
            <a:picLocks noChangeAspect="1"/>
          </p:cNvPicPr>
          <p:nvPr/>
        </p:nvPicPr>
        <p:blipFill>
          <a:blip r:embed="rId4"/>
          <a:stretch>
            <a:fillRect/>
          </a:stretch>
        </p:blipFill>
        <p:spPr>
          <a:xfrm>
            <a:off x="1532657" y="4615127"/>
            <a:ext cx="549088" cy="549088"/>
          </a:xfrm>
          <a:prstGeom prst="rect">
            <a:avLst/>
          </a:prstGeom>
        </p:spPr>
      </p:pic>
    </p:spTree>
    <p:extLst>
      <p:ext uri="{BB962C8B-B14F-4D97-AF65-F5344CB8AC3E}">
        <p14:creationId xmlns:p14="http://schemas.microsoft.com/office/powerpoint/2010/main" val="3608122805"/>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 </a:t>
            </a:r>
            <a:r>
              <a:rPr lang="fr-FR" sz="3200" b="1" dirty="0" smtClean="0"/>
              <a:t>(callback </a:t>
            </a:r>
            <a:r>
              <a:rPr lang="fr-FR" sz="3200" b="1" dirty="0" err="1" smtClean="0"/>
              <a:t>function</a:t>
            </a:r>
            <a:r>
              <a:rPr lang="fr-FR" sz="3200" b="1" dirty="0" smtClean="0"/>
              <a:t>)</a:t>
            </a:r>
            <a:endParaRPr lang="fr-FR" sz="3200" b="1"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032945" y="849220"/>
            <a:ext cx="8796531" cy="4956044"/>
          </a:xfrm>
        </p:spPr>
        <p:txBody>
          <a:bodyPr>
            <a:noAutofit/>
          </a:bodyPr>
          <a:lstStyle/>
          <a:p>
            <a:pPr algn="just">
              <a:buFont typeface="Wingdings" panose="05000000000000000000" pitchFamily="2" charset="2"/>
              <a:buChar char="Ø"/>
            </a:pPr>
            <a:r>
              <a:rPr lang="fr-FR" dirty="0"/>
              <a:t>Une fonction de rappel </a:t>
            </a:r>
            <a:r>
              <a:rPr lang="fr-FR" dirty="0">
                <a:solidFill>
                  <a:srgbClr val="0070C0"/>
                </a:solidFill>
              </a:rPr>
              <a:t>callback </a:t>
            </a:r>
            <a:r>
              <a:rPr lang="fr-FR" dirty="0" err="1">
                <a:solidFill>
                  <a:srgbClr val="0070C0"/>
                </a:solidFill>
              </a:rPr>
              <a:t>function</a:t>
            </a:r>
            <a:r>
              <a:rPr lang="fr-FR" dirty="0">
                <a:solidFill>
                  <a:srgbClr val="0070C0"/>
                </a:solidFill>
              </a:rPr>
              <a:t> </a:t>
            </a:r>
            <a:r>
              <a:rPr lang="fr-FR" dirty="0"/>
              <a:t>est une fonction passée en paramètre d’une autre fonction. Pour JavaScript, c’est le cas par exemple </a:t>
            </a:r>
            <a:r>
              <a:rPr lang="fr-FR" dirty="0" smtClean="0"/>
              <a:t>de</a:t>
            </a:r>
            <a:r>
              <a:rPr lang="fr-FR" dirty="0"/>
              <a:t> </a:t>
            </a:r>
            <a:r>
              <a:rPr lang="fr-FR" i="1" dirty="0" err="1"/>
              <a:t>setTimeout</a:t>
            </a:r>
            <a:r>
              <a:rPr lang="fr-FR" i="1" dirty="0"/>
              <a:t>()</a:t>
            </a:r>
            <a:r>
              <a:rPr lang="fr-FR" dirty="0"/>
              <a:t>, </a:t>
            </a:r>
            <a:r>
              <a:rPr lang="fr-FR" i="1" dirty="0" err="1"/>
              <a:t>setInterval</a:t>
            </a:r>
            <a:r>
              <a:rPr lang="fr-FR" i="1" dirty="0"/>
              <a:t>()</a:t>
            </a:r>
            <a:r>
              <a:rPr lang="fr-FR" dirty="0"/>
              <a:t> ou encore des fonctions appelées par un gestionnaire </a:t>
            </a:r>
            <a:r>
              <a:rPr lang="fr-FR" dirty="0" smtClean="0"/>
              <a:t>d’événement (client </a:t>
            </a:r>
            <a:r>
              <a:rPr lang="fr-FR" dirty="0" err="1" smtClean="0"/>
              <a:t>side</a:t>
            </a:r>
            <a:r>
              <a:rPr lang="fr-FR" dirty="0" smtClean="0"/>
              <a:t>).</a:t>
            </a:r>
          </a:p>
          <a:p>
            <a:pPr algn="just">
              <a:buFont typeface="Wingdings" panose="05000000000000000000" pitchFamily="2" charset="2"/>
              <a:buChar char="Ø"/>
            </a:pPr>
            <a:r>
              <a:rPr lang="fr-FR" dirty="0" smtClean="0"/>
              <a:t>Permettent la généricité de traitement.</a:t>
            </a:r>
            <a:endParaRPr lang="fr-FR" dirty="0"/>
          </a:p>
        </p:txBody>
      </p:sp>
      <p:sp>
        <p:nvSpPr>
          <p:cNvPr id="9" name="ZoneTexte 8"/>
          <p:cNvSpPr txBox="1"/>
          <p:nvPr/>
        </p:nvSpPr>
        <p:spPr>
          <a:xfrm>
            <a:off x="1332533" y="3356992"/>
            <a:ext cx="7572316" cy="3347232"/>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200" dirty="0">
                <a:solidFill>
                  <a:schemeClr val="bg1">
                    <a:lumMod val="50000"/>
                  </a:schemeClr>
                </a:solidFill>
                <a:latin typeface="Courier" charset="0"/>
                <a:ea typeface="Courier" charset="0"/>
                <a:cs typeface="Courier" charset="0"/>
              </a:rPr>
              <a:t>// </a:t>
            </a:r>
            <a:r>
              <a:rPr lang="fr-FR" sz="1200" dirty="0" smtClean="0">
                <a:solidFill>
                  <a:schemeClr val="bg1">
                    <a:lumMod val="50000"/>
                  </a:schemeClr>
                </a:solidFill>
                <a:latin typeface="Courier" charset="0"/>
                <a:ea typeface="Courier" charset="0"/>
                <a:cs typeface="Courier" charset="0"/>
              </a:rPr>
              <a:t>Retourne une fonction qui calcule f(g)</a:t>
            </a:r>
            <a:endParaRPr lang="fr-FR" sz="1200" dirty="0">
              <a:solidFill>
                <a:schemeClr val="bg1">
                  <a:lumMod val="50000"/>
                </a:schemeClr>
              </a:solidFill>
              <a:latin typeface="Courier" charset="0"/>
              <a:ea typeface="Courier" charset="0"/>
              <a:cs typeface="Courier" charset="0"/>
            </a:endParaRPr>
          </a:p>
          <a:p>
            <a:r>
              <a:rPr lang="fr-FR" sz="1200" dirty="0">
                <a:solidFill>
                  <a:schemeClr val="bg1">
                    <a:lumMod val="50000"/>
                  </a:schemeClr>
                </a:solidFill>
                <a:latin typeface="Courier" charset="0"/>
                <a:ea typeface="Courier" charset="0"/>
                <a:cs typeface="Courier" charset="0"/>
              </a:rPr>
              <a:t>// </a:t>
            </a:r>
            <a:r>
              <a:rPr lang="fr-FR" sz="1200" dirty="0" smtClean="0">
                <a:solidFill>
                  <a:schemeClr val="bg1">
                    <a:lumMod val="50000"/>
                  </a:schemeClr>
                </a:solidFill>
                <a:latin typeface="Courier" charset="0"/>
                <a:ea typeface="Courier" charset="0"/>
                <a:cs typeface="Courier" charset="0"/>
              </a:rPr>
              <a:t>La fonction retournée g passe tous ces arguments à f, puis retourne la valeur de retour de f. (c’est le principe de </a:t>
            </a:r>
            <a:r>
              <a:rPr lang="fr-FR" sz="1200" dirty="0" err="1" smtClean="0">
                <a:solidFill>
                  <a:schemeClr val="bg1">
                    <a:lumMod val="50000"/>
                  </a:schemeClr>
                </a:solidFill>
                <a:latin typeface="Courier" charset="0"/>
                <a:ea typeface="Courier" charset="0"/>
                <a:cs typeface="Courier" charset="0"/>
              </a:rPr>
              <a:t>f°g</a:t>
            </a:r>
            <a:r>
              <a:rPr lang="fr-FR" sz="1200" dirty="0" smtClean="0">
                <a:solidFill>
                  <a:schemeClr val="bg1">
                    <a:lumMod val="50000"/>
                  </a:schemeClr>
                </a:solidFill>
                <a:latin typeface="Courier" charset="0"/>
                <a:ea typeface="Courier" charset="0"/>
                <a:cs typeface="Courier" charset="0"/>
              </a:rPr>
              <a:t>).</a:t>
            </a:r>
          </a:p>
          <a:p>
            <a:r>
              <a:rPr lang="fr-FR" sz="1200" dirty="0" smtClean="0">
                <a:solidFill>
                  <a:schemeClr val="bg1">
                    <a:lumMod val="50000"/>
                  </a:schemeClr>
                </a:solidFill>
                <a:latin typeface="Courier" charset="0"/>
                <a:ea typeface="Courier" charset="0"/>
                <a:cs typeface="Courier" charset="0"/>
              </a:rPr>
              <a:t>// f et g sont appelées avec le même </a:t>
            </a:r>
            <a:r>
              <a:rPr lang="fr-FR" sz="1200" dirty="0" err="1" smtClean="0">
                <a:solidFill>
                  <a:schemeClr val="bg1">
                    <a:lumMod val="50000"/>
                  </a:schemeClr>
                </a:solidFill>
                <a:latin typeface="Courier" charset="0"/>
                <a:ea typeface="Courier" charset="0"/>
                <a:cs typeface="Courier" charset="0"/>
              </a:rPr>
              <a:t>this</a:t>
            </a:r>
            <a:r>
              <a:rPr lang="fr-FR" sz="1200" dirty="0" smtClean="0">
                <a:solidFill>
                  <a:schemeClr val="bg1">
                    <a:lumMod val="50000"/>
                  </a:schemeClr>
                </a:solidFill>
                <a:latin typeface="Courier" charset="0"/>
                <a:ea typeface="Courier" charset="0"/>
                <a:cs typeface="Courier" charset="0"/>
              </a:rPr>
              <a:t>.</a:t>
            </a:r>
            <a:endParaRPr lang="fr-FR" sz="1200" dirty="0" smtClean="0">
              <a:latin typeface="Courier" charset="0"/>
              <a:ea typeface="Courier" charset="0"/>
              <a:cs typeface="Courier" charset="0"/>
            </a:endParaRPr>
          </a:p>
          <a:p>
            <a:r>
              <a:rPr lang="fr-FR" sz="1200" dirty="0" err="1" smtClean="0">
                <a:solidFill>
                  <a:schemeClr val="accent3"/>
                </a:solidFill>
                <a:latin typeface="Courier" charset="0"/>
                <a:ea typeface="Courier" charset="0"/>
                <a:cs typeface="Courier" charset="0"/>
              </a:rPr>
              <a:t>function</a:t>
            </a:r>
            <a:r>
              <a:rPr lang="fr-FR" sz="1200" dirty="0" smtClean="0">
                <a:latin typeface="Courier" charset="0"/>
                <a:ea typeface="Courier" charset="0"/>
                <a:cs typeface="Courier" charset="0"/>
              </a:rPr>
              <a:t> compose(</a:t>
            </a:r>
            <a:r>
              <a:rPr lang="fr-FR" sz="1200" dirty="0" err="1" smtClean="0">
                <a:latin typeface="Courier" charset="0"/>
                <a:ea typeface="Courier" charset="0"/>
                <a:cs typeface="Courier" charset="0"/>
              </a:rPr>
              <a:t>f,g</a:t>
            </a:r>
            <a:r>
              <a:rPr lang="fr-FR" sz="1200" dirty="0" smtClean="0">
                <a:latin typeface="Courier" charset="0"/>
                <a:ea typeface="Courier" charset="0"/>
                <a:cs typeface="Courier" charset="0"/>
              </a:rPr>
              <a:t>) {</a:t>
            </a:r>
          </a:p>
          <a:p>
            <a:pPr lvl="1"/>
            <a:r>
              <a:rPr lang="fr-FR" sz="1200" dirty="0" smtClean="0">
                <a:solidFill>
                  <a:schemeClr val="accent3"/>
                </a:solidFill>
                <a:latin typeface="Courier" charset="0"/>
                <a:ea typeface="Courier" charset="0"/>
                <a:cs typeface="Courier" charset="0"/>
              </a:rPr>
              <a:t>return</a:t>
            </a:r>
            <a:r>
              <a:rPr lang="fr-FR" sz="1200" dirty="0" smtClean="0">
                <a:latin typeface="Courier" charset="0"/>
                <a:ea typeface="Courier" charset="0"/>
                <a:cs typeface="Courier" charset="0"/>
              </a:rPr>
              <a:t> </a:t>
            </a:r>
            <a:r>
              <a:rPr lang="fr-FR" sz="1200" dirty="0" err="1">
                <a:solidFill>
                  <a:schemeClr val="accent3"/>
                </a:solidFill>
                <a:latin typeface="Courier" charset="0"/>
                <a:ea typeface="Courier" charset="0"/>
                <a:cs typeface="Courier" charset="0"/>
              </a:rPr>
              <a:t>function</a:t>
            </a:r>
            <a:r>
              <a:rPr lang="fr-FR" sz="1200" dirty="0">
                <a:latin typeface="Courier" charset="0"/>
                <a:ea typeface="Courier" charset="0"/>
                <a:cs typeface="Courier" charset="0"/>
              </a:rPr>
              <a:t>() </a:t>
            </a:r>
            <a:r>
              <a:rPr lang="fr-FR" sz="1200" dirty="0" smtClean="0">
                <a:latin typeface="Courier" charset="0"/>
                <a:ea typeface="Courier" charset="0"/>
                <a:cs typeface="Courier" charset="0"/>
              </a:rPr>
              <a:t>{</a:t>
            </a:r>
          </a:p>
          <a:p>
            <a:pPr lvl="2"/>
            <a:r>
              <a:rPr lang="fr-FR" sz="1200" dirty="0" smtClean="0">
                <a:solidFill>
                  <a:schemeClr val="bg1">
                    <a:lumMod val="50000"/>
                  </a:schemeClr>
                </a:solidFill>
                <a:latin typeface="Courier" charset="0"/>
                <a:ea typeface="Courier" charset="0"/>
                <a:cs typeface="Courier" charset="0"/>
              </a:rPr>
              <a:t>// Nous avons utilisé call pour f parce qu’on lui transmet une seule valeur</a:t>
            </a:r>
          </a:p>
          <a:p>
            <a:pPr lvl="2"/>
            <a:r>
              <a:rPr lang="fr-FR" sz="1200" dirty="0" smtClean="0">
                <a:solidFill>
                  <a:schemeClr val="bg1">
                    <a:lumMod val="50000"/>
                  </a:schemeClr>
                </a:solidFill>
                <a:latin typeface="Courier" charset="0"/>
                <a:ea typeface="Courier" charset="0"/>
                <a:cs typeface="Courier" charset="0"/>
              </a:rPr>
              <a:t>// </a:t>
            </a:r>
            <a:r>
              <a:rPr lang="fr-FR" sz="1200" dirty="0">
                <a:solidFill>
                  <a:schemeClr val="bg1">
                    <a:lumMod val="50000"/>
                  </a:schemeClr>
                </a:solidFill>
                <a:latin typeface="Courier" charset="0"/>
                <a:ea typeface="Courier" charset="0"/>
                <a:cs typeface="Courier" charset="0"/>
              </a:rPr>
              <a:t>Nous avons utilisé </a:t>
            </a:r>
            <a:r>
              <a:rPr lang="fr-FR" sz="1200" dirty="0" err="1">
                <a:solidFill>
                  <a:schemeClr val="bg1">
                    <a:lumMod val="50000"/>
                  </a:schemeClr>
                </a:solidFill>
                <a:latin typeface="Courier" charset="0"/>
                <a:ea typeface="Courier" charset="0"/>
                <a:cs typeface="Courier" charset="0"/>
              </a:rPr>
              <a:t>apply</a:t>
            </a:r>
            <a:r>
              <a:rPr lang="fr-FR" sz="1200" dirty="0">
                <a:solidFill>
                  <a:schemeClr val="bg1">
                    <a:lumMod val="50000"/>
                  </a:schemeClr>
                </a:solidFill>
                <a:latin typeface="Courier" charset="0"/>
                <a:ea typeface="Courier" charset="0"/>
                <a:cs typeface="Courier" charset="0"/>
              </a:rPr>
              <a:t> </a:t>
            </a:r>
            <a:r>
              <a:rPr lang="fr-FR" sz="1200" dirty="0" smtClean="0">
                <a:solidFill>
                  <a:schemeClr val="bg1">
                    <a:lumMod val="50000"/>
                  </a:schemeClr>
                </a:solidFill>
                <a:latin typeface="Courier" charset="0"/>
                <a:ea typeface="Courier" charset="0"/>
                <a:cs typeface="Courier" charset="0"/>
              </a:rPr>
              <a:t>pour </a:t>
            </a:r>
            <a:r>
              <a:rPr lang="fr-FR" sz="1200" dirty="0">
                <a:solidFill>
                  <a:schemeClr val="bg1">
                    <a:lumMod val="50000"/>
                  </a:schemeClr>
                </a:solidFill>
                <a:latin typeface="Courier" charset="0"/>
                <a:ea typeface="Courier" charset="0"/>
                <a:cs typeface="Courier" charset="0"/>
              </a:rPr>
              <a:t>g </a:t>
            </a:r>
            <a:r>
              <a:rPr lang="fr-FR" sz="1200" dirty="0" smtClean="0">
                <a:solidFill>
                  <a:schemeClr val="bg1">
                    <a:lumMod val="50000"/>
                  </a:schemeClr>
                </a:solidFill>
                <a:latin typeface="Courier" charset="0"/>
                <a:ea typeface="Courier" charset="0"/>
                <a:cs typeface="Courier" charset="0"/>
              </a:rPr>
              <a:t>parce </a:t>
            </a:r>
            <a:r>
              <a:rPr lang="fr-FR" sz="1200" dirty="0">
                <a:solidFill>
                  <a:schemeClr val="bg1">
                    <a:lumMod val="50000"/>
                  </a:schemeClr>
                </a:solidFill>
                <a:latin typeface="Courier" charset="0"/>
                <a:ea typeface="Courier" charset="0"/>
                <a:cs typeface="Courier" charset="0"/>
              </a:rPr>
              <a:t>qu’on lui transmet </a:t>
            </a:r>
            <a:r>
              <a:rPr lang="fr-FR" sz="1200" dirty="0" smtClean="0">
                <a:solidFill>
                  <a:schemeClr val="bg1">
                    <a:lumMod val="50000"/>
                  </a:schemeClr>
                </a:solidFill>
                <a:latin typeface="Courier" charset="0"/>
                <a:ea typeface="Courier" charset="0"/>
                <a:cs typeface="Courier" charset="0"/>
              </a:rPr>
              <a:t>un tableau de paramètres </a:t>
            </a:r>
            <a:endParaRPr lang="fr-FR" sz="1200" dirty="0">
              <a:solidFill>
                <a:schemeClr val="bg1">
                  <a:lumMod val="50000"/>
                </a:schemeClr>
              </a:solidFill>
              <a:latin typeface="Courier" charset="0"/>
              <a:ea typeface="Courier" charset="0"/>
              <a:cs typeface="Courier" charset="0"/>
            </a:endParaRPr>
          </a:p>
          <a:p>
            <a:pPr lvl="2"/>
            <a:r>
              <a:rPr lang="fr-FR" sz="1200" dirty="0">
                <a:solidFill>
                  <a:schemeClr val="accent3"/>
                </a:solidFill>
                <a:latin typeface="Courier" charset="0"/>
                <a:ea typeface="Courier" charset="0"/>
                <a:cs typeface="Courier" charset="0"/>
              </a:rPr>
              <a:t>return</a:t>
            </a:r>
            <a:r>
              <a:rPr lang="fr-FR" sz="1200" dirty="0">
                <a:latin typeface="Courier" charset="0"/>
                <a:ea typeface="Courier" charset="0"/>
                <a:cs typeface="Courier" charset="0"/>
              </a:rPr>
              <a:t> </a:t>
            </a:r>
            <a:r>
              <a:rPr lang="fr-FR" sz="1200" dirty="0" err="1">
                <a:latin typeface="Courier" charset="0"/>
                <a:ea typeface="Courier" charset="0"/>
                <a:cs typeface="Courier" charset="0"/>
              </a:rPr>
              <a:t>f.</a:t>
            </a:r>
            <a:r>
              <a:rPr lang="fr-FR" sz="1200" dirty="0" err="1">
                <a:solidFill>
                  <a:schemeClr val="accent3"/>
                </a:solidFill>
                <a:latin typeface="Courier" charset="0"/>
                <a:ea typeface="Courier" charset="0"/>
                <a:cs typeface="Courier" charset="0"/>
              </a:rPr>
              <a:t>call</a:t>
            </a:r>
            <a:r>
              <a:rPr lang="fr-FR" sz="1200" dirty="0">
                <a:latin typeface="Courier" charset="0"/>
                <a:ea typeface="Courier" charset="0"/>
                <a:cs typeface="Courier" charset="0"/>
              </a:rPr>
              <a:t>(</a:t>
            </a:r>
            <a:r>
              <a:rPr lang="fr-FR" sz="1200" dirty="0" err="1">
                <a:solidFill>
                  <a:schemeClr val="accent3"/>
                </a:solidFill>
                <a:latin typeface="Courier" charset="0"/>
                <a:ea typeface="Courier" charset="0"/>
                <a:cs typeface="Courier" charset="0"/>
              </a:rPr>
              <a:t>this</a:t>
            </a:r>
            <a:r>
              <a:rPr lang="fr-FR" sz="1200" dirty="0">
                <a:latin typeface="Courier" charset="0"/>
                <a:ea typeface="Courier" charset="0"/>
                <a:cs typeface="Courier" charset="0"/>
              </a:rPr>
              <a:t>, </a:t>
            </a:r>
            <a:r>
              <a:rPr lang="fr-FR" sz="1200" dirty="0" err="1">
                <a:latin typeface="Courier" charset="0"/>
                <a:ea typeface="Courier" charset="0"/>
                <a:cs typeface="Courier" charset="0"/>
              </a:rPr>
              <a:t>g.</a:t>
            </a:r>
            <a:r>
              <a:rPr lang="fr-FR" sz="1200" dirty="0" err="1">
                <a:solidFill>
                  <a:schemeClr val="accent3"/>
                </a:solidFill>
                <a:latin typeface="Courier" charset="0"/>
                <a:ea typeface="Courier" charset="0"/>
                <a:cs typeface="Courier" charset="0"/>
              </a:rPr>
              <a:t>apply</a:t>
            </a:r>
            <a:r>
              <a:rPr lang="fr-FR" sz="1200" dirty="0">
                <a:latin typeface="Courier" charset="0"/>
                <a:ea typeface="Courier" charset="0"/>
                <a:cs typeface="Courier" charset="0"/>
              </a:rPr>
              <a:t>(</a:t>
            </a:r>
            <a:r>
              <a:rPr lang="fr-FR" sz="1200" dirty="0" err="1">
                <a:solidFill>
                  <a:schemeClr val="accent3"/>
                </a:solidFill>
                <a:latin typeface="Courier" charset="0"/>
                <a:ea typeface="Courier" charset="0"/>
                <a:cs typeface="Courier" charset="0"/>
              </a:rPr>
              <a:t>this</a:t>
            </a:r>
            <a:r>
              <a:rPr lang="fr-FR" sz="1200" dirty="0">
                <a:latin typeface="Courier" charset="0"/>
                <a:ea typeface="Courier" charset="0"/>
                <a:cs typeface="Courier" charset="0"/>
              </a:rPr>
              <a:t>, </a:t>
            </a:r>
            <a:r>
              <a:rPr lang="fr-FR" sz="1200" dirty="0">
                <a:solidFill>
                  <a:schemeClr val="accent3"/>
                </a:solidFill>
                <a:latin typeface="Courier" charset="0"/>
                <a:ea typeface="Courier" charset="0"/>
                <a:cs typeface="Courier" charset="0"/>
              </a:rPr>
              <a:t>arguments</a:t>
            </a:r>
            <a:r>
              <a:rPr lang="fr-FR" sz="1200" dirty="0">
                <a:latin typeface="Courier" charset="0"/>
                <a:ea typeface="Courier" charset="0"/>
                <a:cs typeface="Courier" charset="0"/>
              </a:rPr>
              <a:t>));</a:t>
            </a:r>
          </a:p>
          <a:p>
            <a:pPr lvl="1"/>
            <a:r>
              <a:rPr lang="fr-FR" sz="1200" dirty="0">
                <a:latin typeface="Courier" charset="0"/>
                <a:ea typeface="Courier" charset="0"/>
                <a:cs typeface="Courier" charset="0"/>
              </a:rPr>
              <a:t>};</a:t>
            </a:r>
          </a:p>
          <a:p>
            <a:r>
              <a:rPr lang="fr-FR" sz="1200" dirty="0">
                <a:latin typeface="Courier" charset="0"/>
                <a:ea typeface="Courier" charset="0"/>
                <a:cs typeface="Courier" charset="0"/>
              </a:rPr>
              <a:t>}</a:t>
            </a:r>
          </a:p>
          <a:p>
            <a:r>
              <a:rPr lang="fr-FR" sz="1200" dirty="0">
                <a:solidFill>
                  <a:schemeClr val="accent3"/>
                </a:solidFill>
                <a:latin typeface="Courier" charset="0"/>
                <a:ea typeface="Courier" charset="0"/>
                <a:cs typeface="Courier" charset="0"/>
              </a:rPr>
              <a:t>var</a:t>
            </a:r>
            <a:r>
              <a:rPr lang="fr-FR" sz="1200" dirty="0">
                <a:latin typeface="Courier" charset="0"/>
                <a:ea typeface="Courier" charset="0"/>
                <a:cs typeface="Courier" charset="0"/>
              </a:rPr>
              <a:t> square = </a:t>
            </a:r>
            <a:r>
              <a:rPr lang="fr-FR" sz="1200" dirty="0" err="1">
                <a:solidFill>
                  <a:schemeClr val="accent3"/>
                </a:solidFill>
                <a:latin typeface="Courier" charset="0"/>
                <a:ea typeface="Courier" charset="0"/>
                <a:cs typeface="Courier" charset="0"/>
              </a:rPr>
              <a:t>function</a:t>
            </a:r>
            <a:r>
              <a:rPr lang="fr-FR" sz="1200" dirty="0">
                <a:latin typeface="Courier" charset="0"/>
                <a:ea typeface="Courier" charset="0"/>
                <a:cs typeface="Courier" charset="0"/>
              </a:rPr>
              <a:t>(x) { </a:t>
            </a:r>
            <a:r>
              <a:rPr lang="fr-FR" sz="1200" dirty="0">
                <a:solidFill>
                  <a:schemeClr val="accent3"/>
                </a:solidFill>
                <a:latin typeface="Courier" charset="0"/>
                <a:ea typeface="Courier" charset="0"/>
                <a:cs typeface="Courier" charset="0"/>
              </a:rPr>
              <a:t>return</a:t>
            </a:r>
            <a:r>
              <a:rPr lang="fr-FR" sz="1200" dirty="0">
                <a:latin typeface="Courier" charset="0"/>
                <a:ea typeface="Courier" charset="0"/>
                <a:cs typeface="Courier" charset="0"/>
              </a:rPr>
              <a:t> x*x; };</a:t>
            </a:r>
          </a:p>
          <a:p>
            <a:r>
              <a:rPr lang="fr-FR" sz="1200" dirty="0">
                <a:solidFill>
                  <a:schemeClr val="accent3"/>
                </a:solidFill>
                <a:latin typeface="Courier" charset="0"/>
                <a:ea typeface="Courier" charset="0"/>
                <a:cs typeface="Courier" charset="0"/>
              </a:rPr>
              <a:t>var</a:t>
            </a:r>
            <a:r>
              <a:rPr lang="fr-FR" sz="1200" dirty="0">
                <a:latin typeface="Courier" charset="0"/>
                <a:ea typeface="Courier" charset="0"/>
                <a:cs typeface="Courier" charset="0"/>
              </a:rPr>
              <a:t> </a:t>
            </a:r>
            <a:r>
              <a:rPr lang="fr-FR" sz="1200" dirty="0" err="1">
                <a:latin typeface="Courier" charset="0"/>
                <a:ea typeface="Courier" charset="0"/>
                <a:cs typeface="Courier" charset="0"/>
              </a:rPr>
              <a:t>sum</a:t>
            </a:r>
            <a:r>
              <a:rPr lang="fr-FR" sz="1200" dirty="0">
                <a:latin typeface="Courier" charset="0"/>
                <a:ea typeface="Courier" charset="0"/>
                <a:cs typeface="Courier" charset="0"/>
              </a:rPr>
              <a:t> = </a:t>
            </a:r>
            <a:r>
              <a:rPr lang="fr-FR" sz="1200" dirty="0" err="1">
                <a:solidFill>
                  <a:schemeClr val="accent3"/>
                </a:solidFill>
                <a:latin typeface="Courier" charset="0"/>
                <a:ea typeface="Courier" charset="0"/>
                <a:cs typeface="Courier" charset="0"/>
              </a:rPr>
              <a:t>function</a:t>
            </a:r>
            <a:r>
              <a:rPr lang="fr-FR" sz="1200" dirty="0">
                <a:latin typeface="Courier" charset="0"/>
                <a:ea typeface="Courier" charset="0"/>
                <a:cs typeface="Courier" charset="0"/>
              </a:rPr>
              <a:t>(</a:t>
            </a:r>
            <a:r>
              <a:rPr lang="fr-FR" sz="1200" dirty="0" err="1">
                <a:latin typeface="Courier" charset="0"/>
                <a:ea typeface="Courier" charset="0"/>
                <a:cs typeface="Courier" charset="0"/>
              </a:rPr>
              <a:t>x,y</a:t>
            </a:r>
            <a:r>
              <a:rPr lang="fr-FR" sz="1200" dirty="0">
                <a:latin typeface="Courier" charset="0"/>
                <a:ea typeface="Courier" charset="0"/>
                <a:cs typeface="Courier" charset="0"/>
              </a:rPr>
              <a:t>) { </a:t>
            </a:r>
            <a:r>
              <a:rPr lang="fr-FR" sz="1200" dirty="0">
                <a:solidFill>
                  <a:schemeClr val="accent3"/>
                </a:solidFill>
                <a:latin typeface="Courier" charset="0"/>
                <a:ea typeface="Courier" charset="0"/>
                <a:cs typeface="Courier" charset="0"/>
              </a:rPr>
              <a:t>return</a:t>
            </a:r>
            <a:r>
              <a:rPr lang="fr-FR" sz="1200" dirty="0">
                <a:latin typeface="Courier" charset="0"/>
                <a:ea typeface="Courier" charset="0"/>
                <a:cs typeface="Courier" charset="0"/>
              </a:rPr>
              <a:t> </a:t>
            </a:r>
            <a:r>
              <a:rPr lang="fr-FR" sz="1200" dirty="0" err="1">
                <a:latin typeface="Courier" charset="0"/>
                <a:ea typeface="Courier" charset="0"/>
                <a:cs typeface="Courier" charset="0"/>
              </a:rPr>
              <a:t>x+y</a:t>
            </a:r>
            <a:r>
              <a:rPr lang="fr-FR" sz="1200" dirty="0">
                <a:latin typeface="Courier" charset="0"/>
                <a:ea typeface="Courier" charset="0"/>
                <a:cs typeface="Courier" charset="0"/>
              </a:rPr>
              <a:t>; };</a:t>
            </a:r>
          </a:p>
          <a:p>
            <a:r>
              <a:rPr lang="fr-FR" sz="1200" dirty="0">
                <a:solidFill>
                  <a:schemeClr val="accent3"/>
                </a:solidFill>
                <a:latin typeface="Courier" charset="0"/>
                <a:ea typeface="Courier" charset="0"/>
                <a:cs typeface="Courier" charset="0"/>
              </a:rPr>
              <a:t>var</a:t>
            </a:r>
            <a:r>
              <a:rPr lang="fr-FR" sz="1200" dirty="0">
                <a:latin typeface="Courier" charset="0"/>
                <a:ea typeface="Courier" charset="0"/>
                <a:cs typeface="Courier" charset="0"/>
              </a:rPr>
              <a:t> </a:t>
            </a:r>
            <a:r>
              <a:rPr lang="fr-FR" sz="1200" dirty="0" err="1">
                <a:latin typeface="Courier" charset="0"/>
                <a:ea typeface="Courier" charset="0"/>
                <a:cs typeface="Courier" charset="0"/>
              </a:rPr>
              <a:t>squareofsum</a:t>
            </a:r>
            <a:r>
              <a:rPr lang="fr-FR" sz="1200" dirty="0">
                <a:latin typeface="Courier" charset="0"/>
                <a:ea typeface="Courier" charset="0"/>
                <a:cs typeface="Courier" charset="0"/>
              </a:rPr>
              <a:t> = compose(square, </a:t>
            </a:r>
            <a:r>
              <a:rPr lang="fr-FR" sz="1200" dirty="0" err="1">
                <a:latin typeface="Courier" charset="0"/>
                <a:ea typeface="Courier" charset="0"/>
                <a:cs typeface="Courier" charset="0"/>
              </a:rPr>
              <a:t>sum</a:t>
            </a:r>
            <a:r>
              <a:rPr lang="fr-FR" sz="1200" dirty="0">
                <a:latin typeface="Courier" charset="0"/>
                <a:ea typeface="Courier" charset="0"/>
                <a:cs typeface="Courier" charset="0"/>
              </a:rPr>
              <a:t>);</a:t>
            </a:r>
          </a:p>
          <a:p>
            <a:r>
              <a:rPr lang="fr-FR" sz="1200" dirty="0" err="1">
                <a:latin typeface="Courier" charset="0"/>
                <a:ea typeface="Courier" charset="0"/>
                <a:cs typeface="Courier" charset="0"/>
              </a:rPr>
              <a:t>squareofsum</a:t>
            </a:r>
            <a:r>
              <a:rPr lang="fr-FR" sz="1200" dirty="0">
                <a:latin typeface="Courier" charset="0"/>
                <a:ea typeface="Courier" charset="0"/>
                <a:cs typeface="Courier" charset="0"/>
              </a:rPr>
              <a:t>(2,3) </a:t>
            </a:r>
            <a:r>
              <a:rPr lang="fr-FR" sz="1100" dirty="0" smtClean="0">
                <a:latin typeface="Courier" charset="0"/>
                <a:ea typeface="Courier" charset="0"/>
                <a:cs typeface="Courier" charset="0"/>
              </a:rPr>
              <a:t>					</a:t>
            </a:r>
            <a:r>
              <a:rPr lang="fr-FR" sz="1100" dirty="0" smtClean="0">
                <a:solidFill>
                  <a:schemeClr val="bg1">
                    <a:lumMod val="50000"/>
                  </a:schemeClr>
                </a:solidFill>
                <a:latin typeface="Courier" charset="0"/>
                <a:ea typeface="Courier" charset="0"/>
                <a:cs typeface="Courier" charset="0"/>
              </a:rPr>
              <a:t>// </a:t>
            </a:r>
            <a:r>
              <a:rPr lang="fr-FR" sz="1100" dirty="0">
                <a:solidFill>
                  <a:schemeClr val="bg1">
                    <a:lumMod val="50000"/>
                  </a:schemeClr>
                </a:solidFill>
                <a:latin typeface="Courier" charset="0"/>
                <a:ea typeface="Courier" charset="0"/>
                <a:cs typeface="Courier" charset="0"/>
              </a:rPr>
              <a:t>=&gt; 25</a:t>
            </a:r>
            <a:endParaRPr lang="fr-FR" sz="1100" dirty="0" smtClean="0">
              <a:solidFill>
                <a:schemeClr val="bg1">
                  <a:lumMod val="50000"/>
                </a:schemeClr>
              </a:solidFill>
              <a:latin typeface="Courier" charset="0"/>
              <a:ea typeface="Courier" charset="0"/>
              <a:cs typeface="Courier" charset="0"/>
            </a:endParaRPr>
          </a:p>
        </p:txBody>
      </p:sp>
      <p:pic>
        <p:nvPicPr>
          <p:cNvPr id="10" name="Image 9"/>
          <p:cNvPicPr>
            <a:picLocks noChangeAspect="1"/>
          </p:cNvPicPr>
          <p:nvPr/>
        </p:nvPicPr>
        <p:blipFill>
          <a:blip r:embed="rId4"/>
          <a:stretch>
            <a:fillRect/>
          </a:stretch>
        </p:blipFill>
        <p:spPr>
          <a:xfrm>
            <a:off x="9034305" y="4756064"/>
            <a:ext cx="549088" cy="549088"/>
          </a:xfrm>
          <a:prstGeom prst="rect">
            <a:avLst/>
          </a:prstGeom>
        </p:spPr>
      </p:pic>
    </p:spTree>
    <p:extLst>
      <p:ext uri="{BB962C8B-B14F-4D97-AF65-F5344CB8AC3E}">
        <p14:creationId xmlns:p14="http://schemas.microsoft.com/office/powerpoint/2010/main" val="4417895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err="1">
                <a:solidFill>
                  <a:schemeClr val="bg1"/>
                </a:solidFill>
              </a:rPr>
              <a:t>Core</a:t>
            </a:r>
            <a:r>
              <a:rPr lang="fr-FR" dirty="0">
                <a:solidFill>
                  <a:schemeClr val="bg1"/>
                </a:solidFill>
              </a:rPr>
              <a:t>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smtClean="0"/>
              <a:t>Les Fonctions</a:t>
            </a:r>
            <a:endParaRPr lang="fr-FR" sz="32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972493" y="1485061"/>
            <a:ext cx="4158343" cy="4968275"/>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200" dirty="0" err="1" smtClean="0">
                <a:solidFill>
                  <a:schemeClr val="accent3"/>
                </a:solidFill>
                <a:latin typeface="Courier" charset="0"/>
                <a:ea typeface="Courier" charset="0"/>
                <a:cs typeface="Courier" charset="0"/>
              </a:rPr>
              <a:t>function</a:t>
            </a:r>
            <a:r>
              <a:rPr lang="fr-FR" sz="1200" dirty="0" smtClean="0">
                <a:latin typeface="Courier" charset="0"/>
                <a:ea typeface="Courier" charset="0"/>
                <a:cs typeface="Courier" charset="0"/>
              </a:rPr>
              <a:t> </a:t>
            </a:r>
            <a:r>
              <a:rPr lang="fr-FR" sz="1200" dirty="0" err="1">
                <a:latin typeface="Courier" charset="0"/>
                <a:ea typeface="Courier" charset="0"/>
                <a:cs typeface="Courier" charset="0"/>
              </a:rPr>
              <a:t>add</a:t>
            </a:r>
            <a:r>
              <a:rPr lang="fr-FR" sz="1200" dirty="0">
                <a:latin typeface="Courier" charset="0"/>
                <a:ea typeface="Courier" charset="0"/>
                <a:cs typeface="Courier" charset="0"/>
              </a:rPr>
              <a:t>(</a:t>
            </a:r>
            <a:r>
              <a:rPr lang="fr-FR" sz="1200" dirty="0" err="1">
                <a:latin typeface="Courier" charset="0"/>
                <a:ea typeface="Courier" charset="0"/>
                <a:cs typeface="Courier" charset="0"/>
              </a:rPr>
              <a:t>x,y</a:t>
            </a:r>
            <a:r>
              <a:rPr lang="fr-FR" sz="1200" dirty="0">
                <a:latin typeface="Courier" charset="0"/>
                <a:ea typeface="Courier" charset="0"/>
                <a:cs typeface="Courier" charset="0"/>
              </a:rPr>
              <a:t>) { </a:t>
            </a:r>
            <a:r>
              <a:rPr lang="fr-FR" sz="1200" dirty="0">
                <a:solidFill>
                  <a:schemeClr val="accent3"/>
                </a:solidFill>
                <a:latin typeface="Courier" charset="0"/>
                <a:ea typeface="Courier" charset="0"/>
                <a:cs typeface="Courier" charset="0"/>
              </a:rPr>
              <a:t>return</a:t>
            </a:r>
            <a:r>
              <a:rPr lang="fr-FR" sz="1200" dirty="0">
                <a:latin typeface="Courier" charset="0"/>
                <a:ea typeface="Courier" charset="0"/>
                <a:cs typeface="Courier" charset="0"/>
              </a:rPr>
              <a:t> x + y; }</a:t>
            </a:r>
          </a:p>
          <a:p>
            <a:r>
              <a:rPr lang="fr-FR" sz="1200" dirty="0" err="1">
                <a:solidFill>
                  <a:schemeClr val="accent3"/>
                </a:solidFill>
                <a:latin typeface="Courier" charset="0"/>
                <a:ea typeface="Courier" charset="0"/>
                <a:cs typeface="Courier" charset="0"/>
              </a:rPr>
              <a:t>function</a:t>
            </a:r>
            <a:r>
              <a:rPr lang="fr-FR" sz="1200" dirty="0">
                <a:latin typeface="Courier" charset="0"/>
                <a:ea typeface="Courier" charset="0"/>
                <a:cs typeface="Courier" charset="0"/>
              </a:rPr>
              <a:t> </a:t>
            </a:r>
            <a:r>
              <a:rPr lang="fr-FR" sz="1200" dirty="0" err="1">
                <a:latin typeface="Courier" charset="0"/>
                <a:ea typeface="Courier" charset="0"/>
                <a:cs typeface="Courier" charset="0"/>
              </a:rPr>
              <a:t>subtract</a:t>
            </a:r>
            <a:r>
              <a:rPr lang="fr-FR" sz="1200" dirty="0">
                <a:latin typeface="Courier" charset="0"/>
                <a:ea typeface="Courier" charset="0"/>
                <a:cs typeface="Courier" charset="0"/>
              </a:rPr>
              <a:t>(</a:t>
            </a:r>
            <a:r>
              <a:rPr lang="fr-FR" sz="1200" dirty="0" err="1">
                <a:latin typeface="Courier" charset="0"/>
                <a:ea typeface="Courier" charset="0"/>
                <a:cs typeface="Courier" charset="0"/>
              </a:rPr>
              <a:t>x,y</a:t>
            </a:r>
            <a:r>
              <a:rPr lang="fr-FR" sz="1200" dirty="0">
                <a:latin typeface="Courier" charset="0"/>
                <a:ea typeface="Courier" charset="0"/>
                <a:cs typeface="Courier" charset="0"/>
              </a:rPr>
              <a:t>) { </a:t>
            </a:r>
            <a:r>
              <a:rPr lang="fr-FR" sz="1200" dirty="0">
                <a:solidFill>
                  <a:schemeClr val="accent3"/>
                </a:solidFill>
                <a:latin typeface="Courier" charset="0"/>
                <a:ea typeface="Courier" charset="0"/>
                <a:cs typeface="Courier" charset="0"/>
              </a:rPr>
              <a:t>return</a:t>
            </a:r>
            <a:r>
              <a:rPr lang="fr-FR" sz="1200" dirty="0">
                <a:latin typeface="Courier" charset="0"/>
                <a:ea typeface="Courier" charset="0"/>
                <a:cs typeface="Courier" charset="0"/>
              </a:rPr>
              <a:t> x - y; }</a:t>
            </a:r>
          </a:p>
          <a:p>
            <a:r>
              <a:rPr lang="fr-FR" sz="1200" dirty="0" err="1">
                <a:solidFill>
                  <a:schemeClr val="accent3"/>
                </a:solidFill>
                <a:latin typeface="Courier" charset="0"/>
                <a:ea typeface="Courier" charset="0"/>
                <a:cs typeface="Courier" charset="0"/>
              </a:rPr>
              <a:t>function</a:t>
            </a:r>
            <a:r>
              <a:rPr lang="fr-FR" sz="1200" dirty="0">
                <a:latin typeface="Courier" charset="0"/>
                <a:ea typeface="Courier" charset="0"/>
                <a:cs typeface="Courier" charset="0"/>
              </a:rPr>
              <a:t> </a:t>
            </a:r>
            <a:r>
              <a:rPr lang="fr-FR" sz="1200" dirty="0" err="1">
                <a:latin typeface="Courier" charset="0"/>
                <a:ea typeface="Courier" charset="0"/>
                <a:cs typeface="Courier" charset="0"/>
              </a:rPr>
              <a:t>multiply</a:t>
            </a:r>
            <a:r>
              <a:rPr lang="fr-FR" sz="1200" dirty="0">
                <a:latin typeface="Courier" charset="0"/>
                <a:ea typeface="Courier" charset="0"/>
                <a:cs typeface="Courier" charset="0"/>
              </a:rPr>
              <a:t>(</a:t>
            </a:r>
            <a:r>
              <a:rPr lang="fr-FR" sz="1200" dirty="0" err="1">
                <a:latin typeface="Courier" charset="0"/>
                <a:ea typeface="Courier" charset="0"/>
                <a:cs typeface="Courier" charset="0"/>
              </a:rPr>
              <a:t>x,y</a:t>
            </a:r>
            <a:r>
              <a:rPr lang="fr-FR" sz="1200" dirty="0">
                <a:latin typeface="Courier" charset="0"/>
                <a:ea typeface="Courier" charset="0"/>
                <a:cs typeface="Courier" charset="0"/>
              </a:rPr>
              <a:t>) { </a:t>
            </a:r>
            <a:r>
              <a:rPr lang="fr-FR" sz="1200" dirty="0">
                <a:solidFill>
                  <a:schemeClr val="accent3"/>
                </a:solidFill>
                <a:latin typeface="Courier" charset="0"/>
                <a:ea typeface="Courier" charset="0"/>
                <a:cs typeface="Courier" charset="0"/>
              </a:rPr>
              <a:t>return</a:t>
            </a:r>
            <a:r>
              <a:rPr lang="fr-FR" sz="1200" dirty="0">
                <a:latin typeface="Courier" charset="0"/>
                <a:ea typeface="Courier" charset="0"/>
                <a:cs typeface="Courier" charset="0"/>
              </a:rPr>
              <a:t> x * y; }</a:t>
            </a:r>
          </a:p>
          <a:p>
            <a:r>
              <a:rPr lang="fr-FR" sz="1200" dirty="0" err="1">
                <a:solidFill>
                  <a:schemeClr val="accent3"/>
                </a:solidFill>
                <a:latin typeface="Courier" charset="0"/>
                <a:ea typeface="Courier" charset="0"/>
                <a:cs typeface="Courier" charset="0"/>
              </a:rPr>
              <a:t>function</a:t>
            </a:r>
            <a:r>
              <a:rPr lang="fr-FR" sz="1200" dirty="0">
                <a:latin typeface="Courier" charset="0"/>
                <a:ea typeface="Courier" charset="0"/>
                <a:cs typeface="Courier" charset="0"/>
              </a:rPr>
              <a:t> </a:t>
            </a:r>
            <a:r>
              <a:rPr lang="fr-FR" sz="1200" dirty="0" err="1">
                <a:latin typeface="Courier" charset="0"/>
                <a:ea typeface="Courier" charset="0"/>
                <a:cs typeface="Courier" charset="0"/>
              </a:rPr>
              <a:t>divide</a:t>
            </a:r>
            <a:r>
              <a:rPr lang="fr-FR" sz="1200" dirty="0">
                <a:latin typeface="Courier" charset="0"/>
                <a:ea typeface="Courier" charset="0"/>
                <a:cs typeface="Courier" charset="0"/>
              </a:rPr>
              <a:t>(</a:t>
            </a:r>
            <a:r>
              <a:rPr lang="fr-FR" sz="1200" dirty="0" err="1">
                <a:latin typeface="Courier" charset="0"/>
                <a:ea typeface="Courier" charset="0"/>
                <a:cs typeface="Courier" charset="0"/>
              </a:rPr>
              <a:t>x,y</a:t>
            </a:r>
            <a:r>
              <a:rPr lang="fr-FR" sz="1200" dirty="0">
                <a:latin typeface="Courier" charset="0"/>
                <a:ea typeface="Courier" charset="0"/>
                <a:cs typeface="Courier" charset="0"/>
              </a:rPr>
              <a:t>) { </a:t>
            </a:r>
            <a:r>
              <a:rPr lang="fr-FR" sz="1200" dirty="0">
                <a:solidFill>
                  <a:schemeClr val="accent3"/>
                </a:solidFill>
                <a:latin typeface="Courier" charset="0"/>
                <a:ea typeface="Courier" charset="0"/>
                <a:cs typeface="Courier" charset="0"/>
              </a:rPr>
              <a:t>return</a:t>
            </a:r>
            <a:r>
              <a:rPr lang="fr-FR" sz="1200" dirty="0">
                <a:latin typeface="Courier" charset="0"/>
                <a:ea typeface="Courier" charset="0"/>
                <a:cs typeface="Courier" charset="0"/>
              </a:rPr>
              <a:t> x / y; }</a:t>
            </a:r>
          </a:p>
          <a:p>
            <a:endParaRPr lang="fr-FR" sz="1200" dirty="0" smtClean="0">
              <a:solidFill>
                <a:schemeClr val="bg1">
                  <a:lumMod val="50000"/>
                </a:schemeClr>
              </a:solidFill>
              <a:latin typeface="Courier" charset="0"/>
              <a:ea typeface="Courier" charset="0"/>
              <a:cs typeface="Courier" charset="0"/>
            </a:endParaRPr>
          </a:p>
          <a:p>
            <a:r>
              <a:rPr lang="fr-FR" sz="1200" dirty="0" smtClean="0">
                <a:solidFill>
                  <a:schemeClr val="bg1">
                    <a:lumMod val="50000"/>
                  </a:schemeClr>
                </a:solidFill>
                <a:latin typeface="Courier" charset="0"/>
                <a:ea typeface="Courier" charset="0"/>
                <a:cs typeface="Courier" charset="0"/>
              </a:rPr>
              <a:t>// Voici une fonction qui prend en paramètre la fonction ainsi que les deux opérandes.</a:t>
            </a:r>
            <a:endParaRPr lang="fr-FR" sz="1200" dirty="0">
              <a:solidFill>
                <a:schemeClr val="bg1">
                  <a:lumMod val="50000"/>
                </a:schemeClr>
              </a:solidFill>
              <a:latin typeface="Courier" charset="0"/>
              <a:ea typeface="Courier" charset="0"/>
              <a:cs typeface="Courier" charset="0"/>
            </a:endParaRPr>
          </a:p>
          <a:p>
            <a:r>
              <a:rPr lang="fr-FR" sz="1200" dirty="0" err="1">
                <a:solidFill>
                  <a:schemeClr val="accent3"/>
                </a:solidFill>
                <a:latin typeface="Courier" charset="0"/>
                <a:ea typeface="Courier" charset="0"/>
                <a:cs typeface="Courier" charset="0"/>
              </a:rPr>
              <a:t>function</a:t>
            </a:r>
            <a:r>
              <a:rPr lang="fr-FR" sz="1200" dirty="0">
                <a:latin typeface="Courier" charset="0"/>
                <a:ea typeface="Courier" charset="0"/>
                <a:cs typeface="Courier" charset="0"/>
              </a:rPr>
              <a:t> </a:t>
            </a:r>
            <a:r>
              <a:rPr lang="fr-FR" sz="1200" dirty="0" err="1">
                <a:latin typeface="Courier" charset="0"/>
                <a:ea typeface="Courier" charset="0"/>
                <a:cs typeface="Courier" charset="0"/>
              </a:rPr>
              <a:t>operate</a:t>
            </a:r>
            <a:r>
              <a:rPr lang="fr-FR" sz="1200" dirty="0">
                <a:latin typeface="Courier" charset="0"/>
                <a:ea typeface="Courier" charset="0"/>
                <a:cs typeface="Courier" charset="0"/>
              </a:rPr>
              <a:t>(</a:t>
            </a:r>
            <a:r>
              <a:rPr lang="fr-FR" sz="1200" dirty="0" err="1">
                <a:latin typeface="Courier" charset="0"/>
                <a:ea typeface="Courier" charset="0"/>
                <a:cs typeface="Courier" charset="0"/>
              </a:rPr>
              <a:t>operator</a:t>
            </a:r>
            <a:r>
              <a:rPr lang="fr-FR" sz="1200" dirty="0">
                <a:latin typeface="Courier" charset="0"/>
                <a:ea typeface="Courier" charset="0"/>
                <a:cs typeface="Courier" charset="0"/>
              </a:rPr>
              <a:t>, operand1, operand2) {</a:t>
            </a:r>
          </a:p>
          <a:p>
            <a:r>
              <a:rPr lang="fr-FR" sz="1200" dirty="0" smtClean="0">
                <a:latin typeface="Courier" charset="0"/>
                <a:ea typeface="Courier" charset="0"/>
                <a:cs typeface="Courier" charset="0"/>
              </a:rPr>
              <a:t>	</a:t>
            </a:r>
            <a:r>
              <a:rPr lang="fr-FR" sz="1200" dirty="0" smtClean="0">
                <a:solidFill>
                  <a:schemeClr val="accent3"/>
                </a:solidFill>
                <a:latin typeface="Courier" charset="0"/>
                <a:ea typeface="Courier" charset="0"/>
                <a:cs typeface="Courier" charset="0"/>
              </a:rPr>
              <a:t>return</a:t>
            </a:r>
            <a:r>
              <a:rPr lang="fr-FR" sz="1200" dirty="0" smtClean="0">
                <a:latin typeface="Courier" charset="0"/>
                <a:ea typeface="Courier" charset="0"/>
                <a:cs typeface="Courier" charset="0"/>
              </a:rPr>
              <a:t> </a:t>
            </a:r>
            <a:r>
              <a:rPr lang="fr-FR" sz="1200" dirty="0" err="1">
                <a:latin typeface="Courier" charset="0"/>
                <a:ea typeface="Courier" charset="0"/>
                <a:cs typeface="Courier" charset="0"/>
              </a:rPr>
              <a:t>operator</a:t>
            </a:r>
            <a:r>
              <a:rPr lang="fr-FR" sz="1200" dirty="0">
                <a:latin typeface="Courier" charset="0"/>
                <a:ea typeface="Courier" charset="0"/>
                <a:cs typeface="Courier" charset="0"/>
              </a:rPr>
              <a:t>(operand1, operand2);</a:t>
            </a:r>
          </a:p>
          <a:p>
            <a:r>
              <a:rPr lang="fr-FR" sz="1200" dirty="0">
                <a:latin typeface="Courier" charset="0"/>
                <a:ea typeface="Courier" charset="0"/>
                <a:cs typeface="Courier" charset="0"/>
              </a:rPr>
              <a:t>}</a:t>
            </a:r>
          </a:p>
          <a:p>
            <a:r>
              <a:rPr lang="fr-FR" sz="1200" dirty="0">
                <a:solidFill>
                  <a:schemeClr val="bg1">
                    <a:lumMod val="50000"/>
                  </a:schemeClr>
                </a:solidFill>
                <a:latin typeface="Courier" charset="0"/>
                <a:ea typeface="Courier" charset="0"/>
                <a:cs typeface="Courier" charset="0"/>
              </a:rPr>
              <a:t>// </a:t>
            </a:r>
            <a:r>
              <a:rPr lang="fr-FR" sz="1200" dirty="0" smtClean="0">
                <a:solidFill>
                  <a:schemeClr val="bg1">
                    <a:lumMod val="50000"/>
                  </a:schemeClr>
                </a:solidFill>
                <a:latin typeface="Courier" charset="0"/>
                <a:ea typeface="Courier" charset="0"/>
                <a:cs typeface="Courier" charset="0"/>
              </a:rPr>
              <a:t>Que représente cet exemple</a:t>
            </a:r>
            <a:endParaRPr lang="fr-FR" sz="1200" dirty="0">
              <a:solidFill>
                <a:schemeClr val="bg1">
                  <a:lumMod val="50000"/>
                </a:schemeClr>
              </a:solidFill>
              <a:latin typeface="Courier" charset="0"/>
              <a:ea typeface="Courier" charset="0"/>
              <a:cs typeface="Courier" charset="0"/>
            </a:endParaRPr>
          </a:p>
          <a:p>
            <a:r>
              <a:rPr lang="fr-FR" sz="1200" dirty="0">
                <a:solidFill>
                  <a:schemeClr val="accent3"/>
                </a:solidFill>
                <a:latin typeface="Courier" charset="0"/>
                <a:ea typeface="Courier" charset="0"/>
                <a:cs typeface="Courier" charset="0"/>
              </a:rPr>
              <a:t>var</a:t>
            </a:r>
            <a:r>
              <a:rPr lang="fr-FR" sz="1200" dirty="0">
                <a:latin typeface="Courier" charset="0"/>
                <a:ea typeface="Courier" charset="0"/>
                <a:cs typeface="Courier" charset="0"/>
              </a:rPr>
              <a:t> i = </a:t>
            </a:r>
            <a:r>
              <a:rPr lang="fr-FR" sz="1200" dirty="0" err="1">
                <a:latin typeface="Courier" charset="0"/>
                <a:ea typeface="Courier" charset="0"/>
                <a:cs typeface="Courier" charset="0"/>
              </a:rPr>
              <a:t>operate</a:t>
            </a:r>
            <a:r>
              <a:rPr lang="fr-FR" sz="1200" dirty="0">
                <a:latin typeface="Courier" charset="0"/>
                <a:ea typeface="Courier" charset="0"/>
                <a:cs typeface="Courier" charset="0"/>
              </a:rPr>
              <a:t>(</a:t>
            </a:r>
            <a:r>
              <a:rPr lang="fr-FR" sz="1200" dirty="0" err="1">
                <a:latin typeface="Courier" charset="0"/>
                <a:ea typeface="Courier" charset="0"/>
                <a:cs typeface="Courier" charset="0"/>
              </a:rPr>
              <a:t>add</a:t>
            </a:r>
            <a:r>
              <a:rPr lang="fr-FR" sz="1200" dirty="0">
                <a:latin typeface="Courier" charset="0"/>
                <a:ea typeface="Courier" charset="0"/>
                <a:cs typeface="Courier" charset="0"/>
              </a:rPr>
              <a:t>, </a:t>
            </a:r>
            <a:r>
              <a:rPr lang="fr-FR" sz="1200" dirty="0" err="1">
                <a:latin typeface="Courier" charset="0"/>
                <a:ea typeface="Courier" charset="0"/>
                <a:cs typeface="Courier" charset="0"/>
              </a:rPr>
              <a:t>operate</a:t>
            </a:r>
            <a:r>
              <a:rPr lang="fr-FR" sz="1200" dirty="0">
                <a:latin typeface="Courier" charset="0"/>
                <a:ea typeface="Courier" charset="0"/>
                <a:cs typeface="Courier" charset="0"/>
              </a:rPr>
              <a:t>(</a:t>
            </a:r>
            <a:r>
              <a:rPr lang="fr-FR" sz="1200" dirty="0" err="1">
                <a:latin typeface="Courier" charset="0"/>
                <a:ea typeface="Courier" charset="0"/>
                <a:cs typeface="Courier" charset="0"/>
              </a:rPr>
              <a:t>add</a:t>
            </a:r>
            <a:r>
              <a:rPr lang="fr-FR" sz="1200" dirty="0">
                <a:latin typeface="Courier" charset="0"/>
                <a:ea typeface="Courier" charset="0"/>
                <a:cs typeface="Courier" charset="0"/>
              </a:rPr>
              <a:t>, 2, 3), </a:t>
            </a:r>
            <a:endParaRPr lang="fr-FR" sz="1200" dirty="0" smtClean="0">
              <a:latin typeface="Courier" charset="0"/>
              <a:ea typeface="Courier" charset="0"/>
              <a:cs typeface="Courier" charset="0"/>
            </a:endParaRPr>
          </a:p>
          <a:p>
            <a:r>
              <a:rPr lang="fr-FR" sz="1200" dirty="0">
                <a:latin typeface="Courier" charset="0"/>
                <a:ea typeface="Courier" charset="0"/>
                <a:cs typeface="Courier" charset="0"/>
              </a:rPr>
              <a:t>	</a:t>
            </a:r>
            <a:r>
              <a:rPr lang="fr-FR" sz="1200" dirty="0" smtClean="0">
                <a:latin typeface="Courier" charset="0"/>
                <a:ea typeface="Courier" charset="0"/>
                <a:cs typeface="Courier" charset="0"/>
              </a:rPr>
              <a:t>	</a:t>
            </a:r>
            <a:r>
              <a:rPr lang="fr-FR" sz="1200" dirty="0" err="1" smtClean="0">
                <a:latin typeface="Courier" charset="0"/>
                <a:ea typeface="Courier" charset="0"/>
                <a:cs typeface="Courier" charset="0"/>
              </a:rPr>
              <a:t>operate</a:t>
            </a:r>
            <a:r>
              <a:rPr lang="fr-FR" sz="1200" dirty="0" smtClean="0">
                <a:latin typeface="Courier" charset="0"/>
                <a:ea typeface="Courier" charset="0"/>
                <a:cs typeface="Courier" charset="0"/>
              </a:rPr>
              <a:t>(</a:t>
            </a:r>
            <a:r>
              <a:rPr lang="fr-FR" sz="1200" dirty="0" err="1" smtClean="0">
                <a:latin typeface="Courier" charset="0"/>
                <a:ea typeface="Courier" charset="0"/>
                <a:cs typeface="Courier" charset="0"/>
              </a:rPr>
              <a:t>multiply</a:t>
            </a:r>
            <a:r>
              <a:rPr lang="fr-FR" sz="1200" dirty="0">
                <a:latin typeface="Courier" charset="0"/>
                <a:ea typeface="Courier" charset="0"/>
                <a:cs typeface="Courier" charset="0"/>
              </a:rPr>
              <a:t>, 4, 5));</a:t>
            </a:r>
          </a:p>
          <a:p>
            <a:r>
              <a:rPr lang="fr-FR" sz="1200" dirty="0">
                <a:solidFill>
                  <a:schemeClr val="bg1">
                    <a:lumMod val="50000"/>
                  </a:schemeClr>
                </a:solidFill>
                <a:latin typeface="Courier" charset="0"/>
                <a:ea typeface="Courier" charset="0"/>
                <a:cs typeface="Courier" charset="0"/>
              </a:rPr>
              <a:t>// </a:t>
            </a:r>
            <a:r>
              <a:rPr lang="fr-FR" sz="1200" dirty="0" smtClean="0">
                <a:solidFill>
                  <a:schemeClr val="bg1">
                    <a:lumMod val="50000"/>
                  </a:schemeClr>
                </a:solidFill>
                <a:latin typeface="Courier" charset="0"/>
                <a:ea typeface="Courier" charset="0"/>
                <a:cs typeface="Courier" charset="0"/>
              </a:rPr>
              <a:t>On regroupe tout ca dans un objet</a:t>
            </a:r>
            <a:endParaRPr lang="fr-FR" sz="1200" dirty="0">
              <a:solidFill>
                <a:schemeClr val="bg1">
                  <a:lumMod val="50000"/>
                </a:schemeClr>
              </a:solidFill>
              <a:latin typeface="Courier" charset="0"/>
              <a:ea typeface="Courier" charset="0"/>
              <a:cs typeface="Courier" charset="0"/>
            </a:endParaRPr>
          </a:p>
          <a:p>
            <a:r>
              <a:rPr lang="fr-FR" sz="1200" dirty="0">
                <a:solidFill>
                  <a:schemeClr val="accent3"/>
                </a:solidFill>
                <a:latin typeface="Courier" charset="0"/>
                <a:ea typeface="Courier" charset="0"/>
                <a:cs typeface="Courier" charset="0"/>
              </a:rPr>
              <a:t>var</a:t>
            </a:r>
            <a:r>
              <a:rPr lang="fr-FR" sz="1200" dirty="0">
                <a:latin typeface="Courier" charset="0"/>
                <a:ea typeface="Courier" charset="0"/>
                <a:cs typeface="Courier" charset="0"/>
              </a:rPr>
              <a:t> </a:t>
            </a:r>
            <a:r>
              <a:rPr lang="fr-FR" sz="1200" dirty="0" err="1">
                <a:latin typeface="Courier" charset="0"/>
                <a:ea typeface="Courier" charset="0"/>
                <a:cs typeface="Courier" charset="0"/>
              </a:rPr>
              <a:t>operators</a:t>
            </a:r>
            <a:r>
              <a:rPr lang="fr-FR" sz="1200" dirty="0">
                <a:latin typeface="Courier" charset="0"/>
                <a:ea typeface="Courier" charset="0"/>
                <a:cs typeface="Courier" charset="0"/>
              </a:rPr>
              <a:t> = {</a:t>
            </a:r>
          </a:p>
          <a:p>
            <a:pPr lvl="1"/>
            <a:r>
              <a:rPr lang="fr-FR" sz="1200" dirty="0" err="1">
                <a:latin typeface="Courier" charset="0"/>
                <a:ea typeface="Courier" charset="0"/>
                <a:cs typeface="Courier" charset="0"/>
              </a:rPr>
              <a:t>add</a:t>
            </a:r>
            <a:r>
              <a:rPr lang="fr-FR" sz="1200" dirty="0">
                <a:latin typeface="Courier" charset="0"/>
                <a:ea typeface="Courier" charset="0"/>
                <a:cs typeface="Courier" charset="0"/>
              </a:rPr>
              <a:t>: </a:t>
            </a:r>
            <a:r>
              <a:rPr lang="fr-FR" sz="1200" dirty="0" err="1">
                <a:latin typeface="Courier" charset="0"/>
                <a:ea typeface="Courier" charset="0"/>
                <a:cs typeface="Courier" charset="0"/>
              </a:rPr>
              <a:t>function</a:t>
            </a:r>
            <a:r>
              <a:rPr lang="fr-FR" sz="1200" dirty="0">
                <a:latin typeface="Courier" charset="0"/>
                <a:ea typeface="Courier" charset="0"/>
                <a:cs typeface="Courier" charset="0"/>
              </a:rPr>
              <a:t>(</a:t>
            </a:r>
            <a:r>
              <a:rPr lang="fr-FR" sz="1200" dirty="0" err="1">
                <a:latin typeface="Courier" charset="0"/>
                <a:ea typeface="Courier" charset="0"/>
                <a:cs typeface="Courier" charset="0"/>
              </a:rPr>
              <a:t>x,y</a:t>
            </a:r>
            <a:r>
              <a:rPr lang="fr-FR" sz="1200" dirty="0">
                <a:latin typeface="Courier" charset="0"/>
                <a:ea typeface="Courier" charset="0"/>
                <a:cs typeface="Courier" charset="0"/>
              </a:rPr>
              <a:t>) { return </a:t>
            </a:r>
            <a:r>
              <a:rPr lang="fr-FR" sz="1200" dirty="0" err="1">
                <a:latin typeface="Courier" charset="0"/>
                <a:ea typeface="Courier" charset="0"/>
                <a:cs typeface="Courier" charset="0"/>
              </a:rPr>
              <a:t>x+y</a:t>
            </a:r>
            <a:r>
              <a:rPr lang="fr-FR" sz="1200" dirty="0">
                <a:latin typeface="Courier" charset="0"/>
                <a:ea typeface="Courier" charset="0"/>
                <a:cs typeface="Courier" charset="0"/>
              </a:rPr>
              <a:t>; },</a:t>
            </a:r>
          </a:p>
          <a:p>
            <a:pPr lvl="1"/>
            <a:r>
              <a:rPr lang="fr-FR" sz="1200" dirty="0" err="1">
                <a:latin typeface="Courier" charset="0"/>
                <a:ea typeface="Courier" charset="0"/>
                <a:cs typeface="Courier" charset="0"/>
              </a:rPr>
              <a:t>subtract</a:t>
            </a:r>
            <a:r>
              <a:rPr lang="fr-FR" sz="1200" dirty="0">
                <a:latin typeface="Courier" charset="0"/>
                <a:ea typeface="Courier" charset="0"/>
                <a:cs typeface="Courier" charset="0"/>
              </a:rPr>
              <a:t>: </a:t>
            </a:r>
            <a:r>
              <a:rPr lang="fr-FR" sz="1200" dirty="0" err="1">
                <a:latin typeface="Courier" charset="0"/>
                <a:ea typeface="Courier" charset="0"/>
                <a:cs typeface="Courier" charset="0"/>
              </a:rPr>
              <a:t>function</a:t>
            </a:r>
            <a:r>
              <a:rPr lang="fr-FR" sz="1200" dirty="0">
                <a:latin typeface="Courier" charset="0"/>
                <a:ea typeface="Courier" charset="0"/>
                <a:cs typeface="Courier" charset="0"/>
              </a:rPr>
              <a:t>(</a:t>
            </a:r>
            <a:r>
              <a:rPr lang="fr-FR" sz="1200" dirty="0" err="1">
                <a:latin typeface="Courier" charset="0"/>
                <a:ea typeface="Courier" charset="0"/>
                <a:cs typeface="Courier" charset="0"/>
              </a:rPr>
              <a:t>x,y</a:t>
            </a:r>
            <a:r>
              <a:rPr lang="fr-FR" sz="1200" dirty="0">
                <a:latin typeface="Courier" charset="0"/>
                <a:ea typeface="Courier" charset="0"/>
                <a:cs typeface="Courier" charset="0"/>
              </a:rPr>
              <a:t>) { return x-y; },</a:t>
            </a:r>
          </a:p>
          <a:p>
            <a:pPr lvl="1"/>
            <a:r>
              <a:rPr lang="fr-FR" sz="1200" dirty="0" err="1">
                <a:latin typeface="Courier" charset="0"/>
                <a:ea typeface="Courier" charset="0"/>
                <a:cs typeface="Courier" charset="0"/>
              </a:rPr>
              <a:t>multiply</a:t>
            </a:r>
            <a:r>
              <a:rPr lang="fr-FR" sz="1200" dirty="0">
                <a:latin typeface="Courier" charset="0"/>
                <a:ea typeface="Courier" charset="0"/>
                <a:cs typeface="Courier" charset="0"/>
              </a:rPr>
              <a:t>: </a:t>
            </a:r>
            <a:r>
              <a:rPr lang="fr-FR" sz="1200" dirty="0" err="1">
                <a:latin typeface="Courier" charset="0"/>
                <a:ea typeface="Courier" charset="0"/>
                <a:cs typeface="Courier" charset="0"/>
              </a:rPr>
              <a:t>function</a:t>
            </a:r>
            <a:r>
              <a:rPr lang="fr-FR" sz="1200" dirty="0">
                <a:latin typeface="Courier" charset="0"/>
                <a:ea typeface="Courier" charset="0"/>
                <a:cs typeface="Courier" charset="0"/>
              </a:rPr>
              <a:t>(</a:t>
            </a:r>
            <a:r>
              <a:rPr lang="fr-FR" sz="1200" dirty="0" err="1">
                <a:latin typeface="Courier" charset="0"/>
                <a:ea typeface="Courier" charset="0"/>
                <a:cs typeface="Courier" charset="0"/>
              </a:rPr>
              <a:t>x,y</a:t>
            </a:r>
            <a:r>
              <a:rPr lang="fr-FR" sz="1200" dirty="0">
                <a:latin typeface="Courier" charset="0"/>
                <a:ea typeface="Courier" charset="0"/>
                <a:cs typeface="Courier" charset="0"/>
              </a:rPr>
              <a:t>) { return x*y; },</a:t>
            </a:r>
          </a:p>
          <a:p>
            <a:pPr lvl="1"/>
            <a:r>
              <a:rPr lang="fr-FR" sz="1200" dirty="0" err="1">
                <a:latin typeface="Courier" charset="0"/>
                <a:ea typeface="Courier" charset="0"/>
                <a:cs typeface="Courier" charset="0"/>
              </a:rPr>
              <a:t>divide</a:t>
            </a:r>
            <a:r>
              <a:rPr lang="fr-FR" sz="1200" dirty="0">
                <a:latin typeface="Courier" charset="0"/>
                <a:ea typeface="Courier" charset="0"/>
                <a:cs typeface="Courier" charset="0"/>
              </a:rPr>
              <a:t>: </a:t>
            </a:r>
            <a:r>
              <a:rPr lang="fr-FR" sz="1200" dirty="0" err="1">
                <a:latin typeface="Courier" charset="0"/>
                <a:ea typeface="Courier" charset="0"/>
                <a:cs typeface="Courier" charset="0"/>
              </a:rPr>
              <a:t>function</a:t>
            </a:r>
            <a:r>
              <a:rPr lang="fr-FR" sz="1200" dirty="0">
                <a:latin typeface="Courier" charset="0"/>
                <a:ea typeface="Courier" charset="0"/>
                <a:cs typeface="Courier" charset="0"/>
              </a:rPr>
              <a:t>(</a:t>
            </a:r>
            <a:r>
              <a:rPr lang="fr-FR" sz="1200" dirty="0" err="1">
                <a:latin typeface="Courier" charset="0"/>
                <a:ea typeface="Courier" charset="0"/>
                <a:cs typeface="Courier" charset="0"/>
              </a:rPr>
              <a:t>x,y</a:t>
            </a:r>
            <a:r>
              <a:rPr lang="fr-FR" sz="1200" dirty="0">
                <a:latin typeface="Courier" charset="0"/>
                <a:ea typeface="Courier" charset="0"/>
                <a:cs typeface="Courier" charset="0"/>
              </a:rPr>
              <a:t>) { return x/y; },</a:t>
            </a:r>
          </a:p>
          <a:p>
            <a:pPr lvl="1"/>
            <a:r>
              <a:rPr lang="fr-FR" sz="1200" dirty="0" err="1">
                <a:latin typeface="Courier" charset="0"/>
                <a:ea typeface="Courier" charset="0"/>
                <a:cs typeface="Courier" charset="0"/>
              </a:rPr>
              <a:t>pow</a:t>
            </a:r>
            <a:r>
              <a:rPr lang="fr-FR" sz="1200" dirty="0">
                <a:latin typeface="Courier" charset="0"/>
                <a:ea typeface="Courier" charset="0"/>
                <a:cs typeface="Courier" charset="0"/>
              </a:rPr>
              <a:t>: </a:t>
            </a:r>
            <a:r>
              <a:rPr lang="fr-FR" sz="1200" dirty="0" err="1" smtClean="0">
                <a:latin typeface="Courier" charset="0"/>
                <a:ea typeface="Courier" charset="0"/>
                <a:cs typeface="Courier" charset="0"/>
              </a:rPr>
              <a:t>Math.pow</a:t>
            </a:r>
            <a:endParaRPr lang="fr-FR" sz="1200" dirty="0">
              <a:latin typeface="Courier" charset="0"/>
              <a:ea typeface="Courier" charset="0"/>
              <a:cs typeface="Courier" charset="0"/>
            </a:endParaRPr>
          </a:p>
          <a:p>
            <a:r>
              <a:rPr lang="fr-FR" sz="1200" dirty="0" smtClean="0">
                <a:latin typeface="Courier" charset="0"/>
                <a:ea typeface="Courier" charset="0"/>
                <a:cs typeface="Courier" charset="0"/>
              </a:rPr>
              <a:t>};</a:t>
            </a:r>
            <a:endParaRPr lang="fr-FR" sz="1200" dirty="0">
              <a:latin typeface="Courier" charset="0"/>
              <a:ea typeface="Courier" charset="0"/>
              <a:cs typeface="Courier" charset="0"/>
            </a:endParaRPr>
          </a:p>
        </p:txBody>
      </p:sp>
      <p:sp>
        <p:nvSpPr>
          <p:cNvPr id="14" name="ZoneTexte 13"/>
          <p:cNvSpPr txBox="1"/>
          <p:nvPr/>
        </p:nvSpPr>
        <p:spPr>
          <a:xfrm>
            <a:off x="5172502" y="1485060"/>
            <a:ext cx="4512959" cy="4968275"/>
          </a:xfrm>
          <a:prstGeom prst="rect">
            <a:avLst/>
          </a:prstGeom>
          <a:solidFill>
            <a:schemeClr val="bg1"/>
          </a:solidFill>
          <a:effectLst>
            <a:outerShdw blurRad="50800" dist="76200" dir="2700000" algn="tl" rotWithShape="0">
              <a:prstClr val="black">
                <a:alpha val="40000"/>
              </a:prstClr>
            </a:outerShdw>
          </a:effectLst>
        </p:spPr>
        <p:txBody>
          <a:bodyPr vert="horz" wrap="square" lIns="91440" tIns="45720" rIns="91440" bIns="45720" rtlCol="0" anchor="ctr">
            <a:noAutofit/>
          </a:bodyPr>
          <a:lstStyle/>
          <a:p>
            <a:r>
              <a:rPr lang="fr-FR" sz="1200" dirty="0" smtClean="0">
                <a:solidFill>
                  <a:schemeClr val="bg1">
                    <a:lumMod val="50000"/>
                  </a:schemeClr>
                </a:solidFill>
                <a:latin typeface="Courier" charset="0"/>
                <a:ea typeface="Courier" charset="0"/>
                <a:cs typeface="Courier" charset="0"/>
              </a:rPr>
              <a:t>// Cette fonction prend le nom de l’opération, vérifie que c’est une fonction de l’objet </a:t>
            </a:r>
            <a:r>
              <a:rPr lang="fr-FR" sz="1200" dirty="0" err="1" smtClean="0">
                <a:solidFill>
                  <a:schemeClr val="bg1">
                    <a:lumMod val="50000"/>
                  </a:schemeClr>
                </a:solidFill>
                <a:latin typeface="Courier" charset="0"/>
                <a:ea typeface="Courier" charset="0"/>
                <a:cs typeface="Courier" charset="0"/>
              </a:rPr>
              <a:t>operators</a:t>
            </a:r>
            <a:r>
              <a:rPr lang="fr-FR" sz="1200" dirty="0" smtClean="0">
                <a:solidFill>
                  <a:schemeClr val="bg1">
                    <a:lumMod val="50000"/>
                  </a:schemeClr>
                </a:solidFill>
                <a:latin typeface="Courier" charset="0"/>
                <a:ea typeface="Courier" charset="0"/>
                <a:cs typeface="Courier" charset="0"/>
              </a:rPr>
              <a:t> et ensuite l’exécute</a:t>
            </a:r>
          </a:p>
          <a:p>
            <a:endParaRPr lang="fr-FR" sz="1200" dirty="0">
              <a:latin typeface="Courier" charset="0"/>
              <a:ea typeface="Courier" charset="0"/>
              <a:cs typeface="Courier" charset="0"/>
            </a:endParaRPr>
          </a:p>
          <a:p>
            <a:r>
              <a:rPr lang="fr-FR" sz="1200" dirty="0" err="1">
                <a:solidFill>
                  <a:schemeClr val="accent3"/>
                </a:solidFill>
                <a:latin typeface="Courier" charset="0"/>
                <a:ea typeface="Courier" charset="0"/>
                <a:cs typeface="Courier" charset="0"/>
              </a:rPr>
              <a:t>function</a:t>
            </a:r>
            <a:r>
              <a:rPr lang="fr-FR" sz="1200" dirty="0">
                <a:latin typeface="Courier" charset="0"/>
                <a:ea typeface="Courier" charset="0"/>
                <a:cs typeface="Courier" charset="0"/>
              </a:rPr>
              <a:t> operate2(</a:t>
            </a:r>
            <a:r>
              <a:rPr lang="fr-FR" sz="1200" dirty="0" err="1">
                <a:latin typeface="Courier" charset="0"/>
                <a:ea typeface="Courier" charset="0"/>
                <a:cs typeface="Courier" charset="0"/>
              </a:rPr>
              <a:t>operation</a:t>
            </a:r>
            <a:r>
              <a:rPr lang="fr-FR" sz="1200" dirty="0">
                <a:latin typeface="Courier" charset="0"/>
                <a:ea typeface="Courier" charset="0"/>
                <a:cs typeface="Courier" charset="0"/>
              </a:rPr>
              <a:t>, operand1, operand2) {</a:t>
            </a:r>
          </a:p>
          <a:p>
            <a:pPr lvl="1"/>
            <a:r>
              <a:rPr lang="fr-FR" sz="1200" dirty="0">
                <a:solidFill>
                  <a:schemeClr val="accent3"/>
                </a:solidFill>
                <a:latin typeface="Courier" charset="0"/>
                <a:ea typeface="Courier" charset="0"/>
                <a:cs typeface="Courier" charset="0"/>
              </a:rPr>
              <a:t>if</a:t>
            </a:r>
            <a:r>
              <a:rPr lang="fr-FR" sz="1200" dirty="0">
                <a:latin typeface="Courier" charset="0"/>
                <a:ea typeface="Courier" charset="0"/>
                <a:cs typeface="Courier" charset="0"/>
              </a:rPr>
              <a:t> (</a:t>
            </a:r>
            <a:r>
              <a:rPr lang="fr-FR" sz="1200" dirty="0" err="1">
                <a:solidFill>
                  <a:schemeClr val="accent3"/>
                </a:solidFill>
                <a:latin typeface="Courier" charset="0"/>
                <a:ea typeface="Courier" charset="0"/>
                <a:cs typeface="Courier" charset="0"/>
              </a:rPr>
              <a:t>typeof</a:t>
            </a:r>
            <a:r>
              <a:rPr lang="fr-FR" sz="1200" dirty="0">
                <a:latin typeface="Courier" charset="0"/>
                <a:ea typeface="Courier" charset="0"/>
                <a:cs typeface="Courier" charset="0"/>
              </a:rPr>
              <a:t> </a:t>
            </a:r>
            <a:r>
              <a:rPr lang="fr-FR" sz="1200" dirty="0" err="1">
                <a:latin typeface="Courier" charset="0"/>
                <a:ea typeface="Courier" charset="0"/>
                <a:cs typeface="Courier" charset="0"/>
              </a:rPr>
              <a:t>operators</a:t>
            </a:r>
            <a:r>
              <a:rPr lang="fr-FR" sz="1200" dirty="0">
                <a:latin typeface="Courier" charset="0"/>
                <a:ea typeface="Courier" charset="0"/>
                <a:cs typeface="Courier" charset="0"/>
              </a:rPr>
              <a:t>[</a:t>
            </a:r>
            <a:r>
              <a:rPr lang="fr-FR" sz="1200" dirty="0" err="1">
                <a:latin typeface="Courier" charset="0"/>
                <a:ea typeface="Courier" charset="0"/>
                <a:cs typeface="Courier" charset="0"/>
              </a:rPr>
              <a:t>operation</a:t>
            </a:r>
            <a:r>
              <a:rPr lang="fr-FR" sz="1200" dirty="0">
                <a:latin typeface="Courier" charset="0"/>
                <a:ea typeface="Courier" charset="0"/>
                <a:cs typeface="Courier" charset="0"/>
              </a:rPr>
              <a:t>] === </a:t>
            </a:r>
            <a:r>
              <a:rPr lang="fr-FR" sz="1200" dirty="0" smtClean="0">
                <a:latin typeface="Courier" charset="0"/>
                <a:ea typeface="Courier" charset="0"/>
                <a:cs typeface="Courier" charset="0"/>
              </a:rPr>
              <a:t>	"</a:t>
            </a:r>
            <a:r>
              <a:rPr lang="fr-FR" sz="1200" dirty="0" err="1">
                <a:latin typeface="Courier" charset="0"/>
                <a:ea typeface="Courier" charset="0"/>
                <a:cs typeface="Courier" charset="0"/>
              </a:rPr>
              <a:t>function</a:t>
            </a:r>
            <a:r>
              <a:rPr lang="fr-FR" sz="1200" dirty="0">
                <a:latin typeface="Courier" charset="0"/>
                <a:ea typeface="Courier" charset="0"/>
                <a:cs typeface="Courier" charset="0"/>
              </a:rPr>
              <a:t>")</a:t>
            </a:r>
          </a:p>
          <a:p>
            <a:pPr lvl="1"/>
            <a:r>
              <a:rPr lang="fr-FR" sz="1200" dirty="0">
                <a:solidFill>
                  <a:schemeClr val="accent3"/>
                </a:solidFill>
                <a:latin typeface="Courier" charset="0"/>
                <a:ea typeface="Courier" charset="0"/>
                <a:cs typeface="Courier" charset="0"/>
              </a:rPr>
              <a:t>return</a:t>
            </a:r>
            <a:r>
              <a:rPr lang="fr-FR" sz="1200" dirty="0">
                <a:latin typeface="Courier" charset="0"/>
                <a:ea typeface="Courier" charset="0"/>
                <a:cs typeface="Courier" charset="0"/>
              </a:rPr>
              <a:t> </a:t>
            </a:r>
            <a:r>
              <a:rPr lang="fr-FR" sz="1200" dirty="0" err="1">
                <a:latin typeface="Courier" charset="0"/>
                <a:ea typeface="Courier" charset="0"/>
                <a:cs typeface="Courier" charset="0"/>
              </a:rPr>
              <a:t>operators</a:t>
            </a:r>
            <a:r>
              <a:rPr lang="fr-FR" sz="1200" dirty="0">
                <a:latin typeface="Courier" charset="0"/>
                <a:ea typeface="Courier" charset="0"/>
                <a:cs typeface="Courier" charset="0"/>
              </a:rPr>
              <a:t>[</a:t>
            </a:r>
            <a:r>
              <a:rPr lang="fr-FR" sz="1200" dirty="0" err="1">
                <a:latin typeface="Courier" charset="0"/>
                <a:ea typeface="Courier" charset="0"/>
                <a:cs typeface="Courier" charset="0"/>
              </a:rPr>
              <a:t>operation</a:t>
            </a:r>
            <a:r>
              <a:rPr lang="fr-FR" sz="1200" dirty="0">
                <a:latin typeface="Courier" charset="0"/>
                <a:ea typeface="Courier" charset="0"/>
                <a:cs typeface="Courier" charset="0"/>
              </a:rPr>
              <a:t>](operand1, </a:t>
            </a:r>
            <a:r>
              <a:rPr lang="fr-FR" sz="1200" dirty="0" smtClean="0">
                <a:latin typeface="Courier" charset="0"/>
                <a:ea typeface="Courier" charset="0"/>
                <a:cs typeface="Courier" charset="0"/>
              </a:rPr>
              <a:t>	operand2</a:t>
            </a:r>
            <a:r>
              <a:rPr lang="fr-FR" sz="1200" dirty="0">
                <a:latin typeface="Courier" charset="0"/>
                <a:ea typeface="Courier" charset="0"/>
                <a:cs typeface="Courier" charset="0"/>
              </a:rPr>
              <a:t>);</a:t>
            </a:r>
          </a:p>
          <a:p>
            <a:pPr lvl="1"/>
            <a:r>
              <a:rPr lang="fr-FR" sz="1200" dirty="0" err="1">
                <a:solidFill>
                  <a:schemeClr val="accent3"/>
                </a:solidFill>
                <a:latin typeface="Courier" charset="0"/>
                <a:ea typeface="Courier" charset="0"/>
                <a:cs typeface="Courier" charset="0"/>
              </a:rPr>
              <a:t>else</a:t>
            </a:r>
            <a:r>
              <a:rPr lang="fr-FR" sz="1200" dirty="0">
                <a:solidFill>
                  <a:schemeClr val="accent3"/>
                </a:solidFill>
                <a:latin typeface="Courier" charset="0"/>
                <a:ea typeface="Courier" charset="0"/>
                <a:cs typeface="Courier" charset="0"/>
              </a:rPr>
              <a:t> </a:t>
            </a:r>
            <a:r>
              <a:rPr lang="fr-FR" sz="1200" dirty="0" err="1">
                <a:solidFill>
                  <a:schemeClr val="accent3"/>
                </a:solidFill>
                <a:latin typeface="Courier" charset="0"/>
                <a:ea typeface="Courier" charset="0"/>
                <a:cs typeface="Courier" charset="0"/>
              </a:rPr>
              <a:t>throw</a:t>
            </a:r>
            <a:r>
              <a:rPr lang="fr-FR" sz="1200" dirty="0">
                <a:solidFill>
                  <a:schemeClr val="accent3"/>
                </a:solidFill>
                <a:latin typeface="Courier" charset="0"/>
                <a:ea typeface="Courier" charset="0"/>
                <a:cs typeface="Courier" charset="0"/>
              </a:rPr>
              <a:t> </a:t>
            </a:r>
            <a:r>
              <a:rPr lang="fr-FR" sz="1200" dirty="0">
                <a:latin typeface="Courier" charset="0"/>
                <a:ea typeface="Courier" charset="0"/>
                <a:cs typeface="Courier" charset="0"/>
              </a:rPr>
              <a:t>"</a:t>
            </a:r>
            <a:r>
              <a:rPr lang="fr-FR" sz="1200" dirty="0" err="1">
                <a:latin typeface="Courier" charset="0"/>
                <a:ea typeface="Courier" charset="0"/>
                <a:cs typeface="Courier" charset="0"/>
              </a:rPr>
              <a:t>unknown</a:t>
            </a:r>
            <a:r>
              <a:rPr lang="fr-FR" sz="1200" dirty="0">
                <a:latin typeface="Courier" charset="0"/>
                <a:ea typeface="Courier" charset="0"/>
                <a:cs typeface="Courier" charset="0"/>
              </a:rPr>
              <a:t> </a:t>
            </a:r>
            <a:r>
              <a:rPr lang="fr-FR" sz="1200" dirty="0" err="1">
                <a:latin typeface="Courier" charset="0"/>
                <a:ea typeface="Courier" charset="0"/>
                <a:cs typeface="Courier" charset="0"/>
              </a:rPr>
              <a:t>operator</a:t>
            </a:r>
            <a:r>
              <a:rPr lang="fr-FR" sz="1200" dirty="0">
                <a:latin typeface="Courier" charset="0"/>
                <a:ea typeface="Courier" charset="0"/>
                <a:cs typeface="Courier" charset="0"/>
              </a:rPr>
              <a:t>";</a:t>
            </a:r>
          </a:p>
          <a:p>
            <a:r>
              <a:rPr lang="fr-FR" sz="1200" dirty="0">
                <a:latin typeface="Courier" charset="0"/>
                <a:ea typeface="Courier" charset="0"/>
                <a:cs typeface="Courier" charset="0"/>
              </a:rPr>
              <a:t>}</a:t>
            </a:r>
          </a:p>
          <a:p>
            <a:r>
              <a:rPr lang="fr-FR" sz="1200" dirty="0">
                <a:solidFill>
                  <a:schemeClr val="bg1">
                    <a:lumMod val="50000"/>
                  </a:schemeClr>
                </a:solidFill>
                <a:latin typeface="Courier" charset="0"/>
                <a:ea typeface="Courier" charset="0"/>
                <a:cs typeface="Courier" charset="0"/>
              </a:rPr>
              <a:t>// </a:t>
            </a:r>
            <a:r>
              <a:rPr lang="fr-FR" sz="1200" dirty="0" smtClean="0">
                <a:solidFill>
                  <a:schemeClr val="bg1">
                    <a:lumMod val="50000"/>
                  </a:schemeClr>
                </a:solidFill>
                <a:latin typeface="Courier" charset="0"/>
                <a:ea typeface="Courier" charset="0"/>
                <a:cs typeface="Courier" charset="0"/>
              </a:rPr>
              <a:t>Permet de retourner la chaine </a:t>
            </a:r>
            <a:r>
              <a:rPr lang="fr-FR" sz="1200" dirty="0" smtClean="0">
                <a:latin typeface="Courier" charset="0"/>
                <a:ea typeface="Courier" charset="0"/>
                <a:cs typeface="Courier" charset="0"/>
              </a:rPr>
              <a:t>"</a:t>
            </a:r>
            <a:r>
              <a:rPr lang="fr-FR" sz="1200" dirty="0" smtClean="0">
                <a:solidFill>
                  <a:schemeClr val="bg1">
                    <a:lumMod val="50000"/>
                  </a:schemeClr>
                </a:solidFill>
                <a:latin typeface="Courier" charset="0"/>
                <a:ea typeface="Courier" charset="0"/>
                <a:cs typeface="Courier" charset="0"/>
              </a:rPr>
              <a:t>hello world</a:t>
            </a:r>
            <a:r>
              <a:rPr lang="fr-FR" sz="1200" dirty="0">
                <a:latin typeface="Courier" charset="0"/>
                <a:ea typeface="Courier" charset="0"/>
                <a:cs typeface="Courier" charset="0"/>
              </a:rPr>
              <a:t> "</a:t>
            </a:r>
            <a:r>
              <a:rPr lang="fr-FR" sz="1200" dirty="0" smtClean="0">
                <a:solidFill>
                  <a:schemeClr val="bg1">
                    <a:lumMod val="50000"/>
                  </a:schemeClr>
                </a:solidFill>
                <a:latin typeface="Courier" charset="0"/>
                <a:ea typeface="Courier" charset="0"/>
                <a:cs typeface="Courier" charset="0"/>
              </a:rPr>
              <a:t> </a:t>
            </a:r>
          </a:p>
          <a:p>
            <a:endParaRPr lang="fr-FR" sz="1200" dirty="0">
              <a:latin typeface="Courier" charset="0"/>
              <a:ea typeface="Courier" charset="0"/>
              <a:cs typeface="Courier" charset="0"/>
            </a:endParaRPr>
          </a:p>
          <a:p>
            <a:r>
              <a:rPr lang="fr-FR" sz="1200" dirty="0">
                <a:solidFill>
                  <a:schemeClr val="accent3"/>
                </a:solidFill>
                <a:latin typeface="Courier" charset="0"/>
                <a:ea typeface="Courier" charset="0"/>
                <a:cs typeface="Courier" charset="0"/>
              </a:rPr>
              <a:t>var</a:t>
            </a:r>
            <a:r>
              <a:rPr lang="fr-FR" sz="1200" dirty="0">
                <a:latin typeface="Courier" charset="0"/>
                <a:ea typeface="Courier" charset="0"/>
                <a:cs typeface="Courier" charset="0"/>
              </a:rPr>
              <a:t> j = operate2("</a:t>
            </a:r>
            <a:r>
              <a:rPr lang="fr-FR" sz="1200" dirty="0" err="1">
                <a:latin typeface="Courier" charset="0"/>
                <a:ea typeface="Courier" charset="0"/>
                <a:cs typeface="Courier" charset="0"/>
              </a:rPr>
              <a:t>add</a:t>
            </a:r>
            <a:r>
              <a:rPr lang="fr-FR" sz="1200" dirty="0">
                <a:latin typeface="Courier" charset="0"/>
                <a:ea typeface="Courier" charset="0"/>
                <a:cs typeface="Courier" charset="0"/>
              </a:rPr>
              <a:t>", "hello", operate2("</a:t>
            </a:r>
            <a:r>
              <a:rPr lang="fr-FR" sz="1200" dirty="0" err="1">
                <a:latin typeface="Courier" charset="0"/>
                <a:ea typeface="Courier" charset="0"/>
                <a:cs typeface="Courier" charset="0"/>
              </a:rPr>
              <a:t>add</a:t>
            </a:r>
            <a:r>
              <a:rPr lang="fr-FR" sz="1200" dirty="0">
                <a:latin typeface="Courier" charset="0"/>
                <a:ea typeface="Courier" charset="0"/>
                <a:cs typeface="Courier" charset="0"/>
              </a:rPr>
              <a:t>", </a:t>
            </a:r>
            <a:endParaRPr lang="fr-FR" sz="1200" dirty="0" smtClean="0">
              <a:latin typeface="Courier" charset="0"/>
              <a:ea typeface="Courier" charset="0"/>
              <a:cs typeface="Courier" charset="0"/>
            </a:endParaRPr>
          </a:p>
          <a:p>
            <a:r>
              <a:rPr lang="fr-FR" sz="1200" dirty="0">
                <a:latin typeface="Courier" charset="0"/>
                <a:ea typeface="Courier" charset="0"/>
                <a:cs typeface="Courier" charset="0"/>
              </a:rPr>
              <a:t>	</a:t>
            </a:r>
            <a:r>
              <a:rPr lang="fr-FR" sz="1200" dirty="0" smtClean="0">
                <a:latin typeface="Courier" charset="0"/>
                <a:ea typeface="Courier" charset="0"/>
                <a:cs typeface="Courier" charset="0"/>
              </a:rPr>
              <a:t>" </a:t>
            </a:r>
            <a:r>
              <a:rPr lang="fr-FR" sz="1200" dirty="0">
                <a:latin typeface="Courier" charset="0"/>
                <a:ea typeface="Courier" charset="0"/>
                <a:cs typeface="Courier" charset="0"/>
              </a:rPr>
              <a:t>", "world"));</a:t>
            </a:r>
          </a:p>
          <a:p>
            <a:endParaRPr lang="fr-FR" sz="1200" dirty="0" smtClean="0">
              <a:latin typeface="Courier" charset="0"/>
              <a:ea typeface="Courier" charset="0"/>
              <a:cs typeface="Courier" charset="0"/>
            </a:endParaRPr>
          </a:p>
          <a:p>
            <a:r>
              <a:rPr lang="fr-FR" sz="1200" dirty="0" smtClean="0">
                <a:solidFill>
                  <a:schemeClr val="bg1">
                    <a:lumMod val="50000"/>
                  </a:schemeClr>
                </a:solidFill>
                <a:latin typeface="Courier" charset="0"/>
                <a:ea typeface="Courier" charset="0"/>
                <a:cs typeface="Courier" charset="0"/>
              </a:rPr>
              <a:t>// utilise </a:t>
            </a:r>
            <a:r>
              <a:rPr lang="fr-FR" sz="1200" dirty="0" err="1" smtClean="0">
                <a:solidFill>
                  <a:schemeClr val="bg1">
                    <a:lumMod val="50000"/>
                  </a:schemeClr>
                </a:solidFill>
                <a:latin typeface="Courier" charset="0"/>
                <a:ea typeface="Courier" charset="0"/>
                <a:cs typeface="Courier" charset="0"/>
              </a:rPr>
              <a:t>pow</a:t>
            </a:r>
            <a:r>
              <a:rPr lang="fr-FR" sz="1200" dirty="0" smtClean="0">
                <a:solidFill>
                  <a:schemeClr val="bg1">
                    <a:lumMod val="50000"/>
                  </a:schemeClr>
                </a:solidFill>
                <a:latin typeface="Courier" charset="0"/>
                <a:ea typeface="Courier" charset="0"/>
                <a:cs typeface="Courier" charset="0"/>
              </a:rPr>
              <a:t>:</a:t>
            </a:r>
            <a:endParaRPr lang="fr-FR" sz="1200" dirty="0">
              <a:solidFill>
                <a:schemeClr val="bg1">
                  <a:lumMod val="50000"/>
                </a:schemeClr>
              </a:solidFill>
              <a:latin typeface="Courier" charset="0"/>
              <a:ea typeface="Courier" charset="0"/>
              <a:cs typeface="Courier" charset="0"/>
            </a:endParaRPr>
          </a:p>
          <a:p>
            <a:r>
              <a:rPr lang="fr-FR" sz="1200" dirty="0">
                <a:solidFill>
                  <a:schemeClr val="accent3"/>
                </a:solidFill>
                <a:latin typeface="Courier" charset="0"/>
                <a:ea typeface="Courier" charset="0"/>
                <a:cs typeface="Courier" charset="0"/>
              </a:rPr>
              <a:t>var</a:t>
            </a:r>
            <a:r>
              <a:rPr lang="fr-FR" sz="1200" dirty="0">
                <a:latin typeface="Courier" charset="0"/>
                <a:ea typeface="Courier" charset="0"/>
                <a:cs typeface="Courier" charset="0"/>
              </a:rPr>
              <a:t> k = operate2("</a:t>
            </a:r>
            <a:r>
              <a:rPr lang="fr-FR" sz="1200" dirty="0" err="1">
                <a:latin typeface="Courier" charset="0"/>
                <a:ea typeface="Courier" charset="0"/>
                <a:cs typeface="Courier" charset="0"/>
              </a:rPr>
              <a:t>pow</a:t>
            </a:r>
            <a:r>
              <a:rPr lang="fr-FR" sz="1200" dirty="0">
                <a:latin typeface="Courier" charset="0"/>
                <a:ea typeface="Courier" charset="0"/>
                <a:cs typeface="Courier" charset="0"/>
              </a:rPr>
              <a:t>", 10, 2);</a:t>
            </a:r>
            <a:endParaRPr lang="fr-FR" sz="1200" dirty="0" smtClean="0">
              <a:latin typeface="Courier" charset="0"/>
              <a:ea typeface="Courier" charset="0"/>
              <a:cs typeface="Courier" charset="0"/>
            </a:endParaRPr>
          </a:p>
        </p:txBody>
      </p:sp>
      <p:pic>
        <p:nvPicPr>
          <p:cNvPr id="15" name="Image 14"/>
          <p:cNvPicPr>
            <a:picLocks noChangeAspect="1"/>
          </p:cNvPicPr>
          <p:nvPr/>
        </p:nvPicPr>
        <p:blipFill>
          <a:blip r:embed="rId4"/>
          <a:stretch>
            <a:fillRect/>
          </a:stretch>
        </p:blipFill>
        <p:spPr>
          <a:xfrm>
            <a:off x="4928864" y="3694654"/>
            <a:ext cx="549088" cy="549088"/>
          </a:xfrm>
          <a:prstGeom prst="rect">
            <a:avLst/>
          </a:prstGeom>
        </p:spPr>
      </p:pic>
    </p:spTree>
    <p:extLst>
      <p:ext uri="{BB962C8B-B14F-4D97-AF65-F5344CB8AC3E}">
        <p14:creationId xmlns:p14="http://schemas.microsoft.com/office/powerpoint/2010/main" val="36132808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fontScale="90000"/>
          </a:bodyPr>
          <a:lstStyle/>
          <a:p>
            <a:pPr fontAlgn="auto">
              <a:spcAft>
                <a:spcPts val="0"/>
              </a:spcAft>
              <a:defRPr/>
            </a:pPr>
            <a:r>
              <a:rPr lang="fr-FR" sz="3600" dirty="0" smtClean="0">
                <a:latin typeface="Calibri" panose="020F0502020204030204" pitchFamily="34" charset="0"/>
              </a:rPr>
              <a:t>Intégrer </a:t>
            </a:r>
            <a:r>
              <a:rPr lang="fr-FR" sz="3600" dirty="0">
                <a:latin typeface="Calibri" panose="020F0502020204030204" pitchFamily="34" charset="0"/>
              </a:rPr>
              <a:t>le </a:t>
            </a:r>
            <a:r>
              <a:rPr lang="fr-FR" sz="3600" dirty="0" err="1">
                <a:latin typeface="Calibri" panose="020F0502020204030204" pitchFamily="34" charset="0"/>
              </a:rPr>
              <a:t>Js</a:t>
            </a:r>
            <a:r>
              <a:rPr lang="fr-FR" sz="3600" dirty="0">
                <a:latin typeface="Calibri" panose="020F0502020204030204" pitchFamily="34" charset="0"/>
              </a:rPr>
              <a:t> avec votre page </a:t>
            </a:r>
            <a:r>
              <a:rPr lang="fr-FR" sz="3600" dirty="0" smtClean="0">
                <a:latin typeface="Calibri" panose="020F0502020204030204" pitchFamily="34" charset="0"/>
              </a:rPr>
              <a:t>HTML</a:t>
            </a:r>
            <a:endParaRPr lang="fr-FR" sz="4000" dirty="0">
              <a:latin typeface="Calibri" panose="020F0502020204030204" pitchFamily="34" charset="0"/>
            </a:endParaRPr>
          </a:p>
        </p:txBody>
      </p:sp>
      <p:sp>
        <p:nvSpPr>
          <p:cNvPr id="12" name="Sous-titre 7"/>
          <p:cNvSpPr txBox="1">
            <a:spLocks/>
          </p:cNvSpPr>
          <p:nvPr/>
        </p:nvSpPr>
        <p:spPr>
          <a:xfrm rot="16200000" flipH="1">
            <a:off x="-963272" y="3011602"/>
            <a:ext cx="272732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smtClean="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49</a:t>
            </a:fld>
            <a:endParaRPr lang="fr-BE"/>
          </a:p>
        </p:txBody>
      </p:sp>
      <p:pic>
        <p:nvPicPr>
          <p:cNvPr id="10"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1259632" y="1076645"/>
            <a:ext cx="7976126" cy="6186309"/>
          </a:xfrm>
          <a:prstGeom prst="rect">
            <a:avLst/>
          </a:prstGeom>
          <a:noFill/>
        </p:spPr>
        <p:txBody>
          <a:bodyPr wrap="square" rtlCol="0">
            <a:spAutoFit/>
          </a:bodyPr>
          <a:lstStyle/>
          <a:p>
            <a:pPr marL="285750" indent="-285750" fontAlgn="auto">
              <a:spcBef>
                <a:spcPts val="0"/>
              </a:spcBef>
              <a:spcAft>
                <a:spcPts val="0"/>
              </a:spcAft>
              <a:buFont typeface="Wingdings" panose="05000000000000000000" pitchFamily="2" charset="2"/>
              <a:buChar char="Ø"/>
            </a:pPr>
            <a:r>
              <a:rPr lang="fr-FR" dirty="0" smtClean="0">
                <a:solidFill>
                  <a:prstClr val="black"/>
                </a:solidFill>
                <a:latin typeface="+mj-lt"/>
                <a:cs typeface="+mn-cs"/>
              </a:rPr>
              <a:t>Afin d’intégrer votre code JS avec votre page HTML, deux méthodes peuvent être appliquées :</a:t>
            </a: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r>
              <a:rPr lang="fr-FR" dirty="0" smtClean="0">
                <a:solidFill>
                  <a:prstClr val="black"/>
                </a:solidFill>
                <a:latin typeface="+mj-lt"/>
                <a:cs typeface="+mn-cs"/>
              </a:rPr>
              <a:t>L’intégrer directement à travers une balise &lt;script&gt;&lt;/script&gt; au sein de votre page HTML et y mettre votre code JS.</a:t>
            </a:r>
          </a:p>
          <a:p>
            <a:pPr marL="742950" lvl="1" indent="-285750" fontAlgn="auto">
              <a:spcBef>
                <a:spcPts val="0"/>
              </a:spcBef>
              <a:spcAft>
                <a:spcPts val="0"/>
              </a:spcAft>
              <a:buFont typeface="Wingdings" panose="05000000000000000000" pitchFamily="2" charset="2"/>
              <a:buChar char="Ø"/>
            </a:pPr>
            <a:endParaRPr lang="fr-FR" dirty="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smtClean="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smtClean="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smtClean="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smtClean="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smtClean="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smtClean="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endParaRPr lang="fr-FR" dirty="0">
              <a:solidFill>
                <a:prstClr val="black"/>
              </a:solidFill>
              <a:latin typeface="+mj-lt"/>
              <a:cs typeface="+mn-cs"/>
            </a:endParaRPr>
          </a:p>
          <a:p>
            <a:pPr marL="742950" lvl="1" indent="-285750" fontAlgn="auto">
              <a:spcBef>
                <a:spcPts val="0"/>
              </a:spcBef>
              <a:spcAft>
                <a:spcPts val="0"/>
              </a:spcAft>
              <a:buFont typeface="Wingdings" panose="05000000000000000000" pitchFamily="2" charset="2"/>
              <a:buChar char="Ø"/>
            </a:pPr>
            <a:r>
              <a:rPr lang="fr-FR" dirty="0" smtClean="0">
                <a:solidFill>
                  <a:prstClr val="black"/>
                </a:solidFill>
                <a:latin typeface="+mj-lt"/>
                <a:cs typeface="+mn-cs"/>
              </a:rPr>
              <a:t>Ca assassine le concept de portabilité du code.</a:t>
            </a:r>
          </a:p>
          <a:p>
            <a:pPr marL="742950" lvl="1" indent="-285750" fontAlgn="auto">
              <a:spcBef>
                <a:spcPts val="0"/>
              </a:spcBef>
              <a:spcAft>
                <a:spcPts val="0"/>
              </a:spcAft>
              <a:buFont typeface="Wingdings" panose="05000000000000000000" pitchFamily="2" charset="2"/>
              <a:buChar char="Ø"/>
            </a:pPr>
            <a:r>
              <a:rPr lang="fr-FR" dirty="0" smtClean="0">
                <a:solidFill>
                  <a:prstClr val="black"/>
                </a:solidFill>
                <a:latin typeface="+mj-lt"/>
                <a:cs typeface="+mn-cs"/>
              </a:rPr>
              <a:t>Anti séparation des rôles.</a:t>
            </a:r>
            <a:endParaRPr lang="fr-FR" dirty="0">
              <a:solidFill>
                <a:prstClr val="black"/>
              </a:solidFill>
              <a:latin typeface="+mj-lt"/>
              <a:cs typeface="+mn-cs"/>
            </a:endParaRP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fontAlgn="auto">
              <a:spcBef>
                <a:spcPts val="0"/>
              </a:spcBef>
              <a:spcAft>
                <a:spcPts val="0"/>
              </a:spcAft>
            </a:pPr>
            <a:endParaRPr lang="fr-FR" dirty="0">
              <a:solidFill>
                <a:prstClr val="black"/>
              </a:solidFill>
              <a:latin typeface="Calibri"/>
              <a:cs typeface="+mn-cs"/>
            </a:endParaRPr>
          </a:p>
        </p:txBody>
      </p:sp>
      <p:sp>
        <p:nvSpPr>
          <p:cNvPr id="11" name="ZoneTexte 10"/>
          <p:cNvSpPr txBox="1"/>
          <p:nvPr/>
        </p:nvSpPr>
        <p:spPr>
          <a:xfrm>
            <a:off x="1965838" y="2780928"/>
            <a:ext cx="3992645" cy="2862322"/>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&lt;!DOCTYPE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 </a:t>
            </a:r>
            <a:r>
              <a:rPr lang="fr-FR" altLang="fr-FR" sz="1200" b="1" dirty="0" err="1">
                <a:solidFill>
                  <a:srgbClr val="0000FF"/>
                </a:solidFill>
                <a:latin typeface="Courier New" panose="02070309020205020404" pitchFamily="49" charset="0"/>
                <a:cs typeface="Courier New" panose="02070309020205020404" pitchFamily="49" charset="0"/>
              </a:rPr>
              <a:t>lang</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"en"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r>
              <a:rPr lang="fr-FR" altLang="fr-FR" sz="1200" dirty="0" err="1">
                <a:solidFill>
                  <a:srgbClr val="00000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'Bonjour je suis un script non portable je ne sert </a:t>
            </a:r>
            <a:r>
              <a:rPr lang="fr-FR" altLang="fr-FR" sz="1200" b="1" dirty="0" err="1">
                <a:solidFill>
                  <a:srgbClr val="008000"/>
                </a:solidFill>
                <a:latin typeface="Courier New" panose="02070309020205020404" pitchFamily="49" charset="0"/>
                <a:cs typeface="Courier New" panose="02070309020205020404" pitchFamily="49" charset="0"/>
              </a:rPr>
              <a:t>qu</a:t>
            </a:r>
            <a:r>
              <a:rPr lang="fr-FR" altLang="fr-FR" sz="1200" b="1" dirty="0">
                <a:solidFill>
                  <a:srgbClr val="00008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ici :('</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Tree>
    <p:extLst>
      <p:ext uri="{BB962C8B-B14F-4D97-AF65-F5344CB8AC3E}">
        <p14:creationId xmlns:p14="http://schemas.microsoft.com/office/powerpoint/2010/main" val="1259905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5</a:t>
            </a:fld>
            <a:endParaRPr lang="fr-FR"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smtClean="0">
                <a:solidFill>
                  <a:schemeClr val="bg1"/>
                </a:solidFill>
              </a:rPr>
              <a:t>Introduction</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000" dirty="0" smtClean="0">
                <a:latin typeface="+mj-lt"/>
                <a:ea typeface="+mj-ea"/>
                <a:cs typeface="+mj-cs"/>
              </a:rPr>
              <a:t>Introduction</a:t>
            </a:r>
            <a:endParaRPr kumimoji="0" lang="fr-FR"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javatpoint.com/images/javascript/javascript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8837" y="2636912"/>
            <a:ext cx="2304256" cy="23042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170" name="Picture 2" descr="http://blog.sendblaster.com/wp-content/uploads/live-chat-webs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439" y="746735"/>
            <a:ext cx="2232942" cy="17461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8" name="Flèche vers le haut 17"/>
          <p:cNvSpPr/>
          <p:nvPr/>
        </p:nvSpPr>
        <p:spPr>
          <a:xfrm rot="2994054">
            <a:off x="6002560" y="2122301"/>
            <a:ext cx="524156" cy="7812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 name="Rectangle 1"/>
          <p:cNvSpPr/>
          <p:nvPr/>
        </p:nvSpPr>
        <p:spPr>
          <a:xfrm>
            <a:off x="6517109" y="2708920"/>
            <a:ext cx="2958413" cy="523220"/>
          </a:xfrm>
          <a:prstGeom prst="rect">
            <a:avLst/>
          </a:prstGeom>
        </p:spPr>
        <p:txBody>
          <a:bodyPr wrap="square">
            <a:spAutoFit/>
          </a:bodyPr>
          <a:lstStyle/>
          <a:p>
            <a:r>
              <a:rPr lang="fr-FR" sz="1400" dirty="0"/>
              <a:t>Un système de chat, comme celui de Facebook </a:t>
            </a:r>
          </a:p>
        </p:txBody>
      </p:sp>
      <p:pic>
        <p:nvPicPr>
          <p:cNvPr id="7172" name="Picture 4" descr="http://www.pm-consultant.fr/sites/default/files/images/66/autocomplete_samp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232" y="733479"/>
            <a:ext cx="2486565" cy="19034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44501" y="2721694"/>
            <a:ext cx="3384376" cy="738664"/>
          </a:xfrm>
          <a:prstGeom prst="rect">
            <a:avLst/>
          </a:prstGeom>
        </p:spPr>
        <p:txBody>
          <a:bodyPr wrap="square">
            <a:spAutoFit/>
          </a:bodyPr>
          <a:lstStyle/>
          <a:p>
            <a:r>
              <a:rPr lang="fr-FR" sz="1400" dirty="0"/>
              <a:t>Une suggestion lors de la frappe dans un champ de texte, comme lors d'une recherche avec Google ;</a:t>
            </a:r>
          </a:p>
        </p:txBody>
      </p:sp>
      <p:sp>
        <p:nvSpPr>
          <p:cNvPr id="22" name="Flèche vers le haut 21"/>
          <p:cNvSpPr/>
          <p:nvPr/>
        </p:nvSpPr>
        <p:spPr>
          <a:xfrm rot="19127708">
            <a:off x="3973229" y="1992743"/>
            <a:ext cx="524156" cy="7812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7174" name="Picture 6" descr="http://www.megaptery.com/wp-content/uploads/2013/05/audio_players_browser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3133" y="3861048"/>
            <a:ext cx="2780236" cy="16561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6055665" y="5734997"/>
            <a:ext cx="3701804" cy="523220"/>
          </a:xfrm>
          <a:prstGeom prst="rect">
            <a:avLst/>
          </a:prstGeom>
        </p:spPr>
        <p:txBody>
          <a:bodyPr wrap="square">
            <a:spAutoFit/>
          </a:bodyPr>
          <a:lstStyle/>
          <a:p>
            <a:r>
              <a:rPr lang="fr-FR" sz="1400" dirty="0"/>
              <a:t>Un lecteur de vidéos ou de </a:t>
            </a:r>
            <a:r>
              <a:rPr lang="fr-FR" sz="1400" dirty="0" smtClean="0"/>
              <a:t>musiques grâce </a:t>
            </a:r>
            <a:r>
              <a:rPr lang="fr-FR" sz="1400" dirty="0"/>
              <a:t>aux balises &lt;</a:t>
            </a:r>
            <a:r>
              <a:rPr lang="fr-FR" sz="1400" dirty="0" err="1"/>
              <a:t>video</a:t>
            </a:r>
            <a:r>
              <a:rPr lang="fr-FR" sz="1400" dirty="0"/>
              <a:t>&gt; et &lt;audio&gt;</a:t>
            </a:r>
          </a:p>
        </p:txBody>
      </p:sp>
      <p:sp>
        <p:nvSpPr>
          <p:cNvPr id="25" name="Flèche vers le haut 24"/>
          <p:cNvSpPr/>
          <p:nvPr/>
        </p:nvSpPr>
        <p:spPr>
          <a:xfrm rot="7394203">
            <a:off x="6000686" y="4117236"/>
            <a:ext cx="524156" cy="7812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6" name="Flèche vers le haut 25"/>
          <p:cNvSpPr/>
          <p:nvPr/>
        </p:nvSpPr>
        <p:spPr>
          <a:xfrm rot="13419272">
            <a:off x="3977996" y="4231022"/>
            <a:ext cx="524156" cy="7812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 name="AutoShape 8" descr="https://www.papygeek.com/wp-content/uploads/2011/02/Toru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0" descr="https://www.papygeek.com/wp-content/uploads/2011/02/Torus.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180" name="Picture 12" descr="http://www.webochronik.fr/wp-content/uploads/2010/05/Jouer-%C3%A0-T%C3%A9tris-en-3D-avec-Torus-Jeu-gratuit-en-lign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8899" y="3933056"/>
            <a:ext cx="2664415" cy="16561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972493" y="5714672"/>
            <a:ext cx="3883310" cy="954107"/>
          </a:xfrm>
          <a:prstGeom prst="rect">
            <a:avLst/>
          </a:prstGeom>
        </p:spPr>
        <p:txBody>
          <a:bodyPr wrap="square">
            <a:spAutoFit/>
          </a:bodyPr>
          <a:lstStyle/>
          <a:p>
            <a:r>
              <a:rPr lang="fr-FR" sz="1400" dirty="0"/>
              <a:t>Des jeux exploitants </a:t>
            </a:r>
            <a:r>
              <a:rPr lang="fr-FR" sz="1400" dirty="0" smtClean="0"/>
              <a:t>la balise</a:t>
            </a:r>
            <a:r>
              <a:rPr lang="fr-FR" sz="1400" dirty="0"/>
              <a:t> &lt;</a:t>
            </a:r>
            <a:r>
              <a:rPr lang="fr-FR" sz="1400" dirty="0" err="1"/>
              <a:t>canvas</a:t>
            </a:r>
            <a:r>
              <a:rPr lang="fr-FR" sz="1400" dirty="0" smtClean="0"/>
              <a:t>&gt; : </a:t>
            </a:r>
          </a:p>
          <a:p>
            <a:r>
              <a:rPr lang="fr-FR" sz="1400" dirty="0" smtClean="0"/>
              <a:t>Torus; </a:t>
            </a:r>
            <a:r>
              <a:rPr lang="fr-FR" sz="1400" dirty="0" err="1" smtClean="0"/>
              <a:t>Tetris</a:t>
            </a:r>
            <a:r>
              <a:rPr lang="fr-FR" sz="1400" dirty="0" smtClean="0"/>
              <a:t> </a:t>
            </a:r>
            <a:r>
              <a:rPr lang="fr-FR" sz="1400" dirty="0"/>
              <a:t>en </a:t>
            </a:r>
            <a:r>
              <a:rPr lang="fr-FR" sz="1400" dirty="0" smtClean="0"/>
              <a:t>3D ; modélisation 3D d’une Lamborghini affichée </a:t>
            </a:r>
            <a:r>
              <a:rPr lang="fr-FR" sz="1400" dirty="0"/>
              <a:t>grâce à </a:t>
            </a:r>
            <a:r>
              <a:rPr lang="fr-FR" sz="1400" dirty="0" smtClean="0"/>
              <a:t>l'API </a:t>
            </a:r>
            <a:r>
              <a:rPr lang="fr-FR" sz="1400" dirty="0" err="1" smtClean="0"/>
              <a:t>WebGL</a:t>
            </a:r>
            <a:r>
              <a:rPr lang="fr-FR" sz="1400" dirty="0" smtClean="0"/>
              <a:t> et à la bibliothèque</a:t>
            </a:r>
            <a:r>
              <a:rPr lang="fr-FR" sz="1400" dirty="0"/>
              <a:t> </a:t>
            </a:r>
            <a:r>
              <a:rPr lang="fr-FR" sz="1400" dirty="0" smtClean="0"/>
              <a:t>Three.js</a:t>
            </a:r>
            <a:endParaRPr lang="fr-FR" sz="1400" dirty="0"/>
          </a:p>
        </p:txBody>
      </p:sp>
    </p:spTree>
    <p:extLst>
      <p:ext uri="{BB962C8B-B14F-4D97-AF65-F5344CB8AC3E}">
        <p14:creationId xmlns:p14="http://schemas.microsoft.com/office/powerpoint/2010/main" val="212272177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heckerboard(across)">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checkerboard(across)">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heckerboard(across)">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5" grpId="0" animBg="1"/>
      <p:bldP spid="2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fontScale="90000"/>
          </a:bodyPr>
          <a:lstStyle/>
          <a:p>
            <a:pPr fontAlgn="auto">
              <a:spcAft>
                <a:spcPts val="0"/>
              </a:spcAft>
              <a:defRPr/>
            </a:pPr>
            <a:r>
              <a:rPr lang="fr-FR" sz="3600" dirty="0" smtClean="0">
                <a:latin typeface="Calibri" panose="020F0502020204030204" pitchFamily="34" charset="0"/>
              </a:rPr>
              <a:t>Intégrer  </a:t>
            </a:r>
            <a:r>
              <a:rPr lang="fr-FR" sz="3600" dirty="0">
                <a:latin typeface="Calibri" panose="020F0502020204030204" pitchFamily="34" charset="0"/>
              </a:rPr>
              <a:t>le </a:t>
            </a:r>
            <a:r>
              <a:rPr lang="fr-FR" sz="3600" dirty="0" err="1">
                <a:latin typeface="Calibri" panose="020F0502020204030204" pitchFamily="34" charset="0"/>
              </a:rPr>
              <a:t>Js</a:t>
            </a:r>
            <a:r>
              <a:rPr lang="fr-FR" sz="3600" dirty="0">
                <a:latin typeface="Calibri" panose="020F0502020204030204" pitchFamily="34" charset="0"/>
              </a:rPr>
              <a:t> avec votre page </a:t>
            </a:r>
            <a:r>
              <a:rPr lang="fr-FR" sz="3600" dirty="0" smtClean="0">
                <a:latin typeface="Calibri" panose="020F0502020204030204" pitchFamily="34" charset="0"/>
              </a:rPr>
              <a:t>HTML</a:t>
            </a:r>
            <a:endParaRPr lang="fr-FR" sz="4000" dirty="0">
              <a:latin typeface="Calibri" panose="020F0502020204030204" pitchFamily="34" charset="0"/>
            </a:endParaRPr>
          </a:p>
        </p:txBody>
      </p:sp>
      <p:sp>
        <p:nvSpPr>
          <p:cNvPr id="12" name="Sous-titre 7"/>
          <p:cNvSpPr txBox="1">
            <a:spLocks/>
          </p:cNvSpPr>
          <p:nvPr/>
        </p:nvSpPr>
        <p:spPr>
          <a:xfrm rot="16200000" flipH="1">
            <a:off x="-963272" y="3011602"/>
            <a:ext cx="272732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50</a:t>
            </a:fld>
            <a:endParaRPr lang="fr-BE"/>
          </a:p>
        </p:txBody>
      </p:sp>
      <p:pic>
        <p:nvPicPr>
          <p:cNvPr id="10"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1259632" y="1076645"/>
            <a:ext cx="7976126" cy="1015663"/>
          </a:xfrm>
          <a:prstGeom prst="rect">
            <a:avLst/>
          </a:prstGeom>
          <a:noFill/>
        </p:spPr>
        <p:txBody>
          <a:bodyPr wrap="square" rtlCol="0">
            <a:spAutoFit/>
          </a:bodyPr>
          <a:lstStyle/>
          <a:p>
            <a:pPr marL="357188" lvl="1" indent="-357188">
              <a:buFont typeface="Wingdings" panose="05000000000000000000" pitchFamily="2" charset="2"/>
              <a:buChar char="Ø"/>
            </a:pPr>
            <a:r>
              <a:rPr lang="fr-FR" sz="2400" dirty="0" smtClean="0"/>
              <a:t>insertion </a:t>
            </a:r>
            <a:r>
              <a:rPr lang="fr-FR" sz="2400" dirty="0"/>
              <a:t>d’un fichier externe (usuellement ’.</a:t>
            </a:r>
            <a:r>
              <a:rPr lang="fr-FR" sz="2400" dirty="0" err="1"/>
              <a:t>js</a:t>
            </a:r>
            <a:r>
              <a:rPr lang="fr-FR" sz="2400" dirty="0"/>
              <a:t>’) </a:t>
            </a: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fontAlgn="auto">
              <a:spcBef>
                <a:spcPts val="0"/>
              </a:spcBef>
              <a:spcAft>
                <a:spcPts val="0"/>
              </a:spcAft>
            </a:pPr>
            <a:endParaRPr lang="fr-FR" dirty="0">
              <a:solidFill>
                <a:prstClr val="black"/>
              </a:solidFill>
              <a:latin typeface="Calibri"/>
              <a:cs typeface="+mn-cs"/>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923" y="4243811"/>
            <a:ext cx="8388858" cy="113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ZoneTexte 12"/>
          <p:cNvSpPr txBox="1"/>
          <p:nvPr/>
        </p:nvSpPr>
        <p:spPr>
          <a:xfrm>
            <a:off x="1464889" y="1700808"/>
            <a:ext cx="3992645" cy="2123658"/>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&lt;!DOCTYPE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 </a:t>
            </a:r>
            <a:r>
              <a:rPr lang="fr-FR" altLang="fr-FR" sz="1200" b="1" dirty="0" err="1">
                <a:solidFill>
                  <a:srgbClr val="0000FF"/>
                </a:solidFill>
                <a:latin typeface="Courier New" panose="02070309020205020404" pitchFamily="49" charset="0"/>
                <a:cs typeface="Courier New" panose="02070309020205020404" pitchFamily="49" charset="0"/>
              </a:rPr>
              <a:t>lang</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"en"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r>
              <a:rPr lang="fr-FR" altLang="fr-FR" sz="1200" dirty="0" err="1">
                <a:solidFill>
                  <a:srgbClr val="00000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smtClean="0">
                <a:solidFill>
                  <a:srgbClr val="000000"/>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80"/>
                </a:solidFill>
                <a:latin typeface="Courier New" panose="02070309020205020404" pitchFamily="49" charset="0"/>
                <a:cs typeface="Courier New" panose="02070309020205020404" pitchFamily="49" charset="0"/>
              </a:rPr>
              <a:t>src</a:t>
            </a:r>
            <a:r>
              <a:rPr lang="fr-FR" altLang="fr-FR" sz="1200" b="1" dirty="0">
                <a:solidFill>
                  <a:srgbClr val="000080"/>
                </a:solidFill>
                <a:latin typeface="Courier New" panose="02070309020205020404" pitchFamily="49" charset="0"/>
                <a:cs typeface="Courier New" panose="02070309020205020404" pitchFamily="49" charset="0"/>
              </a:rPr>
              <a:t>=‘app.js’</a:t>
            </a:r>
            <a:r>
              <a:rPr lang="fr-FR" altLang="fr-FR" sz="1200" dirty="0">
                <a:solidFill>
                  <a:srgbClr val="000000"/>
                </a:solidFill>
                <a:latin typeface="Courier New" panose="02070309020205020404" pitchFamily="49" charset="0"/>
                <a:cs typeface="Courier New" panose="02070309020205020404" pitchFamily="49" charset="0"/>
              </a:rPr>
              <a:t>&gt;&lt;/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5" name="ZoneTexte 14"/>
          <p:cNvSpPr txBox="1"/>
          <p:nvPr/>
        </p:nvSpPr>
        <p:spPr>
          <a:xfrm>
            <a:off x="5554794" y="2808803"/>
            <a:ext cx="3992645" cy="1015663"/>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smtClean="0">
                <a:solidFill>
                  <a:srgbClr val="660E7A"/>
                </a:solidFill>
                <a:latin typeface="Courier New" panose="02070309020205020404" pitchFamily="49" charset="0"/>
                <a:cs typeface="Courier New" panose="02070309020205020404" pitchFamily="49" charset="0"/>
              </a:rPr>
              <a:t>console</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smtClean="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'Bonjour je suis un script </a:t>
            </a:r>
            <a:r>
              <a:rPr lang="fr-FR" altLang="fr-FR" sz="1200" b="1" dirty="0" smtClean="0">
                <a:solidFill>
                  <a:srgbClr val="008000"/>
                </a:solidFill>
                <a:latin typeface="Courier New" panose="02070309020205020404" pitchFamily="49" charset="0"/>
                <a:cs typeface="Courier New" panose="02070309020205020404" pitchFamily="49" charset="0"/>
              </a:rPr>
              <a:t>libre </a:t>
            </a:r>
            <a:r>
              <a:rPr lang="fr-FR" altLang="fr-FR" sz="1200" b="1" dirty="0" err="1" smtClean="0">
                <a:solidFill>
                  <a:srgbClr val="008000"/>
                </a:solidFill>
                <a:latin typeface="Courier New" panose="02070309020205020404" pitchFamily="49" charset="0"/>
                <a:cs typeface="Courier New" panose="02070309020205020404" pitchFamily="49" charset="0"/>
              </a:rPr>
              <a:t>liiiiiiiiibre</a:t>
            </a:r>
            <a:r>
              <a:rPr lang="fr-FR" altLang="fr-FR" sz="1200" b="1" dirty="0" smtClean="0">
                <a:solidFill>
                  <a:srgbClr val="008000"/>
                </a:solidFill>
                <a:latin typeface="Courier New" panose="02070309020205020404" pitchFamily="49" charset="0"/>
                <a:cs typeface="Courier New" panose="02070309020205020404" pitchFamily="49" charset="0"/>
              </a:rPr>
              <a:t> vous avez besoin de moi il suffit de m’appeler :D'</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endParaRPr lang="fr-FR" altLang="fr-FR" sz="2800" dirty="0">
              <a:latin typeface="Arial" panose="020B0604020202020204" pitchFamily="34" charset="0"/>
            </a:endParaRPr>
          </a:p>
        </p:txBody>
      </p:sp>
      <p:sp>
        <p:nvSpPr>
          <p:cNvPr id="17" name="ZoneTexte 16"/>
          <p:cNvSpPr txBox="1"/>
          <p:nvPr/>
        </p:nvSpPr>
        <p:spPr>
          <a:xfrm>
            <a:off x="2498367" y="3705675"/>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first.html</a:t>
            </a:r>
            <a:endParaRPr lang="fr-FR" dirty="0">
              <a:solidFill>
                <a:schemeClr val="tx1">
                  <a:lumMod val="50000"/>
                  <a:lumOff val="50000"/>
                </a:schemeClr>
              </a:solidFill>
              <a:latin typeface="Courier New" pitchFamily="49" charset="0"/>
              <a:cs typeface="Courier New" pitchFamily="49" charset="0"/>
            </a:endParaRPr>
          </a:p>
        </p:txBody>
      </p:sp>
      <p:sp>
        <p:nvSpPr>
          <p:cNvPr id="18" name="ZoneTexte 17"/>
          <p:cNvSpPr txBox="1"/>
          <p:nvPr/>
        </p:nvSpPr>
        <p:spPr>
          <a:xfrm>
            <a:off x="6716891" y="3705675"/>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app.js</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8528618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fontAlgn="auto">
              <a:spcAft>
                <a:spcPts val="0"/>
              </a:spcAft>
              <a:defRPr/>
            </a:pPr>
            <a:r>
              <a:rPr lang="fr-FR" sz="3100" dirty="0" smtClean="0">
                <a:latin typeface="Calibri" panose="020F0502020204030204" pitchFamily="34" charset="0"/>
              </a:rPr>
              <a:t>Le DOM</a:t>
            </a:r>
            <a:endParaRPr lang="fr-FR" sz="3100" dirty="0">
              <a:latin typeface="Calibri" panose="020F0502020204030204" pitchFamily="34" charset="0"/>
            </a:endParaRPr>
          </a:p>
        </p:txBody>
      </p:sp>
      <p:sp>
        <p:nvSpPr>
          <p:cNvPr id="12" name="Sous-titre 7"/>
          <p:cNvSpPr txBox="1">
            <a:spLocks/>
          </p:cNvSpPr>
          <p:nvPr/>
        </p:nvSpPr>
        <p:spPr>
          <a:xfrm rot="16200000" flipH="1">
            <a:off x="-887688" y="3011602"/>
            <a:ext cx="272732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51</a:t>
            </a:fld>
            <a:endParaRPr lang="fr-BE"/>
          </a:p>
        </p:txBody>
      </p:sp>
      <p:pic>
        <p:nvPicPr>
          <p:cNvPr id="10"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1259632" y="1076645"/>
            <a:ext cx="7976126" cy="5632311"/>
          </a:xfrm>
          <a:prstGeom prst="rect">
            <a:avLst/>
          </a:prstGeom>
          <a:noFill/>
        </p:spPr>
        <p:txBody>
          <a:bodyPr wrap="square" rtlCol="0">
            <a:spAutoFit/>
          </a:bodyPr>
          <a:lstStyle/>
          <a:p>
            <a:pPr marL="285750" indent="-285750" fontAlgn="auto">
              <a:spcBef>
                <a:spcPts val="0"/>
              </a:spcBef>
              <a:spcAft>
                <a:spcPts val="0"/>
              </a:spcAft>
              <a:buFont typeface="Wingdings" panose="05000000000000000000" pitchFamily="2" charset="2"/>
              <a:buChar char="Ø"/>
            </a:pPr>
            <a:r>
              <a:rPr lang="fr-FR" dirty="0" smtClean="0">
                <a:solidFill>
                  <a:prstClr val="black"/>
                </a:solidFill>
                <a:latin typeface="+mn-lt"/>
                <a:cs typeface="+mn-cs"/>
              </a:rPr>
              <a:t>Le Document Object Model (</a:t>
            </a:r>
            <a:r>
              <a:rPr lang="fr-FR" b="1" dirty="0" smtClean="0">
                <a:solidFill>
                  <a:schemeClr val="tx2"/>
                </a:solidFill>
                <a:latin typeface="+mn-lt"/>
                <a:cs typeface="+mn-cs"/>
              </a:rPr>
              <a:t>DOM</a:t>
            </a:r>
            <a:r>
              <a:rPr lang="fr-FR" dirty="0" smtClean="0">
                <a:solidFill>
                  <a:prstClr val="black"/>
                </a:solidFill>
                <a:latin typeface="+mn-lt"/>
                <a:cs typeface="+mn-cs"/>
              </a:rPr>
              <a:t>) représente une API pour les documents HTML et XML permettant leur manipulation.</a:t>
            </a: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dirty="0">
                <a:latin typeface="+mn-lt"/>
              </a:rPr>
              <a:t>En tant que recommandation du W3C, l’objectif du DOM est de fournir une interface de programmation standard pour être utilisée par tous (applications, OS</a:t>
            </a:r>
            <a:r>
              <a:rPr lang="fr-FR" dirty="0" smtClean="0">
                <a:latin typeface="+mn-lt"/>
              </a:rPr>
              <a:t>)</a:t>
            </a:r>
            <a:endParaRPr lang="fr-FR" dirty="0" smtClean="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dirty="0" smtClean="0">
                <a:solidFill>
                  <a:prstClr val="black"/>
                </a:solidFill>
                <a:latin typeface="+mn-lt"/>
                <a:cs typeface="+mn-cs"/>
              </a:rPr>
              <a:t>Permet de construire une </a:t>
            </a:r>
            <a:r>
              <a:rPr lang="fr-FR" b="1" dirty="0" smtClean="0">
                <a:solidFill>
                  <a:schemeClr val="tx2"/>
                </a:solidFill>
                <a:latin typeface="+mn-lt"/>
                <a:cs typeface="+mn-cs"/>
              </a:rPr>
              <a:t>arborescence</a:t>
            </a:r>
            <a:r>
              <a:rPr lang="fr-FR" dirty="0" smtClean="0">
                <a:solidFill>
                  <a:prstClr val="black"/>
                </a:solidFill>
                <a:latin typeface="+mn-lt"/>
                <a:cs typeface="+mn-cs"/>
              </a:rPr>
              <a:t> de la structure d’un document et de ses éléments. </a:t>
            </a: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dirty="0" smtClean="0">
                <a:solidFill>
                  <a:prstClr val="black"/>
                </a:solidFill>
                <a:latin typeface="+mn-lt"/>
                <a:cs typeface="+mn-cs"/>
              </a:rPr>
              <a:t>Modélisé sous forme </a:t>
            </a:r>
            <a:r>
              <a:rPr lang="fr-FR" b="1" dirty="0" smtClean="0">
                <a:solidFill>
                  <a:schemeClr val="tx2"/>
                </a:solidFill>
                <a:latin typeface="+mn-lt"/>
                <a:cs typeface="+mn-cs"/>
              </a:rPr>
              <a:t>d’arbre</a:t>
            </a:r>
            <a:r>
              <a:rPr lang="fr-FR" dirty="0" smtClean="0">
                <a:solidFill>
                  <a:prstClr val="black"/>
                </a:solidFill>
                <a:latin typeface="+mn-lt"/>
                <a:cs typeface="+mn-cs"/>
              </a:rPr>
              <a:t>. </a:t>
            </a: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dirty="0" smtClean="0">
                <a:solidFill>
                  <a:prstClr val="black"/>
                </a:solidFill>
                <a:latin typeface="+mn-lt"/>
                <a:cs typeface="+mn-cs"/>
              </a:rPr>
              <a:t>Chaque élément du DOM est représenté par un objet en JavaScript.</a:t>
            </a: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dirty="0" smtClean="0">
                <a:solidFill>
                  <a:prstClr val="black"/>
                </a:solidFill>
                <a:latin typeface="+mn-lt"/>
                <a:cs typeface="+mn-cs"/>
              </a:rPr>
              <a:t>La tête de l’arbre est l’objet </a:t>
            </a:r>
            <a:r>
              <a:rPr lang="fr-FR" b="1" dirty="0" err="1" smtClean="0">
                <a:solidFill>
                  <a:schemeClr val="tx2"/>
                </a:solidFill>
                <a:latin typeface="+mn-lt"/>
                <a:cs typeface="+mn-cs"/>
              </a:rPr>
              <a:t>window</a:t>
            </a:r>
            <a:r>
              <a:rPr lang="fr-FR" dirty="0" smtClean="0">
                <a:solidFill>
                  <a:schemeClr val="tx2"/>
                </a:solidFill>
                <a:latin typeface="+mn-lt"/>
                <a:cs typeface="+mn-cs"/>
              </a:rPr>
              <a:t> </a:t>
            </a:r>
            <a:r>
              <a:rPr lang="fr-FR" dirty="0" smtClean="0">
                <a:solidFill>
                  <a:prstClr val="black"/>
                </a:solidFill>
                <a:latin typeface="+mn-lt"/>
                <a:cs typeface="+mn-cs"/>
              </a:rPr>
              <a:t>qui représente la fenêtre du navigateur.</a:t>
            </a: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dirty="0" smtClean="0">
                <a:solidFill>
                  <a:prstClr val="black"/>
                </a:solidFill>
                <a:latin typeface="+mn-lt"/>
                <a:cs typeface="+mn-cs"/>
              </a:rPr>
              <a:t>L’objet </a:t>
            </a:r>
            <a:r>
              <a:rPr lang="fr-FR" b="1" dirty="0" smtClean="0">
                <a:solidFill>
                  <a:schemeClr val="tx2"/>
                </a:solidFill>
                <a:latin typeface="+mn-lt"/>
                <a:cs typeface="+mn-cs"/>
              </a:rPr>
              <a:t>document</a:t>
            </a:r>
            <a:r>
              <a:rPr lang="fr-FR" dirty="0" smtClean="0">
                <a:solidFill>
                  <a:schemeClr val="tx2"/>
                </a:solidFill>
                <a:latin typeface="+mn-lt"/>
                <a:cs typeface="+mn-cs"/>
              </a:rPr>
              <a:t> </a:t>
            </a:r>
            <a:r>
              <a:rPr lang="fr-FR" dirty="0" smtClean="0">
                <a:solidFill>
                  <a:prstClr val="black"/>
                </a:solidFill>
                <a:latin typeface="+mn-lt"/>
                <a:cs typeface="+mn-cs"/>
              </a:rPr>
              <a:t>est un sous-objet de </a:t>
            </a:r>
            <a:r>
              <a:rPr lang="fr-FR" dirty="0" err="1" smtClean="0">
                <a:solidFill>
                  <a:prstClr val="black"/>
                </a:solidFill>
                <a:latin typeface="+mn-lt"/>
                <a:cs typeface="+mn-cs"/>
              </a:rPr>
              <a:t>window</a:t>
            </a:r>
            <a:r>
              <a:rPr lang="fr-FR" dirty="0" smtClean="0">
                <a:solidFill>
                  <a:prstClr val="black"/>
                </a:solidFill>
                <a:latin typeface="+mn-lt"/>
                <a:cs typeface="+mn-cs"/>
              </a:rPr>
              <a:t> c’est son fils. Il représente la page Web et permet de pointer ou d’accéder à la balise </a:t>
            </a:r>
            <a:r>
              <a:rPr lang="fr-FR" dirty="0" err="1" smtClean="0">
                <a:solidFill>
                  <a:prstClr val="black"/>
                </a:solidFill>
                <a:latin typeface="+mn-lt"/>
                <a:cs typeface="+mn-cs"/>
              </a:rPr>
              <a:t>HTMl</a:t>
            </a:r>
            <a:r>
              <a:rPr lang="fr-FR" dirty="0" smtClean="0">
                <a:solidFill>
                  <a:prstClr val="black"/>
                </a:solidFill>
                <a:latin typeface="+mn-lt"/>
                <a:cs typeface="+mn-cs"/>
              </a:rPr>
              <a:t>.</a:t>
            </a: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fontAlgn="auto">
              <a:spcBef>
                <a:spcPts val="0"/>
              </a:spcBef>
              <a:spcAft>
                <a:spcPts val="0"/>
              </a:spcAft>
            </a:pPr>
            <a:endParaRPr lang="fr-FR" dirty="0">
              <a:solidFill>
                <a:prstClr val="black"/>
              </a:solidFill>
              <a:latin typeface="Calibri"/>
              <a:cs typeface="+mn-cs"/>
            </a:endParaRPr>
          </a:p>
        </p:txBody>
      </p:sp>
    </p:spTree>
    <p:extLst>
      <p:ext uri="{BB962C8B-B14F-4D97-AF65-F5344CB8AC3E}">
        <p14:creationId xmlns:p14="http://schemas.microsoft.com/office/powerpoint/2010/main" val="31238106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52</a:t>
            </a:fld>
            <a:endParaRPr lang="fr-FR" dirty="0"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20000"/>
          </a:bodyPr>
          <a:lstStyle/>
          <a:p>
            <a:pPr algn="ctr" fontAlgn="auto">
              <a:spcAft>
                <a:spcPts val="0"/>
              </a:spcAft>
              <a:defRPr/>
            </a:pPr>
            <a:r>
              <a:rPr lang="fr-FR" sz="4000" dirty="0"/>
              <a:t>Le DOM</a:t>
            </a:r>
            <a:endParaRPr lang="fr-FR" sz="4000" dirty="0">
              <a:solidFill>
                <a:schemeClr val="tx1">
                  <a:lumMod val="85000"/>
                  <a:lumOff val="15000"/>
                </a:schemeClr>
              </a:solidFill>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67518" y="2460314"/>
            <a:ext cx="4097463" cy="2585323"/>
          </a:xfrm>
          <a:prstGeom prst="rect">
            <a:avLst/>
          </a:prstGeom>
        </p:spPr>
        <p:txBody>
          <a:bodyPr wrap="square">
            <a:spAutoFit/>
          </a:bodyPr>
          <a:lstStyle/>
          <a:p>
            <a:r>
              <a:rPr lang="fr-FR" b="1" dirty="0">
                <a:hlinkClick r:id="rId3"/>
              </a:rPr>
              <a:t>&lt;html&gt;</a:t>
            </a:r>
            <a:r>
              <a:rPr lang="fr-FR" dirty="0"/>
              <a:t/>
            </a:r>
            <a:br>
              <a:rPr lang="fr-FR" dirty="0"/>
            </a:br>
            <a:r>
              <a:rPr lang="fr-FR" dirty="0"/>
              <a:t>  </a:t>
            </a:r>
            <a:r>
              <a:rPr lang="fr-FR" b="1" dirty="0">
                <a:hlinkClick r:id="rId4"/>
              </a:rPr>
              <a:t>&lt;</a:t>
            </a:r>
            <a:r>
              <a:rPr lang="fr-FR" b="1" dirty="0" err="1">
                <a:hlinkClick r:id="rId4"/>
              </a:rPr>
              <a:t>head</a:t>
            </a:r>
            <a:r>
              <a:rPr lang="fr-FR" b="1" dirty="0">
                <a:hlinkClick r:id="rId4"/>
              </a:rPr>
              <a:t>&gt;</a:t>
            </a:r>
            <a:r>
              <a:rPr lang="fr-FR" dirty="0"/>
              <a:t/>
            </a:r>
            <a:br>
              <a:rPr lang="fr-FR" dirty="0"/>
            </a:br>
            <a:r>
              <a:rPr lang="fr-FR" dirty="0"/>
              <a:t>    </a:t>
            </a:r>
            <a:r>
              <a:rPr lang="fr-FR" b="1" dirty="0">
                <a:hlinkClick r:id="rId5"/>
              </a:rPr>
              <a:t>&lt;</a:t>
            </a:r>
            <a:r>
              <a:rPr lang="fr-FR" b="1" dirty="0" err="1">
                <a:hlinkClick r:id="rId5"/>
              </a:rPr>
              <a:t>title</a:t>
            </a:r>
            <a:r>
              <a:rPr lang="fr-FR" b="1" dirty="0">
                <a:hlinkClick r:id="rId5"/>
              </a:rPr>
              <a:t>&gt;</a:t>
            </a:r>
            <a:r>
              <a:rPr lang="fr-FR" dirty="0"/>
              <a:t>Titre du document</a:t>
            </a:r>
            <a:r>
              <a:rPr lang="fr-FR" b="1" dirty="0"/>
              <a:t>&lt;/</a:t>
            </a:r>
            <a:r>
              <a:rPr lang="fr-FR" b="1" dirty="0" err="1"/>
              <a:t>title</a:t>
            </a:r>
            <a:r>
              <a:rPr lang="fr-FR" b="1" dirty="0"/>
              <a:t>&gt;</a:t>
            </a:r>
            <a:r>
              <a:rPr lang="fr-FR" dirty="0"/>
              <a:t/>
            </a:r>
            <a:br>
              <a:rPr lang="fr-FR" dirty="0"/>
            </a:br>
            <a:r>
              <a:rPr lang="fr-FR" dirty="0"/>
              <a:t>  </a:t>
            </a:r>
            <a:r>
              <a:rPr lang="fr-FR" b="1" dirty="0"/>
              <a:t>&lt;/</a:t>
            </a:r>
            <a:r>
              <a:rPr lang="fr-FR" b="1" dirty="0" err="1"/>
              <a:t>head</a:t>
            </a:r>
            <a:r>
              <a:rPr lang="fr-FR" b="1" dirty="0"/>
              <a:t>&gt;</a:t>
            </a:r>
            <a:r>
              <a:rPr lang="fr-FR" dirty="0"/>
              <a:t/>
            </a:r>
            <a:br>
              <a:rPr lang="fr-FR" dirty="0"/>
            </a:br>
            <a:r>
              <a:rPr lang="fr-FR" dirty="0"/>
              <a:t>  </a:t>
            </a:r>
            <a:r>
              <a:rPr lang="fr-FR" b="1" dirty="0">
                <a:hlinkClick r:id="rId6"/>
              </a:rPr>
              <a:t>&lt;body&gt;</a:t>
            </a:r>
            <a:r>
              <a:rPr lang="fr-FR" dirty="0"/>
              <a:t/>
            </a:r>
            <a:br>
              <a:rPr lang="fr-FR" dirty="0"/>
            </a:br>
            <a:r>
              <a:rPr lang="fr-FR" dirty="0"/>
              <a:t>    </a:t>
            </a:r>
            <a:r>
              <a:rPr lang="fr-FR" b="1" dirty="0">
                <a:hlinkClick r:id="rId7"/>
              </a:rPr>
              <a:t>&lt;h1&gt;</a:t>
            </a:r>
            <a:r>
              <a:rPr lang="fr-FR" dirty="0"/>
              <a:t>Titre</a:t>
            </a:r>
            <a:r>
              <a:rPr lang="fr-FR" b="1" dirty="0"/>
              <a:t>&lt;/h1&gt;</a:t>
            </a:r>
            <a:r>
              <a:rPr lang="fr-FR" dirty="0"/>
              <a:t/>
            </a:r>
            <a:br>
              <a:rPr lang="fr-FR" dirty="0"/>
            </a:br>
            <a:r>
              <a:rPr lang="fr-FR" dirty="0"/>
              <a:t>    </a:t>
            </a:r>
            <a:r>
              <a:rPr lang="fr-FR" b="1" dirty="0">
                <a:hlinkClick r:id="rId8"/>
              </a:rPr>
              <a:t>&lt;p&gt;</a:t>
            </a:r>
            <a:r>
              <a:rPr lang="fr-FR" dirty="0"/>
              <a:t>Un peu de texte</a:t>
            </a:r>
            <a:r>
              <a:rPr lang="fr-FR" b="1" dirty="0"/>
              <a:t>&lt;/p&gt;</a:t>
            </a:r>
            <a:r>
              <a:rPr lang="fr-FR" dirty="0"/>
              <a:t/>
            </a:r>
            <a:br>
              <a:rPr lang="fr-FR" dirty="0"/>
            </a:br>
            <a:r>
              <a:rPr lang="fr-FR" dirty="0"/>
              <a:t>  </a:t>
            </a:r>
            <a:r>
              <a:rPr lang="fr-FR" b="1" dirty="0"/>
              <a:t>&lt;/body&gt;</a:t>
            </a:r>
            <a:r>
              <a:rPr lang="fr-FR" dirty="0"/>
              <a:t/>
            </a:r>
            <a:br>
              <a:rPr lang="fr-FR" dirty="0"/>
            </a:br>
            <a:r>
              <a:rPr lang="fr-FR" b="1" dirty="0"/>
              <a:t>&lt;/html&gt;</a:t>
            </a:r>
            <a:endParaRPr lang="fr-FR" dirty="0"/>
          </a:p>
        </p:txBody>
      </p:sp>
      <p:pic>
        <p:nvPicPr>
          <p:cNvPr id="11266" name="Picture 2" descr="dom-arb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5847" y="2420888"/>
            <a:ext cx="3015558" cy="30243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Double flèche horizontale 2"/>
          <p:cNvSpPr/>
          <p:nvPr/>
        </p:nvSpPr>
        <p:spPr>
          <a:xfrm>
            <a:off x="4572893" y="3536952"/>
            <a:ext cx="1373274" cy="43204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4" name="Rectangle à coins arrondis 3"/>
          <p:cNvSpPr/>
          <p:nvPr/>
        </p:nvSpPr>
        <p:spPr>
          <a:xfrm>
            <a:off x="7165181" y="908720"/>
            <a:ext cx="2448272" cy="1224136"/>
          </a:xfrm>
          <a:prstGeom prst="wedgeRoundRectCallout">
            <a:avLst>
              <a:gd name="adj1" fmla="val -32200"/>
              <a:gd name="adj2" fmla="val 7765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dirty="0"/>
              <a:t>html</a:t>
            </a:r>
            <a:r>
              <a:rPr lang="fr-FR" dirty="0"/>
              <a:t> est le parent direct de </a:t>
            </a:r>
            <a:r>
              <a:rPr lang="fr-FR" b="1" dirty="0" err="1"/>
              <a:t>head</a:t>
            </a:r>
            <a:r>
              <a:rPr lang="fr-FR" dirty="0"/>
              <a:t> et de </a:t>
            </a:r>
            <a:r>
              <a:rPr lang="fr-FR" b="1" dirty="0"/>
              <a:t>body</a:t>
            </a:r>
            <a:r>
              <a:rPr lang="fr-FR" dirty="0"/>
              <a:t>, ses deux enfants</a:t>
            </a:r>
          </a:p>
        </p:txBody>
      </p:sp>
      <p:sp>
        <p:nvSpPr>
          <p:cNvPr id="5" name="Rectangle à coins arrondis 4"/>
          <p:cNvSpPr/>
          <p:nvPr/>
        </p:nvSpPr>
        <p:spPr>
          <a:xfrm>
            <a:off x="3276749" y="4797152"/>
            <a:ext cx="2160240" cy="1008112"/>
          </a:xfrm>
          <a:prstGeom prst="wedgeRoundRectCallout">
            <a:avLst>
              <a:gd name="adj1" fmla="val 127011"/>
              <a:gd name="adj2" fmla="val -676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dirty="0"/>
              <a:t>h1</a:t>
            </a:r>
            <a:r>
              <a:rPr lang="fr-FR" dirty="0"/>
              <a:t> est le premier enfant de </a:t>
            </a:r>
            <a:r>
              <a:rPr lang="fr-FR" b="1" dirty="0"/>
              <a:t>body</a:t>
            </a:r>
            <a:endParaRPr lang="fr-FR" dirty="0"/>
          </a:p>
        </p:txBody>
      </p:sp>
      <p:sp>
        <p:nvSpPr>
          <p:cNvPr id="6" name="Rectangle à coins arrondis 5"/>
          <p:cNvSpPr/>
          <p:nvPr/>
        </p:nvSpPr>
        <p:spPr>
          <a:xfrm>
            <a:off x="5508997" y="6021390"/>
            <a:ext cx="3024336" cy="575962"/>
          </a:xfrm>
          <a:prstGeom prst="wedgeRoundRectCallout">
            <a:avLst>
              <a:gd name="adj1" fmla="val 5897"/>
              <a:gd name="adj2" fmla="val -19519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dirty="0"/>
              <a:t>p</a:t>
            </a:r>
            <a:r>
              <a:rPr lang="fr-FR" dirty="0"/>
              <a:t> est le deuxième, il est frère de </a:t>
            </a:r>
            <a:r>
              <a:rPr lang="fr-FR" b="1" dirty="0"/>
              <a:t>h1</a:t>
            </a:r>
            <a:endParaRPr lang="fr-FR" dirty="0"/>
          </a:p>
        </p:txBody>
      </p:sp>
      <p:sp>
        <p:nvSpPr>
          <p:cNvPr id="7" name="Rectangle à coins arrondis 6"/>
          <p:cNvSpPr/>
          <p:nvPr/>
        </p:nvSpPr>
        <p:spPr>
          <a:xfrm>
            <a:off x="3276749" y="1412776"/>
            <a:ext cx="2592288" cy="648072"/>
          </a:xfrm>
          <a:prstGeom prst="wedgeRoundRectCallout">
            <a:avLst>
              <a:gd name="adj1" fmla="val 97769"/>
              <a:gd name="adj2" fmla="val 2853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dirty="0" err="1"/>
              <a:t>title</a:t>
            </a:r>
            <a:r>
              <a:rPr lang="fr-FR" dirty="0"/>
              <a:t> est l'unique enfant de </a:t>
            </a:r>
            <a:r>
              <a:rPr lang="fr-FR" b="1" dirty="0" err="1"/>
              <a:t>head</a:t>
            </a:r>
            <a:endParaRPr lang="fr-FR" dirty="0"/>
          </a:p>
        </p:txBody>
      </p:sp>
    </p:spTree>
    <p:extLst>
      <p:ext uri="{BB962C8B-B14F-4D97-AF65-F5344CB8AC3E}">
        <p14:creationId xmlns:p14="http://schemas.microsoft.com/office/powerpoint/2010/main" val="190642107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fontAlgn="auto">
              <a:spcAft>
                <a:spcPts val="0"/>
              </a:spcAft>
              <a:defRPr/>
            </a:pPr>
            <a:r>
              <a:rPr lang="fr-FR" sz="3100" dirty="0">
                <a:latin typeface="Calibri" panose="020F0502020204030204" pitchFamily="34" charset="0"/>
              </a:rPr>
              <a:t>Le DOM</a:t>
            </a:r>
            <a:endParaRPr lang="fr-FR" sz="3100" dirty="0">
              <a:latin typeface="Calibri" pitchFamily="34" charset="0"/>
              <a:ea typeface="+mn-ea"/>
              <a:cs typeface="Arial" charset="0"/>
            </a:endParaRPr>
          </a:p>
        </p:txBody>
      </p:sp>
      <p:sp>
        <p:nvSpPr>
          <p:cNvPr id="12" name="Sous-titre 7"/>
          <p:cNvSpPr txBox="1">
            <a:spLocks/>
          </p:cNvSpPr>
          <p:nvPr/>
        </p:nvSpPr>
        <p:spPr>
          <a:xfrm rot="16200000" flipH="1">
            <a:off x="-887688" y="3011602"/>
            <a:ext cx="272732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53</a:t>
            </a:fld>
            <a:endParaRPr lang="fr-BE"/>
          </a:p>
        </p:txBody>
      </p:sp>
      <p:pic>
        <p:nvPicPr>
          <p:cNvPr id="10"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p:nvPicPr>
        <p:blipFill>
          <a:blip r:embed="rId3"/>
          <a:stretch>
            <a:fillRect/>
          </a:stretch>
        </p:blipFill>
        <p:spPr>
          <a:xfrm>
            <a:off x="5292973" y="1145271"/>
            <a:ext cx="4359445" cy="5211094"/>
          </a:xfrm>
          <a:prstGeom prst="rect">
            <a:avLst/>
          </a:prstGeom>
        </p:spPr>
      </p:pic>
      <p:sp>
        <p:nvSpPr>
          <p:cNvPr id="2" name="Rectangle 1"/>
          <p:cNvSpPr>
            <a:spLocks noChangeArrowheads="1"/>
          </p:cNvSpPr>
          <p:nvPr/>
        </p:nvSpPr>
        <p:spPr bwMode="auto">
          <a:xfrm>
            <a:off x="958795" y="1577697"/>
            <a:ext cx="5011029"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eaLnBrk="0" hangingPunct="0"/>
            <a:r>
              <a:rPr lang="fr-FR" altLang="fr-FR" sz="1600" dirty="0">
                <a:solidFill>
                  <a:srgbClr val="000000"/>
                </a:solidFill>
                <a:latin typeface="Courier New" panose="02070309020205020404" pitchFamily="49" charset="0"/>
                <a:cs typeface="Courier New" panose="02070309020205020404" pitchFamily="49" charset="0"/>
              </a:rPr>
              <a:t>&lt;!</a:t>
            </a:r>
            <a:r>
              <a:rPr lang="fr-FR" altLang="fr-FR" sz="1600" dirty="0" err="1">
                <a:solidFill>
                  <a:srgbClr val="000000"/>
                </a:solidFill>
                <a:latin typeface="Courier New" panose="02070309020205020404" pitchFamily="49" charset="0"/>
                <a:cs typeface="Courier New" panose="02070309020205020404" pitchFamily="49" charset="0"/>
              </a:rPr>
              <a:t>doctype</a:t>
            </a:r>
            <a:r>
              <a:rPr lang="fr-FR" altLang="fr-FR" sz="1600" dirty="0">
                <a:solidFill>
                  <a:srgbClr val="000000"/>
                </a:solidFill>
                <a:latin typeface="Courier New" panose="02070309020205020404" pitchFamily="49" charset="0"/>
                <a:cs typeface="Courier New" panose="02070309020205020404" pitchFamily="49" charset="0"/>
              </a:rPr>
              <a:t> </a:t>
            </a:r>
            <a:r>
              <a:rPr lang="fr-FR" altLang="fr-FR" sz="1600" b="1" dirty="0">
                <a:solidFill>
                  <a:srgbClr val="0000FF"/>
                </a:solidFill>
                <a:latin typeface="Courier New" panose="02070309020205020404" pitchFamily="49" charset="0"/>
                <a:cs typeface="Courier New" panose="02070309020205020404" pitchFamily="49" charset="0"/>
              </a:rPr>
              <a:t>html</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&lt;</a:t>
            </a:r>
            <a:r>
              <a:rPr lang="fr-FR" altLang="fr-FR" sz="1600" b="1" dirty="0">
                <a:solidFill>
                  <a:srgbClr val="000080"/>
                </a:solidFill>
                <a:latin typeface="Courier New" panose="02070309020205020404" pitchFamily="49" charset="0"/>
                <a:cs typeface="Courier New" panose="02070309020205020404" pitchFamily="49" charset="0"/>
              </a:rPr>
              <a:t>html</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&lt;</a:t>
            </a:r>
            <a:r>
              <a:rPr lang="fr-FR" altLang="fr-FR" sz="1600" b="1" dirty="0" err="1">
                <a:solidFill>
                  <a:srgbClr val="000080"/>
                </a:solidFill>
                <a:latin typeface="Courier New" panose="02070309020205020404" pitchFamily="49" charset="0"/>
                <a:cs typeface="Courier New" panose="02070309020205020404" pitchFamily="49" charset="0"/>
              </a:rPr>
              <a:t>head</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    &lt;</a:t>
            </a:r>
            <a:r>
              <a:rPr lang="fr-FR" altLang="fr-FR" sz="1600" b="1" dirty="0" err="1">
                <a:solidFill>
                  <a:srgbClr val="000080"/>
                </a:solidFill>
                <a:latin typeface="Courier New" panose="02070309020205020404" pitchFamily="49" charset="0"/>
                <a:cs typeface="Courier New" panose="02070309020205020404" pitchFamily="49" charset="0"/>
              </a:rPr>
              <a:t>meta</a:t>
            </a:r>
            <a:r>
              <a:rPr lang="fr-FR" altLang="fr-FR" sz="1600" b="1" dirty="0">
                <a:solidFill>
                  <a:srgbClr val="000080"/>
                </a:solidFill>
                <a:latin typeface="Courier New" panose="02070309020205020404" pitchFamily="49" charset="0"/>
                <a:cs typeface="Courier New" panose="02070309020205020404" pitchFamily="49" charset="0"/>
              </a:rPr>
              <a:t> </a:t>
            </a:r>
            <a:r>
              <a:rPr lang="fr-FR" altLang="fr-FR" sz="1600" b="1" dirty="0" err="1">
                <a:solidFill>
                  <a:srgbClr val="0000FF"/>
                </a:solidFill>
                <a:latin typeface="Courier New" panose="02070309020205020404" pitchFamily="49" charset="0"/>
                <a:cs typeface="Courier New" panose="02070309020205020404" pitchFamily="49" charset="0"/>
              </a:rPr>
              <a:t>charset</a:t>
            </a:r>
            <a:r>
              <a:rPr lang="fr-FR" altLang="fr-FR" sz="1600" b="1" dirty="0">
                <a:solidFill>
                  <a:srgbClr val="0000FF"/>
                </a:solidFill>
                <a:latin typeface="Courier New" panose="02070309020205020404" pitchFamily="49" charset="0"/>
                <a:cs typeface="Courier New" panose="02070309020205020404" pitchFamily="49" charset="0"/>
              </a:rPr>
              <a:t>=</a:t>
            </a:r>
            <a:r>
              <a:rPr lang="fr-FR" altLang="fr-FR" sz="1600" b="1" dirty="0">
                <a:solidFill>
                  <a:srgbClr val="008000"/>
                </a:solidFill>
                <a:latin typeface="Courier New" panose="02070309020205020404" pitchFamily="49" charset="0"/>
                <a:cs typeface="Courier New" panose="02070309020205020404" pitchFamily="49" charset="0"/>
              </a:rPr>
              <a:t>"utf-8" </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    &lt;</a:t>
            </a:r>
            <a:r>
              <a:rPr lang="fr-FR" altLang="fr-FR" sz="1600" b="1" dirty="0" err="1">
                <a:solidFill>
                  <a:srgbClr val="000080"/>
                </a:solidFill>
                <a:latin typeface="Courier New" panose="02070309020205020404" pitchFamily="49" charset="0"/>
                <a:cs typeface="Courier New" panose="02070309020205020404" pitchFamily="49" charset="0"/>
              </a:rPr>
              <a:t>title</a:t>
            </a:r>
            <a:r>
              <a:rPr lang="fr-FR" altLang="fr-FR" sz="1600" dirty="0">
                <a:solidFill>
                  <a:srgbClr val="000000"/>
                </a:solidFill>
                <a:latin typeface="Courier New" panose="02070309020205020404" pitchFamily="49" charset="0"/>
                <a:cs typeface="Courier New" panose="02070309020205020404" pitchFamily="49" charset="0"/>
              </a:rPr>
              <a:t>&gt;Le titre de la page&lt;/</a:t>
            </a:r>
            <a:r>
              <a:rPr lang="fr-FR" altLang="fr-FR" sz="1600" b="1" dirty="0" err="1">
                <a:solidFill>
                  <a:srgbClr val="000080"/>
                </a:solidFill>
                <a:latin typeface="Courier New" panose="02070309020205020404" pitchFamily="49" charset="0"/>
                <a:cs typeface="Courier New" panose="02070309020205020404" pitchFamily="49" charset="0"/>
              </a:rPr>
              <a:t>title</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&lt;/</a:t>
            </a:r>
            <a:r>
              <a:rPr lang="fr-FR" altLang="fr-FR" sz="1600" b="1" dirty="0" err="1">
                <a:solidFill>
                  <a:srgbClr val="000080"/>
                </a:solidFill>
                <a:latin typeface="Courier New" panose="02070309020205020404" pitchFamily="49" charset="0"/>
                <a:cs typeface="Courier New" panose="02070309020205020404" pitchFamily="49" charset="0"/>
              </a:rPr>
              <a:t>head</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&lt;</a:t>
            </a:r>
            <a:r>
              <a:rPr lang="fr-FR" altLang="fr-FR" sz="1600" b="1" dirty="0">
                <a:solidFill>
                  <a:srgbClr val="000080"/>
                </a:solidFill>
                <a:latin typeface="Courier New" panose="02070309020205020404" pitchFamily="49" charset="0"/>
                <a:cs typeface="Courier New" panose="02070309020205020404" pitchFamily="49" charset="0"/>
              </a:rPr>
              <a:t>body</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&lt;</a:t>
            </a:r>
            <a:r>
              <a:rPr lang="fr-FR" altLang="fr-FR" sz="1600" b="1" dirty="0">
                <a:solidFill>
                  <a:srgbClr val="000080"/>
                </a:solidFill>
                <a:latin typeface="Courier New" panose="02070309020205020404" pitchFamily="49" charset="0"/>
                <a:cs typeface="Courier New" panose="02070309020205020404" pitchFamily="49" charset="0"/>
              </a:rPr>
              <a:t>div</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    &lt;</a:t>
            </a:r>
            <a:r>
              <a:rPr lang="fr-FR" altLang="fr-FR" sz="1600" b="1" dirty="0">
                <a:solidFill>
                  <a:srgbClr val="000080"/>
                </a:solidFill>
                <a:latin typeface="Courier New" panose="02070309020205020404" pitchFamily="49" charset="0"/>
                <a:cs typeface="Courier New" panose="02070309020205020404" pitchFamily="49" charset="0"/>
              </a:rPr>
              <a:t>p</a:t>
            </a:r>
            <a:r>
              <a:rPr lang="fr-FR" altLang="fr-FR" sz="1600" dirty="0">
                <a:solidFill>
                  <a:srgbClr val="000000"/>
                </a:solidFill>
                <a:latin typeface="Courier New" panose="02070309020205020404" pitchFamily="49" charset="0"/>
                <a:cs typeface="Courier New" panose="02070309020205020404" pitchFamily="49" charset="0"/>
              </a:rPr>
              <a:t>&gt;Un peu de texte </a:t>
            </a:r>
            <a:endParaRPr lang="fr-FR" altLang="fr-FR" sz="1600" dirty="0" smtClean="0">
              <a:solidFill>
                <a:srgbClr val="000000"/>
              </a:solidFill>
              <a:latin typeface="Courier New" panose="02070309020205020404" pitchFamily="49" charset="0"/>
              <a:cs typeface="Courier New" panose="02070309020205020404" pitchFamily="49" charset="0"/>
            </a:endParaRPr>
          </a:p>
          <a:p>
            <a:pPr lvl="0" eaLnBrk="0" hangingPunct="0"/>
            <a:r>
              <a:rPr lang="fr-FR" altLang="fr-FR" sz="1600" dirty="0">
                <a:solidFill>
                  <a:srgbClr val="000000"/>
                </a:solidFill>
                <a:latin typeface="Courier New" panose="02070309020205020404" pitchFamily="49" charset="0"/>
                <a:cs typeface="Courier New" panose="02070309020205020404" pitchFamily="49" charset="0"/>
              </a:rPr>
              <a:t> </a:t>
            </a:r>
            <a:r>
              <a:rPr lang="fr-FR" altLang="fr-FR" sz="1600" dirty="0" smtClean="0">
                <a:solidFill>
                  <a:srgbClr val="000000"/>
                </a:solidFill>
                <a:latin typeface="Courier New" panose="02070309020205020404" pitchFamily="49" charset="0"/>
                <a:cs typeface="Courier New" panose="02070309020205020404" pitchFamily="49" charset="0"/>
              </a:rPr>
              <a:t>      &lt;</a:t>
            </a:r>
            <a:r>
              <a:rPr lang="fr-FR" altLang="fr-FR" sz="1600" b="1" dirty="0">
                <a:solidFill>
                  <a:srgbClr val="000080"/>
                </a:solidFill>
                <a:latin typeface="Courier New" panose="02070309020205020404" pitchFamily="49" charset="0"/>
                <a:cs typeface="Courier New" panose="02070309020205020404" pitchFamily="49" charset="0"/>
              </a:rPr>
              <a:t>a</a:t>
            </a:r>
            <a:r>
              <a:rPr lang="fr-FR" altLang="fr-FR" sz="1600" dirty="0">
                <a:solidFill>
                  <a:srgbClr val="000000"/>
                </a:solidFill>
                <a:latin typeface="Courier New" panose="02070309020205020404" pitchFamily="49" charset="0"/>
                <a:cs typeface="Courier New" panose="02070309020205020404" pitchFamily="49" charset="0"/>
              </a:rPr>
              <a:t>&gt;et un lien&lt;/</a:t>
            </a:r>
            <a:r>
              <a:rPr lang="fr-FR" altLang="fr-FR" sz="1600" b="1" dirty="0">
                <a:solidFill>
                  <a:srgbClr val="000080"/>
                </a:solidFill>
                <a:latin typeface="Courier New" panose="02070309020205020404" pitchFamily="49" charset="0"/>
                <a:cs typeface="Courier New" panose="02070309020205020404" pitchFamily="49" charset="0"/>
              </a:rPr>
              <a:t>a</a:t>
            </a:r>
            <a:r>
              <a:rPr lang="fr-FR" altLang="fr-FR" sz="16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600" dirty="0">
                <a:solidFill>
                  <a:srgbClr val="000000"/>
                </a:solidFill>
                <a:latin typeface="Courier New" panose="02070309020205020404" pitchFamily="49" charset="0"/>
                <a:cs typeface="Courier New" panose="02070309020205020404" pitchFamily="49" charset="0"/>
              </a:rPr>
              <a:t> </a:t>
            </a:r>
            <a:r>
              <a:rPr lang="fr-FR" altLang="fr-FR" sz="1600" dirty="0" smtClean="0">
                <a:solidFill>
                  <a:srgbClr val="000000"/>
                </a:solidFill>
                <a:latin typeface="Courier New" panose="02070309020205020404" pitchFamily="49" charset="0"/>
                <a:cs typeface="Courier New" panose="02070309020205020404" pitchFamily="49" charset="0"/>
              </a:rPr>
              <a:t>   &lt;/</a:t>
            </a:r>
            <a:r>
              <a:rPr lang="fr-FR" altLang="fr-FR" sz="1600" b="1" dirty="0">
                <a:solidFill>
                  <a:srgbClr val="000080"/>
                </a:solidFill>
                <a:latin typeface="Courier New" panose="02070309020205020404" pitchFamily="49" charset="0"/>
                <a:cs typeface="Courier New" panose="02070309020205020404" pitchFamily="49" charset="0"/>
              </a:rPr>
              <a:t>p</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&lt;/</a:t>
            </a:r>
            <a:r>
              <a:rPr lang="fr-FR" altLang="fr-FR" sz="1600" b="1" dirty="0">
                <a:solidFill>
                  <a:srgbClr val="000080"/>
                </a:solidFill>
                <a:latin typeface="Courier New" panose="02070309020205020404" pitchFamily="49" charset="0"/>
                <a:cs typeface="Courier New" panose="02070309020205020404" pitchFamily="49" charset="0"/>
              </a:rPr>
              <a:t>div</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&lt;/</a:t>
            </a:r>
            <a:r>
              <a:rPr lang="fr-FR" altLang="fr-FR" sz="1600" b="1" dirty="0">
                <a:solidFill>
                  <a:srgbClr val="000080"/>
                </a:solidFill>
                <a:latin typeface="Courier New" panose="02070309020205020404" pitchFamily="49" charset="0"/>
                <a:cs typeface="Courier New" panose="02070309020205020404" pitchFamily="49" charset="0"/>
              </a:rPr>
              <a:t>body</a:t>
            </a:r>
            <a:r>
              <a:rPr lang="fr-FR" altLang="fr-FR" sz="1600" dirty="0">
                <a:solidFill>
                  <a:srgbClr val="000000"/>
                </a:solidFill>
                <a:latin typeface="Courier New" panose="02070309020205020404" pitchFamily="49" charset="0"/>
                <a:cs typeface="Courier New" panose="02070309020205020404" pitchFamily="49" charset="0"/>
              </a:rPr>
              <a:t>&gt;</a:t>
            </a:r>
            <a:br>
              <a:rPr lang="fr-FR" altLang="fr-FR" sz="1600" dirty="0">
                <a:solidFill>
                  <a:srgbClr val="000000"/>
                </a:solidFill>
                <a:latin typeface="Courier New" panose="02070309020205020404" pitchFamily="49" charset="0"/>
                <a:cs typeface="Courier New" panose="02070309020205020404" pitchFamily="49" charset="0"/>
              </a:rPr>
            </a:br>
            <a:r>
              <a:rPr lang="fr-FR" altLang="fr-FR" sz="1600" dirty="0">
                <a:solidFill>
                  <a:srgbClr val="000000"/>
                </a:solidFill>
                <a:latin typeface="Courier New" panose="02070309020205020404" pitchFamily="49" charset="0"/>
                <a:cs typeface="Courier New" panose="02070309020205020404" pitchFamily="49" charset="0"/>
              </a:rPr>
              <a:t>&lt;/</a:t>
            </a:r>
            <a:r>
              <a:rPr lang="fr-FR" altLang="fr-FR" sz="1600" b="1" dirty="0">
                <a:solidFill>
                  <a:srgbClr val="000080"/>
                </a:solidFill>
                <a:latin typeface="Courier New" panose="02070309020205020404" pitchFamily="49" charset="0"/>
                <a:cs typeface="Courier New" panose="02070309020205020404" pitchFamily="49" charset="0"/>
              </a:rPr>
              <a:t>html</a:t>
            </a:r>
            <a:r>
              <a:rPr lang="fr-FR" altLang="fr-FR" sz="1600" dirty="0">
                <a:solidFill>
                  <a:srgbClr val="000000"/>
                </a:solidFill>
                <a:latin typeface="Courier New" panose="02070309020205020404" pitchFamily="49" charset="0"/>
                <a:cs typeface="Courier New" panose="02070309020205020404" pitchFamily="49" charset="0"/>
              </a:rPr>
              <a:t>&gt;</a:t>
            </a:r>
            <a:endParaRPr lang="fr-FR" altLang="fr-FR" sz="1600" dirty="0">
              <a:latin typeface="Arial" panose="020B0604020202020204" pitchFamily="34" charset="0"/>
            </a:endParaRPr>
          </a:p>
        </p:txBody>
      </p:sp>
    </p:spTree>
    <p:extLst>
      <p:ext uri="{BB962C8B-B14F-4D97-AF65-F5344CB8AC3E}">
        <p14:creationId xmlns:p14="http://schemas.microsoft.com/office/powerpoint/2010/main" val="12085922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Autofit/>
          </a:bodyPr>
          <a:lstStyle/>
          <a:p>
            <a:pPr marL="0" lvl="1" fontAlgn="auto">
              <a:spcAft>
                <a:spcPts val="0"/>
              </a:spcAft>
              <a:defRPr/>
            </a:pPr>
            <a:r>
              <a:rPr lang="fr-FR" sz="3200" dirty="0"/>
              <a:t>Les différents types des objets du DOM</a:t>
            </a:r>
          </a:p>
        </p:txBody>
      </p:sp>
      <p:sp>
        <p:nvSpPr>
          <p:cNvPr id="12" name="Sous-titre 7"/>
          <p:cNvSpPr txBox="1">
            <a:spLocks/>
          </p:cNvSpPr>
          <p:nvPr/>
        </p:nvSpPr>
        <p:spPr>
          <a:xfrm rot="16200000" flipH="1">
            <a:off x="-1071987" y="3040705"/>
            <a:ext cx="3384376" cy="84859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a:solidFill>
                  <a:schemeClr val="bg1"/>
                </a:solidFill>
              </a:rPr>
              <a:t>Client 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54</a:t>
            </a:fld>
            <a:endParaRPr lang="fr-BE"/>
          </a:p>
        </p:txBody>
      </p:sp>
      <p:pic>
        <p:nvPicPr>
          <p:cNvPr id="10"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1259632" y="1076645"/>
            <a:ext cx="7976126" cy="5355312"/>
          </a:xfrm>
          <a:prstGeom prst="rect">
            <a:avLst/>
          </a:prstGeom>
          <a:noFill/>
        </p:spPr>
        <p:txBody>
          <a:bodyPr wrap="square" rtlCol="0">
            <a:spAutoFit/>
          </a:bodyPr>
          <a:lstStyle/>
          <a:p>
            <a:pPr marL="285750" indent="-285750" fontAlgn="auto">
              <a:spcBef>
                <a:spcPts val="0"/>
              </a:spcBef>
              <a:spcAft>
                <a:spcPts val="0"/>
              </a:spcAft>
              <a:buFont typeface="Wingdings" panose="05000000000000000000" pitchFamily="2" charset="2"/>
              <a:buChar char="Ø"/>
            </a:pPr>
            <a:r>
              <a:rPr lang="fr-FR" b="1" dirty="0" err="1" smtClean="0">
                <a:solidFill>
                  <a:schemeClr val="tx2"/>
                </a:solidFill>
                <a:latin typeface="+mn-lt"/>
                <a:cs typeface="+mn-cs"/>
              </a:rPr>
              <a:t>Node</a:t>
            </a:r>
            <a:r>
              <a:rPr lang="fr-FR" dirty="0" smtClean="0">
                <a:solidFill>
                  <a:schemeClr val="tx2"/>
                </a:solidFill>
                <a:latin typeface="+mn-lt"/>
                <a:cs typeface="+mn-cs"/>
              </a:rPr>
              <a:t> </a:t>
            </a:r>
            <a:r>
              <a:rPr lang="fr-FR" dirty="0" smtClean="0">
                <a:solidFill>
                  <a:prstClr val="black"/>
                </a:solidFill>
                <a:latin typeface="+mn-lt"/>
                <a:cs typeface="+mn-cs"/>
              </a:rPr>
              <a:t>: C’est le type le plus générique, tous les éléments du DOM sont des </a:t>
            </a:r>
            <a:r>
              <a:rPr lang="fr-FR" dirty="0" err="1" smtClean="0">
                <a:solidFill>
                  <a:prstClr val="black"/>
                </a:solidFill>
                <a:latin typeface="+mn-lt"/>
                <a:cs typeface="+mn-cs"/>
              </a:rPr>
              <a:t>Nodes</a:t>
            </a:r>
            <a:r>
              <a:rPr lang="fr-FR" dirty="0" smtClean="0">
                <a:solidFill>
                  <a:prstClr val="black"/>
                </a:solidFill>
                <a:latin typeface="+mn-lt"/>
                <a:cs typeface="+mn-cs"/>
              </a:rPr>
              <a:t>.</a:t>
            </a: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b="1" dirty="0" err="1" smtClean="0">
                <a:solidFill>
                  <a:schemeClr val="tx2"/>
                </a:solidFill>
                <a:latin typeface="+mn-lt"/>
                <a:cs typeface="+mn-cs"/>
              </a:rPr>
              <a:t>Element</a:t>
            </a:r>
            <a:r>
              <a:rPr lang="fr-FR" dirty="0" smtClean="0">
                <a:solidFill>
                  <a:schemeClr val="tx2"/>
                </a:solidFill>
                <a:latin typeface="+mn-lt"/>
                <a:cs typeface="+mn-cs"/>
              </a:rPr>
              <a:t> </a:t>
            </a:r>
            <a:r>
              <a:rPr lang="fr-FR" dirty="0" smtClean="0">
                <a:solidFill>
                  <a:prstClr val="black"/>
                </a:solidFill>
                <a:latin typeface="+mn-lt"/>
                <a:cs typeface="+mn-cs"/>
              </a:rPr>
              <a:t>:  Représente un élément HTML ou XML</a:t>
            </a:r>
            <a:endParaRPr lang="fr-FR" dirty="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b="1" dirty="0" err="1" smtClean="0">
                <a:solidFill>
                  <a:schemeClr val="tx2"/>
                </a:solidFill>
                <a:latin typeface="+mn-lt"/>
                <a:cs typeface="+mn-cs"/>
              </a:rPr>
              <a:t>HTMLElement</a:t>
            </a:r>
            <a:r>
              <a:rPr lang="fr-FR" dirty="0" smtClean="0">
                <a:solidFill>
                  <a:schemeClr val="tx2"/>
                </a:solidFill>
                <a:latin typeface="+mn-lt"/>
                <a:cs typeface="+mn-cs"/>
              </a:rPr>
              <a:t> </a:t>
            </a:r>
            <a:r>
              <a:rPr lang="fr-FR" dirty="0" smtClean="0">
                <a:solidFill>
                  <a:prstClr val="black"/>
                </a:solidFill>
                <a:latin typeface="+mn-lt"/>
                <a:cs typeface="+mn-cs"/>
              </a:rPr>
              <a:t>: Dans le DOM HTML, un </a:t>
            </a:r>
            <a:r>
              <a:rPr lang="fr-FR" dirty="0" err="1" smtClean="0">
                <a:solidFill>
                  <a:prstClr val="black"/>
                </a:solidFill>
                <a:latin typeface="+mn-lt"/>
                <a:cs typeface="+mn-cs"/>
              </a:rPr>
              <a:t>Element</a:t>
            </a:r>
            <a:r>
              <a:rPr lang="fr-FR" dirty="0" smtClean="0">
                <a:solidFill>
                  <a:prstClr val="black"/>
                </a:solidFill>
                <a:latin typeface="+mn-lt"/>
                <a:cs typeface="+mn-cs"/>
              </a:rPr>
              <a:t> est un </a:t>
            </a:r>
            <a:r>
              <a:rPr lang="fr-FR" dirty="0" err="1" smtClean="0">
                <a:solidFill>
                  <a:prstClr val="black"/>
                </a:solidFill>
                <a:latin typeface="+mn-lt"/>
                <a:cs typeface="+mn-cs"/>
              </a:rPr>
              <a:t>HTMLElement</a:t>
            </a:r>
            <a:r>
              <a:rPr lang="fr-FR" dirty="0" smtClean="0">
                <a:solidFill>
                  <a:prstClr val="black"/>
                </a:solidFill>
                <a:latin typeface="+mn-lt"/>
                <a:cs typeface="+mn-cs"/>
              </a:rPr>
              <a:t>. Ca représente les éléments HTML du documents ,</a:t>
            </a:r>
            <a:r>
              <a:rPr lang="fr-FR" dirty="0">
                <a:solidFill>
                  <a:prstClr val="black"/>
                </a:solidFill>
                <a:latin typeface="+mn-lt"/>
                <a:cs typeface="+mn-cs"/>
              </a:rPr>
              <a:t> </a:t>
            </a:r>
            <a:r>
              <a:rPr lang="fr-FR" dirty="0" err="1" smtClean="0">
                <a:solidFill>
                  <a:prstClr val="black"/>
                </a:solidFill>
                <a:latin typeface="+mn-lt"/>
                <a:cs typeface="+mn-cs"/>
              </a:rPr>
              <a:t>e.g</a:t>
            </a:r>
            <a:r>
              <a:rPr lang="fr-FR" dirty="0" smtClean="0">
                <a:solidFill>
                  <a:prstClr val="black"/>
                </a:solidFill>
                <a:latin typeface="+mn-lt"/>
                <a:cs typeface="+mn-cs"/>
              </a:rPr>
              <a:t> : les balises.</a:t>
            </a: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b="1" dirty="0" err="1" smtClean="0">
                <a:solidFill>
                  <a:schemeClr val="tx2"/>
                </a:solidFill>
                <a:latin typeface="+mn-lt"/>
                <a:cs typeface="+mn-cs"/>
              </a:rPr>
              <a:t>NodeAttribute</a:t>
            </a:r>
            <a:r>
              <a:rPr lang="fr-FR" dirty="0" smtClean="0">
                <a:solidFill>
                  <a:schemeClr val="tx2"/>
                </a:solidFill>
                <a:latin typeface="+mn-lt"/>
                <a:cs typeface="+mn-cs"/>
              </a:rPr>
              <a:t> </a:t>
            </a:r>
            <a:r>
              <a:rPr lang="fr-FR" dirty="0" smtClean="0">
                <a:solidFill>
                  <a:prstClr val="black"/>
                </a:solidFill>
                <a:latin typeface="+mn-lt"/>
                <a:cs typeface="+mn-cs"/>
              </a:rPr>
              <a:t>: Les attributs des</a:t>
            </a:r>
          </a:p>
          <a:p>
            <a:pPr fontAlgn="auto">
              <a:spcBef>
                <a:spcPts val="0"/>
              </a:spcBef>
              <a:spcAft>
                <a:spcPts val="0"/>
              </a:spcAft>
            </a:pPr>
            <a:r>
              <a:rPr lang="fr-FR" dirty="0" smtClean="0">
                <a:solidFill>
                  <a:prstClr val="black"/>
                </a:solidFill>
                <a:latin typeface="+mn-lt"/>
                <a:cs typeface="+mn-cs"/>
              </a:rPr>
              <a:t> balises </a:t>
            </a: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b="1" dirty="0" err="1" smtClean="0">
                <a:solidFill>
                  <a:schemeClr val="tx2"/>
                </a:solidFill>
                <a:latin typeface="+mn-lt"/>
                <a:cs typeface="+mn-cs"/>
              </a:rPr>
              <a:t>TextAttribute</a:t>
            </a:r>
            <a:r>
              <a:rPr lang="fr-FR" dirty="0" smtClean="0">
                <a:solidFill>
                  <a:schemeClr val="tx2"/>
                </a:solidFill>
                <a:latin typeface="+mn-lt"/>
                <a:cs typeface="+mn-cs"/>
              </a:rPr>
              <a:t> </a:t>
            </a:r>
            <a:r>
              <a:rPr lang="fr-FR" dirty="0" smtClean="0">
                <a:solidFill>
                  <a:prstClr val="black"/>
                </a:solidFill>
                <a:latin typeface="+mn-lt"/>
                <a:cs typeface="+mn-cs"/>
              </a:rPr>
              <a:t>: Les attributs textuelles</a:t>
            </a: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mn-lt"/>
              <a:cs typeface="+mn-cs"/>
            </a:endParaRPr>
          </a:p>
          <a:p>
            <a:pPr marL="285750" indent="-285750" fontAlgn="auto">
              <a:spcBef>
                <a:spcPts val="0"/>
              </a:spcBef>
              <a:spcAft>
                <a:spcPts val="0"/>
              </a:spcAft>
              <a:buFont typeface="Wingdings" panose="05000000000000000000" pitchFamily="2" charset="2"/>
              <a:buChar char="Ø"/>
            </a:pPr>
            <a:r>
              <a:rPr lang="fr-FR" dirty="0" smtClean="0">
                <a:solidFill>
                  <a:srgbClr val="0070C0"/>
                </a:solidFill>
                <a:latin typeface="+mn-lt"/>
                <a:cs typeface="+mn-cs"/>
              </a:rPr>
              <a:t>Les nœuds commentaires</a:t>
            </a:r>
          </a:p>
          <a:p>
            <a:pPr fontAlgn="auto">
              <a:spcBef>
                <a:spcPts val="0"/>
              </a:spcBef>
              <a:spcAft>
                <a:spcPts val="0"/>
              </a:spcAft>
            </a:pPr>
            <a:endParaRPr lang="fr-FR" dirty="0" smtClean="0">
              <a:solidFill>
                <a:prstClr val="black"/>
              </a:solidFill>
              <a:latin typeface="Calibri"/>
              <a:cs typeface="+mn-cs"/>
            </a:endParaRP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fontAlgn="auto">
              <a:spcBef>
                <a:spcPts val="0"/>
              </a:spcBef>
              <a:spcAft>
                <a:spcPts val="0"/>
              </a:spcAft>
            </a:pPr>
            <a:endParaRPr lang="fr-FR" dirty="0" smtClean="0">
              <a:solidFill>
                <a:prstClr val="black"/>
              </a:solidFill>
              <a:latin typeface="Calibri"/>
              <a:cs typeface="+mn-cs"/>
            </a:endParaRPr>
          </a:p>
          <a:p>
            <a:pPr fontAlgn="auto">
              <a:spcBef>
                <a:spcPts val="0"/>
              </a:spcBef>
              <a:spcAft>
                <a:spcPts val="0"/>
              </a:spcAft>
            </a:pPr>
            <a:endParaRPr lang="fr-FR" dirty="0">
              <a:solidFill>
                <a:prstClr val="black"/>
              </a:solidFill>
              <a:latin typeface="Calibri"/>
              <a:cs typeface="+mn-cs"/>
            </a:endParaRPr>
          </a:p>
          <a:p>
            <a:pPr fontAlgn="auto">
              <a:spcBef>
                <a:spcPts val="0"/>
              </a:spcBef>
              <a:spcAft>
                <a:spcPts val="0"/>
              </a:spcAft>
            </a:pPr>
            <a:endParaRPr lang="fr-FR" dirty="0">
              <a:solidFill>
                <a:prstClr val="black"/>
              </a:solidFill>
              <a:latin typeface="Calibri"/>
              <a:cs typeface="+mn-cs"/>
            </a:endParaRPr>
          </a:p>
        </p:txBody>
      </p:sp>
      <p:pic>
        <p:nvPicPr>
          <p:cNvPr id="7" name="Image 6"/>
          <p:cNvPicPr>
            <a:picLocks noChangeAspect="1"/>
          </p:cNvPicPr>
          <p:nvPr/>
        </p:nvPicPr>
        <p:blipFill>
          <a:blip r:embed="rId3"/>
          <a:stretch>
            <a:fillRect/>
          </a:stretch>
        </p:blipFill>
        <p:spPr>
          <a:xfrm>
            <a:off x="5113324" y="3252739"/>
            <a:ext cx="4596556" cy="3468974"/>
          </a:xfrm>
          <a:prstGeom prst="rect">
            <a:avLst/>
          </a:prstGeom>
        </p:spPr>
      </p:pic>
    </p:spTree>
    <p:extLst>
      <p:ext uri="{BB962C8B-B14F-4D97-AF65-F5344CB8AC3E}">
        <p14:creationId xmlns:p14="http://schemas.microsoft.com/office/powerpoint/2010/main" val="40097521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Quelques fonctions de </a:t>
            </a:r>
            <a:r>
              <a:rPr lang="fr-FR" sz="3100" dirty="0" err="1"/>
              <a:t>Window</a:t>
            </a:r>
            <a:endParaRPr lang="fr-FR" sz="3100" dirty="0"/>
          </a:p>
        </p:txBody>
      </p:sp>
      <p:sp>
        <p:nvSpPr>
          <p:cNvPr id="12" name="Sous-titre 7"/>
          <p:cNvSpPr txBox="1">
            <a:spLocks/>
          </p:cNvSpPr>
          <p:nvPr/>
        </p:nvSpPr>
        <p:spPr>
          <a:xfrm rot="16200000" flipH="1">
            <a:off x="-1831857" y="3569055"/>
            <a:ext cx="446449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55</a:t>
            </a:fld>
            <a:endParaRPr lang="fr-BE"/>
          </a:p>
        </p:txBody>
      </p:sp>
      <p:pic>
        <p:nvPicPr>
          <p:cNvPr id="10"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1384131" y="2492896"/>
            <a:ext cx="7976126" cy="3139321"/>
          </a:xfrm>
          <a:prstGeom prst="rect">
            <a:avLst/>
          </a:prstGeom>
          <a:noFill/>
        </p:spPr>
        <p:txBody>
          <a:bodyPr wrap="square" rtlCol="0">
            <a:spAutoFit/>
          </a:bodyPr>
          <a:lstStyle/>
          <a:p>
            <a:pPr marL="285750" indent="-285750" fontAlgn="auto">
              <a:spcBef>
                <a:spcPts val="0"/>
              </a:spcBef>
              <a:spcAft>
                <a:spcPts val="0"/>
              </a:spcAft>
              <a:buFont typeface="Wingdings" panose="05000000000000000000" pitchFamily="2" charset="2"/>
              <a:buChar char="Ø"/>
            </a:pPr>
            <a:r>
              <a:rPr lang="fr-FR" b="1" dirty="0" err="1" smtClean="0">
                <a:solidFill>
                  <a:srgbClr val="0070C0"/>
                </a:solidFill>
                <a:latin typeface="Calibri"/>
                <a:cs typeface="+mn-cs"/>
              </a:rPr>
              <a:t>alert</a:t>
            </a:r>
            <a:r>
              <a:rPr lang="fr-FR" b="1" dirty="0" smtClean="0">
                <a:solidFill>
                  <a:srgbClr val="0070C0"/>
                </a:solidFill>
                <a:latin typeface="Calibri"/>
                <a:cs typeface="+mn-cs"/>
              </a:rPr>
              <a:t>()</a:t>
            </a:r>
            <a:r>
              <a:rPr lang="fr-FR" dirty="0" smtClean="0">
                <a:solidFill>
                  <a:prstClr val="black"/>
                </a:solidFill>
                <a:latin typeface="Calibri"/>
                <a:cs typeface="+mn-cs"/>
              </a:rPr>
              <a:t> : affiche une alerte et bloque le script lors de son appel.</a:t>
            </a: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fontAlgn="auto">
              <a:spcBef>
                <a:spcPts val="0"/>
              </a:spcBef>
              <a:spcAft>
                <a:spcPts val="0"/>
              </a:spcAft>
              <a:buFont typeface="Wingdings" panose="05000000000000000000" pitchFamily="2" charset="2"/>
              <a:buChar char="Ø"/>
            </a:pPr>
            <a:r>
              <a:rPr lang="fr-FR" b="1" dirty="0">
                <a:solidFill>
                  <a:srgbClr val="0070C0"/>
                </a:solidFill>
                <a:latin typeface="Calibri"/>
                <a:cs typeface="+mn-cs"/>
              </a:rPr>
              <a:t>p</a:t>
            </a:r>
            <a:r>
              <a:rPr lang="fr-FR" b="1" dirty="0" smtClean="0">
                <a:solidFill>
                  <a:srgbClr val="0070C0"/>
                </a:solidFill>
                <a:latin typeface="Calibri"/>
                <a:cs typeface="+mn-cs"/>
              </a:rPr>
              <a:t>rompt() </a:t>
            </a:r>
            <a:r>
              <a:rPr lang="fr-FR" dirty="0" smtClean="0">
                <a:solidFill>
                  <a:prstClr val="black"/>
                </a:solidFill>
                <a:latin typeface="Calibri"/>
                <a:cs typeface="+mn-cs"/>
              </a:rPr>
              <a:t>: permet d’avoir un champ input permettant de récupérer une valeur de l’utilisateur.</a:t>
            </a:r>
          </a:p>
          <a:p>
            <a:pPr marL="285750" indent="-285750"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marL="285750" indent="-285750"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fontAlgn="auto">
              <a:spcBef>
                <a:spcPts val="0"/>
              </a:spcBef>
              <a:spcAft>
                <a:spcPts val="0"/>
              </a:spcAft>
              <a:buFont typeface="Wingdings" panose="05000000000000000000" pitchFamily="2" charset="2"/>
              <a:buChar char="Ø"/>
            </a:pPr>
            <a:r>
              <a:rPr lang="fr-FR" b="1" dirty="0" err="1" smtClean="0">
                <a:solidFill>
                  <a:srgbClr val="0070C0"/>
                </a:solidFill>
                <a:latin typeface="Calibri"/>
                <a:cs typeface="+mn-cs"/>
              </a:rPr>
              <a:t>Confirm</a:t>
            </a:r>
            <a:r>
              <a:rPr lang="fr-FR" b="1" dirty="0" smtClean="0">
                <a:solidFill>
                  <a:srgbClr val="0070C0"/>
                </a:solidFill>
                <a:latin typeface="Calibri"/>
                <a:cs typeface="+mn-cs"/>
              </a:rPr>
              <a:t>() </a:t>
            </a:r>
            <a:r>
              <a:rPr lang="fr-FR" dirty="0" smtClean="0">
                <a:solidFill>
                  <a:prstClr val="black"/>
                </a:solidFill>
                <a:latin typeface="Calibri"/>
                <a:cs typeface="+mn-cs"/>
              </a:rPr>
              <a:t>: affiche un message contenant deux boutons afin de confirmer ou non.</a:t>
            </a:r>
          </a:p>
          <a:p>
            <a:pPr fontAlgn="auto">
              <a:spcBef>
                <a:spcPts val="0"/>
              </a:spcBef>
              <a:spcAft>
                <a:spcPts val="0"/>
              </a:spcAft>
            </a:pPr>
            <a:endParaRPr lang="fr-FR" dirty="0" smtClean="0">
              <a:solidFill>
                <a:prstClr val="black"/>
              </a:solidFill>
              <a:latin typeface="Calibri"/>
              <a:cs typeface="+mn-cs"/>
            </a:endParaRPr>
          </a:p>
          <a:p>
            <a:pPr fontAlgn="auto">
              <a:spcBef>
                <a:spcPts val="0"/>
              </a:spcBef>
              <a:spcAft>
                <a:spcPts val="0"/>
              </a:spcAft>
            </a:pPr>
            <a:endParaRPr lang="fr-FR" dirty="0">
              <a:solidFill>
                <a:prstClr val="black"/>
              </a:solidFill>
              <a:latin typeface="Calibri"/>
              <a:cs typeface="+mn-cs"/>
            </a:endParaRPr>
          </a:p>
        </p:txBody>
      </p:sp>
    </p:spTree>
    <p:extLst>
      <p:ext uri="{BB962C8B-B14F-4D97-AF65-F5344CB8AC3E}">
        <p14:creationId xmlns:p14="http://schemas.microsoft.com/office/powerpoint/2010/main" val="35059051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Héritage dans le DOM</a:t>
            </a:r>
          </a:p>
        </p:txBody>
      </p:sp>
      <p:sp>
        <p:nvSpPr>
          <p:cNvPr id="16" name="Espace réservé du numéro de diapositive 15"/>
          <p:cNvSpPr>
            <a:spLocks noGrp="1"/>
          </p:cNvSpPr>
          <p:nvPr>
            <p:ph type="sldNum" sz="quarter" idx="12"/>
          </p:nvPr>
        </p:nvSpPr>
        <p:spPr>
          <a:xfrm>
            <a:off x="7417029" y="6514615"/>
            <a:ext cx="2268432" cy="365125"/>
          </a:xfrm>
        </p:spPr>
        <p:txBody>
          <a:bodyPr/>
          <a:lstStyle/>
          <a:p>
            <a:pPr>
              <a:defRPr/>
            </a:pPr>
            <a:fld id="{BA2BE2E8-56B9-4ECB-897B-EBD0948C25EC}" type="slidenum">
              <a:rPr lang="fr-BE" smtClean="0"/>
              <a:pPr>
                <a:defRPr/>
              </a:pPr>
              <a:t>56</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Sous-titre 7"/>
          <p:cNvSpPr txBox="1">
            <a:spLocks/>
          </p:cNvSpPr>
          <p:nvPr/>
        </p:nvSpPr>
        <p:spPr>
          <a:xfrm rot="16200000" flipH="1">
            <a:off x="-990584" y="3050099"/>
            <a:ext cx="3145251"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2" name="ZoneTexte 11"/>
          <p:cNvSpPr txBox="1"/>
          <p:nvPr/>
        </p:nvSpPr>
        <p:spPr>
          <a:xfrm>
            <a:off x="1090648" y="877253"/>
            <a:ext cx="7976126" cy="2308324"/>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Tous les éléments du DOM sont des </a:t>
            </a:r>
            <a:r>
              <a:rPr lang="fr-FR" dirty="0" smtClean="0">
                <a:solidFill>
                  <a:schemeClr val="tx2"/>
                </a:solidFill>
                <a:latin typeface="Calibri"/>
                <a:cs typeface="+mn-cs"/>
              </a:rPr>
              <a:t>objets</a:t>
            </a:r>
            <a:r>
              <a:rPr lang="fr-FR" dirty="0" smtClean="0">
                <a:solidFill>
                  <a:prstClr val="black"/>
                </a:solidFill>
                <a:latin typeface="Calibri"/>
                <a:cs typeface="+mn-cs"/>
              </a:rPr>
              <a:t> ce qui implique qu’ils contiennent tous leurs propres </a:t>
            </a:r>
            <a:r>
              <a:rPr lang="fr-FR" dirty="0" smtClean="0">
                <a:solidFill>
                  <a:schemeClr val="tx2"/>
                </a:solidFill>
                <a:latin typeface="Calibri"/>
                <a:cs typeface="+mn-cs"/>
              </a:rPr>
              <a:t>méthodes</a:t>
            </a:r>
            <a:r>
              <a:rPr lang="fr-FR" dirty="0" smtClean="0">
                <a:solidFill>
                  <a:prstClr val="black"/>
                </a:solidFill>
                <a:latin typeface="Calibri"/>
                <a:cs typeface="+mn-cs"/>
              </a:rPr>
              <a:t> et des </a:t>
            </a:r>
            <a:r>
              <a:rPr lang="fr-FR" dirty="0" smtClean="0">
                <a:solidFill>
                  <a:schemeClr val="tx2"/>
                </a:solidFill>
                <a:latin typeface="Calibri"/>
                <a:cs typeface="+mn-cs"/>
              </a:rPr>
              <a:t>attributs</a:t>
            </a:r>
            <a:r>
              <a:rPr lang="fr-FR" dirty="0" smtClean="0">
                <a:solidFill>
                  <a:prstClr val="black"/>
                </a:solidFill>
                <a:latin typeface="Calibri"/>
                <a:cs typeface="+mn-cs"/>
              </a:rPr>
              <a:t>. </a:t>
            </a: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Ils existent des méthodes et attributs communs à l’ensemble des objets. Ceci est dû au fait que l’ensemble des éléments sont </a:t>
            </a:r>
            <a:r>
              <a:rPr lang="fr-FR" dirty="0" smtClean="0">
                <a:solidFill>
                  <a:schemeClr val="tx2"/>
                </a:solidFill>
                <a:latin typeface="Calibri"/>
                <a:cs typeface="+mn-cs"/>
              </a:rPr>
              <a:t>tous du même type </a:t>
            </a:r>
            <a:r>
              <a:rPr lang="fr-FR" dirty="0" smtClean="0">
                <a:solidFill>
                  <a:prstClr val="black"/>
                </a:solidFill>
                <a:latin typeface="Calibri"/>
                <a:cs typeface="+mn-cs"/>
              </a:rPr>
              <a:t>: les nœuds (</a:t>
            </a:r>
            <a:r>
              <a:rPr lang="fr-FR" dirty="0" err="1" smtClean="0">
                <a:solidFill>
                  <a:schemeClr val="tx2"/>
                </a:solidFill>
                <a:latin typeface="Calibri"/>
                <a:cs typeface="+mn-cs"/>
              </a:rPr>
              <a:t>Node</a:t>
            </a:r>
            <a:r>
              <a:rPr lang="fr-FR" dirty="0" smtClean="0">
                <a:solidFill>
                  <a:prstClr val="black"/>
                </a:solidFill>
                <a:latin typeface="Calibri"/>
                <a:cs typeface="+mn-cs"/>
              </a:rPr>
              <a:t>).</a:t>
            </a: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L’aspect d’héritage entre les différents types d’éléments permet d’avoir les éléments en commun.</a:t>
            </a:r>
          </a:p>
          <a:p>
            <a:pPr fontAlgn="auto">
              <a:spcBef>
                <a:spcPts val="0"/>
              </a:spcBef>
              <a:spcAft>
                <a:spcPts val="0"/>
              </a:spcAft>
            </a:pPr>
            <a:endParaRPr lang="fr-FR" dirty="0">
              <a:solidFill>
                <a:prstClr val="black"/>
              </a:solidFill>
              <a:latin typeface="Calibri"/>
              <a:cs typeface="+mn-cs"/>
            </a:endParaRPr>
          </a:p>
        </p:txBody>
      </p:sp>
      <p:grpSp>
        <p:nvGrpSpPr>
          <p:cNvPr id="11" name="Groupe 10"/>
          <p:cNvGrpSpPr/>
          <p:nvPr/>
        </p:nvGrpSpPr>
        <p:grpSpPr>
          <a:xfrm>
            <a:off x="1044501" y="3875281"/>
            <a:ext cx="3683240" cy="2819564"/>
            <a:chOff x="1127177" y="3875281"/>
            <a:chExt cx="3683240" cy="2819564"/>
          </a:xfrm>
        </p:grpSpPr>
        <p:sp>
          <p:nvSpPr>
            <p:cNvPr id="2" name="Rectangle 1"/>
            <p:cNvSpPr/>
            <p:nvPr/>
          </p:nvSpPr>
          <p:spPr>
            <a:xfrm>
              <a:off x="2392733" y="3875281"/>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Node</a:t>
              </a:r>
              <a:endParaRPr lang="fr-FR" dirty="0"/>
            </a:p>
          </p:txBody>
        </p:sp>
        <p:sp>
          <p:nvSpPr>
            <p:cNvPr id="14" name="Rectangle 13"/>
            <p:cNvSpPr/>
            <p:nvPr/>
          </p:nvSpPr>
          <p:spPr>
            <a:xfrm>
              <a:off x="1852673" y="4671120"/>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Element</a:t>
              </a:r>
              <a:endParaRPr lang="fr-FR" dirty="0"/>
            </a:p>
          </p:txBody>
        </p:sp>
        <p:sp>
          <p:nvSpPr>
            <p:cNvPr id="17" name="Rectangle 16"/>
            <p:cNvSpPr/>
            <p:nvPr/>
          </p:nvSpPr>
          <p:spPr>
            <a:xfrm>
              <a:off x="1492633" y="5466958"/>
              <a:ext cx="29523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HTMLElement</a:t>
              </a:r>
              <a:endParaRPr lang="fr-FR" dirty="0"/>
            </a:p>
          </p:txBody>
        </p:sp>
        <p:sp>
          <p:nvSpPr>
            <p:cNvPr id="20" name="Rectangle 19"/>
            <p:cNvSpPr/>
            <p:nvPr/>
          </p:nvSpPr>
          <p:spPr>
            <a:xfrm>
              <a:off x="1127177" y="6262797"/>
              <a:ext cx="3683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HTMLDivElement</a:t>
              </a:r>
              <a:endParaRPr lang="fr-FR" dirty="0"/>
            </a:p>
          </p:txBody>
        </p:sp>
        <p:cxnSp>
          <p:nvCxnSpPr>
            <p:cNvPr id="7" name="Connecteur droit avec flèche 6"/>
            <p:cNvCxnSpPr>
              <a:stCxn id="2" idx="2"/>
              <a:endCxn id="14" idx="0"/>
            </p:cNvCxnSpPr>
            <p:nvPr/>
          </p:nvCxnSpPr>
          <p:spPr>
            <a:xfrm>
              <a:off x="2968797" y="4307329"/>
              <a:ext cx="0" cy="363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4" idx="2"/>
              <a:endCxn id="17" idx="0"/>
            </p:cNvCxnSpPr>
            <p:nvPr/>
          </p:nvCxnSpPr>
          <p:spPr>
            <a:xfrm>
              <a:off x="2968797" y="5103168"/>
              <a:ext cx="0" cy="36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7" idx="2"/>
              <a:endCxn id="20" idx="0"/>
            </p:cNvCxnSpPr>
            <p:nvPr/>
          </p:nvCxnSpPr>
          <p:spPr>
            <a:xfrm>
              <a:off x="2968797" y="5899006"/>
              <a:ext cx="0" cy="363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Image 2"/>
          <p:cNvPicPr>
            <a:picLocks noChangeAspect="1"/>
          </p:cNvPicPr>
          <p:nvPr/>
        </p:nvPicPr>
        <p:blipFill>
          <a:blip r:embed="rId4"/>
          <a:stretch>
            <a:fillRect/>
          </a:stretch>
        </p:blipFill>
        <p:spPr>
          <a:xfrm>
            <a:off x="4836592" y="2656749"/>
            <a:ext cx="4654329" cy="4077677"/>
          </a:xfrm>
          <a:prstGeom prst="rect">
            <a:avLst/>
          </a:prstGeom>
        </p:spPr>
      </p:pic>
    </p:spTree>
    <p:extLst>
      <p:ext uri="{BB962C8B-B14F-4D97-AF65-F5344CB8AC3E}">
        <p14:creationId xmlns:p14="http://schemas.microsoft.com/office/powerpoint/2010/main" val="21996891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des éléments </a:t>
            </a:r>
          </a:p>
        </p:txBody>
      </p:sp>
      <p:sp>
        <p:nvSpPr>
          <p:cNvPr id="12" name="Sous-titre 7"/>
          <p:cNvSpPr txBox="1">
            <a:spLocks/>
          </p:cNvSpPr>
          <p:nvPr/>
        </p:nvSpPr>
        <p:spPr>
          <a:xfrm rot="16200000" flipH="1">
            <a:off x="-709613" y="2841136"/>
            <a:ext cx="2727325"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57</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1090648" y="877253"/>
            <a:ext cx="7976126" cy="5909310"/>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Pour accéder aux éléments HTML en utilisant le DOM, l’objet document offre plusieurs méthodes :</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getElementById</a:t>
            </a:r>
            <a:r>
              <a:rPr lang="fr-FR" b="1" dirty="0" smtClean="0">
                <a:solidFill>
                  <a:schemeClr val="tx2"/>
                </a:solidFill>
                <a:latin typeface="Calibri"/>
                <a:cs typeface="+mn-cs"/>
              </a:rPr>
              <a:t>() </a:t>
            </a:r>
            <a:r>
              <a:rPr lang="fr-FR" dirty="0" smtClean="0">
                <a:solidFill>
                  <a:prstClr val="black"/>
                </a:solidFill>
                <a:latin typeface="Calibri"/>
                <a:cs typeface="+mn-cs"/>
              </a:rPr>
              <a:t>qui, comme son nom l’indique, permet d’accéder à un élément par son id.</a:t>
            </a:r>
          </a:p>
          <a:p>
            <a:pPr marL="742950" lvl="1"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getElementsByTagName</a:t>
            </a:r>
            <a:r>
              <a:rPr lang="fr-FR" b="1" dirty="0" smtClean="0">
                <a:solidFill>
                  <a:schemeClr val="tx2"/>
                </a:solidFill>
                <a:latin typeface="Calibri"/>
                <a:cs typeface="+mn-cs"/>
              </a:rPr>
              <a:t>() </a:t>
            </a:r>
            <a:r>
              <a:rPr lang="fr-FR" dirty="0" smtClean="0">
                <a:solidFill>
                  <a:prstClr val="black"/>
                </a:solidFill>
                <a:latin typeface="Calibri"/>
                <a:cs typeface="+mn-cs"/>
              </a:rPr>
              <a:t>permet de récupérer sous forme d’un</a:t>
            </a:r>
            <a:r>
              <a:rPr lang="fr-FR" dirty="0" smtClean="0">
                <a:solidFill>
                  <a:schemeClr val="tx2"/>
                </a:solidFill>
                <a:latin typeface="Calibri"/>
                <a:cs typeface="+mn-cs"/>
              </a:rPr>
              <a:t> tableau d’objets </a:t>
            </a:r>
            <a:r>
              <a:rPr lang="fr-FR" dirty="0" smtClean="0">
                <a:solidFill>
                  <a:prstClr val="black"/>
                </a:solidFill>
                <a:latin typeface="Calibri"/>
                <a:cs typeface="+mn-cs"/>
              </a:rPr>
              <a:t>tous les éléments du </a:t>
            </a:r>
            <a:r>
              <a:rPr lang="fr-FR" dirty="0" smtClean="0">
                <a:solidFill>
                  <a:schemeClr val="tx2"/>
                </a:solidFill>
                <a:latin typeface="Calibri"/>
                <a:cs typeface="+mn-cs"/>
              </a:rPr>
              <a:t>tag</a:t>
            </a:r>
            <a:r>
              <a:rPr lang="fr-FR" dirty="0" smtClean="0">
                <a:solidFill>
                  <a:prstClr val="black"/>
                </a:solidFill>
                <a:latin typeface="Calibri"/>
                <a:cs typeface="+mn-cs"/>
              </a:rPr>
              <a:t> passé en </a:t>
            </a:r>
            <a:r>
              <a:rPr lang="fr-FR" dirty="0" smtClean="0">
                <a:solidFill>
                  <a:schemeClr val="tx2"/>
                </a:solidFill>
                <a:latin typeface="Calibri"/>
                <a:cs typeface="+mn-cs"/>
              </a:rPr>
              <a:t>paramètre.</a:t>
            </a:r>
          </a:p>
          <a:p>
            <a:pPr marL="742950" lvl="1"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getElementsByName</a:t>
            </a:r>
            <a:r>
              <a:rPr lang="fr-FR" b="1" dirty="0" smtClean="0">
                <a:solidFill>
                  <a:schemeClr val="tx2"/>
                </a:solidFill>
                <a:latin typeface="Calibri"/>
                <a:cs typeface="+mn-cs"/>
              </a:rPr>
              <a:t>() </a:t>
            </a:r>
            <a:r>
              <a:rPr lang="fr-FR" dirty="0" smtClean="0">
                <a:solidFill>
                  <a:prstClr val="black"/>
                </a:solidFill>
                <a:latin typeface="Calibri"/>
                <a:cs typeface="+mn-cs"/>
              </a:rPr>
              <a:t>permet de récupérer </a:t>
            </a:r>
            <a:r>
              <a:rPr lang="fr-FR" dirty="0">
                <a:solidFill>
                  <a:prstClr val="black"/>
                </a:solidFill>
                <a:latin typeface="Calibri"/>
              </a:rPr>
              <a:t>sous forme d’un </a:t>
            </a:r>
            <a:r>
              <a:rPr lang="fr-FR" dirty="0">
                <a:solidFill>
                  <a:schemeClr val="tx2"/>
                </a:solidFill>
                <a:latin typeface="Calibri"/>
              </a:rPr>
              <a:t>tableau</a:t>
            </a:r>
            <a:r>
              <a:rPr lang="fr-FR" dirty="0">
                <a:solidFill>
                  <a:prstClr val="black"/>
                </a:solidFill>
                <a:latin typeface="Calibri"/>
              </a:rPr>
              <a:t> </a:t>
            </a:r>
            <a:r>
              <a:rPr lang="fr-FR" dirty="0" smtClean="0">
                <a:solidFill>
                  <a:schemeClr val="tx2"/>
                </a:solidFill>
                <a:latin typeface="Calibri"/>
              </a:rPr>
              <a:t>d’objets </a:t>
            </a:r>
            <a:r>
              <a:rPr lang="fr-FR" dirty="0" smtClean="0">
                <a:solidFill>
                  <a:prstClr val="black"/>
                </a:solidFill>
                <a:latin typeface="Calibri"/>
              </a:rPr>
              <a:t>tous </a:t>
            </a:r>
            <a:r>
              <a:rPr lang="fr-FR" dirty="0">
                <a:solidFill>
                  <a:prstClr val="black"/>
                </a:solidFill>
                <a:latin typeface="Calibri"/>
              </a:rPr>
              <a:t>les </a:t>
            </a:r>
            <a:r>
              <a:rPr lang="fr-FR" dirty="0" smtClean="0">
                <a:solidFill>
                  <a:prstClr val="black"/>
                </a:solidFill>
                <a:latin typeface="Calibri"/>
              </a:rPr>
              <a:t>éléments dont </a:t>
            </a:r>
            <a:r>
              <a:rPr lang="fr-FR" dirty="0" smtClean="0">
                <a:solidFill>
                  <a:schemeClr val="tx2"/>
                </a:solidFill>
                <a:latin typeface="Calibri"/>
              </a:rPr>
              <a:t>l’attribut </a:t>
            </a:r>
            <a:r>
              <a:rPr lang="fr-FR" b="1" dirty="0" err="1" smtClean="0">
                <a:solidFill>
                  <a:schemeClr val="tx2"/>
                </a:solidFill>
                <a:latin typeface="Calibri"/>
              </a:rPr>
              <a:t>name</a:t>
            </a:r>
            <a:r>
              <a:rPr lang="fr-FR" dirty="0" smtClean="0">
                <a:solidFill>
                  <a:schemeClr val="tx2"/>
                </a:solidFill>
                <a:latin typeface="Calibri"/>
              </a:rPr>
              <a:t> </a:t>
            </a:r>
            <a:r>
              <a:rPr lang="fr-FR" dirty="0" smtClean="0">
                <a:solidFill>
                  <a:prstClr val="black"/>
                </a:solidFill>
                <a:latin typeface="Calibri"/>
              </a:rPr>
              <a:t>est égale au </a:t>
            </a:r>
            <a:r>
              <a:rPr lang="fr-FR" b="1" dirty="0" smtClean="0">
                <a:solidFill>
                  <a:schemeClr val="tx2"/>
                </a:solidFill>
                <a:latin typeface="Calibri"/>
              </a:rPr>
              <a:t>nom</a:t>
            </a:r>
            <a:r>
              <a:rPr lang="fr-FR" dirty="0" smtClean="0">
                <a:solidFill>
                  <a:prstClr val="black"/>
                </a:solidFill>
                <a:latin typeface="Calibri"/>
              </a:rPr>
              <a:t> passé en </a:t>
            </a:r>
            <a:r>
              <a:rPr lang="fr-FR" dirty="0" smtClean="0">
                <a:solidFill>
                  <a:schemeClr val="tx2"/>
                </a:solidFill>
                <a:latin typeface="Calibri"/>
              </a:rPr>
              <a:t>paramètre.</a:t>
            </a:r>
          </a:p>
          <a:p>
            <a:pPr marL="742950" lvl="1" indent="-285750" algn="just" fontAlgn="auto">
              <a:spcBef>
                <a:spcPts val="0"/>
              </a:spcBef>
              <a:spcAft>
                <a:spcPts val="0"/>
              </a:spcAft>
              <a:buFont typeface="Wingdings" panose="05000000000000000000" pitchFamily="2" charset="2"/>
              <a:buChar char="Ø"/>
            </a:pPr>
            <a:endParaRPr lang="fr-FR" dirty="0">
              <a:solidFill>
                <a:schemeClr val="tx2"/>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querySelector</a:t>
            </a:r>
            <a:r>
              <a:rPr lang="fr-FR" b="1" dirty="0" smtClean="0">
                <a:solidFill>
                  <a:schemeClr val="tx2"/>
                </a:solidFill>
                <a:latin typeface="Calibri"/>
                <a:cs typeface="+mn-cs"/>
              </a:rPr>
              <a:t>() </a:t>
            </a:r>
            <a:r>
              <a:rPr lang="fr-FR" dirty="0" smtClean="0">
                <a:latin typeface="Calibri"/>
                <a:cs typeface="+mn-cs"/>
              </a:rPr>
              <a:t>cette fonction prend en </a:t>
            </a:r>
            <a:r>
              <a:rPr lang="fr-FR" dirty="0" smtClean="0">
                <a:solidFill>
                  <a:schemeClr val="tx2"/>
                </a:solidFill>
                <a:latin typeface="Calibri"/>
                <a:cs typeface="+mn-cs"/>
              </a:rPr>
              <a:t>paramètre</a:t>
            </a:r>
            <a:r>
              <a:rPr lang="fr-FR" dirty="0" smtClean="0">
                <a:latin typeface="Calibri"/>
                <a:cs typeface="+mn-cs"/>
              </a:rPr>
              <a:t> une chaine de caractère représentant un </a:t>
            </a:r>
            <a:r>
              <a:rPr lang="fr-FR" b="1" dirty="0" smtClean="0">
                <a:solidFill>
                  <a:schemeClr val="tx2"/>
                </a:solidFill>
                <a:latin typeface="Calibri"/>
                <a:cs typeface="+mn-cs"/>
              </a:rPr>
              <a:t>sélecteur CSS</a:t>
            </a:r>
            <a:r>
              <a:rPr lang="fr-FR" dirty="0" smtClean="0">
                <a:latin typeface="Calibri"/>
                <a:cs typeface="+mn-cs"/>
              </a:rPr>
              <a:t>. Elle retourne le premier élément qui y correspond. </a:t>
            </a:r>
          </a:p>
          <a:p>
            <a:pPr marL="742950" lvl="1" indent="-285750" algn="just" fontAlgn="auto">
              <a:spcBef>
                <a:spcPts val="0"/>
              </a:spcBef>
              <a:spcAft>
                <a:spcPts val="0"/>
              </a:spcAft>
              <a:buFont typeface="Wingdings" panose="05000000000000000000" pitchFamily="2" charset="2"/>
              <a:buChar char="Ø"/>
            </a:pPr>
            <a:endParaRPr lang="fr-FR" dirty="0">
              <a:solidFill>
                <a:schemeClr val="tx2"/>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querySelectorAll</a:t>
            </a:r>
            <a:r>
              <a:rPr lang="fr-FR" b="1" dirty="0" smtClean="0">
                <a:solidFill>
                  <a:schemeClr val="tx2"/>
                </a:solidFill>
                <a:latin typeface="Calibri"/>
                <a:cs typeface="+mn-cs"/>
              </a:rPr>
              <a:t>()</a:t>
            </a:r>
            <a:r>
              <a:rPr lang="fr-FR" dirty="0" smtClean="0">
                <a:solidFill>
                  <a:schemeClr val="tx2"/>
                </a:solidFill>
                <a:latin typeface="Calibri"/>
                <a:cs typeface="+mn-cs"/>
              </a:rPr>
              <a:t> </a:t>
            </a:r>
            <a:r>
              <a:rPr lang="fr-FR" dirty="0" smtClean="0">
                <a:latin typeface="Calibri"/>
              </a:rPr>
              <a:t>cette </a:t>
            </a:r>
            <a:r>
              <a:rPr lang="fr-FR" dirty="0">
                <a:latin typeface="Calibri"/>
              </a:rPr>
              <a:t>fonction prend en </a:t>
            </a:r>
            <a:r>
              <a:rPr lang="fr-FR" dirty="0">
                <a:solidFill>
                  <a:schemeClr val="tx2"/>
                </a:solidFill>
                <a:latin typeface="Calibri"/>
              </a:rPr>
              <a:t>paramètre</a:t>
            </a:r>
            <a:r>
              <a:rPr lang="fr-FR" dirty="0">
                <a:latin typeface="Calibri"/>
              </a:rPr>
              <a:t> une chaine de caractère représentant un </a:t>
            </a:r>
            <a:r>
              <a:rPr lang="fr-FR" b="1" dirty="0">
                <a:solidFill>
                  <a:schemeClr val="tx2"/>
                </a:solidFill>
                <a:latin typeface="Calibri"/>
              </a:rPr>
              <a:t>sélecteur CSS</a:t>
            </a:r>
            <a:r>
              <a:rPr lang="fr-FR" dirty="0">
                <a:latin typeface="Calibri"/>
              </a:rPr>
              <a:t>. Elle retourne </a:t>
            </a:r>
            <a:r>
              <a:rPr lang="fr-FR" dirty="0" smtClean="0">
                <a:latin typeface="Calibri"/>
              </a:rPr>
              <a:t>un </a:t>
            </a:r>
            <a:r>
              <a:rPr lang="fr-FR" dirty="0" smtClean="0">
                <a:solidFill>
                  <a:schemeClr val="tx2"/>
                </a:solidFill>
                <a:latin typeface="Calibri"/>
              </a:rPr>
              <a:t>tableau d’objets </a:t>
            </a:r>
            <a:r>
              <a:rPr lang="fr-FR" dirty="0" smtClean="0">
                <a:latin typeface="Calibri"/>
              </a:rPr>
              <a:t>contenant </a:t>
            </a:r>
            <a:r>
              <a:rPr lang="fr-FR" b="1" dirty="0" smtClean="0">
                <a:solidFill>
                  <a:schemeClr val="tx2"/>
                </a:solidFill>
                <a:latin typeface="Calibri"/>
              </a:rPr>
              <a:t>TOUS</a:t>
            </a:r>
            <a:r>
              <a:rPr lang="fr-FR" dirty="0" smtClean="0">
                <a:latin typeface="Calibri"/>
              </a:rPr>
              <a:t> les éléments qui correspondent à ce </a:t>
            </a:r>
            <a:r>
              <a:rPr lang="fr-FR" dirty="0" smtClean="0">
                <a:solidFill>
                  <a:schemeClr val="tx2"/>
                </a:solidFill>
                <a:latin typeface="Calibri"/>
              </a:rPr>
              <a:t>sélecteur</a:t>
            </a:r>
            <a:r>
              <a:rPr lang="fr-FR" dirty="0" smtClean="0">
                <a:latin typeface="Calibri"/>
              </a:rPr>
              <a:t>. </a:t>
            </a:r>
            <a:endParaRPr lang="fr-FR" dirty="0" smtClean="0">
              <a:solidFill>
                <a:prstClr val="black"/>
              </a:solidFill>
              <a:latin typeface="Calibri"/>
              <a:cs typeface="+mn-cs"/>
            </a:endParaRPr>
          </a:p>
          <a:p>
            <a:pPr fontAlgn="auto">
              <a:spcBef>
                <a:spcPts val="0"/>
              </a:spcBef>
              <a:spcAft>
                <a:spcPts val="0"/>
              </a:spcAft>
            </a:pPr>
            <a:endParaRPr lang="fr-FR" dirty="0">
              <a:solidFill>
                <a:prstClr val="black"/>
              </a:solidFill>
              <a:latin typeface="Calibri"/>
              <a:cs typeface="+mn-cs"/>
            </a:endParaRPr>
          </a:p>
        </p:txBody>
      </p:sp>
    </p:spTree>
    <p:extLst>
      <p:ext uri="{BB962C8B-B14F-4D97-AF65-F5344CB8AC3E}">
        <p14:creationId xmlns:p14="http://schemas.microsoft.com/office/powerpoint/2010/main" val="24090372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des éléments : Exemple</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58</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084304" y="751434"/>
            <a:ext cx="3992645" cy="5816977"/>
          </a:xfrm>
          <a:prstGeom prst="rect">
            <a:avLst/>
          </a:prstGeom>
          <a:solidFill>
            <a:schemeClr val="bg1">
              <a:lumMod val="95000"/>
            </a:schemeClr>
          </a:solidFill>
          <a:ln>
            <a:solidFill>
              <a:srgbClr val="0070C0"/>
            </a:solidFill>
          </a:ln>
        </p:spPr>
        <p:txBody>
          <a:bodyPr wrap="square" rtlCol="0">
            <a:spAutoFit/>
          </a:bodyPr>
          <a:lstStyle/>
          <a:p>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smtClean="0">
                <a:solidFill>
                  <a:srgbClr val="008000"/>
                </a:solidFill>
                <a:latin typeface="Courier New" panose="02070309020205020404" pitchFamily="49" charset="0"/>
                <a:cs typeface="Courier New" panose="02070309020205020404" pitchFamily="49" charset="0"/>
              </a:rPr>
              <a:t>"</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"content"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&gt;Ici je vais mettre mon </a:t>
            </a:r>
            <a:r>
              <a:rPr lang="fr-FR" altLang="fr-FR" sz="1200" dirty="0" smtClean="0">
                <a:solidFill>
                  <a:srgbClr val="000000"/>
                </a:solidFill>
                <a:latin typeface="Courier New" panose="02070309020205020404" pitchFamily="49" charset="0"/>
                <a:cs typeface="Courier New" panose="02070309020205020404" pitchFamily="49" charset="0"/>
              </a:rPr>
              <a:t>   contenu</a:t>
            </a: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Un formulaire </a:t>
            </a:r>
            <a:r>
              <a:rPr lang="fr-FR" altLang="fr-FR" sz="1200" dirty="0" err="1">
                <a:solidFill>
                  <a:srgbClr val="000000"/>
                </a:solidFill>
                <a:latin typeface="Courier New" panose="02070309020205020404" pitchFamily="49" charset="0"/>
                <a:cs typeface="Courier New" panose="02070309020205020404" pitchFamily="49" charset="0"/>
              </a:rPr>
              <a:t>bizar</a:t>
            </a:r>
            <a:r>
              <a:rPr lang="fr-FR" altLang="fr-FR" sz="1200" dirty="0">
                <a:solidFill>
                  <a:srgbClr val="000000"/>
                </a:solidFill>
                <a:latin typeface="Courier New" panose="02070309020205020404" pitchFamily="49" charset="0"/>
                <a:cs typeface="Courier New" panose="02070309020205020404" pitchFamily="49" charset="0"/>
              </a:rPr>
              <a:t> pour tester </a:t>
            </a:r>
            <a:endParaRPr lang="fr-FR" altLang="fr-FR" sz="1200" dirty="0" smtClean="0">
              <a:solidFill>
                <a:srgbClr val="000000"/>
              </a:solidFill>
              <a:latin typeface="Courier New" panose="02070309020205020404" pitchFamily="49" charset="0"/>
              <a:cs typeface="Courier New" panose="02070309020205020404" pitchFamily="49" charset="0"/>
            </a:endParaRPr>
          </a:p>
          <a:p>
            <a:r>
              <a:rPr lang="fr-FR" altLang="fr-FR" sz="1200" dirty="0" err="1" smtClean="0">
                <a:solidFill>
                  <a:srgbClr val="000000"/>
                </a:solidFill>
                <a:latin typeface="Courier New" panose="02070309020205020404" pitchFamily="49" charset="0"/>
                <a:cs typeface="Courier New" panose="02070309020205020404" pitchFamily="49" charset="0"/>
              </a:rPr>
              <a:t>getElementsByName</a:t>
            </a:r>
            <a:r>
              <a:rPr lang="fr-FR" altLang="fr-FR" sz="1200" dirty="0">
                <a:solidFill>
                  <a:srgbClr val="000000"/>
                </a:solidFill>
                <a:latin typeface="Courier New" panose="02070309020205020404" pitchFamily="49" charset="0"/>
                <a:cs typeface="Courier New" panose="02070309020205020404" pitchFamily="49" charset="0"/>
              </a:rPr>
              <a:t>()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form</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name</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monNom</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input </a:t>
            </a:r>
            <a:r>
              <a:rPr lang="fr-FR" altLang="fr-FR" sz="1200" b="1" dirty="0">
                <a:solidFill>
                  <a:srgbClr val="0000FF"/>
                </a:solidFill>
                <a:latin typeface="Courier New" panose="02070309020205020404" pitchFamily="49" charset="0"/>
                <a:cs typeface="Courier New" panose="02070309020205020404" pitchFamily="49" charset="0"/>
              </a:rPr>
              <a:t>type=</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password</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name</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monNom</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input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button</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name</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monNom</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&gt;&lt;/</a:t>
            </a:r>
            <a:r>
              <a:rPr lang="fr-FR" altLang="fr-FR" sz="1200" b="1" dirty="0" err="1">
                <a:solidFill>
                  <a:srgbClr val="000080"/>
                </a:solidFill>
                <a:latin typeface="Courier New" panose="02070309020205020404" pitchFamily="49" charset="0"/>
                <a:cs typeface="Courier New" panose="02070309020205020404" pitchFamily="49" charset="0"/>
              </a:rPr>
              <a:t>button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form</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"test.js"</a:t>
            </a:r>
            <a:r>
              <a:rPr lang="fr-FR" altLang="fr-FR" sz="1200" dirty="0">
                <a:solidFill>
                  <a:srgbClr val="000000"/>
                </a:solidFill>
                <a:latin typeface="Courier New" panose="02070309020205020404" pitchFamily="49" charset="0"/>
                <a:cs typeface="Courier New" panose="02070309020205020404" pitchFamily="49" charset="0"/>
              </a:rPr>
              <a:t>&gt;&lt;/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smtClean="0">
                <a:solidFill>
                  <a:srgbClr val="000000"/>
                </a:solidFill>
                <a:latin typeface="Courier New" panose="02070309020205020404" pitchFamily="49" charset="0"/>
                <a:cs typeface="Courier New" panose="02070309020205020404" pitchFamily="49" charset="0"/>
              </a:rPr>
              <a:t>&gt;</a:t>
            </a:r>
            <a:endParaRPr lang="fr-FR" sz="1200" dirty="0">
              <a:solidFill>
                <a:schemeClr val="tx1">
                  <a:lumMod val="50000"/>
                  <a:lumOff val="50000"/>
                </a:schemeClr>
              </a:solidFill>
              <a:latin typeface="Courier New" pitchFamily="49" charset="0"/>
              <a:cs typeface="Courier New" pitchFamily="49" charset="0"/>
            </a:endParaRPr>
          </a:p>
        </p:txBody>
      </p:sp>
      <p:sp>
        <p:nvSpPr>
          <p:cNvPr id="11" name="ZoneTexte 10"/>
          <p:cNvSpPr txBox="1"/>
          <p:nvPr/>
        </p:nvSpPr>
        <p:spPr>
          <a:xfrm>
            <a:off x="5357988" y="2065164"/>
            <a:ext cx="4120098" cy="4339650"/>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smtClean="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getByid</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getElementByTagName</a:t>
            </a:r>
            <a:r>
              <a:rPr lang="fr-FR" altLang="fr-FR" sz="1200" b="1" i="1" dirty="0">
                <a:solidFill>
                  <a:srgbClr val="660E7A"/>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getElementsByTagName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getElementByName</a:t>
            </a:r>
            <a:r>
              <a:rPr lang="fr-FR" altLang="fr-FR" sz="1200" b="1" i="1" dirty="0">
                <a:solidFill>
                  <a:srgbClr val="660E7A"/>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getElementsByName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monNom</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'ce que me donne </a:t>
            </a:r>
            <a:r>
              <a:rPr lang="fr-FR" altLang="fr-FR" sz="1200" b="1" dirty="0" err="1">
                <a:solidFill>
                  <a:srgbClr val="008000"/>
                </a:solidFill>
                <a:latin typeface="Courier New" panose="02070309020205020404" pitchFamily="49" charset="0"/>
                <a:cs typeface="Courier New" panose="02070309020205020404" pitchFamily="49" charset="0"/>
              </a:rPr>
              <a:t>getElementById</a:t>
            </a:r>
            <a:r>
              <a:rPr lang="fr-FR" altLang="fr-FR" sz="1200" b="1" dirty="0">
                <a:solidFill>
                  <a:srgbClr val="008000"/>
                </a:solidFill>
                <a:latin typeface="Courier New" panose="02070309020205020404" pitchFamily="49" charset="0"/>
                <a:cs typeface="Courier New" panose="02070309020205020404" pitchFamily="49" charset="0"/>
              </a:rPr>
              <a:t> :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i="1" dirty="0" err="1">
                <a:solidFill>
                  <a:srgbClr val="660E7A"/>
                </a:solidFill>
                <a:latin typeface="Courier New" panose="02070309020205020404" pitchFamily="49" charset="0"/>
                <a:cs typeface="Courier New" panose="02070309020205020404" pitchFamily="49" charset="0"/>
              </a:rPr>
              <a:t>getByid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textContent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'Ce que donne le </a:t>
            </a:r>
            <a:r>
              <a:rPr lang="fr-FR" altLang="fr-FR" sz="1200" b="1" dirty="0" err="1">
                <a:solidFill>
                  <a:srgbClr val="008000"/>
                </a:solidFill>
                <a:latin typeface="Courier New" panose="02070309020205020404" pitchFamily="49" charset="0"/>
                <a:cs typeface="Courier New" panose="02070309020205020404" pitchFamily="49" charset="0"/>
              </a:rPr>
              <a:t>getElementByTagName</a:t>
            </a:r>
            <a:r>
              <a:rPr lang="fr-FR" altLang="fr-FR" sz="1200" b="1" dirty="0">
                <a:solidFill>
                  <a:srgbClr val="008000"/>
                </a:solidFill>
                <a:latin typeface="Courier New" panose="02070309020205020404" pitchFamily="49" charset="0"/>
                <a:cs typeface="Courier New" panose="02070309020205020404" pitchFamily="49" charset="0"/>
              </a:rPr>
              <a:t> : '</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endParaRPr lang="fr-FR" altLang="fr-FR" sz="1200" dirty="0" smtClean="0">
              <a:solidFill>
                <a:srgbClr val="000000"/>
              </a:solidFill>
              <a:latin typeface="Courier New" panose="02070309020205020404" pitchFamily="49" charset="0"/>
              <a:cs typeface="Courier New" panose="02070309020205020404" pitchFamily="49" charset="0"/>
            </a:endParaRPr>
          </a:p>
          <a:p>
            <a:pPr lvl="0" eaLnBrk="0" hangingPunct="0"/>
            <a:r>
              <a:rPr lang="fr-FR" altLang="fr-FR" sz="1200" b="1" dirty="0" smtClean="0">
                <a:solidFill>
                  <a:srgbClr val="000080"/>
                </a:solidFill>
                <a:latin typeface="Courier New" panose="02070309020205020404" pitchFamily="49" charset="0"/>
                <a:cs typeface="Courier New" panose="02070309020205020404" pitchFamily="49" charset="0"/>
              </a:rPr>
              <a:t>for</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b="1" dirty="0" smtClean="0">
                <a:solidFill>
                  <a:srgbClr val="000080"/>
                </a:solidFill>
                <a:latin typeface="Courier New" panose="02070309020205020404" pitchFamily="49" charset="0"/>
                <a:cs typeface="Courier New" panose="02070309020205020404" pitchFamily="49" charset="0"/>
              </a:rPr>
              <a:t>var </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0000FF"/>
                </a:solidFill>
                <a:latin typeface="Courier New" panose="02070309020205020404" pitchFamily="49" charset="0"/>
                <a:cs typeface="Courier New" panose="02070309020205020404" pitchFamily="49" charset="0"/>
              </a:rPr>
              <a:t>0</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i="1" dirty="0" err="1">
                <a:solidFill>
                  <a:srgbClr val="660E7A"/>
                </a:solidFill>
                <a:latin typeface="Courier New" panose="02070309020205020404" pitchFamily="49" charset="0"/>
                <a:cs typeface="Courier New" panose="02070309020205020404" pitchFamily="49" charset="0"/>
              </a:rPr>
              <a:t>getElementByTagName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length</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i</a:t>
            </a:r>
            <a:r>
              <a:rPr lang="fr-FR" altLang="fr-FR" sz="1200" dirty="0" smtClean="0">
                <a:solidFill>
                  <a:srgbClr val="000000"/>
                </a:solidFill>
                <a:latin typeface="Courier New" panose="02070309020205020404" pitchFamily="49" charset="0"/>
                <a:cs typeface="Courier New" panose="02070309020205020404" pitchFamily="49" charset="0"/>
              </a:rPr>
              <a:t>++){   </a:t>
            </a: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getElementByTagName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smtClean="0">
                <a:solidFill>
                  <a:srgbClr val="000000"/>
                </a:solidFill>
                <a:latin typeface="Courier New" panose="02070309020205020404" pitchFamily="49" charset="0"/>
                <a:cs typeface="Courier New" panose="02070309020205020404" pitchFamily="49" charset="0"/>
              </a:rPr>
              <a:t>}</a:t>
            </a:r>
          </a:p>
          <a:p>
            <a:pPr lvl="0" eaLnBrk="0" hangingPunct="0"/>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'Ce que donne le </a:t>
            </a:r>
            <a:r>
              <a:rPr lang="fr-FR" altLang="fr-FR" sz="1200" b="1" dirty="0" err="1">
                <a:solidFill>
                  <a:srgbClr val="008000"/>
                </a:solidFill>
                <a:latin typeface="Courier New" panose="02070309020205020404" pitchFamily="49" charset="0"/>
                <a:cs typeface="Courier New" panose="02070309020205020404" pitchFamily="49" charset="0"/>
              </a:rPr>
              <a:t>getElementByName</a:t>
            </a:r>
            <a:r>
              <a:rPr lang="fr-FR" altLang="fr-FR" sz="1200" b="1" dirty="0">
                <a:solidFill>
                  <a:srgbClr val="008000"/>
                </a:solidFill>
                <a:latin typeface="Courier New" panose="02070309020205020404" pitchFamily="49" charset="0"/>
                <a:cs typeface="Courier New" panose="02070309020205020404" pitchFamily="49" charset="0"/>
              </a:rPr>
              <a:t> : '</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for</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0000FF"/>
                </a:solidFill>
                <a:latin typeface="Courier New" panose="02070309020205020404" pitchFamily="49" charset="0"/>
                <a:cs typeface="Courier New" panose="02070309020205020404" pitchFamily="49" charset="0"/>
              </a:rPr>
              <a:t>0</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i="1" dirty="0" err="1">
                <a:solidFill>
                  <a:srgbClr val="660E7A"/>
                </a:solidFill>
                <a:latin typeface="Courier New" panose="02070309020205020404" pitchFamily="49" charset="0"/>
                <a:cs typeface="Courier New" panose="02070309020205020404" pitchFamily="49" charset="0"/>
              </a:rPr>
              <a:t>getElementByName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length</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getElementByName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endParaRPr lang="fr-FR" altLang="fr-FR" sz="1200" dirty="0">
              <a:latin typeface="Arial" panose="020B0604020202020204" pitchFamily="34" charset="0"/>
            </a:endParaRPr>
          </a:p>
        </p:txBody>
      </p:sp>
      <p:sp>
        <p:nvSpPr>
          <p:cNvPr id="15" name="Sous-titre 7"/>
          <p:cNvSpPr txBox="1">
            <a:spLocks/>
          </p:cNvSpPr>
          <p:nvPr/>
        </p:nvSpPr>
        <p:spPr>
          <a:xfrm rot="16200000" flipH="1">
            <a:off x="-918576" y="3050099"/>
            <a:ext cx="3145251"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4" name="ZoneTexte 13"/>
          <p:cNvSpPr txBox="1"/>
          <p:nvPr/>
        </p:nvSpPr>
        <p:spPr>
          <a:xfrm>
            <a:off x="1923944" y="6414433"/>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a:solidFill>
                  <a:schemeClr val="tx1">
                    <a:lumMod val="50000"/>
                    <a:lumOff val="50000"/>
                  </a:schemeClr>
                </a:solidFill>
                <a:latin typeface="Courier New" pitchFamily="49" charset="0"/>
                <a:cs typeface="Courier New" pitchFamily="49" charset="0"/>
              </a:rPr>
              <a:t>t</a:t>
            </a:r>
            <a:r>
              <a:rPr lang="fr-FR" dirty="0" smtClean="0">
                <a:solidFill>
                  <a:schemeClr val="tx1">
                    <a:lumMod val="50000"/>
                    <a:lumOff val="50000"/>
                  </a:schemeClr>
                </a:solidFill>
                <a:latin typeface="Courier New" pitchFamily="49" charset="0"/>
                <a:cs typeface="Courier New" pitchFamily="49" charset="0"/>
              </a:rPr>
              <a:t>est.html</a:t>
            </a:r>
            <a:endParaRPr lang="fr-FR" dirty="0">
              <a:solidFill>
                <a:schemeClr val="tx1">
                  <a:lumMod val="50000"/>
                  <a:lumOff val="50000"/>
                </a:schemeClr>
              </a:solidFill>
              <a:latin typeface="Courier New" pitchFamily="49" charset="0"/>
              <a:cs typeface="Courier New" pitchFamily="49" charset="0"/>
            </a:endParaRPr>
          </a:p>
        </p:txBody>
      </p:sp>
      <p:sp>
        <p:nvSpPr>
          <p:cNvPr id="17" name="ZoneTexte 16"/>
          <p:cNvSpPr txBox="1"/>
          <p:nvPr/>
        </p:nvSpPr>
        <p:spPr>
          <a:xfrm>
            <a:off x="6157897" y="6300028"/>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a:solidFill>
                  <a:schemeClr val="tx1">
                    <a:lumMod val="50000"/>
                    <a:lumOff val="50000"/>
                  </a:schemeClr>
                </a:solidFill>
                <a:latin typeface="Courier New" pitchFamily="49" charset="0"/>
                <a:cs typeface="Courier New" pitchFamily="49" charset="0"/>
              </a:rPr>
              <a:t>t</a:t>
            </a:r>
            <a:r>
              <a:rPr lang="fr-FR" dirty="0" smtClean="0">
                <a:solidFill>
                  <a:schemeClr val="tx1">
                    <a:lumMod val="50000"/>
                    <a:lumOff val="50000"/>
                  </a:schemeClr>
                </a:solidFill>
                <a:latin typeface="Courier New" pitchFamily="49" charset="0"/>
                <a:cs typeface="Courier New" pitchFamily="49" charset="0"/>
              </a:rPr>
              <a:t>est.js</a:t>
            </a:r>
            <a:endParaRPr lang="fr-FR" dirty="0">
              <a:solidFill>
                <a:schemeClr val="tx1">
                  <a:lumMod val="50000"/>
                  <a:lumOff val="50000"/>
                </a:schemeClr>
              </a:solidFill>
              <a:latin typeface="Courier New" pitchFamily="49" charset="0"/>
              <a:cs typeface="Courier New" pitchFamily="49" charset="0"/>
            </a:endParaRPr>
          </a:p>
        </p:txBody>
      </p:sp>
      <p:pic>
        <p:nvPicPr>
          <p:cNvPr id="2" name="Image 1"/>
          <p:cNvPicPr>
            <a:picLocks noChangeAspect="1"/>
          </p:cNvPicPr>
          <p:nvPr/>
        </p:nvPicPr>
        <p:blipFill>
          <a:blip r:embed="rId4"/>
          <a:stretch>
            <a:fillRect/>
          </a:stretch>
        </p:blipFill>
        <p:spPr>
          <a:xfrm>
            <a:off x="5357988" y="771988"/>
            <a:ext cx="3981450" cy="1228103"/>
          </a:xfrm>
          <a:prstGeom prst="rect">
            <a:avLst/>
          </a:prstGeom>
        </p:spPr>
      </p:pic>
    </p:spTree>
    <p:extLst>
      <p:ext uri="{BB962C8B-B14F-4D97-AF65-F5344CB8AC3E}">
        <p14:creationId xmlns:p14="http://schemas.microsoft.com/office/powerpoint/2010/main" val="9549881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des éléments : Exemple</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59</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Sous-titre 7"/>
          <p:cNvSpPr txBox="1">
            <a:spLocks/>
          </p:cNvSpPr>
          <p:nvPr/>
        </p:nvSpPr>
        <p:spPr>
          <a:xfrm rot="16200000" flipH="1">
            <a:off x="-918576" y="3050099"/>
            <a:ext cx="3145251"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198" y="908050"/>
            <a:ext cx="8442929" cy="5383242"/>
          </a:xfrm>
          <a:prstGeom prst="rect">
            <a:avLst/>
          </a:prstGeom>
        </p:spPr>
      </p:pic>
      <p:sp>
        <p:nvSpPr>
          <p:cNvPr id="19" name="ZoneTexte 18"/>
          <p:cNvSpPr txBox="1"/>
          <p:nvPr/>
        </p:nvSpPr>
        <p:spPr>
          <a:xfrm>
            <a:off x="3031482" y="6352158"/>
            <a:ext cx="3821072"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Résultat dans la console</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23747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6</a:t>
            </a:fld>
            <a:endParaRPr lang="fr-FR" dirty="0"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a:solidFill>
                  <a:schemeClr val="bg1"/>
                </a:solidFill>
              </a:rPr>
              <a:t>Introduction </a:t>
            </a:r>
            <a:r>
              <a:rPr lang="fr-FR" dirty="0" smtClean="0">
                <a:solidFill>
                  <a:schemeClr val="bg1"/>
                </a:solidFill>
              </a:rPr>
              <a:t>à </a:t>
            </a:r>
            <a:r>
              <a:rPr lang="fr-FR" dirty="0">
                <a:solidFill>
                  <a:schemeClr val="bg1"/>
                </a:solidFill>
              </a:rPr>
              <a:t>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000" dirty="0" smtClean="0">
                <a:latin typeface="+mj-lt"/>
                <a:ea typeface="+mj-ea"/>
                <a:cs typeface="+mj-cs"/>
              </a:rPr>
              <a:t>Introduction à JavaScript</a:t>
            </a:r>
            <a:endParaRPr kumimoji="0" lang="fr-FR"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6"/>
          <p:cNvSpPr>
            <a:spLocks noGrp="1"/>
          </p:cNvSpPr>
          <p:nvPr>
            <p:ph idx="1"/>
          </p:nvPr>
        </p:nvSpPr>
        <p:spPr>
          <a:xfrm>
            <a:off x="1344091" y="1053115"/>
            <a:ext cx="8229600" cy="4968275"/>
          </a:xfrm>
        </p:spPr>
        <p:txBody>
          <a:bodyPr/>
          <a:lstStyle/>
          <a:p>
            <a:pPr>
              <a:buFont typeface="Wingdings" panose="05000000000000000000" pitchFamily="2" charset="2"/>
              <a:buChar char="Ø"/>
            </a:pPr>
            <a:endParaRPr lang="fr-FR" dirty="0" smtClean="0"/>
          </a:p>
          <a:p>
            <a:pPr>
              <a:buFont typeface="Wingdings" panose="05000000000000000000" pitchFamily="2" charset="2"/>
              <a:buChar char="Ø"/>
            </a:pPr>
            <a:r>
              <a:rPr lang="fr-FR" dirty="0" smtClean="0"/>
              <a:t>JavaScript C’est quoi ???!!</a:t>
            </a:r>
          </a:p>
          <a:p>
            <a:pPr>
              <a:buFont typeface="Wingdings" panose="05000000000000000000" pitchFamily="2" charset="2"/>
              <a:buChar char="Ø"/>
            </a:pPr>
            <a:r>
              <a:rPr lang="fr-FR" dirty="0" smtClean="0"/>
              <a:t>Compilé vs Interprété</a:t>
            </a:r>
          </a:p>
          <a:p>
            <a:pPr>
              <a:buFont typeface="Wingdings" panose="05000000000000000000" pitchFamily="2" charset="2"/>
              <a:buChar char="Ø"/>
            </a:pPr>
            <a:r>
              <a:rPr lang="fr-FR" dirty="0" smtClean="0"/>
              <a:t>L’usage de JavaScript</a:t>
            </a:r>
          </a:p>
          <a:p>
            <a:pPr>
              <a:buFont typeface="Wingdings" panose="05000000000000000000" pitchFamily="2" charset="2"/>
              <a:buChar char="Ø"/>
            </a:pPr>
            <a:r>
              <a:rPr lang="fr-FR" dirty="0" smtClean="0"/>
              <a:t>Les particularités de JavaScript</a:t>
            </a:r>
          </a:p>
          <a:p>
            <a:pPr>
              <a:buFont typeface="Wingdings" panose="05000000000000000000" pitchFamily="2" charset="2"/>
              <a:buChar char="Ø"/>
            </a:pPr>
            <a:r>
              <a:rPr lang="fr-FR" dirty="0" smtClean="0"/>
              <a:t>Historique de JavaScript</a:t>
            </a:r>
            <a:endParaRPr lang="fr-FR" dirty="0"/>
          </a:p>
        </p:txBody>
      </p:sp>
    </p:spTree>
  </p:cSld>
  <p:clrMapOvr>
    <a:masterClrMapping/>
  </p:clrMapOvr>
  <p:transition advClick="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fontAlgn="auto">
              <a:spcAft>
                <a:spcPts val="0"/>
              </a:spcAft>
              <a:defRPr/>
            </a:pPr>
            <a:r>
              <a:rPr lang="fr-FR" sz="3100" dirty="0">
                <a:latin typeface="Calibri" panose="020F0502020204030204" pitchFamily="34" charset="0"/>
              </a:rPr>
              <a:t>Manipulation des éléments : Exemple</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60</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084304" y="751434"/>
            <a:ext cx="3992645" cy="5816977"/>
          </a:xfrm>
          <a:prstGeom prst="rect">
            <a:avLst/>
          </a:prstGeom>
          <a:solidFill>
            <a:schemeClr val="bg1">
              <a:lumMod val="95000"/>
            </a:schemeClr>
          </a:solidFill>
          <a:ln>
            <a:solidFill>
              <a:srgbClr val="0070C0"/>
            </a:solidFill>
          </a:ln>
        </p:spPr>
        <p:txBody>
          <a:bodyPr wrap="square" rtlCol="0">
            <a:spAutoFit/>
          </a:bodyPr>
          <a:lstStyle/>
          <a:p>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smtClean="0">
                <a:solidFill>
                  <a:srgbClr val="008000"/>
                </a:solidFill>
                <a:latin typeface="Courier New" panose="02070309020205020404" pitchFamily="49" charset="0"/>
                <a:cs typeface="Courier New" panose="02070309020205020404" pitchFamily="49" charset="0"/>
              </a:rPr>
              <a:t>"</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"content"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&gt;Ici je vais mettre mon </a:t>
            </a:r>
            <a:r>
              <a:rPr lang="fr-FR" altLang="fr-FR" sz="1200" dirty="0" smtClean="0">
                <a:solidFill>
                  <a:srgbClr val="000000"/>
                </a:solidFill>
                <a:latin typeface="Courier New" panose="02070309020205020404" pitchFamily="49" charset="0"/>
                <a:cs typeface="Courier New" panose="02070309020205020404" pitchFamily="49" charset="0"/>
              </a:rPr>
              <a:t>   contenu</a:t>
            </a: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Un formulaire </a:t>
            </a:r>
            <a:r>
              <a:rPr lang="fr-FR" altLang="fr-FR" sz="1200" dirty="0" err="1">
                <a:solidFill>
                  <a:srgbClr val="000000"/>
                </a:solidFill>
                <a:latin typeface="Courier New" panose="02070309020205020404" pitchFamily="49" charset="0"/>
                <a:cs typeface="Courier New" panose="02070309020205020404" pitchFamily="49" charset="0"/>
              </a:rPr>
              <a:t>bizar</a:t>
            </a:r>
            <a:r>
              <a:rPr lang="fr-FR" altLang="fr-FR" sz="1200" dirty="0">
                <a:solidFill>
                  <a:srgbClr val="000000"/>
                </a:solidFill>
                <a:latin typeface="Courier New" panose="02070309020205020404" pitchFamily="49" charset="0"/>
                <a:cs typeface="Courier New" panose="02070309020205020404" pitchFamily="49" charset="0"/>
              </a:rPr>
              <a:t> pour tester </a:t>
            </a:r>
            <a:endParaRPr lang="fr-FR" altLang="fr-FR" sz="1200" dirty="0" smtClean="0">
              <a:solidFill>
                <a:srgbClr val="000000"/>
              </a:solidFill>
              <a:latin typeface="Courier New" panose="02070309020205020404" pitchFamily="49" charset="0"/>
              <a:cs typeface="Courier New" panose="02070309020205020404" pitchFamily="49" charset="0"/>
            </a:endParaRPr>
          </a:p>
          <a:p>
            <a:r>
              <a:rPr lang="fr-FR" altLang="fr-FR" sz="1200" dirty="0" err="1" smtClean="0">
                <a:solidFill>
                  <a:srgbClr val="000000"/>
                </a:solidFill>
                <a:latin typeface="Courier New" panose="02070309020205020404" pitchFamily="49" charset="0"/>
                <a:cs typeface="Courier New" panose="02070309020205020404" pitchFamily="49" charset="0"/>
              </a:rPr>
              <a:t>getElementsByName</a:t>
            </a:r>
            <a:r>
              <a:rPr lang="fr-FR" altLang="fr-FR" sz="1200" dirty="0">
                <a:solidFill>
                  <a:srgbClr val="000000"/>
                </a:solidFill>
                <a:latin typeface="Courier New" panose="02070309020205020404" pitchFamily="49" charset="0"/>
                <a:cs typeface="Courier New" panose="02070309020205020404" pitchFamily="49" charset="0"/>
              </a:rPr>
              <a:t>()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form</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name</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monNom</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input </a:t>
            </a:r>
            <a:r>
              <a:rPr lang="fr-FR" altLang="fr-FR" sz="1200" b="1" dirty="0">
                <a:solidFill>
                  <a:srgbClr val="0000FF"/>
                </a:solidFill>
                <a:latin typeface="Courier New" panose="02070309020205020404" pitchFamily="49" charset="0"/>
                <a:cs typeface="Courier New" panose="02070309020205020404" pitchFamily="49" charset="0"/>
              </a:rPr>
              <a:t>type=</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password</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name</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monNom</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input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button</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name</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monNom</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&gt;&lt;/</a:t>
            </a:r>
            <a:r>
              <a:rPr lang="fr-FR" altLang="fr-FR" sz="1200" b="1" dirty="0" err="1">
                <a:solidFill>
                  <a:srgbClr val="000080"/>
                </a:solidFill>
                <a:latin typeface="Courier New" panose="02070309020205020404" pitchFamily="49" charset="0"/>
                <a:cs typeface="Courier New" panose="02070309020205020404" pitchFamily="49" charset="0"/>
              </a:rPr>
              <a:t>button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form</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test1.js</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smtClean="0">
                <a:solidFill>
                  <a:srgbClr val="000000"/>
                </a:solidFill>
                <a:latin typeface="Courier New" panose="02070309020205020404" pitchFamily="49" charset="0"/>
                <a:cs typeface="Courier New" panose="02070309020205020404" pitchFamily="49" charset="0"/>
              </a:rPr>
              <a:t>&gt;</a:t>
            </a:r>
            <a:endParaRPr lang="fr-FR" sz="1200" dirty="0">
              <a:solidFill>
                <a:schemeClr val="tx1">
                  <a:lumMod val="50000"/>
                  <a:lumOff val="50000"/>
                </a:schemeClr>
              </a:solidFill>
              <a:latin typeface="Courier New" pitchFamily="49" charset="0"/>
              <a:cs typeface="Courier New" pitchFamily="49" charset="0"/>
            </a:endParaRPr>
          </a:p>
        </p:txBody>
      </p:sp>
      <p:sp>
        <p:nvSpPr>
          <p:cNvPr id="11" name="ZoneTexte 10"/>
          <p:cNvSpPr txBox="1"/>
          <p:nvPr/>
        </p:nvSpPr>
        <p:spPr>
          <a:xfrm>
            <a:off x="5375308" y="1892717"/>
            <a:ext cx="4120098" cy="3046988"/>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queryselector</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querySelector</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head</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8000"/>
                </a:solidFill>
                <a:latin typeface="Courier New" panose="02070309020205020404" pitchFamily="49" charset="0"/>
                <a:cs typeface="Courier New" panose="02070309020205020404" pitchFamily="49" charset="0"/>
              </a:rPr>
              <a:t>title</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queryselectorAll</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querySelectorAll</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 .item </a:t>
            </a:r>
            <a:r>
              <a:rPr lang="fr-FR" altLang="fr-FR" sz="1200" b="1" dirty="0" err="1">
                <a:solidFill>
                  <a:srgbClr val="008000"/>
                </a:solidFill>
                <a:latin typeface="Courier New" panose="02070309020205020404" pitchFamily="49" charset="0"/>
                <a:cs typeface="Courier New" panose="02070309020205020404" pitchFamily="49" charset="0"/>
              </a:rPr>
              <a:t>span</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'ce que me donne </a:t>
            </a:r>
            <a:r>
              <a:rPr lang="fr-FR" altLang="fr-FR" sz="1200" b="1" dirty="0" err="1">
                <a:solidFill>
                  <a:srgbClr val="008000"/>
                </a:solidFill>
                <a:latin typeface="Courier New" panose="02070309020205020404" pitchFamily="49" charset="0"/>
                <a:cs typeface="Courier New" panose="02070309020205020404" pitchFamily="49" charset="0"/>
              </a:rPr>
              <a:t>querySelector</a:t>
            </a:r>
            <a:r>
              <a:rPr lang="fr-FR" altLang="fr-FR" sz="1200" b="1" dirty="0">
                <a:solidFill>
                  <a:srgbClr val="008000"/>
                </a:solidFill>
                <a:latin typeface="Courier New" panose="02070309020205020404" pitchFamily="49" charset="0"/>
                <a:cs typeface="Courier New" panose="02070309020205020404" pitchFamily="49" charset="0"/>
              </a:rPr>
              <a:t> :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i="1" dirty="0" err="1">
                <a:solidFill>
                  <a:srgbClr val="660E7A"/>
                </a:solidFill>
                <a:latin typeface="Courier New" panose="02070309020205020404" pitchFamily="49" charset="0"/>
                <a:cs typeface="Courier New" panose="02070309020205020404" pitchFamily="49" charset="0"/>
              </a:rPr>
              <a:t>queryselector</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textContent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'Ce que donne le </a:t>
            </a:r>
            <a:r>
              <a:rPr lang="fr-FR" altLang="fr-FR" sz="1200" b="1" dirty="0" err="1">
                <a:solidFill>
                  <a:srgbClr val="008000"/>
                </a:solidFill>
                <a:latin typeface="Courier New" panose="02070309020205020404" pitchFamily="49" charset="0"/>
                <a:cs typeface="Courier New" panose="02070309020205020404" pitchFamily="49" charset="0"/>
              </a:rPr>
              <a:t>querySelectorAll</a:t>
            </a:r>
            <a:r>
              <a:rPr lang="fr-FR" altLang="fr-FR" sz="1200" b="1" dirty="0">
                <a:solidFill>
                  <a:srgbClr val="008000"/>
                </a:solidFill>
                <a:latin typeface="Courier New" panose="02070309020205020404" pitchFamily="49" charset="0"/>
                <a:cs typeface="Courier New" panose="02070309020205020404" pitchFamily="49" charset="0"/>
              </a:rPr>
              <a:t> : '</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for</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0000FF"/>
                </a:solidFill>
                <a:latin typeface="Courier New" panose="02070309020205020404" pitchFamily="49" charset="0"/>
                <a:cs typeface="Courier New" panose="02070309020205020404" pitchFamily="49" charset="0"/>
              </a:rPr>
              <a:t>0</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i="1" dirty="0" err="1">
                <a:solidFill>
                  <a:srgbClr val="660E7A"/>
                </a:solidFill>
                <a:latin typeface="Courier New" panose="02070309020205020404" pitchFamily="49" charset="0"/>
                <a:cs typeface="Courier New" panose="02070309020205020404" pitchFamily="49" charset="0"/>
              </a:rPr>
              <a:t>queryselectorAll</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length</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queryselectorAll</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textContent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smtClean="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p:txBody>
      </p:sp>
      <p:sp>
        <p:nvSpPr>
          <p:cNvPr id="15" name="Sous-titre 7"/>
          <p:cNvSpPr txBox="1">
            <a:spLocks/>
          </p:cNvSpPr>
          <p:nvPr/>
        </p:nvSpPr>
        <p:spPr>
          <a:xfrm rot="16200000" flipH="1">
            <a:off x="-918576" y="3050099"/>
            <a:ext cx="3145251"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4" name="ZoneTexte 13"/>
          <p:cNvSpPr txBox="1"/>
          <p:nvPr/>
        </p:nvSpPr>
        <p:spPr>
          <a:xfrm>
            <a:off x="1923944" y="6414433"/>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a:solidFill>
                  <a:schemeClr val="tx1">
                    <a:lumMod val="50000"/>
                    <a:lumOff val="50000"/>
                  </a:schemeClr>
                </a:solidFill>
                <a:latin typeface="Courier New" pitchFamily="49" charset="0"/>
                <a:cs typeface="Courier New" pitchFamily="49" charset="0"/>
              </a:rPr>
              <a:t>t</a:t>
            </a:r>
            <a:r>
              <a:rPr lang="fr-FR" dirty="0" smtClean="0">
                <a:solidFill>
                  <a:schemeClr val="tx1">
                    <a:lumMod val="50000"/>
                    <a:lumOff val="50000"/>
                  </a:schemeClr>
                </a:solidFill>
                <a:latin typeface="Courier New" pitchFamily="49" charset="0"/>
                <a:cs typeface="Courier New" pitchFamily="49" charset="0"/>
              </a:rPr>
              <a:t>est.html</a:t>
            </a:r>
            <a:endParaRPr lang="fr-FR" dirty="0">
              <a:solidFill>
                <a:schemeClr val="tx1">
                  <a:lumMod val="50000"/>
                  <a:lumOff val="50000"/>
                </a:schemeClr>
              </a:solidFill>
              <a:latin typeface="Courier New" pitchFamily="49" charset="0"/>
              <a:cs typeface="Courier New" pitchFamily="49" charset="0"/>
            </a:endParaRPr>
          </a:p>
        </p:txBody>
      </p:sp>
      <p:sp>
        <p:nvSpPr>
          <p:cNvPr id="17" name="ZoneTexte 16"/>
          <p:cNvSpPr txBox="1"/>
          <p:nvPr/>
        </p:nvSpPr>
        <p:spPr>
          <a:xfrm>
            <a:off x="6175217" y="4815147"/>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test1.js</a:t>
            </a:r>
            <a:endParaRPr lang="fr-FR" dirty="0">
              <a:solidFill>
                <a:schemeClr val="tx1">
                  <a:lumMod val="50000"/>
                  <a:lumOff val="50000"/>
                </a:schemeClr>
              </a:solidFill>
              <a:latin typeface="Courier New" pitchFamily="49" charset="0"/>
              <a:cs typeface="Courier New" pitchFamily="49" charset="0"/>
            </a:endParaRPr>
          </a:p>
        </p:txBody>
      </p:sp>
      <p:pic>
        <p:nvPicPr>
          <p:cNvPr id="2" name="Image 1"/>
          <p:cNvPicPr>
            <a:picLocks noChangeAspect="1"/>
          </p:cNvPicPr>
          <p:nvPr/>
        </p:nvPicPr>
        <p:blipFill>
          <a:blip r:embed="rId4"/>
          <a:stretch>
            <a:fillRect/>
          </a:stretch>
        </p:blipFill>
        <p:spPr>
          <a:xfrm>
            <a:off x="5357988" y="771988"/>
            <a:ext cx="3981450" cy="1060621"/>
          </a:xfrm>
          <a:prstGeom prst="rect">
            <a:avLst/>
          </a:prstGeom>
        </p:spPr>
      </p:pic>
    </p:spTree>
    <p:extLst>
      <p:ext uri="{BB962C8B-B14F-4D97-AF65-F5344CB8AC3E}">
        <p14:creationId xmlns:p14="http://schemas.microsoft.com/office/powerpoint/2010/main" val="38931150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des éléments : Exemple</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61</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Sous-titre 7"/>
          <p:cNvSpPr txBox="1">
            <a:spLocks/>
          </p:cNvSpPr>
          <p:nvPr/>
        </p:nvSpPr>
        <p:spPr>
          <a:xfrm rot="16200000" flipH="1">
            <a:off x="-1001768" y="3050099"/>
            <a:ext cx="3145251"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pic>
        <p:nvPicPr>
          <p:cNvPr id="18" name="Image 17"/>
          <p:cNvPicPr>
            <a:picLocks noChangeAspect="1"/>
          </p:cNvPicPr>
          <p:nvPr/>
        </p:nvPicPr>
        <p:blipFill>
          <a:blip r:embed="rId4"/>
          <a:stretch>
            <a:fillRect/>
          </a:stretch>
        </p:blipFill>
        <p:spPr>
          <a:xfrm>
            <a:off x="1620565" y="2574345"/>
            <a:ext cx="7219950" cy="1876425"/>
          </a:xfrm>
          <a:prstGeom prst="rect">
            <a:avLst/>
          </a:prstGeom>
        </p:spPr>
      </p:pic>
      <p:sp>
        <p:nvSpPr>
          <p:cNvPr id="19" name="ZoneTexte 18"/>
          <p:cNvSpPr txBox="1"/>
          <p:nvPr/>
        </p:nvSpPr>
        <p:spPr>
          <a:xfrm>
            <a:off x="2945267" y="4450770"/>
            <a:ext cx="3821072"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Résultat dans la console</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6538554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253684" y="1484784"/>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des éléments </a:t>
            </a:r>
          </a:p>
        </p:txBody>
      </p:sp>
      <p:sp>
        <p:nvSpPr>
          <p:cNvPr id="12" name="Sous-titre 7"/>
          <p:cNvSpPr txBox="1">
            <a:spLocks/>
          </p:cNvSpPr>
          <p:nvPr/>
        </p:nvSpPr>
        <p:spPr>
          <a:xfrm rot="16200000" flipH="1">
            <a:off x="-720797" y="2841136"/>
            <a:ext cx="2727325"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62</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1108899" y="1696701"/>
            <a:ext cx="7976126" cy="4524315"/>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Pour accéder à</a:t>
            </a:r>
            <a:r>
              <a:rPr lang="fr-FR" dirty="0"/>
              <a:t> la liste des classes CSS définies dans l'attribut class d'un élément</a:t>
            </a:r>
            <a:r>
              <a:rPr lang="fr-FR" dirty="0" smtClean="0">
                <a:solidFill>
                  <a:prstClr val="black"/>
                </a:solidFill>
                <a:latin typeface="Calibri"/>
                <a:cs typeface="+mn-cs"/>
              </a:rPr>
              <a:t> nous utilisons </a:t>
            </a:r>
            <a:r>
              <a:rPr lang="fr-FR" b="1" dirty="0" err="1" smtClean="0">
                <a:solidFill>
                  <a:schemeClr val="tx2"/>
                </a:solidFill>
                <a:latin typeface="Calibri"/>
                <a:cs typeface="+mn-cs"/>
              </a:rPr>
              <a:t>className</a:t>
            </a:r>
            <a:r>
              <a:rPr lang="fr-FR" dirty="0" smtClean="0">
                <a:solidFill>
                  <a:schemeClr val="tx2"/>
                </a:solidFill>
                <a:latin typeface="Calibri"/>
                <a:cs typeface="+mn-cs"/>
              </a:rPr>
              <a:t> </a:t>
            </a:r>
            <a:r>
              <a:rPr lang="fr-FR" dirty="0" smtClean="0">
                <a:solidFill>
                  <a:prstClr val="black"/>
                </a:solidFill>
                <a:latin typeface="Calibri"/>
                <a:cs typeface="+mn-cs"/>
              </a:rPr>
              <a:t>qui retourne la liste des classes associées à l’élément en question dans une chaine de caractère ou les classes sont séparées par des espaces.</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La méthode </a:t>
            </a:r>
            <a:r>
              <a:rPr lang="fr-FR" b="1" dirty="0" err="1" smtClean="0">
                <a:solidFill>
                  <a:schemeClr val="tx2"/>
                </a:solidFill>
                <a:latin typeface="Calibri"/>
                <a:cs typeface="+mn-cs"/>
              </a:rPr>
              <a:t>classList</a:t>
            </a:r>
            <a:r>
              <a:rPr lang="fr-FR" dirty="0" smtClean="0">
                <a:solidFill>
                  <a:schemeClr val="tx2"/>
                </a:solidFill>
                <a:latin typeface="Calibri"/>
                <a:cs typeface="+mn-cs"/>
              </a:rPr>
              <a:t> </a:t>
            </a:r>
            <a:r>
              <a:rPr lang="fr-FR" dirty="0" smtClean="0">
                <a:solidFill>
                  <a:prstClr val="black"/>
                </a:solidFill>
                <a:latin typeface="Calibri"/>
                <a:cs typeface="+mn-cs"/>
              </a:rPr>
              <a:t>quant à elle retourne un tableau contenant les classes </a:t>
            </a:r>
            <a:r>
              <a:rPr lang="fr-FR" dirty="0">
                <a:solidFill>
                  <a:prstClr val="black"/>
                </a:solidFill>
                <a:latin typeface="Calibri"/>
              </a:rPr>
              <a:t>associées à </a:t>
            </a:r>
            <a:r>
              <a:rPr lang="fr-FR" dirty="0" smtClean="0">
                <a:solidFill>
                  <a:prstClr val="black"/>
                </a:solidFill>
                <a:latin typeface="Calibri"/>
              </a:rPr>
              <a:t>un élément. Elle offre aussi les méthodes suivantes :</a:t>
            </a:r>
            <a:r>
              <a:rPr lang="fr-FR" dirty="0" smtClean="0">
                <a:solidFill>
                  <a:prstClr val="black"/>
                </a:solidFill>
                <a:latin typeface="Calibri"/>
                <a:cs typeface="+mn-cs"/>
              </a:rPr>
              <a:t> </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add</a:t>
            </a:r>
            <a:r>
              <a:rPr lang="fr-FR" b="1" dirty="0" smtClean="0">
                <a:solidFill>
                  <a:schemeClr val="tx2"/>
                </a:solidFill>
                <a:latin typeface="Calibri"/>
                <a:cs typeface="+mn-cs"/>
              </a:rPr>
              <a:t>() </a:t>
            </a:r>
            <a:r>
              <a:rPr lang="fr-FR" dirty="0" smtClean="0">
                <a:solidFill>
                  <a:prstClr val="black"/>
                </a:solidFill>
                <a:latin typeface="Calibri"/>
                <a:cs typeface="+mn-cs"/>
              </a:rPr>
              <a:t>qui ajoute une classe au tableau.</a:t>
            </a:r>
          </a:p>
          <a:p>
            <a:pPr marL="742950" lvl="1"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remove</a:t>
            </a:r>
            <a:r>
              <a:rPr lang="fr-FR" b="1" dirty="0" smtClean="0">
                <a:solidFill>
                  <a:schemeClr val="tx2"/>
                </a:solidFill>
                <a:latin typeface="Calibri"/>
                <a:cs typeface="+mn-cs"/>
              </a:rPr>
              <a:t>() </a:t>
            </a:r>
            <a:r>
              <a:rPr lang="fr-FR" dirty="0" smtClean="0">
                <a:solidFill>
                  <a:prstClr val="black"/>
                </a:solidFill>
                <a:latin typeface="Calibri"/>
                <a:cs typeface="+mn-cs"/>
              </a:rPr>
              <a:t>qui supprime une classe.</a:t>
            </a:r>
            <a:endParaRPr lang="fr-FR" dirty="0" smtClean="0">
              <a:solidFill>
                <a:schemeClr val="tx2"/>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contains</a:t>
            </a:r>
            <a:r>
              <a:rPr lang="fr-FR" b="1" dirty="0" smtClean="0">
                <a:solidFill>
                  <a:schemeClr val="tx2"/>
                </a:solidFill>
                <a:latin typeface="Calibri"/>
                <a:cs typeface="+mn-cs"/>
              </a:rPr>
              <a:t>() </a:t>
            </a:r>
            <a:r>
              <a:rPr lang="fr-FR" dirty="0" smtClean="0">
                <a:solidFill>
                  <a:prstClr val="black"/>
                </a:solidFill>
                <a:latin typeface="Calibri"/>
                <a:cs typeface="+mn-cs"/>
              </a:rPr>
              <a:t>qui vérifie si une classe existe ou non.</a:t>
            </a:r>
          </a:p>
          <a:p>
            <a:pPr marL="742950" lvl="1"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b="1" dirty="0" err="1">
                <a:solidFill>
                  <a:schemeClr val="tx2"/>
                </a:solidFill>
                <a:latin typeface="Calibri"/>
                <a:cs typeface="+mn-cs"/>
              </a:rPr>
              <a:t>toggle</a:t>
            </a:r>
            <a:r>
              <a:rPr lang="fr-FR" b="1" dirty="0">
                <a:solidFill>
                  <a:schemeClr val="tx2"/>
                </a:solidFill>
                <a:latin typeface="Calibri"/>
                <a:cs typeface="+mn-cs"/>
              </a:rPr>
              <a:t>() </a:t>
            </a:r>
            <a:r>
              <a:rPr lang="fr-FR" dirty="0" smtClean="0">
                <a:solidFill>
                  <a:prstClr val="black"/>
                </a:solidFill>
                <a:latin typeface="Calibri"/>
                <a:cs typeface="+mn-cs"/>
              </a:rPr>
              <a:t>ajoute la classe si elle n’existe pas et l’enlève si elle existe</a:t>
            </a:r>
            <a:endParaRPr lang="fr-FR" dirty="0" smtClean="0">
              <a:solidFill>
                <a:schemeClr val="tx2"/>
              </a:solidFill>
              <a:latin typeface="Calibri"/>
            </a:endParaRPr>
          </a:p>
          <a:p>
            <a:pPr marL="742950" lvl="1" indent="-285750" algn="just" fontAlgn="auto">
              <a:spcBef>
                <a:spcPts val="0"/>
              </a:spcBef>
              <a:spcAft>
                <a:spcPts val="0"/>
              </a:spcAft>
              <a:buFont typeface="Wingdings" panose="05000000000000000000" pitchFamily="2" charset="2"/>
              <a:buChar char="Ø"/>
            </a:pPr>
            <a:endParaRPr lang="fr-FR" dirty="0">
              <a:solidFill>
                <a:schemeClr val="tx2"/>
              </a:solidFill>
              <a:latin typeface="Calibri"/>
              <a:cs typeface="+mn-cs"/>
            </a:endParaRPr>
          </a:p>
        </p:txBody>
      </p:sp>
    </p:spTree>
    <p:extLst>
      <p:ext uri="{BB962C8B-B14F-4D97-AF65-F5344CB8AC3E}">
        <p14:creationId xmlns:p14="http://schemas.microsoft.com/office/powerpoint/2010/main" val="41549879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des éléments </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63</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Sous-titre 7"/>
          <p:cNvSpPr txBox="1">
            <a:spLocks/>
          </p:cNvSpPr>
          <p:nvPr/>
        </p:nvSpPr>
        <p:spPr>
          <a:xfrm rot="16200000" flipH="1">
            <a:off x="-918576" y="3050099"/>
            <a:ext cx="3145251"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3" name="ZoneTexte 12"/>
          <p:cNvSpPr txBox="1"/>
          <p:nvPr/>
        </p:nvSpPr>
        <p:spPr>
          <a:xfrm>
            <a:off x="1090648" y="877253"/>
            <a:ext cx="7976126" cy="2308324"/>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Afin de lire, de créer ou de modifier un attribut d’un « </a:t>
            </a:r>
            <a:r>
              <a:rPr lang="fr-FR" dirty="0" err="1" smtClean="0">
                <a:solidFill>
                  <a:prstClr val="black"/>
                </a:solidFill>
                <a:latin typeface="Calibri"/>
                <a:cs typeface="+mn-cs"/>
              </a:rPr>
              <a:t>Element</a:t>
            </a:r>
            <a:r>
              <a:rPr lang="fr-FR" dirty="0" smtClean="0">
                <a:solidFill>
                  <a:prstClr val="black"/>
                </a:solidFill>
                <a:latin typeface="Calibri"/>
                <a:cs typeface="+mn-cs"/>
              </a:rPr>
              <a:t> » du DOM, l’objet </a:t>
            </a:r>
            <a:r>
              <a:rPr lang="fr-FR" dirty="0" err="1" smtClean="0">
                <a:solidFill>
                  <a:prstClr val="black"/>
                </a:solidFill>
                <a:latin typeface="Calibri"/>
                <a:cs typeface="+mn-cs"/>
              </a:rPr>
              <a:t>Element</a:t>
            </a:r>
            <a:r>
              <a:rPr lang="fr-FR" dirty="0" smtClean="0">
                <a:solidFill>
                  <a:prstClr val="black"/>
                </a:solidFill>
                <a:latin typeface="Calibri"/>
                <a:cs typeface="+mn-cs"/>
              </a:rPr>
              <a:t> met  votre disposition deux méthodes </a:t>
            </a: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getAttribute</a:t>
            </a:r>
            <a:r>
              <a:rPr lang="fr-FR" b="1" dirty="0" smtClean="0">
                <a:solidFill>
                  <a:schemeClr val="tx2"/>
                </a:solidFill>
                <a:latin typeface="Calibri"/>
                <a:cs typeface="+mn-cs"/>
              </a:rPr>
              <a:t>() </a:t>
            </a:r>
            <a:r>
              <a:rPr lang="fr-FR" dirty="0" smtClean="0">
                <a:solidFill>
                  <a:prstClr val="black"/>
                </a:solidFill>
                <a:latin typeface="Calibri"/>
                <a:cs typeface="+mn-cs"/>
              </a:rPr>
              <a:t>qui comme son nom l’indique permet de </a:t>
            </a:r>
            <a:r>
              <a:rPr lang="fr-FR" dirty="0" smtClean="0">
                <a:solidFill>
                  <a:schemeClr val="tx2"/>
                </a:solidFill>
                <a:latin typeface="Calibri"/>
                <a:cs typeface="+mn-cs"/>
              </a:rPr>
              <a:t>récupérer la valeur </a:t>
            </a:r>
            <a:r>
              <a:rPr lang="fr-FR" dirty="0" smtClean="0">
                <a:solidFill>
                  <a:prstClr val="black"/>
                </a:solidFill>
                <a:latin typeface="Calibri"/>
                <a:cs typeface="+mn-cs"/>
              </a:rPr>
              <a:t>d’un attribut.</a:t>
            </a:r>
          </a:p>
          <a:p>
            <a:pPr marL="742950" lvl="1"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setAttribute</a:t>
            </a:r>
            <a:r>
              <a:rPr lang="fr-FR" b="1" dirty="0" smtClean="0">
                <a:solidFill>
                  <a:schemeClr val="tx2"/>
                </a:solidFill>
                <a:latin typeface="Calibri"/>
                <a:cs typeface="+mn-cs"/>
              </a:rPr>
              <a:t>()</a:t>
            </a:r>
            <a:r>
              <a:rPr lang="fr-FR" dirty="0" smtClean="0">
                <a:solidFill>
                  <a:prstClr val="black"/>
                </a:solidFill>
                <a:latin typeface="Calibri"/>
                <a:cs typeface="+mn-cs"/>
              </a:rPr>
              <a:t> qui permet de la </a:t>
            </a:r>
            <a:r>
              <a:rPr lang="fr-FR" dirty="0" smtClean="0">
                <a:solidFill>
                  <a:schemeClr val="tx2"/>
                </a:solidFill>
                <a:latin typeface="Calibri"/>
                <a:cs typeface="+mn-cs"/>
              </a:rPr>
              <a:t>modifier </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algn="just" fontAlgn="auto">
              <a:spcBef>
                <a:spcPts val="0"/>
              </a:spcBef>
              <a:spcAft>
                <a:spcPts val="0"/>
              </a:spcAft>
            </a:pPr>
            <a:r>
              <a:rPr lang="fr-FR" dirty="0" smtClean="0">
                <a:solidFill>
                  <a:prstClr val="black"/>
                </a:solidFill>
                <a:latin typeface="Calibri"/>
                <a:cs typeface="+mn-cs"/>
              </a:rPr>
              <a:t>Exemple :</a:t>
            </a:r>
          </a:p>
          <a:p>
            <a:pPr fontAlgn="auto">
              <a:spcBef>
                <a:spcPts val="0"/>
              </a:spcBef>
              <a:spcAft>
                <a:spcPts val="0"/>
              </a:spcAft>
            </a:pPr>
            <a:endParaRPr lang="fr-FR" dirty="0">
              <a:solidFill>
                <a:prstClr val="black"/>
              </a:solidFill>
              <a:latin typeface="Calibri"/>
              <a:cs typeface="+mn-cs"/>
            </a:endParaRPr>
          </a:p>
        </p:txBody>
      </p:sp>
      <p:sp>
        <p:nvSpPr>
          <p:cNvPr id="3" name="ZoneTexte 2"/>
          <p:cNvSpPr txBox="1"/>
          <p:nvPr/>
        </p:nvSpPr>
        <p:spPr>
          <a:xfrm>
            <a:off x="5653013" y="2924944"/>
            <a:ext cx="3974005" cy="2308324"/>
          </a:xfrm>
          <a:prstGeom prst="rect">
            <a:avLst/>
          </a:prstGeom>
          <a:solidFill>
            <a:schemeClr val="bg1">
              <a:lumMod val="95000"/>
            </a:schemeClr>
          </a:solidFill>
          <a:ln>
            <a:solidFill>
              <a:srgbClr val="0070C0"/>
            </a:solidFill>
          </a:ln>
        </p:spPr>
        <p:txBody>
          <a:bodyPr wrap="square" rtlCol="0">
            <a:spAutoFit/>
          </a:bodyPr>
          <a:lstStyle/>
          <a:p>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leLien</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lelien</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dest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err="1">
                <a:solidFill>
                  <a:srgbClr val="000000"/>
                </a:solidFill>
                <a:latin typeface="Courier New" panose="02070309020205020404" pitchFamily="49" charset="0"/>
                <a:cs typeface="Courier New" panose="02070309020205020404" pitchFamily="49" charset="0"/>
              </a:rPr>
              <a:t>lelien.</a:t>
            </a:r>
            <a:r>
              <a:rPr lang="fr-FR" altLang="fr-FR" sz="1200" dirty="0" err="1">
                <a:solidFill>
                  <a:srgbClr val="7A7A43"/>
                </a:solidFill>
                <a:latin typeface="Courier New" panose="02070309020205020404" pitchFamily="49" charset="0"/>
                <a:cs typeface="Courier New" panose="02070309020205020404" pitchFamily="49" charset="0"/>
              </a:rPr>
              <a:t>getAttribute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href</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"Voici l'url du lien avant la modification :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dest</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nouveauCvLien</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prompt</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leLien</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setAttribute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href</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nouveauCvLien</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dest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err="1">
                <a:solidFill>
                  <a:srgbClr val="000000"/>
                </a:solidFill>
                <a:latin typeface="Courier New" panose="02070309020205020404" pitchFamily="49" charset="0"/>
                <a:cs typeface="Courier New" panose="02070309020205020404" pitchFamily="49" charset="0"/>
              </a:rPr>
              <a:t>lelien.</a:t>
            </a:r>
            <a:r>
              <a:rPr lang="fr-FR" altLang="fr-FR" sz="1200" dirty="0" err="1">
                <a:solidFill>
                  <a:srgbClr val="7A7A43"/>
                </a:solidFill>
                <a:latin typeface="Courier New" panose="02070309020205020404" pitchFamily="49" charset="0"/>
                <a:cs typeface="Courier New" panose="02070309020205020404" pitchFamily="49" charset="0"/>
              </a:rPr>
              <a:t>getAttribute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href</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"Voici l'url du lien </a:t>
            </a:r>
            <a:r>
              <a:rPr lang="fr-FR" altLang="fr-FR" sz="1200" b="1" dirty="0" smtClean="0">
                <a:solidFill>
                  <a:srgbClr val="008000"/>
                </a:solidFill>
                <a:latin typeface="Courier New" panose="02070309020205020404" pitchFamily="49" charset="0"/>
                <a:cs typeface="Courier New" panose="02070309020205020404" pitchFamily="49" charset="0"/>
              </a:rPr>
              <a:t>après la </a:t>
            </a:r>
            <a:r>
              <a:rPr lang="fr-FR" altLang="fr-FR" sz="1200" b="1" dirty="0">
                <a:solidFill>
                  <a:srgbClr val="008000"/>
                </a:solidFill>
                <a:latin typeface="Courier New" panose="02070309020205020404" pitchFamily="49" charset="0"/>
                <a:cs typeface="Courier New" panose="02070309020205020404" pitchFamily="49" charset="0"/>
              </a:rPr>
              <a:t>modification :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dest</a:t>
            </a:r>
            <a:r>
              <a:rPr lang="fr-FR" altLang="fr-FR" sz="1200" dirty="0">
                <a:solidFill>
                  <a:srgbClr val="000000"/>
                </a:solidFill>
                <a:latin typeface="Courier New" panose="02070309020205020404" pitchFamily="49" charset="0"/>
                <a:cs typeface="Courier New" panose="02070309020205020404" pitchFamily="49" charset="0"/>
              </a:rPr>
              <a:t>);</a:t>
            </a:r>
            <a:endParaRPr lang="fr-FR" altLang="fr-FR" sz="1200" dirty="0">
              <a:latin typeface="Arial" panose="020B0604020202020204" pitchFamily="34" charset="0"/>
            </a:endParaRPr>
          </a:p>
          <a:p>
            <a:endParaRPr lang="fr-FR" sz="1200" dirty="0">
              <a:solidFill>
                <a:schemeClr val="tx1">
                  <a:lumMod val="50000"/>
                  <a:lumOff val="50000"/>
                </a:schemeClr>
              </a:solidFill>
              <a:latin typeface="Courier New" pitchFamily="49" charset="0"/>
              <a:cs typeface="Courier New" pitchFamily="49" charset="0"/>
            </a:endParaRPr>
          </a:p>
        </p:txBody>
      </p:sp>
      <p:sp>
        <p:nvSpPr>
          <p:cNvPr id="17" name="ZoneTexte 16"/>
          <p:cNvSpPr txBox="1"/>
          <p:nvPr/>
        </p:nvSpPr>
        <p:spPr>
          <a:xfrm>
            <a:off x="6571982" y="5074093"/>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test2.js</a:t>
            </a:r>
            <a:endParaRPr lang="fr-FR" dirty="0">
              <a:solidFill>
                <a:schemeClr val="tx1">
                  <a:lumMod val="50000"/>
                  <a:lumOff val="50000"/>
                </a:schemeClr>
              </a:solidFill>
              <a:latin typeface="Courier New" pitchFamily="49" charset="0"/>
              <a:cs typeface="Courier New" pitchFamily="49" charset="0"/>
            </a:endParaRPr>
          </a:p>
        </p:txBody>
      </p:sp>
      <p:sp>
        <p:nvSpPr>
          <p:cNvPr id="20" name="ZoneTexte 19"/>
          <p:cNvSpPr txBox="1"/>
          <p:nvPr/>
        </p:nvSpPr>
        <p:spPr>
          <a:xfrm>
            <a:off x="1214655" y="2909654"/>
            <a:ext cx="3974005" cy="2308324"/>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vous allez trouvez mon Cv &lt;</a:t>
            </a:r>
            <a:r>
              <a:rPr lang="fr-FR" altLang="fr-FR" sz="1200" b="1" dirty="0">
                <a:solidFill>
                  <a:srgbClr val="000080"/>
                </a:solidFill>
                <a:latin typeface="Courier New" panose="02070309020205020404" pitchFamily="49" charset="0"/>
                <a:cs typeface="Courier New" panose="02070309020205020404" pitchFamily="49" charset="0"/>
              </a:rPr>
              <a:t>a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lelien</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href</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"www.monCv.tn"</a:t>
            </a:r>
            <a:r>
              <a:rPr lang="fr-FR" altLang="fr-FR" sz="1200" dirty="0">
                <a:solidFill>
                  <a:srgbClr val="000000"/>
                </a:solidFill>
                <a:latin typeface="Courier New" panose="02070309020205020404" pitchFamily="49" charset="0"/>
                <a:cs typeface="Courier New" panose="02070309020205020404" pitchFamily="49" charset="0"/>
              </a:rPr>
              <a:t>&gt;ici&lt;/</a:t>
            </a:r>
            <a:r>
              <a:rPr lang="fr-FR" altLang="fr-FR" sz="1200" b="1" dirty="0">
                <a:solidFill>
                  <a:srgbClr val="000080"/>
                </a:solidFill>
                <a:latin typeface="Courier New" panose="02070309020205020404" pitchFamily="49" charset="0"/>
                <a:cs typeface="Courier New" panose="02070309020205020404" pitchFamily="49" charset="0"/>
              </a:rPr>
              <a:t>a</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"test2.js"</a:t>
            </a:r>
            <a:r>
              <a:rPr lang="fr-FR" altLang="fr-FR" sz="1200" dirty="0">
                <a:solidFill>
                  <a:srgbClr val="000000"/>
                </a:solidFill>
                <a:latin typeface="Courier New" panose="02070309020205020404" pitchFamily="49" charset="0"/>
                <a:cs typeface="Courier New" panose="02070309020205020404" pitchFamily="49" charset="0"/>
              </a:rPr>
              <a:t>&gt;&lt;/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smtClean="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21" name="ZoneTexte 20"/>
          <p:cNvSpPr txBox="1"/>
          <p:nvPr/>
        </p:nvSpPr>
        <p:spPr>
          <a:xfrm>
            <a:off x="1941517" y="5065808"/>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7164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des éléments </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64</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Sous-titre 7"/>
          <p:cNvSpPr txBox="1">
            <a:spLocks/>
          </p:cNvSpPr>
          <p:nvPr/>
        </p:nvSpPr>
        <p:spPr>
          <a:xfrm rot="16200000" flipH="1">
            <a:off x="-918576" y="3050099"/>
            <a:ext cx="3145251"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21" name="ZoneTexte 20"/>
          <p:cNvSpPr txBox="1"/>
          <p:nvPr/>
        </p:nvSpPr>
        <p:spPr>
          <a:xfrm>
            <a:off x="3924821" y="6461516"/>
            <a:ext cx="2520280" cy="369332"/>
          </a:xfrm>
          <a:prstGeom prst="rect">
            <a:avLst/>
          </a:prstGeom>
          <a:solidFill>
            <a:schemeClr val="bg1">
              <a:lumMod val="95000"/>
            </a:schemeClr>
          </a:solidFill>
          <a:ln>
            <a:solidFill>
              <a:srgbClr val="0070C0"/>
            </a:solidFill>
          </a:ln>
        </p:spPr>
        <p:txBody>
          <a:bodyPr wrap="square" rtlCol="0">
            <a:spAutoFit/>
          </a:bodyPr>
          <a:lstStyle/>
          <a:p>
            <a:pPr algn="ctr"/>
            <a:r>
              <a:rPr lang="fr-FR" dirty="0" smtClean="0">
                <a:solidFill>
                  <a:schemeClr val="tx1">
                    <a:lumMod val="50000"/>
                    <a:lumOff val="50000"/>
                  </a:schemeClr>
                </a:solidFill>
                <a:latin typeface="Courier New" pitchFamily="49" charset="0"/>
                <a:cs typeface="Courier New" pitchFamily="49" charset="0"/>
              </a:rPr>
              <a:t>Console</a:t>
            </a:r>
            <a:endParaRPr lang="fr-FR" dirty="0">
              <a:solidFill>
                <a:schemeClr val="tx1">
                  <a:lumMod val="50000"/>
                  <a:lumOff val="50000"/>
                </a:schemeClr>
              </a:solidFill>
              <a:latin typeface="Courier New" pitchFamily="49" charset="0"/>
              <a:cs typeface="Courier New" pitchFamily="49" charset="0"/>
            </a:endParaRPr>
          </a:p>
        </p:txBody>
      </p:sp>
      <p:pic>
        <p:nvPicPr>
          <p:cNvPr id="18" name="Image 17"/>
          <p:cNvPicPr>
            <a:picLocks noChangeAspect="1"/>
          </p:cNvPicPr>
          <p:nvPr/>
        </p:nvPicPr>
        <p:blipFill>
          <a:blip r:embed="rId4"/>
          <a:stretch>
            <a:fillRect/>
          </a:stretch>
        </p:blipFill>
        <p:spPr>
          <a:xfrm>
            <a:off x="1061184" y="789275"/>
            <a:ext cx="4511387" cy="2927758"/>
          </a:xfrm>
          <a:prstGeom prst="rect">
            <a:avLst/>
          </a:prstGeom>
        </p:spPr>
      </p:pic>
      <p:pic>
        <p:nvPicPr>
          <p:cNvPr id="19" name="Image 18"/>
          <p:cNvPicPr>
            <a:picLocks noChangeAspect="1"/>
          </p:cNvPicPr>
          <p:nvPr/>
        </p:nvPicPr>
        <p:blipFill>
          <a:blip r:embed="rId5"/>
          <a:stretch>
            <a:fillRect/>
          </a:stretch>
        </p:blipFill>
        <p:spPr>
          <a:xfrm>
            <a:off x="3387503" y="2100715"/>
            <a:ext cx="4683772" cy="2823686"/>
          </a:xfrm>
          <a:prstGeom prst="rect">
            <a:avLst/>
          </a:prstGeom>
        </p:spPr>
      </p:pic>
      <p:pic>
        <p:nvPicPr>
          <p:cNvPr id="22" name="Image 21"/>
          <p:cNvPicPr>
            <a:picLocks noChangeAspect="1"/>
          </p:cNvPicPr>
          <p:nvPr/>
        </p:nvPicPr>
        <p:blipFill>
          <a:blip r:embed="rId6"/>
          <a:stretch>
            <a:fillRect/>
          </a:stretch>
        </p:blipFill>
        <p:spPr>
          <a:xfrm>
            <a:off x="5875714" y="3398302"/>
            <a:ext cx="3795641" cy="3051206"/>
          </a:xfrm>
          <a:prstGeom prst="rect">
            <a:avLst/>
          </a:prstGeom>
        </p:spPr>
      </p:pic>
      <p:sp>
        <p:nvSpPr>
          <p:cNvPr id="2" name="Rectangle 1"/>
          <p:cNvSpPr/>
          <p:nvPr/>
        </p:nvSpPr>
        <p:spPr>
          <a:xfrm>
            <a:off x="1061184" y="3398302"/>
            <a:ext cx="2143557" cy="11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3423783" y="4603858"/>
            <a:ext cx="2143557" cy="193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5573960" y="2533098"/>
            <a:ext cx="2143557" cy="193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5762115" y="5394514"/>
            <a:ext cx="2143557" cy="193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5957985" y="6019310"/>
            <a:ext cx="2431332" cy="292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853012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626295" y="40932"/>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des éléments </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65</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Sous-titre 7"/>
          <p:cNvSpPr txBox="1">
            <a:spLocks/>
          </p:cNvSpPr>
          <p:nvPr/>
        </p:nvSpPr>
        <p:spPr>
          <a:xfrm rot="16200000" flipH="1">
            <a:off x="-918576" y="3050099"/>
            <a:ext cx="3145251"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3" name="ZoneTexte 12"/>
          <p:cNvSpPr txBox="1"/>
          <p:nvPr/>
        </p:nvSpPr>
        <p:spPr>
          <a:xfrm>
            <a:off x="1090648" y="877253"/>
            <a:ext cx="7976126" cy="1754326"/>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La deuxième méthode mais qui n’est pas appliquée sur la totalité des navigateurs est d’accéder directement en utilisant le nom de l’attribut </a:t>
            </a:r>
            <a:r>
              <a:rPr lang="fr-FR" dirty="0" smtClean="0">
                <a:solidFill>
                  <a:schemeClr val="tx2"/>
                </a:solidFill>
                <a:latin typeface="Calibri"/>
                <a:cs typeface="+mn-cs"/>
              </a:rPr>
              <a:t> </a:t>
            </a: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Dans notre exemple le </a:t>
            </a:r>
            <a:r>
              <a:rPr lang="fr-FR" dirty="0" err="1" smtClean="0">
                <a:solidFill>
                  <a:prstClr val="black"/>
                </a:solidFill>
                <a:latin typeface="Calibri"/>
                <a:cs typeface="+mn-cs"/>
              </a:rPr>
              <a:t>getAttribut</a:t>
            </a:r>
            <a:r>
              <a:rPr lang="fr-FR" dirty="0" smtClean="0">
                <a:solidFill>
                  <a:prstClr val="black"/>
                </a:solidFill>
                <a:latin typeface="Calibri"/>
                <a:cs typeface="+mn-cs"/>
              </a:rPr>
              <a:t>(«</a:t>
            </a:r>
            <a:r>
              <a:rPr lang="fr-FR" dirty="0" err="1" smtClean="0">
                <a:solidFill>
                  <a:prstClr val="black"/>
                </a:solidFill>
                <a:latin typeface="Calibri"/>
                <a:cs typeface="+mn-cs"/>
              </a:rPr>
              <a:t>href</a:t>
            </a:r>
            <a:r>
              <a:rPr lang="fr-FR" dirty="0" smtClean="0">
                <a:solidFill>
                  <a:prstClr val="black"/>
                </a:solidFill>
                <a:latin typeface="Calibri"/>
                <a:cs typeface="+mn-cs"/>
              </a:rPr>
              <a:t>») est remplacé </a:t>
            </a:r>
            <a:r>
              <a:rPr lang="fr-FR" dirty="0" err="1" smtClean="0">
                <a:solidFill>
                  <a:prstClr val="black"/>
                </a:solidFill>
                <a:latin typeface="Calibri"/>
                <a:cs typeface="+mn-cs"/>
              </a:rPr>
              <a:t>par</a:t>
            </a:r>
            <a:r>
              <a:rPr lang="fr-FR" altLang="fr-FR" dirty="0" err="1" smtClean="0">
                <a:solidFill>
                  <a:srgbClr val="000000"/>
                </a:solidFill>
                <a:latin typeface="Courier New" panose="02070309020205020404" pitchFamily="49" charset="0"/>
                <a:cs typeface="Courier New" panose="02070309020205020404" pitchFamily="49" charset="0"/>
              </a:rPr>
              <a:t>.</a:t>
            </a:r>
            <a:r>
              <a:rPr lang="fr-FR" altLang="fr-FR" b="1" dirty="0" err="1" smtClean="0">
                <a:solidFill>
                  <a:srgbClr val="660E7A"/>
                </a:solidFill>
                <a:latin typeface="Courier New" panose="02070309020205020404" pitchFamily="49" charset="0"/>
                <a:cs typeface="Courier New" panose="02070309020205020404" pitchFamily="49" charset="0"/>
              </a:rPr>
              <a:t>href</a:t>
            </a:r>
            <a:r>
              <a:rPr lang="fr-FR" altLang="fr-FR" dirty="0">
                <a:solidFill>
                  <a:prstClr val="black"/>
                </a:solidFill>
                <a:latin typeface="Calibri"/>
                <a:cs typeface="+mn-cs"/>
              </a:rPr>
              <a:t>. Le </a:t>
            </a:r>
            <a:r>
              <a:rPr lang="fr-FR" altLang="fr-FR" dirty="0" err="1">
                <a:solidFill>
                  <a:prstClr val="black"/>
                </a:solidFill>
                <a:latin typeface="Calibri"/>
                <a:cs typeface="+mn-cs"/>
              </a:rPr>
              <a:t>setAttribut</a:t>
            </a:r>
            <a:r>
              <a:rPr lang="fr-FR" altLang="fr-FR" dirty="0">
                <a:solidFill>
                  <a:prstClr val="black"/>
                </a:solidFill>
                <a:latin typeface="Calibri"/>
                <a:cs typeface="+mn-cs"/>
              </a:rPr>
              <a:t> est lui remplacé </a:t>
            </a:r>
            <a:r>
              <a:rPr lang="fr-FR" altLang="fr-FR" dirty="0" smtClean="0">
                <a:solidFill>
                  <a:prstClr val="black"/>
                </a:solidFill>
                <a:latin typeface="Calibri"/>
                <a:cs typeface="+mn-cs"/>
              </a:rPr>
              <a:t>par </a:t>
            </a:r>
            <a:r>
              <a:rPr lang="fr-FR" altLang="fr-FR" b="1" i="1" dirty="0" err="1">
                <a:solidFill>
                  <a:srgbClr val="660E7A"/>
                </a:solidFill>
                <a:latin typeface="Courier New" panose="02070309020205020404" pitchFamily="49" charset="0"/>
                <a:cs typeface="Courier New" panose="02070309020205020404" pitchFamily="49" charset="0"/>
              </a:rPr>
              <a:t>lautreLien</a:t>
            </a:r>
            <a:r>
              <a:rPr lang="fr-FR" altLang="fr-FR" dirty="0" err="1">
                <a:solidFill>
                  <a:srgbClr val="000000"/>
                </a:solidFill>
                <a:latin typeface="Courier New" panose="02070309020205020404" pitchFamily="49" charset="0"/>
                <a:cs typeface="Courier New" panose="02070309020205020404" pitchFamily="49" charset="0"/>
              </a:rPr>
              <a:t>.</a:t>
            </a:r>
            <a:r>
              <a:rPr lang="fr-FR" altLang="fr-FR" b="1" dirty="0" err="1">
                <a:solidFill>
                  <a:srgbClr val="660E7A"/>
                </a:solidFill>
                <a:latin typeface="Courier New" panose="02070309020205020404" pitchFamily="49" charset="0"/>
                <a:cs typeface="Courier New" panose="02070309020205020404" pitchFamily="49" charset="0"/>
              </a:rPr>
              <a:t>href</a:t>
            </a:r>
            <a:r>
              <a:rPr lang="fr-FR" altLang="fr-FR" dirty="0">
                <a:solidFill>
                  <a:srgbClr val="000000"/>
                </a:solidFill>
                <a:latin typeface="Courier New" panose="02070309020205020404" pitchFamily="49" charset="0"/>
                <a:cs typeface="Courier New" panose="02070309020205020404" pitchFamily="49" charset="0"/>
              </a:rPr>
              <a:t>=</a:t>
            </a:r>
            <a:r>
              <a:rPr lang="fr-FR" altLang="fr-FR" b="1" dirty="0">
                <a:solidFill>
                  <a:srgbClr val="008000"/>
                </a:solidFill>
                <a:latin typeface="Courier New" panose="02070309020205020404" pitchFamily="49" charset="0"/>
                <a:cs typeface="Courier New" panose="02070309020205020404" pitchFamily="49" charset="0"/>
              </a:rPr>
              <a:t>"newLien.tn"</a:t>
            </a:r>
            <a:br>
              <a:rPr lang="fr-FR" altLang="fr-FR" b="1" dirty="0">
                <a:solidFill>
                  <a:srgbClr val="008000"/>
                </a:solidFill>
                <a:latin typeface="Courier New" panose="02070309020205020404" pitchFamily="49" charset="0"/>
                <a:cs typeface="Courier New" panose="02070309020205020404" pitchFamily="49" charset="0"/>
              </a:rPr>
            </a:br>
            <a:endParaRPr lang="fr-FR" dirty="0">
              <a:solidFill>
                <a:prstClr val="black"/>
              </a:solidFill>
              <a:latin typeface="Calibri"/>
              <a:cs typeface="+mn-cs"/>
            </a:endParaRPr>
          </a:p>
          <a:p>
            <a:pPr fontAlgn="auto">
              <a:spcBef>
                <a:spcPts val="0"/>
              </a:spcBef>
              <a:spcAft>
                <a:spcPts val="0"/>
              </a:spcAft>
            </a:pPr>
            <a:endParaRPr lang="fr-FR" dirty="0">
              <a:solidFill>
                <a:prstClr val="black"/>
              </a:solidFill>
              <a:latin typeface="Calibri"/>
              <a:cs typeface="+mn-cs"/>
            </a:endParaRPr>
          </a:p>
        </p:txBody>
      </p:sp>
      <p:sp>
        <p:nvSpPr>
          <p:cNvPr id="3" name="ZoneTexte 2"/>
          <p:cNvSpPr txBox="1"/>
          <p:nvPr/>
        </p:nvSpPr>
        <p:spPr>
          <a:xfrm>
            <a:off x="3580601" y="3293762"/>
            <a:ext cx="5486173" cy="1631216"/>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lautreLien</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lautrelien</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err="1">
                <a:solidFill>
                  <a:srgbClr val="7A7A43"/>
                </a:solidFill>
                <a:latin typeface="Courier New" panose="02070309020205020404" pitchFamily="49" charset="0"/>
                <a:cs typeface="Courier New" panose="02070309020205020404" pitchFamily="49" charset="0"/>
              </a:rPr>
              <a:t>alert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lautreLien</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href</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lautreLien</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href</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"newLien.tn"</a:t>
            </a:r>
            <a:br>
              <a:rPr lang="fr-FR" altLang="fr-FR" sz="1200" b="1" dirty="0">
                <a:solidFill>
                  <a:srgbClr val="008000"/>
                </a:solidFill>
                <a:latin typeface="Courier New" panose="02070309020205020404" pitchFamily="49" charset="0"/>
                <a:cs typeface="Courier New" panose="02070309020205020404" pitchFamily="49" charset="0"/>
              </a:rPr>
            </a:br>
            <a:endParaRPr lang="fr-FR" altLang="fr-FR" sz="2800" dirty="0">
              <a:latin typeface="Arial" panose="020B0604020202020204" pitchFamily="34" charset="0"/>
            </a:endParaRPr>
          </a:p>
          <a:p>
            <a:endParaRPr lang="fr-FR" sz="1200" dirty="0">
              <a:solidFill>
                <a:schemeClr val="tx1">
                  <a:lumMod val="50000"/>
                  <a:lumOff val="50000"/>
                </a:schemeClr>
              </a:solidFill>
              <a:latin typeface="Courier New" pitchFamily="49" charset="0"/>
              <a:cs typeface="Courier New" pitchFamily="49" charset="0"/>
            </a:endParaRPr>
          </a:p>
        </p:txBody>
      </p:sp>
      <p:sp>
        <p:nvSpPr>
          <p:cNvPr id="17" name="ZoneTexte 16"/>
          <p:cNvSpPr txBox="1"/>
          <p:nvPr/>
        </p:nvSpPr>
        <p:spPr>
          <a:xfrm>
            <a:off x="5210481" y="4784838"/>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test2.js</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0723472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le texte des balises </a:t>
            </a:r>
          </a:p>
        </p:txBody>
      </p:sp>
      <p:sp>
        <p:nvSpPr>
          <p:cNvPr id="12" name="Sous-titre 7"/>
          <p:cNvSpPr txBox="1">
            <a:spLocks/>
          </p:cNvSpPr>
          <p:nvPr/>
        </p:nvSpPr>
        <p:spPr>
          <a:xfrm rot="16200000" flipH="1">
            <a:off x="-781621" y="2841136"/>
            <a:ext cx="2727325"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66</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1090648" y="877253"/>
            <a:ext cx="7976126" cy="2308324"/>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innerHTML</a:t>
            </a:r>
            <a:r>
              <a:rPr lang="fr-FR" dirty="0" smtClean="0">
                <a:solidFill>
                  <a:schemeClr val="tx2"/>
                </a:solidFill>
                <a:latin typeface="Calibri"/>
                <a:cs typeface="+mn-cs"/>
              </a:rPr>
              <a:t> </a:t>
            </a:r>
            <a:r>
              <a:rPr lang="fr-FR" dirty="0" smtClean="0">
                <a:solidFill>
                  <a:prstClr val="black"/>
                </a:solidFill>
                <a:latin typeface="Calibri"/>
                <a:cs typeface="+mn-cs"/>
              </a:rPr>
              <a:t>: permet de récupérer du </a:t>
            </a:r>
            <a:r>
              <a:rPr lang="fr-FR" dirty="0" smtClean="0">
                <a:solidFill>
                  <a:schemeClr val="tx2"/>
                </a:solidFill>
                <a:latin typeface="Calibri"/>
                <a:cs typeface="+mn-cs"/>
              </a:rPr>
              <a:t>code html </a:t>
            </a:r>
            <a:r>
              <a:rPr lang="fr-FR" dirty="0" smtClean="0">
                <a:solidFill>
                  <a:prstClr val="black"/>
                </a:solidFill>
                <a:latin typeface="Calibri"/>
                <a:cs typeface="+mn-cs"/>
              </a:rPr>
              <a:t>enfant d’une balise. </a:t>
            </a: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Elle permet aussi d’ajouter directement du contenu HTML</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textContent</a:t>
            </a:r>
            <a:r>
              <a:rPr lang="fr-FR" dirty="0" smtClean="0">
                <a:solidFill>
                  <a:schemeClr val="tx2"/>
                </a:solidFill>
                <a:latin typeface="Calibri"/>
                <a:cs typeface="+mn-cs"/>
              </a:rPr>
              <a:t> </a:t>
            </a:r>
            <a:r>
              <a:rPr lang="fr-FR" dirty="0" smtClean="0">
                <a:solidFill>
                  <a:prstClr val="black"/>
                </a:solidFill>
                <a:latin typeface="Calibri"/>
                <a:cs typeface="+mn-cs"/>
              </a:rPr>
              <a:t>(dans sa version standard et </a:t>
            </a:r>
            <a:r>
              <a:rPr lang="fr-FR" b="1" dirty="0" err="1" smtClean="0">
                <a:solidFill>
                  <a:schemeClr val="tx2"/>
                </a:solidFill>
                <a:latin typeface="Calibri"/>
                <a:cs typeface="+mn-cs"/>
              </a:rPr>
              <a:t>innerText</a:t>
            </a:r>
            <a:r>
              <a:rPr lang="fr-FR" b="1" dirty="0" smtClean="0">
                <a:solidFill>
                  <a:schemeClr val="tx2"/>
                </a:solidFill>
                <a:latin typeface="Calibri"/>
                <a:cs typeface="+mn-cs"/>
              </a:rPr>
              <a:t> </a:t>
            </a:r>
            <a:r>
              <a:rPr lang="fr-FR" dirty="0" smtClean="0">
                <a:latin typeface="Calibri"/>
                <a:cs typeface="+mn-cs"/>
              </a:rPr>
              <a:t>qui n’est pas supporté par tous les navigateurs</a:t>
            </a:r>
            <a:r>
              <a:rPr lang="fr-FR" dirty="0" smtClean="0">
                <a:solidFill>
                  <a:prstClr val="black"/>
                </a:solidFill>
                <a:latin typeface="Calibri"/>
                <a:cs typeface="+mn-cs"/>
              </a:rPr>
              <a:t>) permet de faire le même travail que </a:t>
            </a:r>
            <a:r>
              <a:rPr lang="fr-FR" dirty="0" err="1" smtClean="0">
                <a:solidFill>
                  <a:prstClr val="black"/>
                </a:solidFill>
                <a:latin typeface="Calibri"/>
                <a:cs typeface="+mn-cs"/>
              </a:rPr>
              <a:t>innerHTML</a:t>
            </a:r>
            <a:r>
              <a:rPr lang="fr-FR" dirty="0" smtClean="0">
                <a:solidFill>
                  <a:prstClr val="black"/>
                </a:solidFill>
                <a:latin typeface="Calibri"/>
                <a:cs typeface="+mn-cs"/>
              </a:rPr>
              <a:t> sauf qu’elle supprime les balises HTML)</a:t>
            </a:r>
          </a:p>
          <a:p>
            <a:pPr fontAlgn="auto">
              <a:spcBef>
                <a:spcPts val="0"/>
              </a:spcBef>
              <a:spcAft>
                <a:spcPts val="0"/>
              </a:spcAft>
            </a:pPr>
            <a:endParaRPr lang="fr-FR" dirty="0">
              <a:solidFill>
                <a:prstClr val="black"/>
              </a:solidFill>
              <a:latin typeface="Calibri"/>
              <a:cs typeface="+mn-cs"/>
            </a:endParaRPr>
          </a:p>
        </p:txBody>
      </p:sp>
      <p:sp>
        <p:nvSpPr>
          <p:cNvPr id="13" name="ZoneTexte 12"/>
          <p:cNvSpPr txBox="1"/>
          <p:nvPr/>
        </p:nvSpPr>
        <p:spPr>
          <a:xfrm>
            <a:off x="5364981" y="2586384"/>
            <a:ext cx="4262037" cy="4154984"/>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monDiv</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a:solidFill>
                  <a:srgbClr val="660E7A"/>
                </a:solidFill>
                <a:latin typeface="Courier New" panose="02070309020205020404" pitchFamily="49" charset="0"/>
                <a:cs typeface="Courier New" panose="02070309020205020404" pitchFamily="49" charset="0"/>
              </a:rPr>
              <a:t>monDiv1</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"div1"</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"Je suis </a:t>
            </a:r>
            <a:r>
              <a:rPr lang="fr-FR" altLang="fr-FR" sz="1200" b="1" dirty="0" err="1">
                <a:solidFill>
                  <a:srgbClr val="008000"/>
                </a:solidFill>
                <a:latin typeface="Courier New" panose="02070309020205020404" pitchFamily="49" charset="0"/>
                <a:cs typeface="Courier New" panose="02070309020205020404" pitchFamily="49" charset="0"/>
              </a:rPr>
              <a:t>innerHTML</a:t>
            </a:r>
            <a:r>
              <a:rPr lang="fr-FR" altLang="fr-FR" sz="1200" b="1" dirty="0">
                <a:solidFill>
                  <a:srgbClr val="008000"/>
                </a:solidFill>
                <a:latin typeface="Courier New" panose="02070309020205020404" pitchFamily="49" charset="0"/>
                <a:cs typeface="Courier New" panose="02070309020205020404" pitchFamily="49" charset="0"/>
              </a:rPr>
              <a:t> voila ce que j'affiche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monDiv</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innerHTML</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endParaRPr lang="fr-FR" altLang="fr-FR" sz="1200" dirty="0" smtClean="0">
              <a:solidFill>
                <a:srgbClr val="000000"/>
              </a:solidFill>
              <a:latin typeface="Courier New" panose="02070309020205020404" pitchFamily="49" charset="0"/>
              <a:cs typeface="Courier New" panose="02070309020205020404" pitchFamily="49" charset="0"/>
            </a:endParaRPr>
          </a:p>
          <a:p>
            <a:pPr lvl="0" eaLnBrk="0" hangingPunct="0"/>
            <a:r>
              <a:rPr lang="fr-FR" altLang="fr-FR" sz="1200" b="1" dirty="0" smtClean="0">
                <a:solidFill>
                  <a:srgbClr val="660E7A"/>
                </a:solidFill>
                <a:latin typeface="Courier New" panose="02070309020205020404" pitchFamily="49" charset="0"/>
                <a:cs typeface="Courier New" panose="02070309020205020404" pitchFamily="49" charset="0"/>
              </a:rPr>
              <a:t>console</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smtClean="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"Je suis </a:t>
            </a:r>
            <a:r>
              <a:rPr lang="fr-FR" altLang="fr-FR" sz="1200" b="1" dirty="0" err="1">
                <a:solidFill>
                  <a:srgbClr val="008000"/>
                </a:solidFill>
                <a:latin typeface="Courier New" panose="02070309020205020404" pitchFamily="49" charset="0"/>
                <a:cs typeface="Courier New" panose="02070309020205020404" pitchFamily="49" charset="0"/>
              </a:rPr>
              <a:t>textContentt</a:t>
            </a:r>
            <a:r>
              <a:rPr lang="fr-FR" altLang="fr-FR" sz="1200" b="1" dirty="0">
                <a:solidFill>
                  <a:srgbClr val="008000"/>
                </a:solidFill>
                <a:latin typeface="Courier New" panose="02070309020205020404" pitchFamily="49" charset="0"/>
                <a:cs typeface="Courier New" panose="02070309020205020404" pitchFamily="49" charset="0"/>
              </a:rPr>
              <a:t> voila ce que j'affiche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monDiv1</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660E7A"/>
                </a:solidFill>
                <a:latin typeface="Courier New" panose="02070309020205020404" pitchFamily="49" charset="0"/>
                <a:cs typeface="Courier New" panose="02070309020205020404" pitchFamily="49" charset="0"/>
              </a:rPr>
              <a:t>textContent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endParaRPr lang="fr-FR" altLang="fr-FR" sz="1200" dirty="0" smtClean="0">
              <a:solidFill>
                <a:srgbClr val="000000"/>
              </a:solidFill>
              <a:latin typeface="Courier New" panose="02070309020205020404" pitchFamily="49" charset="0"/>
              <a:cs typeface="Courier New" panose="02070309020205020404" pitchFamily="49" charset="0"/>
            </a:endParaRPr>
          </a:p>
          <a:p>
            <a:pPr lvl="0" eaLnBrk="0" hangingPunct="0"/>
            <a:r>
              <a:rPr lang="fr-FR" altLang="fr-FR" sz="1200" b="1" i="1" dirty="0" smtClean="0">
                <a:solidFill>
                  <a:srgbClr val="660E7A"/>
                </a:solidFill>
                <a:latin typeface="Courier New" panose="02070309020205020404" pitchFamily="49" charset="0"/>
                <a:cs typeface="Courier New" panose="02070309020205020404" pitchFamily="49" charset="0"/>
              </a:rPr>
              <a:t>monDiv1</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b="1" dirty="0" smtClean="0">
                <a:solidFill>
                  <a:srgbClr val="660E7A"/>
                </a:solidFill>
                <a:latin typeface="Courier New" panose="02070309020205020404" pitchFamily="49" charset="0"/>
                <a:cs typeface="Courier New" panose="02070309020205020404" pitchFamily="49" charset="0"/>
              </a:rPr>
              <a:t>textContent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"I </a:t>
            </a:r>
            <a:r>
              <a:rPr lang="fr-FR" altLang="fr-FR" sz="1200" b="1" dirty="0" err="1">
                <a:solidFill>
                  <a:srgbClr val="008000"/>
                </a:solidFill>
                <a:latin typeface="Courier New" panose="02070309020205020404" pitchFamily="49" charset="0"/>
                <a:cs typeface="Courier New" panose="02070309020205020404" pitchFamily="49" charset="0"/>
              </a:rPr>
              <a:t>delete</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8000"/>
                </a:solidFill>
                <a:latin typeface="Courier New" panose="02070309020205020404" pitchFamily="49" charset="0"/>
                <a:cs typeface="Courier New" panose="02070309020205020404" pitchFamily="49" charset="0"/>
              </a:rPr>
              <a:t>every</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8000"/>
                </a:solidFill>
                <a:latin typeface="Courier New" panose="02070309020205020404" pitchFamily="49" charset="0"/>
                <a:cs typeface="Courier New" panose="02070309020205020404" pitchFamily="49" charset="0"/>
              </a:rPr>
              <a:t>thing</a:t>
            </a:r>
            <a:r>
              <a:rPr lang="fr-FR" altLang="fr-FR" sz="1200" b="1" dirty="0">
                <a:solidFill>
                  <a:srgbClr val="008000"/>
                </a:solidFill>
                <a:latin typeface="Courier New" panose="02070309020205020404" pitchFamily="49" charset="0"/>
                <a:cs typeface="Courier New" panose="02070309020205020404" pitchFamily="49" charset="0"/>
              </a:rPr>
              <a:t> in </a:t>
            </a:r>
            <a:r>
              <a:rPr lang="fr-FR" altLang="fr-FR" sz="1200" b="1" dirty="0" err="1">
                <a:solidFill>
                  <a:srgbClr val="008000"/>
                </a:solidFill>
                <a:latin typeface="Courier New" panose="02070309020205020404" pitchFamily="49" charset="0"/>
                <a:cs typeface="Courier New" panose="02070309020205020404" pitchFamily="49" charset="0"/>
              </a:rPr>
              <a:t>my</a:t>
            </a:r>
            <a:r>
              <a:rPr lang="fr-FR" altLang="fr-FR" sz="1200" b="1" dirty="0">
                <a:solidFill>
                  <a:srgbClr val="008000"/>
                </a:solidFill>
                <a:latin typeface="Courier New" panose="02070309020205020404" pitchFamily="49" charset="0"/>
                <a:cs typeface="Courier New" panose="02070309020205020404" pitchFamily="49" charset="0"/>
              </a:rPr>
              <a:t> road &lt;b&gt;</a:t>
            </a:r>
            <a:r>
              <a:rPr lang="fr-FR" altLang="fr-FR" sz="1200" b="1" dirty="0" err="1">
                <a:solidFill>
                  <a:srgbClr val="008000"/>
                </a:solidFill>
                <a:latin typeface="Courier New" panose="02070309020205020404" pitchFamily="49" charset="0"/>
                <a:cs typeface="Courier New" panose="02070309020205020404" pitchFamily="49" charset="0"/>
              </a:rPr>
              <a:t>i'm</a:t>
            </a:r>
            <a:r>
              <a:rPr lang="fr-FR" altLang="fr-FR" sz="1200" b="1" dirty="0">
                <a:solidFill>
                  <a:srgbClr val="008000"/>
                </a:solidFill>
                <a:latin typeface="Courier New" panose="02070309020205020404" pitchFamily="49" charset="0"/>
                <a:cs typeface="Courier New" panose="02070309020205020404" pitchFamily="49" charset="0"/>
              </a:rPr>
              <a:t> a </a:t>
            </a:r>
            <a:r>
              <a:rPr lang="fr-FR" altLang="fr-FR" sz="1200" b="1" dirty="0" err="1">
                <a:solidFill>
                  <a:srgbClr val="008000"/>
                </a:solidFill>
                <a:latin typeface="Courier New" panose="02070309020205020404" pitchFamily="49" charset="0"/>
                <a:cs typeface="Courier New" panose="02070309020205020404" pitchFamily="49" charset="0"/>
              </a:rPr>
              <a:t>monster</a:t>
            </a:r>
            <a:r>
              <a:rPr lang="fr-FR" altLang="fr-FR" sz="1200" b="1" dirty="0">
                <a:solidFill>
                  <a:srgbClr val="008000"/>
                </a:solidFill>
                <a:latin typeface="Courier New" panose="02070309020205020404" pitchFamily="49" charset="0"/>
                <a:cs typeface="Courier New" panose="02070309020205020404" pitchFamily="49" charset="0"/>
              </a:rPr>
              <a:t> 3:)&lt;/b&gt; "</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endParaRPr lang="fr-FR" altLang="fr-FR" sz="1200" dirty="0" smtClean="0">
              <a:solidFill>
                <a:srgbClr val="000000"/>
              </a:solidFill>
              <a:latin typeface="Courier New" panose="02070309020205020404" pitchFamily="49" charset="0"/>
              <a:cs typeface="Courier New" panose="02070309020205020404" pitchFamily="49" charset="0"/>
            </a:endParaRPr>
          </a:p>
          <a:p>
            <a:pPr lvl="0" eaLnBrk="0" hangingPunct="0"/>
            <a:r>
              <a:rPr lang="fr-FR" altLang="fr-FR" sz="1200" b="1" i="1" dirty="0" err="1" smtClean="0">
                <a:solidFill>
                  <a:srgbClr val="660E7A"/>
                </a:solidFill>
                <a:latin typeface="Courier New" panose="02070309020205020404" pitchFamily="49" charset="0"/>
                <a:cs typeface="Courier New" panose="02070309020205020404" pitchFamily="49" charset="0"/>
              </a:rPr>
              <a:t>monDiv</a:t>
            </a:r>
            <a:r>
              <a:rPr lang="fr-FR" altLang="fr-FR" sz="1200" dirty="0" err="1" smtClean="0">
                <a:solidFill>
                  <a:srgbClr val="000000"/>
                </a:solidFill>
                <a:latin typeface="Courier New" panose="02070309020205020404" pitchFamily="49" charset="0"/>
                <a:cs typeface="Courier New" panose="02070309020205020404" pitchFamily="49" charset="0"/>
              </a:rPr>
              <a:t>.</a:t>
            </a:r>
            <a:r>
              <a:rPr lang="fr-FR" altLang="fr-FR" sz="1200" b="1" dirty="0" err="1" smtClean="0">
                <a:solidFill>
                  <a:srgbClr val="660E7A"/>
                </a:solidFill>
                <a:latin typeface="Courier New" panose="02070309020205020404" pitchFamily="49" charset="0"/>
                <a:cs typeface="Courier New" panose="02070309020205020404" pitchFamily="49" charset="0"/>
              </a:rPr>
              <a:t>innerHTML</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"I </a:t>
            </a:r>
            <a:r>
              <a:rPr lang="fr-FR" altLang="fr-FR" sz="1200" b="1" dirty="0" err="1">
                <a:solidFill>
                  <a:srgbClr val="008000"/>
                </a:solidFill>
                <a:latin typeface="Courier New" panose="02070309020205020404" pitchFamily="49" charset="0"/>
                <a:cs typeface="Courier New" panose="02070309020205020404" pitchFamily="49" charset="0"/>
              </a:rPr>
              <a:t>delete</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8000"/>
                </a:solidFill>
                <a:latin typeface="Courier New" panose="02070309020205020404" pitchFamily="49" charset="0"/>
                <a:cs typeface="Courier New" panose="02070309020205020404" pitchFamily="49" charset="0"/>
              </a:rPr>
              <a:t>every</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8000"/>
                </a:solidFill>
                <a:latin typeface="Courier New" panose="02070309020205020404" pitchFamily="49" charset="0"/>
                <a:cs typeface="Courier New" panose="02070309020205020404" pitchFamily="49" charset="0"/>
              </a:rPr>
              <a:t>thing</a:t>
            </a:r>
            <a:r>
              <a:rPr lang="fr-FR" altLang="fr-FR" sz="1200" b="1" dirty="0">
                <a:solidFill>
                  <a:srgbClr val="008000"/>
                </a:solidFill>
                <a:latin typeface="Courier New" panose="02070309020205020404" pitchFamily="49" charset="0"/>
                <a:cs typeface="Courier New" panose="02070309020205020404" pitchFamily="49" charset="0"/>
              </a:rPr>
              <a:t> in </a:t>
            </a:r>
            <a:r>
              <a:rPr lang="fr-FR" altLang="fr-FR" sz="1200" b="1" dirty="0" err="1">
                <a:solidFill>
                  <a:srgbClr val="008000"/>
                </a:solidFill>
                <a:latin typeface="Courier New" panose="02070309020205020404" pitchFamily="49" charset="0"/>
                <a:cs typeface="Courier New" panose="02070309020205020404" pitchFamily="49" charset="0"/>
              </a:rPr>
              <a:t>my</a:t>
            </a:r>
            <a:r>
              <a:rPr lang="fr-FR" altLang="fr-FR" sz="1200" b="1" dirty="0">
                <a:solidFill>
                  <a:srgbClr val="008000"/>
                </a:solidFill>
                <a:latin typeface="Courier New" panose="02070309020205020404" pitchFamily="49" charset="0"/>
                <a:cs typeface="Courier New" panose="02070309020205020404" pitchFamily="49" charset="0"/>
              </a:rPr>
              <a:t> road &lt;b&gt;</a:t>
            </a:r>
            <a:r>
              <a:rPr lang="fr-FR" altLang="fr-FR" sz="1200" b="1" dirty="0" err="1">
                <a:solidFill>
                  <a:srgbClr val="008000"/>
                </a:solidFill>
                <a:latin typeface="Courier New" panose="02070309020205020404" pitchFamily="49" charset="0"/>
                <a:cs typeface="Courier New" panose="02070309020205020404" pitchFamily="49" charset="0"/>
              </a:rPr>
              <a:t>i'm</a:t>
            </a:r>
            <a:r>
              <a:rPr lang="fr-FR" altLang="fr-FR" sz="1200" b="1" dirty="0">
                <a:solidFill>
                  <a:srgbClr val="008000"/>
                </a:solidFill>
                <a:latin typeface="Courier New" panose="02070309020205020404" pitchFamily="49" charset="0"/>
                <a:cs typeface="Courier New" panose="02070309020205020404" pitchFamily="49" charset="0"/>
              </a:rPr>
              <a:t> a </a:t>
            </a:r>
            <a:r>
              <a:rPr lang="fr-FR" altLang="fr-FR" sz="1200" b="1" dirty="0" err="1">
                <a:solidFill>
                  <a:srgbClr val="008000"/>
                </a:solidFill>
                <a:latin typeface="Courier New" panose="02070309020205020404" pitchFamily="49" charset="0"/>
                <a:cs typeface="Courier New" panose="02070309020205020404" pitchFamily="49" charset="0"/>
              </a:rPr>
              <a:t>monster</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8000"/>
                </a:solidFill>
                <a:latin typeface="Courier New" panose="02070309020205020404" pitchFamily="49" charset="0"/>
                <a:cs typeface="Courier New" panose="02070309020205020404" pitchFamily="49" charset="0"/>
              </a:rPr>
              <a:t>too</a:t>
            </a:r>
            <a:r>
              <a:rPr lang="fr-FR" altLang="fr-FR" sz="1200" b="1" dirty="0">
                <a:solidFill>
                  <a:srgbClr val="008000"/>
                </a:solidFill>
                <a:latin typeface="Courier New" panose="02070309020205020404" pitchFamily="49" charset="0"/>
                <a:cs typeface="Courier New" panose="02070309020205020404" pitchFamily="49" charset="0"/>
              </a:rPr>
              <a:t> 3:)&lt;/b&gt; "</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endParaRPr lang="fr-FR" altLang="fr-FR" sz="1200" dirty="0" smtClean="0">
              <a:solidFill>
                <a:srgbClr val="000000"/>
              </a:solidFill>
              <a:latin typeface="Courier New" panose="02070309020205020404" pitchFamily="49" charset="0"/>
              <a:cs typeface="Courier New" panose="02070309020205020404" pitchFamily="49" charset="0"/>
            </a:endParaRPr>
          </a:p>
          <a:p>
            <a:pPr lvl="0" eaLnBrk="0" hangingPunct="0"/>
            <a:r>
              <a:rPr lang="fr-FR" altLang="fr-FR" sz="1200" b="1" dirty="0" smtClean="0">
                <a:solidFill>
                  <a:srgbClr val="660E7A"/>
                </a:solidFill>
                <a:latin typeface="Courier New" panose="02070309020205020404" pitchFamily="49" charset="0"/>
                <a:cs typeface="Courier New" panose="02070309020205020404" pitchFamily="49" charset="0"/>
              </a:rPr>
              <a:t>console</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smtClean="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"Je suis </a:t>
            </a:r>
            <a:r>
              <a:rPr lang="fr-FR" altLang="fr-FR" sz="1200" b="1" dirty="0" err="1">
                <a:solidFill>
                  <a:srgbClr val="008000"/>
                </a:solidFill>
                <a:latin typeface="Courier New" panose="02070309020205020404" pitchFamily="49" charset="0"/>
                <a:cs typeface="Courier New" panose="02070309020205020404" pitchFamily="49" charset="0"/>
              </a:rPr>
              <a:t>innerHTML</a:t>
            </a:r>
            <a:r>
              <a:rPr lang="fr-FR" altLang="fr-FR" sz="1200" b="1" dirty="0">
                <a:solidFill>
                  <a:srgbClr val="008000"/>
                </a:solidFill>
                <a:latin typeface="Courier New" panose="02070309020205020404" pitchFamily="49" charset="0"/>
                <a:cs typeface="Courier New" panose="02070309020205020404" pitchFamily="49" charset="0"/>
              </a:rPr>
              <a:t> voila ce que j'affiche </a:t>
            </a:r>
            <a:r>
              <a:rPr lang="fr-FR" altLang="fr-FR" sz="1200" b="1" dirty="0" err="1">
                <a:solidFill>
                  <a:srgbClr val="008000"/>
                </a:solidFill>
                <a:latin typeface="Courier New" panose="02070309020205020404" pitchFamily="49" charset="0"/>
                <a:cs typeface="Courier New" panose="02070309020205020404" pitchFamily="49" charset="0"/>
              </a:rPr>
              <a:t>apres</a:t>
            </a:r>
            <a:r>
              <a:rPr lang="fr-FR" altLang="fr-FR" sz="1200" b="1" dirty="0">
                <a:solidFill>
                  <a:srgbClr val="008000"/>
                </a:solidFill>
                <a:latin typeface="Courier New" panose="02070309020205020404" pitchFamily="49" charset="0"/>
                <a:cs typeface="Courier New" panose="02070309020205020404" pitchFamily="49" charset="0"/>
              </a:rPr>
              <a:t> modification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monDiv</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innerHTML</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endParaRPr lang="fr-FR" altLang="fr-FR" sz="1200" dirty="0" smtClean="0">
              <a:solidFill>
                <a:srgbClr val="000000"/>
              </a:solidFill>
              <a:latin typeface="Courier New" panose="02070309020205020404" pitchFamily="49" charset="0"/>
              <a:cs typeface="Courier New" panose="02070309020205020404" pitchFamily="49" charset="0"/>
            </a:endParaRPr>
          </a:p>
          <a:p>
            <a:pPr lvl="0" eaLnBrk="0" hangingPunct="0"/>
            <a:r>
              <a:rPr lang="fr-FR" altLang="fr-FR" sz="1200" b="1" dirty="0" smtClean="0">
                <a:solidFill>
                  <a:srgbClr val="660E7A"/>
                </a:solidFill>
                <a:latin typeface="Courier New" panose="02070309020205020404" pitchFamily="49" charset="0"/>
                <a:cs typeface="Courier New" panose="02070309020205020404" pitchFamily="49" charset="0"/>
              </a:rPr>
              <a:t>console</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smtClean="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"Je suis </a:t>
            </a:r>
            <a:r>
              <a:rPr lang="fr-FR" altLang="fr-FR" sz="1200" b="1" dirty="0" err="1">
                <a:solidFill>
                  <a:srgbClr val="008000"/>
                </a:solidFill>
                <a:latin typeface="Courier New" panose="02070309020205020404" pitchFamily="49" charset="0"/>
                <a:cs typeface="Courier New" panose="02070309020205020404" pitchFamily="49" charset="0"/>
              </a:rPr>
              <a:t>textContent</a:t>
            </a:r>
            <a:r>
              <a:rPr lang="fr-FR" altLang="fr-FR" sz="1200" b="1" dirty="0">
                <a:solidFill>
                  <a:srgbClr val="008000"/>
                </a:solidFill>
                <a:latin typeface="Courier New" panose="02070309020205020404" pitchFamily="49" charset="0"/>
                <a:cs typeface="Courier New" panose="02070309020205020404" pitchFamily="49" charset="0"/>
              </a:rPr>
              <a:t> voila ce que j'affiche </a:t>
            </a:r>
            <a:r>
              <a:rPr lang="fr-FR" altLang="fr-FR" sz="1200" b="1" dirty="0" err="1">
                <a:solidFill>
                  <a:srgbClr val="008000"/>
                </a:solidFill>
                <a:latin typeface="Courier New" panose="02070309020205020404" pitchFamily="49" charset="0"/>
                <a:cs typeface="Courier New" panose="02070309020205020404" pitchFamily="49" charset="0"/>
              </a:rPr>
              <a:t>apres</a:t>
            </a:r>
            <a:r>
              <a:rPr lang="fr-FR" altLang="fr-FR" sz="1200" b="1" dirty="0">
                <a:solidFill>
                  <a:srgbClr val="008000"/>
                </a:solidFill>
                <a:latin typeface="Courier New" panose="02070309020205020404" pitchFamily="49" charset="0"/>
                <a:cs typeface="Courier New" panose="02070309020205020404" pitchFamily="49" charset="0"/>
              </a:rPr>
              <a:t> modification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monDiv1</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660E7A"/>
                </a:solidFill>
                <a:latin typeface="Courier New" panose="02070309020205020404" pitchFamily="49" charset="0"/>
                <a:cs typeface="Courier New" panose="02070309020205020404" pitchFamily="49" charset="0"/>
              </a:rPr>
              <a:t>textContent</a:t>
            </a:r>
            <a:r>
              <a:rPr lang="fr-FR" altLang="fr-FR" sz="1200" dirty="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a:p>
            <a:endParaRPr lang="fr-FR" sz="1200" dirty="0">
              <a:solidFill>
                <a:schemeClr val="tx1">
                  <a:lumMod val="50000"/>
                  <a:lumOff val="50000"/>
                </a:schemeClr>
              </a:solidFill>
              <a:latin typeface="Courier New" pitchFamily="49" charset="0"/>
              <a:cs typeface="Courier New" pitchFamily="49" charset="0"/>
            </a:endParaRPr>
          </a:p>
        </p:txBody>
      </p:sp>
      <p:sp>
        <p:nvSpPr>
          <p:cNvPr id="14" name="ZoneTexte 13"/>
          <p:cNvSpPr txBox="1"/>
          <p:nvPr/>
        </p:nvSpPr>
        <p:spPr>
          <a:xfrm>
            <a:off x="6546494" y="6468543"/>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test4.js</a:t>
            </a:r>
            <a:endParaRPr lang="fr-FR" dirty="0">
              <a:solidFill>
                <a:schemeClr val="tx1">
                  <a:lumMod val="50000"/>
                  <a:lumOff val="50000"/>
                </a:schemeClr>
              </a:solidFill>
              <a:latin typeface="Courier New" pitchFamily="49" charset="0"/>
              <a:cs typeface="Courier New" pitchFamily="49" charset="0"/>
            </a:endParaRPr>
          </a:p>
        </p:txBody>
      </p:sp>
      <p:sp>
        <p:nvSpPr>
          <p:cNvPr id="15" name="ZoneTexte 14"/>
          <p:cNvSpPr txBox="1"/>
          <p:nvPr/>
        </p:nvSpPr>
        <p:spPr>
          <a:xfrm>
            <a:off x="1214655" y="2996952"/>
            <a:ext cx="3974005" cy="3600986"/>
          </a:xfrm>
          <a:prstGeom prst="rect">
            <a:avLst/>
          </a:prstGeom>
          <a:solidFill>
            <a:schemeClr val="bg1">
              <a:lumMod val="95000"/>
            </a:schemeClr>
          </a:solidFill>
          <a:ln>
            <a:solidFill>
              <a:srgbClr val="0070C0"/>
            </a:solidFill>
          </a:ln>
        </p:spPr>
        <p:txBody>
          <a:bodyPr wrap="square" rtlCol="0">
            <a:spAutoFit/>
          </a:bodyPr>
          <a:lstStyle/>
          <a:p>
            <a:pPr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smtClean="0">
                <a:solidFill>
                  <a:srgbClr val="000000"/>
                </a:solidFill>
                <a:latin typeface="Courier New" panose="02070309020205020404" pitchFamily="49" charset="0"/>
                <a:cs typeface="Courier New" panose="02070309020205020404" pitchFamily="49" charset="0"/>
              </a:rPr>
              <a:t>&gt;</a:t>
            </a:r>
          </a:p>
          <a:p>
            <a:pPr eaLnBrk="0" hangingPunct="0"/>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p</a:t>
            </a:r>
            <a:r>
              <a:rPr lang="fr-FR" altLang="fr-FR" sz="1200" dirty="0">
                <a:solidFill>
                  <a:srgbClr val="000000"/>
                </a:solidFill>
                <a:latin typeface="Courier New" panose="02070309020205020404" pitchFamily="49" charset="0"/>
                <a:cs typeface="Courier New" panose="02070309020205020404" pitchFamily="49" charset="0"/>
              </a:rPr>
              <a:t>&gt;Je suis dans la div d'id div&lt;/</a:t>
            </a:r>
            <a:r>
              <a:rPr lang="fr-FR" altLang="fr-FR" sz="1200" b="1" dirty="0">
                <a:solidFill>
                  <a:srgbClr val="000080"/>
                </a:solidFill>
                <a:latin typeface="Courier New" panose="02070309020205020404" pitchFamily="49" charset="0"/>
                <a:cs typeface="Courier New" panose="02070309020205020404" pitchFamily="49" charset="0"/>
              </a:rPr>
              <a:t>p</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"div1"</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p</a:t>
            </a:r>
            <a:r>
              <a:rPr lang="fr-FR" altLang="fr-FR" sz="1200" dirty="0">
                <a:solidFill>
                  <a:srgbClr val="000000"/>
                </a:solidFill>
                <a:latin typeface="Courier New" panose="02070309020205020404" pitchFamily="49" charset="0"/>
                <a:cs typeface="Courier New" panose="02070309020205020404" pitchFamily="49" charset="0"/>
              </a:rPr>
              <a:t>&gt;Je suis dans la div d'id div1&lt;/</a:t>
            </a:r>
            <a:r>
              <a:rPr lang="fr-FR" altLang="fr-FR" sz="1200" b="1" dirty="0">
                <a:solidFill>
                  <a:srgbClr val="000080"/>
                </a:solidFill>
                <a:latin typeface="Courier New" panose="02070309020205020404" pitchFamily="49" charset="0"/>
                <a:cs typeface="Courier New" panose="02070309020205020404" pitchFamily="49" charset="0"/>
              </a:rPr>
              <a:t>p</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"test4.js"</a:t>
            </a:r>
            <a:r>
              <a:rPr lang="fr-FR" altLang="fr-FR" sz="1200" dirty="0">
                <a:solidFill>
                  <a:srgbClr val="000000"/>
                </a:solidFill>
                <a:latin typeface="Courier New" panose="02070309020205020404" pitchFamily="49" charset="0"/>
                <a:cs typeface="Courier New" panose="02070309020205020404" pitchFamily="49" charset="0"/>
              </a:rPr>
              <a:t>&gt;&lt;/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endParaRPr lang="fr-FR" altLang="fr-FR" sz="1200" dirty="0" smtClean="0">
              <a:solidFill>
                <a:srgbClr val="000000"/>
              </a:solidFill>
              <a:latin typeface="Courier New" panose="02070309020205020404" pitchFamily="49" charset="0"/>
              <a:cs typeface="Courier New" panose="02070309020205020404" pitchFamily="49" charset="0"/>
            </a:endParaRPr>
          </a:p>
          <a:p>
            <a:pPr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1200" dirty="0">
              <a:latin typeface="Arial" panose="020B0604020202020204" pitchFamily="34" charset="0"/>
            </a:endParaRPr>
          </a:p>
          <a:p>
            <a:pPr lvl="0" eaLnBrk="0" hangingPunct="0"/>
            <a:endParaRPr lang="fr-FR" altLang="fr-FR" sz="1200" dirty="0">
              <a:latin typeface="Arial" panose="020B0604020202020204" pitchFamily="34" charset="0"/>
            </a:endParaRPr>
          </a:p>
        </p:txBody>
      </p:sp>
      <p:sp>
        <p:nvSpPr>
          <p:cNvPr id="17" name="ZoneTexte 16"/>
          <p:cNvSpPr txBox="1"/>
          <p:nvPr/>
        </p:nvSpPr>
        <p:spPr>
          <a:xfrm>
            <a:off x="1941517" y="6360018"/>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0717255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le texte des balises </a:t>
            </a:r>
          </a:p>
        </p:txBody>
      </p:sp>
      <p:sp>
        <p:nvSpPr>
          <p:cNvPr id="12" name="Sous-titre 7"/>
          <p:cNvSpPr txBox="1">
            <a:spLocks/>
          </p:cNvSpPr>
          <p:nvPr/>
        </p:nvSpPr>
        <p:spPr>
          <a:xfrm rot="16200000" flipH="1">
            <a:off x="-781621" y="2841136"/>
            <a:ext cx="2727325"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67</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3595663" y="5301208"/>
            <a:ext cx="2520280" cy="369332"/>
          </a:xfrm>
          <a:prstGeom prst="rect">
            <a:avLst/>
          </a:prstGeom>
          <a:solidFill>
            <a:schemeClr val="bg1">
              <a:lumMod val="95000"/>
            </a:schemeClr>
          </a:solidFill>
          <a:ln>
            <a:solidFill>
              <a:srgbClr val="0070C0"/>
            </a:solidFill>
          </a:ln>
        </p:spPr>
        <p:txBody>
          <a:bodyPr wrap="square" rtlCol="0">
            <a:spAutoFit/>
          </a:bodyPr>
          <a:lstStyle/>
          <a:p>
            <a:pPr algn="ctr"/>
            <a:r>
              <a:rPr lang="fr-FR" dirty="0" smtClean="0">
                <a:solidFill>
                  <a:schemeClr val="tx1">
                    <a:lumMod val="50000"/>
                    <a:lumOff val="50000"/>
                  </a:schemeClr>
                </a:solidFill>
                <a:latin typeface="Courier New" pitchFamily="49" charset="0"/>
                <a:cs typeface="Courier New" pitchFamily="49" charset="0"/>
              </a:rPr>
              <a:t>console</a:t>
            </a:r>
            <a:endParaRPr lang="fr-FR" dirty="0">
              <a:solidFill>
                <a:schemeClr val="tx1">
                  <a:lumMod val="50000"/>
                  <a:lumOff val="50000"/>
                </a:schemeClr>
              </a:solidFill>
              <a:latin typeface="Courier New" pitchFamily="49" charset="0"/>
              <a:cs typeface="Courier New" pitchFamily="49" charset="0"/>
            </a:endParaRPr>
          </a:p>
        </p:txBody>
      </p:sp>
      <p:pic>
        <p:nvPicPr>
          <p:cNvPr id="2" name="Image 1"/>
          <p:cNvPicPr>
            <a:picLocks noChangeAspect="1"/>
          </p:cNvPicPr>
          <p:nvPr/>
        </p:nvPicPr>
        <p:blipFill>
          <a:blip r:embed="rId4"/>
          <a:stretch>
            <a:fillRect/>
          </a:stretch>
        </p:blipFill>
        <p:spPr>
          <a:xfrm>
            <a:off x="1024113" y="2422533"/>
            <a:ext cx="8667750" cy="2419350"/>
          </a:xfrm>
          <a:prstGeom prst="rect">
            <a:avLst/>
          </a:prstGeom>
        </p:spPr>
      </p:pic>
    </p:spTree>
    <p:extLst>
      <p:ext uri="{BB962C8B-B14F-4D97-AF65-F5344CB8AC3E}">
        <p14:creationId xmlns:p14="http://schemas.microsoft.com/office/powerpoint/2010/main" val="38002476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smtClean="0"/>
              <a:t>Quelques méthodes </a:t>
            </a:r>
            <a:r>
              <a:rPr lang="fr-FR" sz="3100" dirty="0"/>
              <a:t>utiles</a:t>
            </a:r>
          </a:p>
        </p:txBody>
      </p:sp>
      <p:sp>
        <p:nvSpPr>
          <p:cNvPr id="12" name="Sous-titre 7"/>
          <p:cNvSpPr txBox="1">
            <a:spLocks/>
          </p:cNvSpPr>
          <p:nvPr/>
        </p:nvSpPr>
        <p:spPr>
          <a:xfrm rot="16200000" flipH="1">
            <a:off x="-1038139" y="2930537"/>
            <a:ext cx="3384376"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68</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1090648" y="877253"/>
            <a:ext cx="7976126" cy="3693319"/>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Il existe quelques méthodes très utiles qui renseigne sur les éléments du DOM </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nodeType</a:t>
            </a:r>
            <a:r>
              <a:rPr lang="fr-FR" dirty="0" smtClean="0">
                <a:solidFill>
                  <a:schemeClr val="tx2"/>
                </a:solidFill>
                <a:latin typeface="Calibri"/>
                <a:cs typeface="+mn-cs"/>
              </a:rPr>
              <a:t> </a:t>
            </a:r>
            <a:r>
              <a:rPr lang="fr-FR" dirty="0" smtClean="0">
                <a:solidFill>
                  <a:prstClr val="black"/>
                </a:solidFill>
                <a:latin typeface="Calibri"/>
                <a:cs typeface="+mn-cs"/>
              </a:rPr>
              <a:t>permet de récupérer le type d’un nœud du DOM. Elle retourne un numéro qui correspond au type du nœud. Les types les plus courants sont  :</a:t>
            </a: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1 </a:t>
            </a:r>
            <a:r>
              <a:rPr lang="fr-FR" dirty="0" err="1" smtClean="0">
                <a:solidFill>
                  <a:prstClr val="black"/>
                </a:solidFill>
                <a:latin typeface="Calibri"/>
                <a:cs typeface="+mn-cs"/>
              </a:rPr>
              <a:t>Element</a:t>
            </a:r>
            <a:endParaRPr lang="fr-FR" dirty="0" smtClean="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2 attribut</a:t>
            </a: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3 texte</a:t>
            </a: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8 commentaire</a:t>
            </a:r>
          </a:p>
          <a:p>
            <a:pPr marL="742950" lvl="1"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lvl="1" algn="just" fontAlgn="auto">
              <a:spcBef>
                <a:spcPts val="0"/>
              </a:spcBef>
              <a:spcAft>
                <a:spcPts val="0"/>
              </a:spcAft>
            </a:pPr>
            <a:endParaRPr lang="fr-FR" dirty="0" smtClean="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nodeName</a:t>
            </a:r>
            <a:r>
              <a:rPr lang="fr-FR" dirty="0" smtClean="0">
                <a:solidFill>
                  <a:schemeClr val="tx2"/>
                </a:solidFill>
                <a:latin typeface="Calibri"/>
                <a:cs typeface="+mn-cs"/>
              </a:rPr>
              <a:t> </a:t>
            </a:r>
            <a:r>
              <a:rPr lang="fr-FR" dirty="0" smtClean="0">
                <a:solidFill>
                  <a:prstClr val="black"/>
                </a:solidFill>
                <a:latin typeface="Calibri"/>
                <a:cs typeface="+mn-cs"/>
              </a:rPr>
              <a:t>permet de récupérer le nom du nœud en MAJISCULE.</a:t>
            </a: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fontAlgn="auto">
              <a:spcBef>
                <a:spcPts val="0"/>
              </a:spcBef>
              <a:spcAft>
                <a:spcPts val="0"/>
              </a:spcAft>
            </a:pPr>
            <a:endParaRPr lang="fr-FR" dirty="0">
              <a:solidFill>
                <a:prstClr val="black"/>
              </a:solidFill>
              <a:latin typeface="Calibri"/>
              <a:cs typeface="+mn-cs"/>
            </a:endParaRPr>
          </a:p>
        </p:txBody>
      </p:sp>
    </p:spTree>
    <p:extLst>
      <p:ext uri="{BB962C8B-B14F-4D97-AF65-F5344CB8AC3E}">
        <p14:creationId xmlns:p14="http://schemas.microsoft.com/office/powerpoint/2010/main" val="31168320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Se déplacer dans le DOM</a:t>
            </a:r>
          </a:p>
        </p:txBody>
      </p:sp>
      <p:sp>
        <p:nvSpPr>
          <p:cNvPr id="12" name="Sous-titre 7"/>
          <p:cNvSpPr txBox="1">
            <a:spLocks/>
          </p:cNvSpPr>
          <p:nvPr/>
        </p:nvSpPr>
        <p:spPr>
          <a:xfrm rot="16200000" flipH="1">
            <a:off x="-709613" y="2841136"/>
            <a:ext cx="2727325"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69</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1108899" y="1849690"/>
            <a:ext cx="7976126" cy="4247317"/>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rPr>
              <a:t>childNodes</a:t>
            </a:r>
            <a:r>
              <a:rPr lang="fr-FR" dirty="0" smtClean="0">
                <a:solidFill>
                  <a:schemeClr val="tx2"/>
                </a:solidFill>
                <a:latin typeface="Calibri"/>
              </a:rPr>
              <a:t> </a:t>
            </a:r>
            <a:r>
              <a:rPr lang="fr-FR" dirty="0" smtClean="0">
                <a:solidFill>
                  <a:prstClr val="black"/>
                </a:solidFill>
                <a:latin typeface="Calibri"/>
              </a:rPr>
              <a:t>permet de retourner un tableau contenant l’ensemble des nœuds fils.</a:t>
            </a:r>
            <a:endParaRPr lang="fr-FR" dirty="0">
              <a:solidFill>
                <a:prstClr val="black"/>
              </a:solidFill>
              <a:latin typeface="Calibri"/>
            </a:endParaRPr>
          </a:p>
          <a:p>
            <a:pPr marL="285750"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rPr>
              <a:t>nextSibling</a:t>
            </a:r>
            <a:r>
              <a:rPr lang="fr-FR" dirty="0" smtClean="0">
                <a:solidFill>
                  <a:schemeClr val="tx2"/>
                </a:solidFill>
                <a:latin typeface="Calibri"/>
              </a:rPr>
              <a:t> </a:t>
            </a:r>
            <a:r>
              <a:rPr lang="fr-FR" dirty="0" smtClean="0">
                <a:solidFill>
                  <a:prstClr val="black"/>
                </a:solidFill>
                <a:latin typeface="Calibri"/>
              </a:rPr>
              <a:t>permet d’accéder au nœud suivant donc au frère suivant d’un nœud </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rPr>
              <a:t>previousSibling</a:t>
            </a:r>
            <a:r>
              <a:rPr lang="fr-FR" dirty="0" smtClean="0">
                <a:solidFill>
                  <a:schemeClr val="tx2"/>
                </a:solidFill>
                <a:latin typeface="Calibri"/>
              </a:rPr>
              <a:t> </a:t>
            </a:r>
            <a:r>
              <a:rPr lang="fr-FR" dirty="0">
                <a:solidFill>
                  <a:prstClr val="black"/>
                </a:solidFill>
                <a:latin typeface="Calibri"/>
              </a:rPr>
              <a:t>permet d’accéder au nœud </a:t>
            </a:r>
            <a:r>
              <a:rPr lang="fr-FR" dirty="0" smtClean="0">
                <a:solidFill>
                  <a:prstClr val="black"/>
                </a:solidFill>
                <a:latin typeface="Calibri"/>
              </a:rPr>
              <a:t>précédent </a:t>
            </a:r>
            <a:r>
              <a:rPr lang="fr-FR" dirty="0">
                <a:solidFill>
                  <a:prstClr val="black"/>
                </a:solidFill>
                <a:latin typeface="Calibri"/>
              </a:rPr>
              <a:t>donc au frère </a:t>
            </a:r>
            <a:r>
              <a:rPr lang="fr-FR" dirty="0" smtClean="0">
                <a:solidFill>
                  <a:prstClr val="black"/>
                </a:solidFill>
                <a:latin typeface="Calibri"/>
              </a:rPr>
              <a:t>précédent </a:t>
            </a:r>
            <a:r>
              <a:rPr lang="fr-FR" dirty="0">
                <a:solidFill>
                  <a:prstClr val="black"/>
                </a:solidFill>
                <a:latin typeface="Calibri"/>
              </a:rPr>
              <a:t>d’un nœud </a:t>
            </a:r>
          </a:p>
          <a:p>
            <a:pPr marL="285750"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rPr>
              <a:t>nextElementSibling</a:t>
            </a:r>
            <a:r>
              <a:rPr lang="fr-FR" dirty="0" smtClean="0">
                <a:solidFill>
                  <a:schemeClr val="tx2"/>
                </a:solidFill>
                <a:latin typeface="Calibri"/>
              </a:rPr>
              <a:t> </a:t>
            </a:r>
            <a:r>
              <a:rPr lang="fr-FR" dirty="0">
                <a:solidFill>
                  <a:prstClr val="black"/>
                </a:solidFill>
                <a:latin typeface="Calibri"/>
              </a:rPr>
              <a:t>permet d’accéder </a:t>
            </a:r>
            <a:r>
              <a:rPr lang="fr-FR" dirty="0" smtClean="0">
                <a:solidFill>
                  <a:prstClr val="black"/>
                </a:solidFill>
                <a:latin typeface="Calibri"/>
              </a:rPr>
              <a:t>à l’élément HTML suivant </a:t>
            </a:r>
            <a:r>
              <a:rPr lang="fr-FR" dirty="0">
                <a:solidFill>
                  <a:prstClr val="black"/>
                </a:solidFill>
                <a:latin typeface="Calibri"/>
              </a:rPr>
              <a:t>donc au frère suivant d’un nœud </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endParaRPr>
          </a:p>
          <a:p>
            <a:pPr marL="285750" indent="-285750" algn="just" fontAlgn="auto">
              <a:spcBef>
                <a:spcPts val="0"/>
              </a:spcBef>
              <a:spcAft>
                <a:spcPts val="0"/>
              </a:spcAft>
              <a:buFont typeface="Wingdings" panose="05000000000000000000" pitchFamily="2" charset="2"/>
              <a:buChar char="Ø"/>
            </a:pPr>
            <a:r>
              <a:rPr lang="fr-FR" b="1" dirty="0" err="1">
                <a:solidFill>
                  <a:schemeClr val="tx2"/>
                </a:solidFill>
                <a:latin typeface="Calibri"/>
              </a:rPr>
              <a:t>previousElementSibling</a:t>
            </a:r>
            <a:r>
              <a:rPr lang="fr-FR" dirty="0" smtClean="0">
                <a:solidFill>
                  <a:schemeClr val="tx2"/>
                </a:solidFill>
                <a:latin typeface="Calibri"/>
              </a:rPr>
              <a:t> </a:t>
            </a:r>
            <a:r>
              <a:rPr lang="fr-FR" dirty="0">
                <a:solidFill>
                  <a:prstClr val="black"/>
                </a:solidFill>
                <a:latin typeface="Calibri"/>
              </a:rPr>
              <a:t>permet d’accéder à l’élément HTML</a:t>
            </a:r>
            <a:r>
              <a:rPr lang="fr-FR" dirty="0" smtClean="0">
                <a:solidFill>
                  <a:prstClr val="black"/>
                </a:solidFill>
                <a:latin typeface="Calibri"/>
              </a:rPr>
              <a:t> </a:t>
            </a:r>
            <a:r>
              <a:rPr lang="fr-FR" dirty="0">
                <a:solidFill>
                  <a:prstClr val="black"/>
                </a:solidFill>
                <a:latin typeface="Calibri"/>
              </a:rPr>
              <a:t>précédent donc au frère précédent d’un nœud </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endParaRPr>
          </a:p>
          <a:p>
            <a:pPr fontAlgn="auto">
              <a:spcBef>
                <a:spcPts val="0"/>
              </a:spcBef>
              <a:spcAft>
                <a:spcPts val="0"/>
              </a:spcAft>
            </a:pPr>
            <a:endParaRPr lang="fr-FR" dirty="0">
              <a:solidFill>
                <a:prstClr val="black"/>
              </a:solidFill>
              <a:latin typeface="Calibri"/>
              <a:cs typeface="+mn-cs"/>
            </a:endParaRPr>
          </a:p>
        </p:txBody>
      </p:sp>
    </p:spTree>
    <p:extLst>
      <p:ext uri="{BB962C8B-B14F-4D97-AF65-F5344CB8AC3E}">
        <p14:creationId xmlns:p14="http://schemas.microsoft.com/office/powerpoint/2010/main" val="3720151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a:solidFill>
                  <a:schemeClr val="bg1"/>
                </a:solidFill>
              </a:rPr>
              <a:t>Introduction à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10000"/>
          </a:bodyPr>
          <a:lstStyle/>
          <a:p>
            <a:pPr lvl="0" algn="ctr" fontAlgn="auto">
              <a:spcAft>
                <a:spcPts val="0"/>
              </a:spcAft>
              <a:defRPr/>
            </a:pPr>
            <a:r>
              <a:rPr lang="fr-FR" sz="3600" dirty="0"/>
              <a:t>Un peu d’histoire</a:t>
            </a:r>
            <a:r>
              <a:rPr lang="mr-IN" sz="3600" dirty="0"/>
              <a:t>…</a:t>
            </a:r>
            <a:endParaRPr kumimoji="0" lang="fr-FR"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4968275"/>
          </a:xfrm>
        </p:spPr>
        <p:txBody>
          <a:bodyPr>
            <a:normAutofit fontScale="92500" lnSpcReduction="10000"/>
          </a:bodyPr>
          <a:lstStyle/>
          <a:p>
            <a:endParaRPr lang="fr-FR" dirty="0" smtClean="0">
              <a:latin typeface="Garamond" panose="02020404030301010803" pitchFamily="18" charset="0"/>
            </a:endParaRPr>
          </a:p>
          <a:p>
            <a:pPr>
              <a:buFont typeface="Wingdings" panose="05000000000000000000" pitchFamily="2" charset="2"/>
              <a:buChar char="Ø"/>
            </a:pPr>
            <a:r>
              <a:rPr lang="fr-FR" dirty="0" smtClean="0">
                <a:latin typeface="Garamond" panose="02020404030301010803" pitchFamily="18" charset="0"/>
              </a:rPr>
              <a:t>Netscape Communications a eu besoin d’un langage  coller au HTML afin de rendre les pages un peu plus dynamique </a:t>
            </a:r>
          </a:p>
          <a:p>
            <a:pPr>
              <a:buFont typeface="Wingdings" panose="05000000000000000000" pitchFamily="2" charset="2"/>
              <a:buChar char="Ø"/>
            </a:pPr>
            <a:r>
              <a:rPr lang="fr-FR" dirty="0" smtClean="0">
                <a:latin typeface="Garamond" panose="02020404030301010803" pitchFamily="18" charset="0"/>
              </a:rPr>
              <a:t>Ce langage doit être:</a:t>
            </a:r>
          </a:p>
          <a:p>
            <a:pPr lvl="1">
              <a:buFont typeface="Wingdings" panose="05000000000000000000" pitchFamily="2" charset="2"/>
              <a:buChar char="Ø"/>
            </a:pPr>
            <a:r>
              <a:rPr lang="fr-FR" dirty="0" smtClean="0">
                <a:latin typeface="Garamond" panose="02020404030301010803" pitchFamily="18" charset="0"/>
              </a:rPr>
              <a:t>Facile  utiliser par les designers et les programmeurs</a:t>
            </a:r>
          </a:p>
          <a:p>
            <a:pPr lvl="1">
              <a:buFont typeface="Wingdings" panose="05000000000000000000" pitchFamily="2" charset="2"/>
              <a:buChar char="Ø"/>
            </a:pPr>
            <a:r>
              <a:rPr lang="fr-FR" dirty="0" smtClean="0">
                <a:latin typeface="Garamond" panose="02020404030301010803" pitchFamily="18" charset="0"/>
              </a:rPr>
              <a:t>Capable d’assembler les composants (images, plugins,..)</a:t>
            </a:r>
          </a:p>
          <a:p>
            <a:pPr lvl="1">
              <a:buFont typeface="Wingdings" panose="05000000000000000000" pitchFamily="2" charset="2"/>
              <a:buChar char="Ø"/>
            </a:pPr>
            <a:endParaRPr lang="fr-FR" dirty="0" smtClean="0">
              <a:latin typeface="Garamond" panose="02020404030301010803" pitchFamily="18" charset="0"/>
            </a:endParaRPr>
          </a:p>
          <a:p>
            <a:pPr>
              <a:buFont typeface="Wingdings" panose="05000000000000000000" pitchFamily="2" charset="2"/>
              <a:buChar char="Ø"/>
            </a:pPr>
            <a:r>
              <a:rPr lang="fr-FR" dirty="0" smtClean="0">
                <a:latin typeface="Garamond" panose="02020404030301010803" pitchFamily="18" charset="0"/>
              </a:rPr>
              <a:t>Brendan Eich, a développé le premier prototype en 10 jours</a:t>
            </a:r>
            <a:endParaRPr lang="fr-FR" dirty="0">
              <a:latin typeface="Garamond" panose="02020404030301010803" pitchFamily="18" charset="0"/>
            </a:endParaRPr>
          </a:p>
        </p:txBody>
      </p:sp>
    </p:spTree>
    <p:extLst>
      <p:ext uri="{BB962C8B-B14F-4D97-AF65-F5344CB8AC3E}">
        <p14:creationId xmlns:p14="http://schemas.microsoft.com/office/powerpoint/2010/main" val="4280729794"/>
      </p:ext>
    </p:extLst>
  </p:cSld>
  <p:clrMapOvr>
    <a:masterClrMapping/>
  </p:clrMapOvr>
  <p:transition advClick="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Se déplacer dans le DOM</a:t>
            </a:r>
          </a:p>
        </p:txBody>
      </p:sp>
      <p:sp>
        <p:nvSpPr>
          <p:cNvPr id="12" name="Sous-titre 7"/>
          <p:cNvSpPr txBox="1">
            <a:spLocks/>
          </p:cNvSpPr>
          <p:nvPr/>
        </p:nvSpPr>
        <p:spPr>
          <a:xfrm rot="16200000" flipH="1">
            <a:off x="-709613" y="2841136"/>
            <a:ext cx="2727325"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70</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5364981" y="905701"/>
            <a:ext cx="4262037" cy="2185214"/>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"Bonjour je suis le </a:t>
            </a:r>
            <a:r>
              <a:rPr lang="fr-FR" altLang="fr-FR" sz="1200" b="1" dirty="0" err="1">
                <a:solidFill>
                  <a:srgbClr val="008000"/>
                </a:solidFill>
                <a:latin typeface="Courier New" panose="02070309020205020404" pitchFamily="49" charset="0"/>
                <a:cs typeface="Courier New" panose="02070309020205020404" pitchFamily="49" charset="0"/>
              </a:rPr>
              <a:t>noeud</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nodeName</a:t>
            </a:r>
            <a:r>
              <a:rPr lang="fr-FR" altLang="fr-FR" sz="1200" dirty="0">
                <a:solidFill>
                  <a:srgbClr val="000000"/>
                </a:solidFill>
                <a:latin typeface="Courier New" panose="02070309020205020404" pitchFamily="49" charset="0"/>
                <a:cs typeface="Courier New" panose="02070309020205020404" pitchFamily="49" charset="0"/>
              </a:rPr>
              <a:t>)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"Pour visualiser la différence entre </a:t>
            </a:r>
            <a:r>
              <a:rPr lang="fr-FR" altLang="fr-FR" sz="1200" b="1" dirty="0" err="1">
                <a:solidFill>
                  <a:srgbClr val="008000"/>
                </a:solidFill>
                <a:latin typeface="Courier New" panose="02070309020205020404" pitchFamily="49" charset="0"/>
                <a:cs typeface="Courier New" panose="02070309020205020404" pitchFamily="49" charset="0"/>
              </a:rPr>
              <a:t>firstChild</a:t>
            </a:r>
            <a:r>
              <a:rPr lang="fr-FR" altLang="fr-FR" sz="1200" b="1" dirty="0">
                <a:solidFill>
                  <a:srgbClr val="008000"/>
                </a:solidFill>
                <a:latin typeface="Courier New" panose="02070309020205020404" pitchFamily="49" charset="0"/>
                <a:cs typeface="Courier New" panose="02070309020205020404" pitchFamily="49" charset="0"/>
              </a:rPr>
              <a:t> et </a:t>
            </a:r>
            <a:r>
              <a:rPr lang="fr-FR" altLang="fr-FR" sz="1200" b="1" dirty="0" err="1">
                <a:solidFill>
                  <a:srgbClr val="008000"/>
                </a:solidFill>
                <a:latin typeface="Courier New" panose="02070309020205020404" pitchFamily="49" charset="0"/>
                <a:cs typeface="Courier New" panose="02070309020205020404" pitchFamily="49" charset="0"/>
              </a:rPr>
              <a:t>firstElementChild</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"bonjour je suis le first </a:t>
            </a:r>
            <a:r>
              <a:rPr lang="fr-FR" altLang="fr-FR" sz="1200" b="1" dirty="0" err="1">
                <a:solidFill>
                  <a:srgbClr val="008000"/>
                </a:solidFill>
                <a:latin typeface="Courier New" panose="02070309020205020404" pitchFamily="49" charset="0"/>
                <a:cs typeface="Courier New" panose="02070309020205020404" pitchFamily="49" charset="0"/>
              </a:rPr>
              <a:t>child</a:t>
            </a:r>
            <a:r>
              <a:rPr lang="fr-FR" altLang="fr-FR" sz="1200" b="1" dirty="0">
                <a:solidFill>
                  <a:srgbClr val="008000"/>
                </a:solidFill>
                <a:latin typeface="Courier New" panose="02070309020205020404" pitchFamily="49" charset="0"/>
                <a:cs typeface="Courier New" panose="02070309020205020404" pitchFamily="49" charset="0"/>
              </a:rPr>
              <a:t> :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firstChild</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"bonjour je suis le first </a:t>
            </a:r>
            <a:r>
              <a:rPr lang="fr-FR" altLang="fr-FR" sz="1200" b="1" dirty="0" err="1">
                <a:solidFill>
                  <a:srgbClr val="008000"/>
                </a:solidFill>
                <a:latin typeface="Courier New" panose="02070309020205020404" pitchFamily="49" charset="0"/>
                <a:cs typeface="Courier New" panose="02070309020205020404" pitchFamily="49" charset="0"/>
              </a:rPr>
              <a:t>Elementchild</a:t>
            </a:r>
            <a:r>
              <a:rPr lang="fr-FR" altLang="fr-FR" sz="1200" b="1" dirty="0">
                <a:solidFill>
                  <a:srgbClr val="008000"/>
                </a:solidFill>
                <a:latin typeface="Courier New" panose="02070309020205020404" pitchFamily="49" charset="0"/>
                <a:cs typeface="Courier New" panose="02070309020205020404" pitchFamily="49" charset="0"/>
              </a:rPr>
              <a:t> :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firstElementChild</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endParaRPr lang="fr-FR" altLang="fr-FR" sz="2800" dirty="0">
              <a:latin typeface="Arial" panose="020B0604020202020204" pitchFamily="34" charset="0"/>
            </a:endParaRPr>
          </a:p>
        </p:txBody>
      </p:sp>
      <p:sp>
        <p:nvSpPr>
          <p:cNvPr id="15" name="ZoneTexte 14"/>
          <p:cNvSpPr txBox="1"/>
          <p:nvPr/>
        </p:nvSpPr>
        <p:spPr>
          <a:xfrm>
            <a:off x="6235859" y="2906249"/>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test6.js</a:t>
            </a:r>
            <a:endParaRPr lang="fr-FR" dirty="0">
              <a:solidFill>
                <a:schemeClr val="tx1">
                  <a:lumMod val="50000"/>
                  <a:lumOff val="50000"/>
                </a:schemeClr>
              </a:solidFill>
              <a:latin typeface="Courier New" pitchFamily="49" charset="0"/>
              <a:cs typeface="Courier New" pitchFamily="49" charset="0"/>
            </a:endParaRPr>
          </a:p>
        </p:txBody>
      </p:sp>
      <p:sp>
        <p:nvSpPr>
          <p:cNvPr id="17" name="ZoneTexte 16"/>
          <p:cNvSpPr txBox="1"/>
          <p:nvPr/>
        </p:nvSpPr>
        <p:spPr>
          <a:xfrm>
            <a:off x="1108899" y="908720"/>
            <a:ext cx="3974005" cy="5632311"/>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p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&gt;vous allez trouvez mon Cv &lt;</a:t>
            </a:r>
            <a:r>
              <a:rPr lang="fr-FR" altLang="fr-FR" sz="1200" b="1" dirty="0">
                <a:solidFill>
                  <a:srgbClr val="000080"/>
                </a:solidFill>
                <a:latin typeface="Courier New" panose="02070309020205020404" pitchFamily="49" charset="0"/>
                <a:cs typeface="Courier New" panose="02070309020205020404" pitchFamily="49" charset="0"/>
              </a:rPr>
              <a:t>a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lelien</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href</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"www.monCv.tn"</a:t>
            </a:r>
            <a:r>
              <a:rPr lang="fr-FR" altLang="fr-FR" sz="1200" dirty="0">
                <a:solidFill>
                  <a:srgbClr val="000000"/>
                </a:solidFill>
                <a:latin typeface="Courier New" panose="02070309020205020404" pitchFamily="49" charset="0"/>
                <a:cs typeface="Courier New" panose="02070309020205020404" pitchFamily="49" charset="0"/>
              </a:rPr>
              <a:t>&gt;ici&lt;/</a:t>
            </a:r>
            <a:r>
              <a:rPr lang="fr-FR" altLang="fr-FR" sz="1200" b="1" dirty="0">
                <a:solidFill>
                  <a:srgbClr val="000080"/>
                </a:solidFill>
                <a:latin typeface="Courier New" panose="02070309020205020404" pitchFamily="49" charset="0"/>
                <a:cs typeface="Courier New" panose="02070309020205020404" pitchFamily="49" charset="0"/>
              </a:rPr>
              <a:t>a</a:t>
            </a:r>
            <a:r>
              <a:rPr lang="fr-FR" altLang="fr-FR" sz="1200" dirty="0">
                <a:solidFill>
                  <a:srgbClr val="000000"/>
                </a:solidFill>
                <a:latin typeface="Courier New" panose="02070309020205020404" pitchFamily="49" charset="0"/>
                <a:cs typeface="Courier New" panose="02070309020205020404" pitchFamily="49" charset="0"/>
              </a:rPr>
              <a:t>&gt;. Veuillez le consulter et appeler moi au &lt;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&gt;222222&lt;/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 pour plus de détails&lt;/</a:t>
            </a:r>
            <a:r>
              <a:rPr lang="fr-FR" altLang="fr-FR" sz="1200" b="1" dirty="0">
                <a:solidFill>
                  <a:srgbClr val="000080"/>
                </a:solidFill>
                <a:latin typeface="Courier New" panose="02070309020205020404" pitchFamily="49" charset="0"/>
                <a:cs typeface="Courier New" panose="02070309020205020404" pitchFamily="49" charset="0"/>
              </a:rPr>
              <a:t>p</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"test6.js</a:t>
            </a:r>
            <a:r>
              <a:rPr lang="fr-FR" altLang="fr-FR" sz="1200" b="1" dirty="0" smtClean="0">
                <a:solidFill>
                  <a:srgbClr val="008000"/>
                </a:solidFill>
                <a:latin typeface="Courier New" panose="02070309020205020404" pitchFamily="49" charset="0"/>
                <a:cs typeface="Courier New" panose="02070309020205020404" pitchFamily="49" charset="0"/>
              </a:rPr>
              <a:t>"</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8" name="ZoneTexte 17"/>
          <p:cNvSpPr txBox="1"/>
          <p:nvPr/>
        </p:nvSpPr>
        <p:spPr>
          <a:xfrm>
            <a:off x="1832240" y="6382130"/>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pic>
        <p:nvPicPr>
          <p:cNvPr id="11" name="Image 10"/>
          <p:cNvPicPr>
            <a:picLocks noChangeAspect="1"/>
          </p:cNvPicPr>
          <p:nvPr/>
        </p:nvPicPr>
        <p:blipFill>
          <a:blip r:embed="rId4"/>
          <a:stretch>
            <a:fillRect/>
          </a:stretch>
        </p:blipFill>
        <p:spPr>
          <a:xfrm>
            <a:off x="3852813" y="3554072"/>
            <a:ext cx="5754265" cy="2692146"/>
          </a:xfrm>
          <a:prstGeom prst="rect">
            <a:avLst/>
          </a:prstGeom>
        </p:spPr>
      </p:pic>
      <p:sp>
        <p:nvSpPr>
          <p:cNvPr id="23" name="ZoneTexte 22"/>
          <p:cNvSpPr txBox="1"/>
          <p:nvPr/>
        </p:nvSpPr>
        <p:spPr>
          <a:xfrm>
            <a:off x="5581262" y="6061552"/>
            <a:ext cx="2520280" cy="369332"/>
          </a:xfrm>
          <a:prstGeom prst="rect">
            <a:avLst/>
          </a:prstGeom>
          <a:solidFill>
            <a:schemeClr val="bg1">
              <a:lumMod val="95000"/>
            </a:schemeClr>
          </a:solidFill>
          <a:ln>
            <a:solidFill>
              <a:srgbClr val="0070C0"/>
            </a:solidFill>
          </a:ln>
        </p:spPr>
        <p:txBody>
          <a:bodyPr wrap="square" rtlCol="0">
            <a:spAutoFit/>
          </a:bodyPr>
          <a:lstStyle/>
          <a:p>
            <a:pPr algn="ctr"/>
            <a:r>
              <a:rPr lang="fr-FR" dirty="0" smtClean="0">
                <a:solidFill>
                  <a:schemeClr val="tx1">
                    <a:lumMod val="50000"/>
                    <a:lumOff val="50000"/>
                  </a:schemeClr>
                </a:solidFill>
                <a:latin typeface="Courier New" pitchFamily="49" charset="0"/>
                <a:cs typeface="Courier New" pitchFamily="49" charset="0"/>
              </a:rPr>
              <a:t>console</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536317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Se déplacer dans le DOM</a:t>
            </a:r>
          </a:p>
        </p:txBody>
      </p:sp>
      <p:sp>
        <p:nvSpPr>
          <p:cNvPr id="12" name="Sous-titre 7"/>
          <p:cNvSpPr txBox="1">
            <a:spLocks/>
          </p:cNvSpPr>
          <p:nvPr/>
        </p:nvSpPr>
        <p:spPr>
          <a:xfrm rot="16200000" flipH="1">
            <a:off x="-709613" y="2841136"/>
            <a:ext cx="2727325"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71</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1090648" y="877253"/>
            <a:ext cx="7976126" cy="5909310"/>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Plusieurs propriétés sont offertes permettant le déplacement dans le DOM.</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Ces </a:t>
            </a:r>
            <a:r>
              <a:rPr lang="fr-FR" dirty="0">
                <a:solidFill>
                  <a:prstClr val="black"/>
                </a:solidFill>
                <a:latin typeface="Calibri"/>
              </a:rPr>
              <a:t>propriétés </a:t>
            </a:r>
            <a:r>
              <a:rPr lang="fr-FR" dirty="0" smtClean="0">
                <a:solidFill>
                  <a:prstClr val="black"/>
                </a:solidFill>
                <a:latin typeface="Calibri"/>
                <a:cs typeface="+mn-cs"/>
              </a:rPr>
              <a:t>permettent à partir d’un nœud d’accéder à son père, ou à ses enfants.</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cs typeface="+mn-cs"/>
              </a:rPr>
              <a:t>parentNode</a:t>
            </a:r>
            <a:r>
              <a:rPr lang="fr-FR" b="1" dirty="0" smtClean="0">
                <a:solidFill>
                  <a:schemeClr val="tx2"/>
                </a:solidFill>
                <a:latin typeface="Calibri"/>
                <a:cs typeface="+mn-cs"/>
              </a:rPr>
              <a:t> </a:t>
            </a:r>
            <a:r>
              <a:rPr lang="fr-FR" dirty="0" smtClean="0">
                <a:solidFill>
                  <a:prstClr val="black"/>
                </a:solidFill>
                <a:latin typeface="Calibri"/>
                <a:cs typeface="+mn-cs"/>
              </a:rPr>
              <a:t> permet à partir d’un élément d’accéder à son élément </a:t>
            </a:r>
            <a:r>
              <a:rPr lang="fr-FR" dirty="0" smtClean="0">
                <a:solidFill>
                  <a:schemeClr val="tx2"/>
                </a:solidFill>
                <a:latin typeface="Calibri"/>
                <a:cs typeface="+mn-cs"/>
              </a:rPr>
              <a:t>père</a:t>
            </a:r>
            <a:r>
              <a:rPr lang="fr-FR" dirty="0" smtClean="0">
                <a:solidFill>
                  <a:prstClr val="black"/>
                </a:solidFill>
                <a:latin typeface="Calibri"/>
                <a:cs typeface="+mn-cs"/>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rPr>
              <a:t>firstChild</a:t>
            </a:r>
            <a:r>
              <a:rPr lang="fr-FR" b="1" dirty="0" smtClean="0">
                <a:solidFill>
                  <a:schemeClr val="tx2"/>
                </a:solidFill>
                <a:latin typeface="Calibri"/>
              </a:rPr>
              <a:t> </a:t>
            </a:r>
            <a:r>
              <a:rPr lang="fr-FR" dirty="0" smtClean="0">
                <a:solidFill>
                  <a:prstClr val="black"/>
                </a:solidFill>
                <a:latin typeface="Calibri"/>
              </a:rPr>
              <a:t>permet, comme son nom l’indique, </a:t>
            </a:r>
            <a:r>
              <a:rPr lang="fr-FR" dirty="0">
                <a:solidFill>
                  <a:prstClr val="black"/>
                </a:solidFill>
                <a:latin typeface="Calibri"/>
              </a:rPr>
              <a:t>à partir d’un </a:t>
            </a:r>
            <a:r>
              <a:rPr lang="fr-FR" dirty="0" smtClean="0">
                <a:solidFill>
                  <a:prstClr val="black"/>
                </a:solidFill>
                <a:latin typeface="Calibri"/>
              </a:rPr>
              <a:t>élément, </a:t>
            </a:r>
            <a:r>
              <a:rPr lang="fr-FR" dirty="0">
                <a:solidFill>
                  <a:prstClr val="black"/>
                </a:solidFill>
                <a:latin typeface="Calibri"/>
              </a:rPr>
              <a:t>d’accéder </a:t>
            </a:r>
            <a:r>
              <a:rPr lang="fr-FR" dirty="0" smtClean="0">
                <a:solidFill>
                  <a:prstClr val="black"/>
                </a:solidFill>
                <a:latin typeface="Calibri"/>
              </a:rPr>
              <a:t>au premier enfant d’un </a:t>
            </a:r>
            <a:r>
              <a:rPr lang="fr-FR" dirty="0" err="1" smtClean="0">
                <a:solidFill>
                  <a:prstClr val="black"/>
                </a:solidFill>
                <a:latin typeface="Calibri"/>
              </a:rPr>
              <a:t>noeud</a:t>
            </a:r>
            <a:r>
              <a:rPr lang="fr-FR" dirty="0" smtClean="0">
                <a:solidFill>
                  <a:prstClr val="black"/>
                </a:solidFill>
                <a:latin typeface="Calibri"/>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rPr>
              <a:t>lastChild</a:t>
            </a:r>
            <a:r>
              <a:rPr lang="fr-FR" b="1" dirty="0" smtClean="0">
                <a:solidFill>
                  <a:schemeClr val="tx2"/>
                </a:solidFill>
                <a:latin typeface="Calibri"/>
              </a:rPr>
              <a:t> </a:t>
            </a:r>
            <a:r>
              <a:rPr lang="fr-FR" dirty="0" smtClean="0">
                <a:solidFill>
                  <a:prstClr val="black"/>
                </a:solidFill>
                <a:latin typeface="Calibri"/>
              </a:rPr>
              <a:t> </a:t>
            </a:r>
            <a:r>
              <a:rPr lang="fr-FR" dirty="0">
                <a:solidFill>
                  <a:prstClr val="black"/>
                </a:solidFill>
                <a:latin typeface="Calibri"/>
              </a:rPr>
              <a:t>permet, comme son nom l’indique, à partir d’un élément, d’accéder au </a:t>
            </a:r>
            <a:r>
              <a:rPr lang="fr-FR" dirty="0" smtClean="0">
                <a:solidFill>
                  <a:prstClr val="black"/>
                </a:solidFill>
                <a:latin typeface="Calibri"/>
              </a:rPr>
              <a:t>dernier enfant </a:t>
            </a:r>
            <a:r>
              <a:rPr lang="fr-FR" dirty="0">
                <a:solidFill>
                  <a:prstClr val="black"/>
                </a:solidFill>
                <a:latin typeface="Calibri"/>
              </a:rPr>
              <a:t>d’un </a:t>
            </a:r>
            <a:r>
              <a:rPr lang="fr-FR" dirty="0" err="1">
                <a:solidFill>
                  <a:prstClr val="black"/>
                </a:solidFill>
                <a:latin typeface="Calibri"/>
              </a:rPr>
              <a:t>noeud</a:t>
            </a:r>
            <a:r>
              <a:rPr lang="fr-FR" dirty="0">
                <a:solidFill>
                  <a:prstClr val="black"/>
                </a:solidFill>
                <a:latin typeface="Calibri"/>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rPr>
              <a:t>firstElementChild</a:t>
            </a:r>
            <a:r>
              <a:rPr lang="fr-FR" b="1" dirty="0" smtClean="0">
                <a:solidFill>
                  <a:schemeClr val="tx2"/>
                </a:solidFill>
                <a:latin typeface="Calibri"/>
              </a:rPr>
              <a:t> </a:t>
            </a:r>
            <a:r>
              <a:rPr lang="fr-FR" dirty="0">
                <a:solidFill>
                  <a:prstClr val="black"/>
                </a:solidFill>
                <a:latin typeface="Calibri"/>
              </a:rPr>
              <a:t>permet, comme son nom l’indique, à partir d’un élément, d’accéder au </a:t>
            </a:r>
            <a:r>
              <a:rPr lang="fr-FR" dirty="0" smtClean="0">
                <a:solidFill>
                  <a:prstClr val="black"/>
                </a:solidFill>
                <a:latin typeface="Calibri"/>
              </a:rPr>
              <a:t>premier </a:t>
            </a:r>
            <a:r>
              <a:rPr lang="fr-FR" b="1" dirty="0" err="1" smtClean="0">
                <a:solidFill>
                  <a:schemeClr val="tx2"/>
                </a:solidFill>
                <a:latin typeface="Calibri"/>
              </a:rPr>
              <a:t>Element</a:t>
            </a:r>
            <a:r>
              <a:rPr lang="fr-FR" dirty="0" smtClean="0">
                <a:solidFill>
                  <a:schemeClr val="tx2"/>
                </a:solidFill>
                <a:latin typeface="Calibri"/>
              </a:rPr>
              <a:t> </a:t>
            </a:r>
            <a:r>
              <a:rPr lang="fr-FR" dirty="0">
                <a:solidFill>
                  <a:prstClr val="black"/>
                </a:solidFill>
                <a:latin typeface="Calibri"/>
              </a:rPr>
              <a:t>enfant d’un </a:t>
            </a:r>
            <a:r>
              <a:rPr lang="fr-FR" dirty="0" err="1">
                <a:solidFill>
                  <a:prstClr val="black"/>
                </a:solidFill>
                <a:latin typeface="Calibri"/>
              </a:rPr>
              <a:t>noeud</a:t>
            </a:r>
            <a:r>
              <a:rPr lang="fr-FR" dirty="0">
                <a:solidFill>
                  <a:prstClr val="black"/>
                </a:solidFill>
                <a:latin typeface="Calibri"/>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rPr>
              <a:t>lastElementChild</a:t>
            </a:r>
            <a:r>
              <a:rPr lang="fr-FR" b="1" dirty="0" smtClean="0">
                <a:solidFill>
                  <a:schemeClr val="tx2"/>
                </a:solidFill>
                <a:latin typeface="Calibri"/>
              </a:rPr>
              <a:t> </a:t>
            </a:r>
            <a:r>
              <a:rPr lang="fr-FR" dirty="0" smtClean="0">
                <a:solidFill>
                  <a:prstClr val="black"/>
                </a:solidFill>
                <a:latin typeface="Calibri"/>
              </a:rPr>
              <a:t> </a:t>
            </a:r>
            <a:r>
              <a:rPr lang="fr-FR" dirty="0">
                <a:solidFill>
                  <a:prstClr val="black"/>
                </a:solidFill>
                <a:latin typeface="Calibri"/>
              </a:rPr>
              <a:t>permet, comme son nom l’indique, à partir d’un élément, d’accéder au </a:t>
            </a:r>
            <a:r>
              <a:rPr lang="fr-FR" dirty="0" smtClean="0">
                <a:solidFill>
                  <a:prstClr val="black"/>
                </a:solidFill>
                <a:latin typeface="Calibri"/>
              </a:rPr>
              <a:t>dernier </a:t>
            </a:r>
            <a:r>
              <a:rPr lang="fr-FR" b="1" dirty="0" err="1">
                <a:solidFill>
                  <a:schemeClr val="tx2"/>
                </a:solidFill>
                <a:latin typeface="Calibri"/>
              </a:rPr>
              <a:t>Element</a:t>
            </a:r>
            <a:r>
              <a:rPr lang="fr-FR" dirty="0" smtClean="0">
                <a:solidFill>
                  <a:schemeClr val="tx2"/>
                </a:solidFill>
                <a:latin typeface="Calibri"/>
              </a:rPr>
              <a:t> </a:t>
            </a:r>
            <a:r>
              <a:rPr lang="fr-FR" dirty="0">
                <a:solidFill>
                  <a:prstClr val="black"/>
                </a:solidFill>
                <a:latin typeface="Calibri"/>
              </a:rPr>
              <a:t>enfant d’un </a:t>
            </a:r>
            <a:r>
              <a:rPr lang="fr-FR" dirty="0" err="1">
                <a:solidFill>
                  <a:prstClr val="black"/>
                </a:solidFill>
                <a:latin typeface="Calibri"/>
              </a:rPr>
              <a:t>noeud</a:t>
            </a:r>
            <a:r>
              <a:rPr lang="fr-FR" dirty="0" smtClean="0">
                <a:solidFill>
                  <a:prstClr val="black"/>
                </a:solidFill>
                <a:latin typeface="Calibri"/>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endParaRPr>
          </a:p>
          <a:p>
            <a:pPr marL="285750" indent="-285750" algn="just" fontAlgn="auto">
              <a:spcBef>
                <a:spcPts val="0"/>
              </a:spcBef>
              <a:spcAft>
                <a:spcPts val="0"/>
              </a:spcAft>
              <a:buFont typeface="Wingdings" panose="05000000000000000000" pitchFamily="2" charset="2"/>
              <a:buChar char="Ø"/>
            </a:pPr>
            <a:r>
              <a:rPr lang="fr-FR" b="1" dirty="0" err="1" smtClean="0">
                <a:solidFill>
                  <a:schemeClr val="tx2"/>
                </a:solidFill>
                <a:latin typeface="Calibri"/>
              </a:rPr>
              <a:t>childNodes</a:t>
            </a:r>
            <a:r>
              <a:rPr lang="fr-FR" dirty="0" smtClean="0">
                <a:solidFill>
                  <a:schemeClr val="tx2"/>
                </a:solidFill>
                <a:latin typeface="Calibri"/>
              </a:rPr>
              <a:t> </a:t>
            </a:r>
            <a:r>
              <a:rPr lang="fr-FR" dirty="0" smtClean="0">
                <a:solidFill>
                  <a:prstClr val="black"/>
                </a:solidFill>
                <a:latin typeface="Calibri"/>
              </a:rPr>
              <a:t>permet de retourner un tableau contenant l’ensemble des nœuds fils.</a:t>
            </a:r>
            <a:endParaRPr lang="fr-FR" dirty="0">
              <a:solidFill>
                <a:prstClr val="black"/>
              </a:solidFill>
              <a:latin typeface="Calibri"/>
              <a:cs typeface="+mn-cs"/>
            </a:endParaRPr>
          </a:p>
        </p:txBody>
      </p:sp>
    </p:spTree>
    <p:extLst>
      <p:ext uri="{BB962C8B-B14F-4D97-AF65-F5344CB8AC3E}">
        <p14:creationId xmlns:p14="http://schemas.microsoft.com/office/powerpoint/2010/main" val="27372272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Se déplacer dans le DOM</a:t>
            </a:r>
          </a:p>
        </p:txBody>
      </p:sp>
      <p:sp>
        <p:nvSpPr>
          <p:cNvPr id="12" name="Sous-titre 7"/>
          <p:cNvSpPr txBox="1">
            <a:spLocks/>
          </p:cNvSpPr>
          <p:nvPr/>
        </p:nvSpPr>
        <p:spPr>
          <a:xfrm rot="16200000" flipH="1">
            <a:off x="-709613" y="2841136"/>
            <a:ext cx="2727325"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72</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5148957" y="905701"/>
            <a:ext cx="4670991" cy="2862322"/>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"Bonjour je suis le </a:t>
            </a:r>
            <a:r>
              <a:rPr lang="fr-FR" altLang="fr-FR" sz="1200" b="1" dirty="0" err="1">
                <a:solidFill>
                  <a:srgbClr val="008000"/>
                </a:solidFill>
                <a:latin typeface="Courier New" panose="02070309020205020404" pitchFamily="49" charset="0"/>
                <a:cs typeface="Courier New" panose="02070309020205020404" pitchFamily="49" charset="0"/>
              </a:rPr>
              <a:t>noeud</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nodeName</a:t>
            </a:r>
            <a:r>
              <a:rPr lang="fr-FR" altLang="fr-FR" sz="1200" dirty="0">
                <a:solidFill>
                  <a:srgbClr val="000000"/>
                </a:solidFill>
                <a:latin typeface="Courier New" panose="02070309020205020404" pitchFamily="49" charset="0"/>
                <a:cs typeface="Courier New" panose="02070309020205020404" pitchFamily="49" charset="0"/>
              </a:rPr>
              <a:t>)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"Je vous présente mes fils : </a:t>
            </a:r>
            <a:r>
              <a:rPr lang="fr-FR" altLang="fr-FR" sz="1200" b="1" dirty="0" smtClean="0">
                <a:solidFill>
                  <a:srgbClr val="008000"/>
                </a:solidFill>
                <a:latin typeface="Courier New" panose="02070309020205020404" pitchFamily="49" charset="0"/>
                <a:cs typeface="Courier New" panose="02070309020205020404" pitchFamily="49" charset="0"/>
              </a:rPr>
              <a:t>"</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a:solidFill>
                  <a:srgbClr val="660E7A"/>
                </a:solidFill>
                <a:latin typeface="Courier New" panose="02070309020205020404" pitchFamily="49" charset="0"/>
                <a:cs typeface="Courier New" panose="02070309020205020404" pitchFamily="49" charset="0"/>
              </a:rPr>
              <a:t>fils</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childNodes</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for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0000FF"/>
                </a:solidFill>
                <a:latin typeface="Courier New" panose="02070309020205020404" pitchFamily="49" charset="0"/>
                <a:cs typeface="Courier New" panose="02070309020205020404" pitchFamily="49" charset="0"/>
              </a:rPr>
              <a:t>0</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i="1" dirty="0" err="1">
                <a:solidFill>
                  <a:srgbClr val="660E7A"/>
                </a:solidFill>
                <a:latin typeface="Courier New" panose="02070309020205020404" pitchFamily="49" charset="0"/>
                <a:cs typeface="Courier New" panose="02070309020205020404" pitchFamily="49" charset="0"/>
              </a:rPr>
              <a:t>fils</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length</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"bonjour je suis le fils numéro </a:t>
            </a:r>
            <a:r>
              <a:rPr lang="fr-FR" altLang="fr-FR" sz="1200" b="1" dirty="0" smtClean="0">
                <a:solidFill>
                  <a:srgbClr val="008000"/>
                </a:solidFill>
                <a:latin typeface="Courier New" panose="02070309020205020404" pitchFamily="49" charset="0"/>
                <a:cs typeface="Courier New" panose="02070309020205020404" pitchFamily="49" charset="0"/>
              </a:rPr>
              <a:t>:"</a:t>
            </a:r>
            <a:r>
              <a:rPr lang="fr-FR" altLang="fr-FR" sz="1200" dirty="0" smtClean="0">
                <a:solidFill>
                  <a:srgbClr val="000000"/>
                </a:solidFill>
                <a:latin typeface="Courier New" panose="02070309020205020404" pitchFamily="49" charset="0"/>
                <a:cs typeface="Courier New" panose="02070309020205020404" pitchFamily="49" charset="0"/>
              </a:rPr>
              <a:t>+ (</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0000FF"/>
                </a:solidFill>
                <a:latin typeface="Courier New" panose="02070309020205020404" pitchFamily="49" charset="0"/>
                <a:cs typeface="Courier New" panose="02070309020205020404" pitchFamily="49" charset="0"/>
              </a:rPr>
              <a:t>1</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smtClean="0">
                <a:solidFill>
                  <a:srgbClr val="008000"/>
                </a:solidFill>
                <a:latin typeface="Courier New" panose="02070309020205020404" pitchFamily="49" charset="0"/>
                <a:cs typeface="Courier New" panose="02070309020205020404" pitchFamily="49" charset="0"/>
              </a:rPr>
              <a:t>je m'appelle</a:t>
            </a:r>
            <a:r>
              <a:rPr lang="fr-FR" altLang="fr-FR" sz="1200" b="1" dirty="0">
                <a:solidFill>
                  <a:srgbClr val="008000"/>
                </a:solidFill>
                <a:latin typeface="Courier New" panose="02070309020205020404" pitchFamily="49" charset="0"/>
                <a:cs typeface="Courier New" panose="02070309020205020404" pitchFamily="49" charset="0"/>
              </a:rPr>
              <a:t>"</a:t>
            </a:r>
            <a:endParaRPr lang="fr-FR" altLang="fr-FR" sz="1200" b="1" dirty="0" smtClean="0">
              <a:solidFill>
                <a:srgbClr val="008000"/>
              </a:solidFill>
              <a:latin typeface="Courier New" panose="02070309020205020404" pitchFamily="49" charset="0"/>
              <a:cs typeface="Courier New" panose="02070309020205020404" pitchFamily="49" charset="0"/>
            </a:endParaRP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fils</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nodeName</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 </a:t>
            </a:r>
            <a:r>
              <a:rPr lang="fr-FR" altLang="fr-FR" sz="1200" b="1" dirty="0">
                <a:solidFill>
                  <a:srgbClr val="008000"/>
                </a:solidFill>
                <a:latin typeface="Courier New" panose="02070309020205020404" pitchFamily="49" charset="0"/>
                <a:cs typeface="Courier New" panose="02070309020205020404" pitchFamily="49" charset="0"/>
              </a:rPr>
              <a:t>Et mon contenu </a:t>
            </a:r>
            <a:r>
              <a:rPr lang="fr-FR" altLang="fr-FR" sz="1200" b="1" dirty="0" err="1">
                <a:solidFill>
                  <a:srgbClr val="008000"/>
                </a:solidFill>
                <a:latin typeface="Courier New" panose="02070309020205020404" pitchFamily="49" charset="0"/>
                <a:cs typeface="Courier New" panose="02070309020205020404" pitchFamily="49" charset="0"/>
              </a:rPr>
              <a:t>text</a:t>
            </a:r>
            <a:r>
              <a:rPr lang="fr-FR" altLang="fr-FR" sz="1200" b="1" dirty="0">
                <a:solidFill>
                  <a:srgbClr val="008000"/>
                </a:solidFill>
                <a:latin typeface="Courier New" panose="02070309020205020404" pitchFamily="49" charset="0"/>
                <a:cs typeface="Courier New" panose="02070309020205020404" pitchFamily="49" charset="0"/>
              </a:rPr>
              <a:t> est </a:t>
            </a:r>
            <a:r>
              <a:rPr lang="fr-FR" altLang="fr-FR" sz="1200" b="1" dirty="0" smtClean="0">
                <a:solidFill>
                  <a:srgbClr val="008000"/>
                </a:solidFill>
                <a:latin typeface="Courier New" panose="02070309020205020404" pitchFamily="49" charset="0"/>
                <a:cs typeface="Courier New" panose="02070309020205020404" pitchFamily="49" charset="0"/>
              </a:rPr>
              <a:t>:"</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80"/>
                </a:solidFill>
                <a:latin typeface="Courier New" panose="02070309020205020404" pitchFamily="49" charset="0"/>
                <a:cs typeface="Courier New" panose="02070309020205020404" pitchFamily="49" charset="0"/>
              </a:rPr>
              <a:t>if</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fils</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nodeType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ELEMENT_NODE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smtClean="0">
                <a:solidFill>
                  <a:srgbClr val="000000"/>
                </a:solidFill>
                <a:latin typeface="Courier New" panose="02070309020205020404" pitchFamily="49" charset="0"/>
                <a:cs typeface="Courier New" panose="02070309020205020404" pitchFamily="49" charset="0"/>
              </a:rPr>
              <a:t>       </a:t>
            </a: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fils</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firstChild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data</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000080"/>
                </a:solidFill>
                <a:latin typeface="Courier New" panose="02070309020205020404" pitchFamily="49" charset="0"/>
                <a:cs typeface="Courier New" panose="02070309020205020404" pitchFamily="49" charset="0"/>
              </a:rPr>
              <a:t>else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fils</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a:solidFill>
                  <a:srgbClr val="660E7A"/>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660E7A"/>
                </a:solidFill>
                <a:latin typeface="Courier New" panose="02070309020205020404" pitchFamily="49" charset="0"/>
                <a:cs typeface="Courier New" panose="02070309020205020404" pitchFamily="49" charset="0"/>
              </a:rPr>
              <a:t>data</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smtClean="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p:txBody>
      </p:sp>
      <p:sp>
        <p:nvSpPr>
          <p:cNvPr id="15" name="ZoneTexte 14"/>
          <p:cNvSpPr txBox="1"/>
          <p:nvPr/>
        </p:nvSpPr>
        <p:spPr>
          <a:xfrm>
            <a:off x="6373093" y="3633653"/>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test7.js</a:t>
            </a:r>
            <a:endParaRPr lang="fr-FR" dirty="0">
              <a:solidFill>
                <a:schemeClr val="tx1">
                  <a:lumMod val="50000"/>
                  <a:lumOff val="50000"/>
                </a:schemeClr>
              </a:solidFill>
              <a:latin typeface="Courier New" pitchFamily="49" charset="0"/>
              <a:cs typeface="Courier New" pitchFamily="49" charset="0"/>
            </a:endParaRPr>
          </a:p>
        </p:txBody>
      </p:sp>
      <p:sp>
        <p:nvSpPr>
          <p:cNvPr id="17" name="ZoneTexte 16"/>
          <p:cNvSpPr txBox="1"/>
          <p:nvPr/>
        </p:nvSpPr>
        <p:spPr>
          <a:xfrm>
            <a:off x="1108899" y="908720"/>
            <a:ext cx="3974005" cy="5632311"/>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p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&gt;vous allez trouvez mon Cv &lt;</a:t>
            </a:r>
            <a:r>
              <a:rPr lang="fr-FR" altLang="fr-FR" sz="1200" b="1" dirty="0">
                <a:solidFill>
                  <a:srgbClr val="000080"/>
                </a:solidFill>
                <a:latin typeface="Courier New" panose="02070309020205020404" pitchFamily="49" charset="0"/>
                <a:cs typeface="Courier New" panose="02070309020205020404" pitchFamily="49" charset="0"/>
              </a:rPr>
              <a:t>a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lelien</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href</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"www.monCv.tn"</a:t>
            </a:r>
            <a:r>
              <a:rPr lang="fr-FR" altLang="fr-FR" sz="1200" dirty="0">
                <a:solidFill>
                  <a:srgbClr val="000000"/>
                </a:solidFill>
                <a:latin typeface="Courier New" panose="02070309020205020404" pitchFamily="49" charset="0"/>
                <a:cs typeface="Courier New" panose="02070309020205020404" pitchFamily="49" charset="0"/>
              </a:rPr>
              <a:t>&gt;ici&lt;/</a:t>
            </a:r>
            <a:r>
              <a:rPr lang="fr-FR" altLang="fr-FR" sz="1200" b="1" dirty="0">
                <a:solidFill>
                  <a:srgbClr val="000080"/>
                </a:solidFill>
                <a:latin typeface="Courier New" panose="02070309020205020404" pitchFamily="49" charset="0"/>
                <a:cs typeface="Courier New" panose="02070309020205020404" pitchFamily="49" charset="0"/>
              </a:rPr>
              <a:t>a</a:t>
            </a:r>
            <a:r>
              <a:rPr lang="fr-FR" altLang="fr-FR" sz="1200" dirty="0">
                <a:solidFill>
                  <a:srgbClr val="000000"/>
                </a:solidFill>
                <a:latin typeface="Courier New" panose="02070309020205020404" pitchFamily="49" charset="0"/>
                <a:cs typeface="Courier New" panose="02070309020205020404" pitchFamily="49" charset="0"/>
              </a:rPr>
              <a:t>&gt;. Veuillez le consulter et appeler moi au &lt;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&gt;222222&lt;/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 pour plus de détails&lt;/</a:t>
            </a:r>
            <a:r>
              <a:rPr lang="fr-FR" altLang="fr-FR" sz="1200" b="1" dirty="0">
                <a:solidFill>
                  <a:srgbClr val="000080"/>
                </a:solidFill>
                <a:latin typeface="Courier New" panose="02070309020205020404" pitchFamily="49" charset="0"/>
                <a:cs typeface="Courier New" panose="02070309020205020404" pitchFamily="49" charset="0"/>
              </a:rPr>
              <a:t>p</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test7.js"</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8" name="ZoneTexte 17"/>
          <p:cNvSpPr txBox="1"/>
          <p:nvPr/>
        </p:nvSpPr>
        <p:spPr>
          <a:xfrm>
            <a:off x="1832240" y="6382130"/>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pic>
        <p:nvPicPr>
          <p:cNvPr id="3" name="Image 2"/>
          <p:cNvPicPr>
            <a:picLocks noChangeAspect="1"/>
          </p:cNvPicPr>
          <p:nvPr/>
        </p:nvPicPr>
        <p:blipFill>
          <a:blip r:embed="rId4"/>
          <a:stretch>
            <a:fillRect/>
          </a:stretch>
        </p:blipFill>
        <p:spPr>
          <a:xfrm>
            <a:off x="3924821" y="3995147"/>
            <a:ext cx="5682257" cy="2545883"/>
          </a:xfrm>
          <a:prstGeom prst="rect">
            <a:avLst/>
          </a:prstGeom>
        </p:spPr>
      </p:pic>
      <p:sp>
        <p:nvSpPr>
          <p:cNvPr id="23" name="ZoneTexte 22"/>
          <p:cNvSpPr txBox="1"/>
          <p:nvPr/>
        </p:nvSpPr>
        <p:spPr>
          <a:xfrm>
            <a:off x="6044886" y="6382130"/>
            <a:ext cx="2520280" cy="369332"/>
          </a:xfrm>
          <a:prstGeom prst="rect">
            <a:avLst/>
          </a:prstGeom>
          <a:solidFill>
            <a:schemeClr val="bg1">
              <a:lumMod val="95000"/>
            </a:schemeClr>
          </a:solidFill>
          <a:ln>
            <a:solidFill>
              <a:srgbClr val="0070C0"/>
            </a:solidFill>
          </a:ln>
        </p:spPr>
        <p:txBody>
          <a:bodyPr wrap="square" rtlCol="0">
            <a:spAutoFit/>
          </a:bodyPr>
          <a:lstStyle/>
          <a:p>
            <a:pPr algn="ctr"/>
            <a:r>
              <a:rPr lang="fr-FR" dirty="0" smtClean="0">
                <a:solidFill>
                  <a:schemeClr val="tx1">
                    <a:lumMod val="50000"/>
                    <a:lumOff val="50000"/>
                  </a:schemeClr>
                </a:solidFill>
                <a:latin typeface="Courier New" pitchFamily="49" charset="0"/>
                <a:cs typeface="Courier New" pitchFamily="49" charset="0"/>
              </a:rPr>
              <a:t>console</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6419540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Mise à jour du DOM : Ajout d’un élément</a:t>
            </a:r>
          </a:p>
        </p:txBody>
      </p:sp>
      <p:sp>
        <p:nvSpPr>
          <p:cNvPr id="12" name="Sous-titre 7"/>
          <p:cNvSpPr txBox="1">
            <a:spLocks/>
          </p:cNvSpPr>
          <p:nvPr/>
        </p:nvSpPr>
        <p:spPr>
          <a:xfrm rot="16200000" flipH="1">
            <a:off x="-1218160" y="3038549"/>
            <a:ext cx="3744417"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1090647" y="877253"/>
            <a:ext cx="8306781" cy="6186309"/>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Afin </a:t>
            </a:r>
            <a:r>
              <a:rPr lang="fr-FR" dirty="0" smtClean="0">
                <a:solidFill>
                  <a:schemeClr val="tx2"/>
                </a:solidFill>
                <a:latin typeface="Calibri"/>
                <a:cs typeface="+mn-cs"/>
              </a:rPr>
              <a:t>d’ajouter un nœud</a:t>
            </a:r>
            <a:r>
              <a:rPr lang="fr-FR" dirty="0" smtClean="0">
                <a:solidFill>
                  <a:prstClr val="black"/>
                </a:solidFill>
                <a:latin typeface="Calibri"/>
                <a:cs typeface="+mn-cs"/>
              </a:rPr>
              <a:t> dans le DOM il faut généralement suivre les étapes suivantes :</a:t>
            </a: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Récupérer ou créer l’élément à ajouter. Pour le créer, on utilise la méthode de l’objet document </a:t>
            </a:r>
            <a:r>
              <a:rPr lang="fr-FR" b="1" dirty="0" err="1" smtClean="0">
                <a:solidFill>
                  <a:schemeClr val="tx2"/>
                </a:solidFill>
                <a:latin typeface="Calibri"/>
                <a:cs typeface="+mn-cs"/>
              </a:rPr>
              <a:t>createElement</a:t>
            </a:r>
            <a:r>
              <a:rPr lang="fr-FR" b="1" dirty="0" smtClean="0">
                <a:solidFill>
                  <a:schemeClr val="tx2"/>
                </a:solidFill>
                <a:latin typeface="Calibri"/>
                <a:cs typeface="+mn-cs"/>
              </a:rPr>
              <a:t>() </a:t>
            </a:r>
            <a:r>
              <a:rPr lang="fr-FR" dirty="0" smtClean="0">
                <a:solidFill>
                  <a:prstClr val="black"/>
                </a:solidFill>
                <a:latin typeface="Calibri"/>
                <a:cs typeface="+mn-cs"/>
              </a:rPr>
              <a:t>qui prend en paramètre une </a:t>
            </a:r>
            <a:r>
              <a:rPr lang="fr-FR" dirty="0" smtClean="0">
                <a:solidFill>
                  <a:schemeClr val="tx2"/>
                </a:solidFill>
                <a:latin typeface="Calibri"/>
                <a:cs typeface="+mn-cs"/>
              </a:rPr>
              <a:t>chaine</a:t>
            </a:r>
            <a:r>
              <a:rPr lang="fr-FR" dirty="0" smtClean="0">
                <a:solidFill>
                  <a:prstClr val="black"/>
                </a:solidFill>
                <a:latin typeface="Calibri"/>
                <a:cs typeface="+mn-cs"/>
              </a:rPr>
              <a:t> contenant le </a:t>
            </a:r>
            <a:r>
              <a:rPr lang="fr-FR" b="1" dirty="0" smtClean="0">
                <a:solidFill>
                  <a:schemeClr val="tx2"/>
                </a:solidFill>
                <a:latin typeface="Calibri"/>
                <a:cs typeface="+mn-cs"/>
              </a:rPr>
              <a:t>nom de l’élément à créer</a:t>
            </a:r>
            <a:r>
              <a:rPr lang="fr-FR" dirty="0" smtClean="0">
                <a:solidFill>
                  <a:prstClr val="black"/>
                </a:solidFill>
                <a:latin typeface="Calibri"/>
                <a:cs typeface="+mn-cs"/>
              </a:rPr>
              <a:t>.</a:t>
            </a:r>
          </a:p>
          <a:p>
            <a:pPr marL="742950" lvl="1"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Décorer l’élément avec les attributs nécessaires en utilisant l’une des deux méthodes précédemment mentionnées.</a:t>
            </a:r>
          </a:p>
          <a:p>
            <a:pPr marL="1200150" lvl="2"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En utilisant la méthode </a:t>
            </a:r>
            <a:r>
              <a:rPr lang="fr-FR" dirty="0" err="1" smtClean="0">
                <a:solidFill>
                  <a:schemeClr val="tx2"/>
                </a:solidFill>
                <a:latin typeface="Calibri"/>
                <a:cs typeface="+mn-cs"/>
              </a:rPr>
              <a:t>setAttribute</a:t>
            </a:r>
            <a:r>
              <a:rPr lang="fr-FR" dirty="0" smtClean="0">
                <a:solidFill>
                  <a:schemeClr val="tx2"/>
                </a:solidFill>
                <a:latin typeface="Calibri"/>
                <a:cs typeface="+mn-cs"/>
              </a:rPr>
              <a:t>(</a:t>
            </a:r>
            <a:r>
              <a:rPr lang="fr-FR" dirty="0" err="1" smtClean="0">
                <a:solidFill>
                  <a:schemeClr val="tx2"/>
                </a:solidFill>
                <a:latin typeface="Calibri"/>
                <a:cs typeface="+mn-cs"/>
              </a:rPr>
              <a:t>nomAttrib,val</a:t>
            </a:r>
            <a:r>
              <a:rPr lang="fr-FR" dirty="0" smtClean="0">
                <a:solidFill>
                  <a:schemeClr val="tx2"/>
                </a:solidFill>
                <a:latin typeface="Calibri"/>
                <a:cs typeface="+mn-cs"/>
              </a:rPr>
              <a:t>)</a:t>
            </a:r>
          </a:p>
          <a:p>
            <a:pPr marL="1200150" lvl="2"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En accédant directement à la propriété de l’objet : </a:t>
            </a:r>
            <a:r>
              <a:rPr lang="fr-FR" dirty="0" err="1" smtClean="0">
                <a:solidFill>
                  <a:schemeClr val="tx2"/>
                </a:solidFill>
                <a:latin typeface="Calibri"/>
                <a:cs typeface="+mn-cs"/>
              </a:rPr>
              <a:t>objet.attribut</a:t>
            </a:r>
            <a:r>
              <a:rPr lang="fr-FR" dirty="0" smtClean="0">
                <a:solidFill>
                  <a:schemeClr val="tx2"/>
                </a:solidFill>
                <a:latin typeface="Calibri"/>
                <a:cs typeface="+mn-cs"/>
              </a:rPr>
              <a:t>=valeur</a:t>
            </a:r>
          </a:p>
          <a:p>
            <a:pPr marL="742950" lvl="1"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Insérer l’élément dans le DOM en utilisant la méthode </a:t>
            </a:r>
            <a:r>
              <a:rPr lang="fr-FR" b="1" dirty="0" err="1" smtClean="0">
                <a:solidFill>
                  <a:schemeClr val="tx2"/>
                </a:solidFill>
                <a:latin typeface="Calibri"/>
                <a:cs typeface="+mn-cs"/>
              </a:rPr>
              <a:t>appendChild</a:t>
            </a:r>
            <a:r>
              <a:rPr lang="fr-FR" b="1" dirty="0" smtClean="0">
                <a:solidFill>
                  <a:schemeClr val="tx2"/>
                </a:solidFill>
                <a:latin typeface="Calibri"/>
                <a:cs typeface="+mn-cs"/>
              </a:rPr>
              <a:t>() </a:t>
            </a:r>
            <a:r>
              <a:rPr lang="fr-FR" dirty="0" smtClean="0">
                <a:solidFill>
                  <a:prstClr val="black"/>
                </a:solidFill>
                <a:latin typeface="Calibri"/>
                <a:cs typeface="+mn-cs"/>
              </a:rPr>
              <a:t>qui prend en </a:t>
            </a:r>
            <a:r>
              <a:rPr lang="fr-FR" dirty="0" smtClean="0">
                <a:solidFill>
                  <a:schemeClr val="tx2"/>
                </a:solidFill>
                <a:latin typeface="Calibri"/>
                <a:cs typeface="+mn-cs"/>
              </a:rPr>
              <a:t>paramètre l’élément à insérer</a:t>
            </a:r>
            <a:r>
              <a:rPr lang="fr-FR" dirty="0" smtClean="0">
                <a:solidFill>
                  <a:prstClr val="black"/>
                </a:solidFill>
                <a:latin typeface="Calibri"/>
                <a:cs typeface="+mn-cs"/>
              </a:rPr>
              <a:t> et elle ajoute cet élément comme </a:t>
            </a:r>
            <a:r>
              <a:rPr lang="fr-FR" dirty="0" smtClean="0">
                <a:solidFill>
                  <a:schemeClr val="tx2"/>
                </a:solidFill>
                <a:latin typeface="Calibri"/>
                <a:cs typeface="+mn-cs"/>
              </a:rPr>
              <a:t>dernier fils </a:t>
            </a:r>
            <a:r>
              <a:rPr lang="fr-FR" dirty="0" smtClean="0">
                <a:solidFill>
                  <a:prstClr val="black"/>
                </a:solidFill>
                <a:latin typeface="Calibri"/>
                <a:cs typeface="+mn-cs"/>
              </a:rPr>
              <a:t>de </a:t>
            </a:r>
            <a:r>
              <a:rPr lang="fr-FR" dirty="0" smtClean="0">
                <a:solidFill>
                  <a:schemeClr val="tx2"/>
                </a:solidFill>
                <a:latin typeface="Calibri"/>
                <a:cs typeface="+mn-cs"/>
              </a:rPr>
              <a:t>l’objet qui a appelé la méthode</a:t>
            </a:r>
            <a:r>
              <a:rPr lang="fr-FR" dirty="0" smtClean="0">
                <a:solidFill>
                  <a:prstClr val="black"/>
                </a:solidFill>
                <a:latin typeface="Calibri"/>
                <a:cs typeface="+mn-cs"/>
              </a:rPr>
              <a:t>. </a:t>
            </a:r>
          </a:p>
          <a:p>
            <a:pPr marL="742950" lvl="1"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marL="266700" lvl="1" indent="-26670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Pour les </a:t>
            </a:r>
            <a:r>
              <a:rPr lang="fr-FR" dirty="0" err="1" smtClean="0">
                <a:solidFill>
                  <a:schemeClr val="tx2"/>
                </a:solidFill>
                <a:latin typeface="Calibri"/>
                <a:cs typeface="+mn-cs"/>
              </a:rPr>
              <a:t>textNode</a:t>
            </a:r>
            <a:r>
              <a:rPr lang="fr-FR" dirty="0" smtClean="0">
                <a:solidFill>
                  <a:schemeClr val="tx2"/>
                </a:solidFill>
                <a:latin typeface="Calibri"/>
                <a:cs typeface="+mn-cs"/>
              </a:rPr>
              <a:t> </a:t>
            </a:r>
            <a:r>
              <a:rPr lang="fr-FR" dirty="0" smtClean="0">
                <a:solidFill>
                  <a:prstClr val="black"/>
                </a:solidFill>
                <a:latin typeface="Calibri"/>
                <a:cs typeface="+mn-cs"/>
              </a:rPr>
              <a:t>on utilise la méthode </a:t>
            </a:r>
            <a:r>
              <a:rPr lang="fr-FR" b="1" dirty="0" err="1" smtClean="0">
                <a:solidFill>
                  <a:schemeClr val="tx2"/>
                </a:solidFill>
                <a:latin typeface="Calibri"/>
                <a:cs typeface="+mn-cs"/>
              </a:rPr>
              <a:t>createTextNode</a:t>
            </a:r>
            <a:r>
              <a:rPr lang="fr-FR" b="1" dirty="0" smtClean="0">
                <a:solidFill>
                  <a:schemeClr val="tx2"/>
                </a:solidFill>
                <a:latin typeface="Calibri"/>
                <a:cs typeface="+mn-cs"/>
              </a:rPr>
              <a:t>() </a:t>
            </a:r>
            <a:r>
              <a:rPr lang="fr-FR" dirty="0" smtClean="0">
                <a:solidFill>
                  <a:prstClr val="black"/>
                </a:solidFill>
                <a:latin typeface="Calibri"/>
                <a:cs typeface="+mn-cs"/>
              </a:rPr>
              <a:t>qui prend en paramètre le </a:t>
            </a:r>
            <a:r>
              <a:rPr lang="fr-FR" dirty="0" smtClean="0">
                <a:solidFill>
                  <a:schemeClr val="tx2"/>
                </a:solidFill>
                <a:latin typeface="Calibri"/>
                <a:cs typeface="+mn-cs"/>
              </a:rPr>
              <a:t>texte en question</a:t>
            </a:r>
            <a:r>
              <a:rPr lang="fr-FR" dirty="0" smtClean="0">
                <a:solidFill>
                  <a:prstClr val="black"/>
                </a:solidFill>
                <a:latin typeface="Calibri"/>
                <a:cs typeface="+mn-cs"/>
              </a:rPr>
              <a:t>.</a:t>
            </a:r>
          </a:p>
          <a:p>
            <a:pPr marL="266700" lvl="1" indent="-26670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Il existe aussi la méthode qui permet d’insérer un nœud avant un autre c’est la méthode </a:t>
            </a:r>
            <a:r>
              <a:rPr lang="fr-FR" b="1" dirty="0" err="1">
                <a:solidFill>
                  <a:schemeClr val="tx2"/>
                </a:solidFill>
              </a:rPr>
              <a:t>insertBefore</a:t>
            </a:r>
            <a:r>
              <a:rPr lang="fr-FR" b="1" dirty="0" smtClean="0">
                <a:solidFill>
                  <a:schemeClr val="tx2"/>
                </a:solidFill>
              </a:rPr>
              <a:t>() </a:t>
            </a:r>
            <a:r>
              <a:rPr lang="fr-FR" dirty="0" smtClean="0"/>
              <a:t>qui prend en paramètres le </a:t>
            </a:r>
            <a:r>
              <a:rPr lang="fr-FR" dirty="0" smtClean="0">
                <a:solidFill>
                  <a:schemeClr val="tx2"/>
                </a:solidFill>
              </a:rPr>
              <a:t>nœud à insérer </a:t>
            </a:r>
            <a:r>
              <a:rPr lang="fr-FR" dirty="0" smtClean="0"/>
              <a:t>et le </a:t>
            </a:r>
            <a:r>
              <a:rPr lang="fr-FR" dirty="0" smtClean="0">
                <a:solidFill>
                  <a:schemeClr val="tx2"/>
                </a:solidFill>
              </a:rPr>
              <a:t>nœud fils avant lequel on va insérer</a:t>
            </a:r>
            <a:r>
              <a:rPr lang="fr-FR" dirty="0" smtClean="0"/>
              <a:t>. Si ce nœud </a:t>
            </a:r>
            <a:r>
              <a:rPr lang="fr-FR" dirty="0" smtClean="0">
                <a:solidFill>
                  <a:schemeClr val="tx2"/>
                </a:solidFill>
              </a:rPr>
              <a:t>n’est pas spécifié </a:t>
            </a:r>
            <a:r>
              <a:rPr lang="fr-FR" dirty="0" smtClean="0"/>
              <a:t>le nouveau nœud sera insérer en </a:t>
            </a:r>
            <a:r>
              <a:rPr lang="fr-FR" dirty="0" smtClean="0">
                <a:solidFill>
                  <a:schemeClr val="tx2"/>
                </a:solidFill>
              </a:rPr>
              <a:t>dernier</a:t>
            </a:r>
            <a:r>
              <a:rPr lang="fr-FR" dirty="0" smtClean="0"/>
              <a:t>.</a:t>
            </a:r>
            <a:endParaRPr lang="fr-FR" dirty="0"/>
          </a:p>
          <a:p>
            <a:pPr marL="0" lvl="1" algn="just" fontAlgn="auto">
              <a:spcBef>
                <a:spcPts val="0"/>
              </a:spcBef>
              <a:spcAft>
                <a:spcPts val="0"/>
              </a:spcAft>
            </a:pPr>
            <a:endParaRPr lang="fr-FR" dirty="0" smtClean="0">
              <a:solidFill>
                <a:prstClr val="black"/>
              </a:solidFill>
              <a:latin typeface="Calibri"/>
              <a:cs typeface="+mn-cs"/>
            </a:endParaRPr>
          </a:p>
        </p:txBody>
      </p:sp>
    </p:spTree>
    <p:extLst>
      <p:ext uri="{BB962C8B-B14F-4D97-AF65-F5344CB8AC3E}">
        <p14:creationId xmlns:p14="http://schemas.microsoft.com/office/powerpoint/2010/main" val="28868644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Mise à jour du DOM : exemple ajout</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74</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5345041" y="908720"/>
            <a:ext cx="4262037" cy="1569660"/>
          </a:xfrm>
          <a:prstGeom prst="rect">
            <a:avLst/>
          </a:prstGeom>
          <a:solidFill>
            <a:schemeClr val="bg1">
              <a:lumMod val="95000"/>
            </a:schemeClr>
          </a:solidFill>
          <a:ln>
            <a:solidFill>
              <a:srgbClr val="0070C0"/>
            </a:solidFill>
          </a:ln>
        </p:spPr>
        <p:txBody>
          <a:bodyPr wrap="square" rtlCol="0">
            <a:spAutoFit/>
          </a:bodyPr>
          <a:lstStyle/>
          <a:p>
            <a:pPr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createElement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img</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a:solidFill>
                  <a:srgbClr val="660E7A"/>
                </a:solidFill>
                <a:latin typeface="Courier New" panose="02070309020205020404" pitchFamily="49" charset="0"/>
                <a:cs typeface="Courier New" panose="02070309020205020404" pitchFamily="49" charset="0"/>
              </a:rPr>
              <a:t>newNode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660E7A"/>
                </a:solidFill>
                <a:latin typeface="Courier New" panose="02070309020205020404" pitchFamily="49" charset="0"/>
                <a:cs typeface="Courier New" panose="02070309020205020404" pitchFamily="49" charset="0"/>
              </a:rPr>
              <a:t>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asimg</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src</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"as.jpg"</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alt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"Je suis l'image de aymen"</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width</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"50"</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height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"50"</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appendChild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smtClean="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p:txBody>
      </p:sp>
      <p:sp>
        <p:nvSpPr>
          <p:cNvPr id="15" name="ZoneTexte 14"/>
          <p:cNvSpPr txBox="1"/>
          <p:nvPr/>
        </p:nvSpPr>
        <p:spPr>
          <a:xfrm>
            <a:off x="6235859" y="2448532"/>
            <a:ext cx="2520280" cy="369332"/>
          </a:xfrm>
          <a:prstGeom prst="rect">
            <a:avLst/>
          </a:prstGeom>
          <a:solidFill>
            <a:schemeClr val="bg1">
              <a:lumMod val="95000"/>
            </a:schemeClr>
          </a:solidFill>
          <a:ln>
            <a:solidFill>
              <a:srgbClr val="0070C0"/>
            </a:solidFill>
          </a:ln>
        </p:spPr>
        <p:txBody>
          <a:bodyPr wrap="square" rtlCol="0">
            <a:spAutoFit/>
          </a:bodyPr>
          <a:lstStyle/>
          <a:p>
            <a:r>
              <a:rPr lang="fr-FR" smtClean="0">
                <a:solidFill>
                  <a:schemeClr val="tx1">
                    <a:lumMod val="50000"/>
                    <a:lumOff val="50000"/>
                  </a:schemeClr>
                </a:solidFill>
                <a:latin typeface="Courier New" pitchFamily="49" charset="0"/>
                <a:cs typeface="Courier New" pitchFamily="49" charset="0"/>
              </a:rPr>
              <a:t>test8.js</a:t>
            </a:r>
            <a:endParaRPr lang="fr-FR" dirty="0">
              <a:solidFill>
                <a:schemeClr val="tx1">
                  <a:lumMod val="50000"/>
                  <a:lumOff val="50000"/>
                </a:schemeClr>
              </a:solidFill>
              <a:latin typeface="Courier New" pitchFamily="49" charset="0"/>
              <a:cs typeface="Courier New" pitchFamily="49" charset="0"/>
            </a:endParaRPr>
          </a:p>
        </p:txBody>
      </p:sp>
      <p:sp>
        <p:nvSpPr>
          <p:cNvPr id="17" name="ZoneTexte 16"/>
          <p:cNvSpPr txBox="1"/>
          <p:nvPr/>
        </p:nvSpPr>
        <p:spPr>
          <a:xfrm>
            <a:off x="1108899" y="908720"/>
            <a:ext cx="3974005" cy="5632311"/>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p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&gt;vous allez trouvez mon Cv &lt;</a:t>
            </a:r>
            <a:r>
              <a:rPr lang="fr-FR" altLang="fr-FR" sz="1200" b="1" dirty="0">
                <a:solidFill>
                  <a:srgbClr val="000080"/>
                </a:solidFill>
                <a:latin typeface="Courier New" panose="02070309020205020404" pitchFamily="49" charset="0"/>
                <a:cs typeface="Courier New" panose="02070309020205020404" pitchFamily="49" charset="0"/>
              </a:rPr>
              <a:t>a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lelien</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href</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"www.monCv.tn"</a:t>
            </a:r>
            <a:r>
              <a:rPr lang="fr-FR" altLang="fr-FR" sz="1200" dirty="0">
                <a:solidFill>
                  <a:srgbClr val="000000"/>
                </a:solidFill>
                <a:latin typeface="Courier New" panose="02070309020205020404" pitchFamily="49" charset="0"/>
                <a:cs typeface="Courier New" panose="02070309020205020404" pitchFamily="49" charset="0"/>
              </a:rPr>
              <a:t>&gt;ici&lt;/</a:t>
            </a:r>
            <a:r>
              <a:rPr lang="fr-FR" altLang="fr-FR" sz="1200" b="1" dirty="0">
                <a:solidFill>
                  <a:srgbClr val="000080"/>
                </a:solidFill>
                <a:latin typeface="Courier New" panose="02070309020205020404" pitchFamily="49" charset="0"/>
                <a:cs typeface="Courier New" panose="02070309020205020404" pitchFamily="49" charset="0"/>
              </a:rPr>
              <a:t>a</a:t>
            </a:r>
            <a:r>
              <a:rPr lang="fr-FR" altLang="fr-FR" sz="1200" dirty="0">
                <a:solidFill>
                  <a:srgbClr val="000000"/>
                </a:solidFill>
                <a:latin typeface="Courier New" panose="02070309020205020404" pitchFamily="49" charset="0"/>
                <a:cs typeface="Courier New" panose="02070309020205020404" pitchFamily="49" charset="0"/>
              </a:rPr>
              <a:t>&gt;. Veuillez le consulter et appeler moi au &lt;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&gt;222222&lt;/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 pour plus de détails&lt;/</a:t>
            </a:r>
            <a:r>
              <a:rPr lang="fr-FR" altLang="fr-FR" sz="1200" b="1" dirty="0">
                <a:solidFill>
                  <a:srgbClr val="000080"/>
                </a:solidFill>
                <a:latin typeface="Courier New" panose="02070309020205020404" pitchFamily="49" charset="0"/>
                <a:cs typeface="Courier New" panose="02070309020205020404" pitchFamily="49" charset="0"/>
              </a:rPr>
              <a:t>p</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test8.js"</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8" name="ZoneTexte 17"/>
          <p:cNvSpPr txBox="1"/>
          <p:nvPr/>
        </p:nvSpPr>
        <p:spPr>
          <a:xfrm>
            <a:off x="1832240" y="6382130"/>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pic>
        <p:nvPicPr>
          <p:cNvPr id="3" name="Image 2"/>
          <p:cNvPicPr>
            <a:picLocks noChangeAspect="1"/>
          </p:cNvPicPr>
          <p:nvPr/>
        </p:nvPicPr>
        <p:blipFill>
          <a:blip r:embed="rId4"/>
          <a:stretch>
            <a:fillRect/>
          </a:stretch>
        </p:blipFill>
        <p:spPr>
          <a:xfrm>
            <a:off x="4189288" y="2858760"/>
            <a:ext cx="5556076" cy="3840108"/>
          </a:xfrm>
          <a:prstGeom prst="rect">
            <a:avLst/>
          </a:prstGeom>
        </p:spPr>
      </p:pic>
      <p:sp>
        <p:nvSpPr>
          <p:cNvPr id="23" name="ZoneTexte 22"/>
          <p:cNvSpPr txBox="1"/>
          <p:nvPr/>
        </p:nvSpPr>
        <p:spPr>
          <a:xfrm>
            <a:off x="5643013" y="6487899"/>
            <a:ext cx="2520280" cy="369332"/>
          </a:xfrm>
          <a:prstGeom prst="rect">
            <a:avLst/>
          </a:prstGeom>
          <a:solidFill>
            <a:schemeClr val="bg1">
              <a:lumMod val="95000"/>
            </a:schemeClr>
          </a:solidFill>
          <a:ln>
            <a:solidFill>
              <a:srgbClr val="0070C0"/>
            </a:solidFill>
          </a:ln>
        </p:spPr>
        <p:txBody>
          <a:bodyPr wrap="square" rtlCol="0">
            <a:spAutoFit/>
          </a:bodyPr>
          <a:lstStyle/>
          <a:p>
            <a:pPr algn="ctr"/>
            <a:r>
              <a:rPr lang="fr-FR" dirty="0" smtClean="0">
                <a:solidFill>
                  <a:schemeClr val="tx1">
                    <a:lumMod val="50000"/>
                    <a:lumOff val="50000"/>
                  </a:schemeClr>
                </a:solidFill>
                <a:latin typeface="Courier New" pitchFamily="49" charset="0"/>
                <a:cs typeface="Courier New" pitchFamily="49" charset="0"/>
              </a:rPr>
              <a:t>console</a:t>
            </a:r>
            <a:endParaRPr lang="fr-FR" dirty="0">
              <a:solidFill>
                <a:schemeClr val="tx1">
                  <a:lumMod val="50000"/>
                  <a:lumOff val="50000"/>
                </a:schemeClr>
              </a:solidFill>
              <a:latin typeface="Courier New" pitchFamily="49" charset="0"/>
              <a:cs typeface="Courier New" pitchFamily="49" charset="0"/>
            </a:endParaRPr>
          </a:p>
        </p:txBody>
      </p:sp>
      <p:sp>
        <p:nvSpPr>
          <p:cNvPr id="19" name="Sous-titre 7"/>
          <p:cNvSpPr txBox="1">
            <a:spLocks/>
          </p:cNvSpPr>
          <p:nvPr/>
        </p:nvSpPr>
        <p:spPr>
          <a:xfrm rot="16200000" flipH="1">
            <a:off x="-1218160" y="3110557"/>
            <a:ext cx="3744417"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a:solidFill>
                  <a:schemeClr val="bg1"/>
                </a:solidFill>
              </a:rPr>
              <a:t>Client </a:t>
            </a:r>
            <a:r>
              <a:rPr lang="fr-FR" dirty="0" err="1">
                <a:solidFill>
                  <a:schemeClr val="bg1"/>
                </a:solidFill>
              </a:rPr>
              <a:t>Side</a:t>
            </a:r>
            <a:endParaRPr lang="fr-FR" dirty="0">
              <a:solidFill>
                <a:schemeClr val="bg1"/>
              </a:solidFill>
            </a:endParaRPr>
          </a:p>
        </p:txBody>
      </p:sp>
    </p:spTree>
    <p:extLst>
      <p:ext uri="{BB962C8B-B14F-4D97-AF65-F5344CB8AC3E}">
        <p14:creationId xmlns:p14="http://schemas.microsoft.com/office/powerpoint/2010/main" val="20746996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Mise à jour du DOM : Cloner un élément</a:t>
            </a:r>
          </a:p>
        </p:txBody>
      </p:sp>
      <p:sp>
        <p:nvSpPr>
          <p:cNvPr id="12" name="Sous-titre 7"/>
          <p:cNvSpPr txBox="1">
            <a:spLocks/>
          </p:cNvSpPr>
          <p:nvPr/>
        </p:nvSpPr>
        <p:spPr>
          <a:xfrm rot="16200000" flipH="1">
            <a:off x="-1218160" y="3038549"/>
            <a:ext cx="3744417"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1108899" y="2348880"/>
            <a:ext cx="8306781" cy="2031325"/>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Afin </a:t>
            </a:r>
            <a:r>
              <a:rPr lang="fr-FR" dirty="0" smtClean="0">
                <a:solidFill>
                  <a:schemeClr val="tx2"/>
                </a:solidFill>
                <a:latin typeface="Calibri"/>
                <a:cs typeface="+mn-cs"/>
              </a:rPr>
              <a:t>de cloner un nœud</a:t>
            </a:r>
            <a:r>
              <a:rPr lang="fr-FR" dirty="0" smtClean="0">
                <a:solidFill>
                  <a:prstClr val="black"/>
                </a:solidFill>
                <a:latin typeface="Calibri"/>
                <a:cs typeface="+mn-cs"/>
              </a:rPr>
              <a:t> dans le DOM</a:t>
            </a:r>
            <a:r>
              <a:rPr lang="fr-FR" dirty="0">
                <a:solidFill>
                  <a:prstClr val="black"/>
                </a:solidFill>
                <a:latin typeface="Calibri"/>
                <a:cs typeface="+mn-cs"/>
              </a:rPr>
              <a:t> </a:t>
            </a:r>
            <a:r>
              <a:rPr lang="fr-FR" dirty="0" smtClean="0">
                <a:solidFill>
                  <a:prstClr val="black"/>
                </a:solidFill>
                <a:latin typeface="Calibri"/>
                <a:cs typeface="+mn-cs"/>
              </a:rPr>
              <a:t>il suffit d’appeler la méthode </a:t>
            </a:r>
            <a:r>
              <a:rPr lang="fr-FR" b="1" dirty="0" err="1" smtClean="0">
                <a:solidFill>
                  <a:schemeClr val="tx2"/>
                </a:solidFill>
                <a:latin typeface="Calibri"/>
                <a:cs typeface="+mn-cs"/>
              </a:rPr>
              <a:t>cloneNode</a:t>
            </a:r>
            <a:r>
              <a:rPr lang="fr-FR" b="1" dirty="0" smtClean="0">
                <a:solidFill>
                  <a:schemeClr val="tx2"/>
                </a:solidFill>
                <a:latin typeface="Calibri"/>
                <a:cs typeface="+mn-cs"/>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Cette méthode prend en paramètre un booléen. </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dirty="0" err="1" smtClean="0">
                <a:solidFill>
                  <a:prstClr val="black"/>
                </a:solidFill>
                <a:latin typeface="Calibri"/>
                <a:cs typeface="+mn-cs"/>
              </a:rPr>
              <a:t>True</a:t>
            </a:r>
            <a:r>
              <a:rPr lang="fr-FR" dirty="0" smtClean="0">
                <a:solidFill>
                  <a:prstClr val="black"/>
                </a:solidFill>
                <a:latin typeface="Calibri"/>
                <a:cs typeface="+mn-cs"/>
              </a:rPr>
              <a:t> : Le nœud sera cloner avec ces fils et ses attributs</a:t>
            </a:r>
          </a:p>
          <a:p>
            <a:pPr marL="742950" lvl="1"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False : Le nœud sera cloner sans ces fils et ses attributs</a:t>
            </a:r>
          </a:p>
        </p:txBody>
      </p:sp>
    </p:spTree>
    <p:extLst>
      <p:ext uri="{BB962C8B-B14F-4D97-AF65-F5344CB8AC3E}">
        <p14:creationId xmlns:p14="http://schemas.microsoft.com/office/powerpoint/2010/main" val="9577249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Mise à jour du DOM : exemple clone</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76</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5364981" y="764704"/>
            <a:ext cx="4262037" cy="2308324"/>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createElement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img</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a:solidFill>
                  <a:srgbClr val="660E7A"/>
                </a:solidFill>
                <a:latin typeface="Courier New" panose="02070309020205020404" pitchFamily="49" charset="0"/>
                <a:cs typeface="Courier New" panose="02070309020205020404" pitchFamily="49" charset="0"/>
              </a:rPr>
              <a:t>newNode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660E7A"/>
                </a:solidFill>
                <a:latin typeface="Courier New" panose="02070309020205020404" pitchFamily="49" charset="0"/>
                <a:cs typeface="Courier New" panose="02070309020205020404" pitchFamily="49" charset="0"/>
              </a:rPr>
              <a:t>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asimg</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src</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"as.jpg"</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alt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"Je suis l'image de aymen"</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width</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"50"</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height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"50"</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appendChild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trueClonedNode</a:t>
            </a:r>
            <a:r>
              <a:rPr lang="fr-FR" altLang="fr-FR" sz="1200" b="1" i="1" dirty="0">
                <a:solidFill>
                  <a:srgbClr val="660E7A"/>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cloneNode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000080"/>
                </a:solidFill>
                <a:latin typeface="Courier New" panose="02070309020205020404" pitchFamily="49" charset="0"/>
                <a:cs typeface="Courier New" panose="02070309020205020404" pitchFamily="49" charset="0"/>
              </a:rPr>
              <a:t>true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falseClonedNode</a:t>
            </a:r>
            <a:r>
              <a:rPr lang="fr-FR" altLang="fr-FR" sz="1200" b="1" i="1" dirty="0">
                <a:solidFill>
                  <a:srgbClr val="660E7A"/>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cloneNode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0080"/>
                </a:solidFill>
                <a:latin typeface="Courier New" panose="02070309020205020404" pitchFamily="49" charset="0"/>
                <a:cs typeface="Courier New" panose="02070309020205020404" pitchFamily="49" charset="0"/>
              </a:rPr>
              <a:t>false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body</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appendChild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trueClonedNode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body</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appendChild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falseClonedNode</a:t>
            </a:r>
            <a:r>
              <a:rPr lang="fr-FR" altLang="fr-FR" sz="1200" dirty="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p:txBody>
      </p:sp>
      <p:sp>
        <p:nvSpPr>
          <p:cNvPr id="17" name="ZoneTexte 16"/>
          <p:cNvSpPr txBox="1"/>
          <p:nvPr/>
        </p:nvSpPr>
        <p:spPr>
          <a:xfrm>
            <a:off x="1108899" y="908720"/>
            <a:ext cx="3974005" cy="5632311"/>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p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&gt;vous allez trouvez mon Cv &lt;</a:t>
            </a:r>
            <a:r>
              <a:rPr lang="fr-FR" altLang="fr-FR" sz="1200" b="1" dirty="0">
                <a:solidFill>
                  <a:srgbClr val="000080"/>
                </a:solidFill>
                <a:latin typeface="Courier New" panose="02070309020205020404" pitchFamily="49" charset="0"/>
                <a:cs typeface="Courier New" panose="02070309020205020404" pitchFamily="49" charset="0"/>
              </a:rPr>
              <a:t>a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lelien</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href</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"www.monCv.tn"</a:t>
            </a:r>
            <a:r>
              <a:rPr lang="fr-FR" altLang="fr-FR" sz="1200" dirty="0">
                <a:solidFill>
                  <a:srgbClr val="000000"/>
                </a:solidFill>
                <a:latin typeface="Courier New" panose="02070309020205020404" pitchFamily="49" charset="0"/>
                <a:cs typeface="Courier New" panose="02070309020205020404" pitchFamily="49" charset="0"/>
              </a:rPr>
              <a:t>&gt;ici&lt;/</a:t>
            </a:r>
            <a:r>
              <a:rPr lang="fr-FR" altLang="fr-FR" sz="1200" b="1" dirty="0">
                <a:solidFill>
                  <a:srgbClr val="000080"/>
                </a:solidFill>
                <a:latin typeface="Courier New" panose="02070309020205020404" pitchFamily="49" charset="0"/>
                <a:cs typeface="Courier New" panose="02070309020205020404" pitchFamily="49" charset="0"/>
              </a:rPr>
              <a:t>a</a:t>
            </a:r>
            <a:r>
              <a:rPr lang="fr-FR" altLang="fr-FR" sz="1200" dirty="0">
                <a:solidFill>
                  <a:srgbClr val="000000"/>
                </a:solidFill>
                <a:latin typeface="Courier New" panose="02070309020205020404" pitchFamily="49" charset="0"/>
                <a:cs typeface="Courier New" panose="02070309020205020404" pitchFamily="49" charset="0"/>
              </a:rPr>
              <a:t>&gt;. Veuillez le consulter et appeler moi au &lt;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&gt;222222&lt;/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 pour plus de détails&lt;/</a:t>
            </a:r>
            <a:r>
              <a:rPr lang="fr-FR" altLang="fr-FR" sz="1200" b="1" dirty="0">
                <a:solidFill>
                  <a:srgbClr val="000080"/>
                </a:solidFill>
                <a:latin typeface="Courier New" panose="02070309020205020404" pitchFamily="49" charset="0"/>
                <a:cs typeface="Courier New" panose="02070309020205020404" pitchFamily="49" charset="0"/>
              </a:rPr>
              <a:t>p</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test9.js"</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9" name="Sous-titre 7"/>
          <p:cNvSpPr txBox="1">
            <a:spLocks/>
          </p:cNvSpPr>
          <p:nvPr/>
        </p:nvSpPr>
        <p:spPr>
          <a:xfrm rot="16200000" flipH="1">
            <a:off x="-1218160" y="3110557"/>
            <a:ext cx="3744417"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5" name="ZoneTexte 14"/>
          <p:cNvSpPr txBox="1"/>
          <p:nvPr/>
        </p:nvSpPr>
        <p:spPr>
          <a:xfrm>
            <a:off x="7050422" y="3019896"/>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test9.js</a:t>
            </a:r>
            <a:endParaRPr lang="fr-FR" dirty="0">
              <a:solidFill>
                <a:schemeClr val="tx1">
                  <a:lumMod val="50000"/>
                  <a:lumOff val="50000"/>
                </a:schemeClr>
              </a:solidFill>
              <a:latin typeface="Courier New" pitchFamily="49" charset="0"/>
              <a:cs typeface="Courier New" pitchFamily="49" charset="0"/>
            </a:endParaRPr>
          </a:p>
        </p:txBody>
      </p:sp>
      <p:sp>
        <p:nvSpPr>
          <p:cNvPr id="18" name="ZoneTexte 17"/>
          <p:cNvSpPr txBox="1"/>
          <p:nvPr/>
        </p:nvSpPr>
        <p:spPr>
          <a:xfrm>
            <a:off x="1832240" y="6382130"/>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811661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Mise à jour du DOM : exemple clone</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77</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5364981" y="764704"/>
            <a:ext cx="4262037" cy="2308324"/>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createElement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img</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a:solidFill>
                  <a:srgbClr val="660E7A"/>
                </a:solidFill>
                <a:latin typeface="Courier New" panose="02070309020205020404" pitchFamily="49" charset="0"/>
                <a:cs typeface="Courier New" panose="02070309020205020404" pitchFamily="49" charset="0"/>
              </a:rPr>
              <a:t>newNode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660E7A"/>
                </a:solidFill>
                <a:latin typeface="Courier New" panose="02070309020205020404" pitchFamily="49" charset="0"/>
                <a:cs typeface="Courier New" panose="02070309020205020404" pitchFamily="49" charset="0"/>
              </a:rPr>
              <a:t>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asimg</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src</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"as.jpg"</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alt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"Je suis l'image de aymen"</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width</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"50"</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height</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"50"</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appendChild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newNode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trueClonedNode</a:t>
            </a:r>
            <a:r>
              <a:rPr lang="fr-FR" altLang="fr-FR" sz="1200" b="1" i="1" dirty="0">
                <a:solidFill>
                  <a:srgbClr val="660E7A"/>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cloneNode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000080"/>
                </a:solidFill>
                <a:latin typeface="Courier New" panose="02070309020205020404" pitchFamily="49" charset="0"/>
                <a:cs typeface="Courier New" panose="02070309020205020404" pitchFamily="49" charset="0"/>
              </a:rPr>
              <a:t>true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falseClonedNode</a:t>
            </a:r>
            <a:r>
              <a:rPr lang="fr-FR" altLang="fr-FR" sz="1200" b="1" i="1" dirty="0">
                <a:solidFill>
                  <a:srgbClr val="660E7A"/>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cloneNode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0080"/>
                </a:solidFill>
                <a:latin typeface="Courier New" panose="02070309020205020404" pitchFamily="49" charset="0"/>
                <a:cs typeface="Courier New" panose="02070309020205020404" pitchFamily="49" charset="0"/>
              </a:rPr>
              <a:t>false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body</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appendChild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trueClonedNode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body</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appendChild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falseClonedNode</a:t>
            </a:r>
            <a:r>
              <a:rPr lang="fr-FR" altLang="fr-FR" sz="1200" dirty="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p:txBody>
      </p:sp>
      <p:sp>
        <p:nvSpPr>
          <p:cNvPr id="17" name="ZoneTexte 16"/>
          <p:cNvSpPr txBox="1"/>
          <p:nvPr/>
        </p:nvSpPr>
        <p:spPr>
          <a:xfrm>
            <a:off x="1108899" y="908720"/>
            <a:ext cx="3974005" cy="5632311"/>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p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"para"</a:t>
            </a:r>
            <a:r>
              <a:rPr lang="fr-FR" altLang="fr-FR" sz="1200" dirty="0">
                <a:solidFill>
                  <a:srgbClr val="000000"/>
                </a:solidFill>
                <a:latin typeface="Courier New" panose="02070309020205020404" pitchFamily="49" charset="0"/>
                <a:cs typeface="Courier New" panose="02070309020205020404" pitchFamily="49" charset="0"/>
              </a:rPr>
              <a:t>&gt;vous allez trouvez mon Cv &lt;</a:t>
            </a:r>
            <a:r>
              <a:rPr lang="fr-FR" altLang="fr-FR" sz="1200" b="1" dirty="0">
                <a:solidFill>
                  <a:srgbClr val="000080"/>
                </a:solidFill>
                <a:latin typeface="Courier New" panose="02070309020205020404" pitchFamily="49" charset="0"/>
                <a:cs typeface="Courier New" panose="02070309020205020404" pitchFamily="49" charset="0"/>
              </a:rPr>
              <a:t>a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lelien</a:t>
            </a:r>
            <a:r>
              <a:rPr lang="fr-FR" altLang="fr-FR" sz="1200" b="1" dirty="0">
                <a:solidFill>
                  <a:srgbClr val="008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href</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"www.monCv.tn"</a:t>
            </a:r>
            <a:r>
              <a:rPr lang="fr-FR" altLang="fr-FR" sz="1200" dirty="0">
                <a:solidFill>
                  <a:srgbClr val="000000"/>
                </a:solidFill>
                <a:latin typeface="Courier New" panose="02070309020205020404" pitchFamily="49" charset="0"/>
                <a:cs typeface="Courier New" panose="02070309020205020404" pitchFamily="49" charset="0"/>
              </a:rPr>
              <a:t>&gt;ici&lt;/</a:t>
            </a:r>
            <a:r>
              <a:rPr lang="fr-FR" altLang="fr-FR" sz="1200" b="1" dirty="0">
                <a:solidFill>
                  <a:srgbClr val="000080"/>
                </a:solidFill>
                <a:latin typeface="Courier New" panose="02070309020205020404" pitchFamily="49" charset="0"/>
                <a:cs typeface="Courier New" panose="02070309020205020404" pitchFamily="49" charset="0"/>
              </a:rPr>
              <a:t>a</a:t>
            </a:r>
            <a:r>
              <a:rPr lang="fr-FR" altLang="fr-FR" sz="1200" dirty="0">
                <a:solidFill>
                  <a:srgbClr val="000000"/>
                </a:solidFill>
                <a:latin typeface="Courier New" panose="02070309020205020404" pitchFamily="49" charset="0"/>
                <a:cs typeface="Courier New" panose="02070309020205020404" pitchFamily="49" charset="0"/>
              </a:rPr>
              <a:t>&gt;. Veuillez le consulter et appeler moi au &lt;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&gt;222222&lt;/</a:t>
            </a:r>
            <a:r>
              <a:rPr lang="fr-FR" altLang="fr-FR" sz="1200" b="1" dirty="0">
                <a:solidFill>
                  <a:srgbClr val="000080"/>
                </a:solidFill>
                <a:latin typeface="Courier New" panose="02070309020205020404" pitchFamily="49" charset="0"/>
                <a:cs typeface="Courier New" panose="02070309020205020404" pitchFamily="49" charset="0"/>
              </a:rPr>
              <a:t>i</a:t>
            </a:r>
            <a:r>
              <a:rPr lang="fr-FR" altLang="fr-FR" sz="1200" dirty="0">
                <a:solidFill>
                  <a:srgbClr val="000000"/>
                </a:solidFill>
                <a:latin typeface="Courier New" panose="02070309020205020404" pitchFamily="49" charset="0"/>
                <a:cs typeface="Courier New" panose="02070309020205020404" pitchFamily="49" charset="0"/>
              </a:rPr>
              <a:t>&gt; pour plus de détails&lt;/</a:t>
            </a:r>
            <a:r>
              <a:rPr lang="fr-FR" altLang="fr-FR" sz="1200" b="1" dirty="0">
                <a:solidFill>
                  <a:srgbClr val="000080"/>
                </a:solidFill>
                <a:latin typeface="Courier New" panose="02070309020205020404" pitchFamily="49" charset="0"/>
                <a:cs typeface="Courier New" panose="02070309020205020404" pitchFamily="49" charset="0"/>
              </a:rPr>
              <a:t>p</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test9.js"</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9" name="Sous-titre 7"/>
          <p:cNvSpPr txBox="1">
            <a:spLocks/>
          </p:cNvSpPr>
          <p:nvPr/>
        </p:nvSpPr>
        <p:spPr>
          <a:xfrm rot="16200000" flipH="1">
            <a:off x="-1218160" y="3110557"/>
            <a:ext cx="3744417"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pic>
        <p:nvPicPr>
          <p:cNvPr id="20" name="Image 19"/>
          <p:cNvPicPr>
            <a:picLocks noChangeAspect="1"/>
          </p:cNvPicPr>
          <p:nvPr/>
        </p:nvPicPr>
        <p:blipFill>
          <a:blip r:embed="rId4"/>
          <a:stretch>
            <a:fillRect/>
          </a:stretch>
        </p:blipFill>
        <p:spPr>
          <a:xfrm>
            <a:off x="3852813" y="3052594"/>
            <a:ext cx="5661572" cy="3688774"/>
          </a:xfrm>
          <a:prstGeom prst="rect">
            <a:avLst/>
          </a:prstGeom>
        </p:spPr>
      </p:pic>
      <p:sp>
        <p:nvSpPr>
          <p:cNvPr id="2" name="Rectangle 1"/>
          <p:cNvSpPr/>
          <p:nvPr/>
        </p:nvSpPr>
        <p:spPr>
          <a:xfrm>
            <a:off x="3924821" y="4869160"/>
            <a:ext cx="3042505" cy="90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3926939" y="5805264"/>
            <a:ext cx="3042505"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5643013" y="6487899"/>
            <a:ext cx="2520280" cy="369332"/>
          </a:xfrm>
          <a:prstGeom prst="rect">
            <a:avLst/>
          </a:prstGeom>
          <a:solidFill>
            <a:schemeClr val="bg1">
              <a:lumMod val="95000"/>
            </a:schemeClr>
          </a:solidFill>
          <a:ln>
            <a:solidFill>
              <a:srgbClr val="0070C0"/>
            </a:solidFill>
          </a:ln>
        </p:spPr>
        <p:txBody>
          <a:bodyPr wrap="square" rtlCol="0">
            <a:spAutoFit/>
          </a:bodyPr>
          <a:lstStyle/>
          <a:p>
            <a:pPr algn="ctr"/>
            <a:r>
              <a:rPr lang="fr-FR" dirty="0" smtClean="0">
                <a:solidFill>
                  <a:schemeClr val="tx1">
                    <a:lumMod val="50000"/>
                    <a:lumOff val="50000"/>
                  </a:schemeClr>
                </a:solidFill>
                <a:latin typeface="Courier New" pitchFamily="49" charset="0"/>
                <a:cs typeface="Courier New" pitchFamily="49" charset="0"/>
              </a:rPr>
              <a:t>console</a:t>
            </a:r>
            <a:endParaRPr lang="fr-FR" dirty="0">
              <a:solidFill>
                <a:schemeClr val="tx1">
                  <a:lumMod val="50000"/>
                  <a:lumOff val="50000"/>
                </a:schemeClr>
              </a:solidFill>
              <a:latin typeface="Courier New" pitchFamily="49" charset="0"/>
              <a:cs typeface="Courier New" pitchFamily="49" charset="0"/>
            </a:endParaRPr>
          </a:p>
        </p:txBody>
      </p:sp>
      <p:sp>
        <p:nvSpPr>
          <p:cNvPr id="15" name="ZoneTexte 14"/>
          <p:cNvSpPr txBox="1"/>
          <p:nvPr/>
        </p:nvSpPr>
        <p:spPr>
          <a:xfrm>
            <a:off x="7050422" y="3019896"/>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test9.js</a:t>
            </a:r>
            <a:endParaRPr lang="fr-FR" dirty="0">
              <a:solidFill>
                <a:schemeClr val="tx1">
                  <a:lumMod val="50000"/>
                  <a:lumOff val="50000"/>
                </a:schemeClr>
              </a:solidFill>
              <a:latin typeface="Courier New" pitchFamily="49" charset="0"/>
              <a:cs typeface="Courier New" pitchFamily="49" charset="0"/>
            </a:endParaRPr>
          </a:p>
        </p:txBody>
      </p:sp>
      <p:sp>
        <p:nvSpPr>
          <p:cNvPr id="18" name="ZoneTexte 17"/>
          <p:cNvSpPr txBox="1"/>
          <p:nvPr/>
        </p:nvSpPr>
        <p:spPr>
          <a:xfrm>
            <a:off x="1832240" y="6382130"/>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4504015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Mise à jour du DOM :  Supprimer un élément</a:t>
            </a:r>
          </a:p>
        </p:txBody>
      </p:sp>
      <p:sp>
        <p:nvSpPr>
          <p:cNvPr id="12" name="Sous-titre 7"/>
          <p:cNvSpPr txBox="1">
            <a:spLocks/>
          </p:cNvSpPr>
          <p:nvPr/>
        </p:nvSpPr>
        <p:spPr>
          <a:xfrm rot="16200000" flipH="1">
            <a:off x="-1290168" y="3038549"/>
            <a:ext cx="3744417"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1183606" y="2492896"/>
            <a:ext cx="8306781" cy="2308324"/>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Afin </a:t>
            </a:r>
            <a:r>
              <a:rPr lang="fr-FR" dirty="0" smtClean="0">
                <a:solidFill>
                  <a:schemeClr val="tx2"/>
                </a:solidFill>
                <a:latin typeface="Calibri"/>
                <a:cs typeface="+mn-cs"/>
              </a:rPr>
              <a:t>de supprimer un nœud</a:t>
            </a:r>
            <a:r>
              <a:rPr lang="fr-FR" dirty="0" smtClean="0">
                <a:solidFill>
                  <a:prstClr val="black"/>
                </a:solidFill>
                <a:latin typeface="Calibri"/>
                <a:cs typeface="+mn-cs"/>
              </a:rPr>
              <a:t> dans le DOM</a:t>
            </a:r>
            <a:r>
              <a:rPr lang="fr-FR" dirty="0">
                <a:solidFill>
                  <a:prstClr val="black"/>
                </a:solidFill>
                <a:latin typeface="Calibri"/>
                <a:cs typeface="+mn-cs"/>
              </a:rPr>
              <a:t> </a:t>
            </a:r>
            <a:r>
              <a:rPr lang="fr-FR" dirty="0" smtClean="0">
                <a:solidFill>
                  <a:prstClr val="black"/>
                </a:solidFill>
                <a:latin typeface="Calibri"/>
                <a:cs typeface="+mn-cs"/>
              </a:rPr>
              <a:t>il suffit d’appeler la méthode </a:t>
            </a:r>
            <a:r>
              <a:rPr lang="fr-FR" b="1" dirty="0" err="1" smtClean="0">
                <a:solidFill>
                  <a:schemeClr val="tx2"/>
                </a:solidFill>
                <a:latin typeface="Calibri"/>
                <a:cs typeface="+mn-cs"/>
              </a:rPr>
              <a:t>removeChild</a:t>
            </a:r>
            <a:r>
              <a:rPr lang="fr-FR" b="1" dirty="0" smtClean="0">
                <a:solidFill>
                  <a:schemeClr val="tx2"/>
                </a:solidFill>
                <a:latin typeface="Calibri"/>
                <a:cs typeface="+mn-cs"/>
              </a:rPr>
              <a:t>() à partir du nœud </a:t>
            </a:r>
            <a:r>
              <a:rPr lang="fr-FR" b="1" dirty="0" err="1" smtClean="0">
                <a:solidFill>
                  <a:schemeClr val="tx2"/>
                </a:solidFill>
                <a:latin typeface="Calibri"/>
                <a:cs typeface="+mn-cs"/>
              </a:rPr>
              <a:t>pére</a:t>
            </a:r>
            <a:r>
              <a:rPr lang="fr-FR" b="1" dirty="0" smtClean="0">
                <a:solidFill>
                  <a:schemeClr val="tx2"/>
                </a:solidFill>
                <a:latin typeface="Calibri"/>
                <a:cs typeface="+mn-cs"/>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Cette méthode prend en </a:t>
            </a:r>
            <a:r>
              <a:rPr lang="fr-FR" dirty="0" smtClean="0">
                <a:solidFill>
                  <a:schemeClr val="tx2"/>
                </a:solidFill>
                <a:latin typeface="Calibri"/>
                <a:cs typeface="+mn-cs"/>
              </a:rPr>
              <a:t>paramètre</a:t>
            </a:r>
            <a:r>
              <a:rPr lang="fr-FR" dirty="0" smtClean="0">
                <a:solidFill>
                  <a:prstClr val="black"/>
                </a:solidFill>
                <a:latin typeface="Calibri"/>
                <a:cs typeface="+mn-cs"/>
              </a:rPr>
              <a:t> </a:t>
            </a:r>
            <a:r>
              <a:rPr lang="fr-FR" dirty="0" smtClean="0">
                <a:solidFill>
                  <a:schemeClr val="tx2"/>
                </a:solidFill>
                <a:latin typeface="Calibri"/>
                <a:cs typeface="+mn-cs"/>
              </a:rPr>
              <a:t>le nœud à supprimer</a:t>
            </a:r>
            <a:r>
              <a:rPr lang="fr-FR" dirty="0" smtClean="0">
                <a:solidFill>
                  <a:prstClr val="black"/>
                </a:solidFill>
                <a:latin typeface="Calibri"/>
                <a:cs typeface="+mn-cs"/>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La valeur de retour est une </a:t>
            </a:r>
            <a:r>
              <a:rPr lang="fr-FR" dirty="0" smtClean="0">
                <a:solidFill>
                  <a:schemeClr val="tx2"/>
                </a:solidFill>
                <a:latin typeface="Calibri"/>
                <a:cs typeface="+mn-cs"/>
              </a:rPr>
              <a:t>référence sur le nœud supprimé</a:t>
            </a:r>
            <a:r>
              <a:rPr lang="fr-FR" dirty="0" smtClean="0">
                <a:solidFill>
                  <a:prstClr val="black"/>
                </a:solidFill>
                <a:latin typeface="Calibri"/>
                <a:cs typeface="+mn-cs"/>
              </a:rPr>
              <a:t>. </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srgbClr val="FF0000"/>
                </a:solidFill>
                <a:latin typeface="Calibri"/>
                <a:cs typeface="+mn-cs"/>
              </a:rPr>
              <a:t>Comment faire pour supprimer le premier </a:t>
            </a:r>
            <a:r>
              <a:rPr lang="fr-FR" dirty="0" err="1" smtClean="0">
                <a:solidFill>
                  <a:srgbClr val="FF0000"/>
                </a:solidFill>
                <a:latin typeface="Calibri"/>
                <a:cs typeface="+mn-cs"/>
              </a:rPr>
              <a:t>span</a:t>
            </a:r>
            <a:r>
              <a:rPr lang="fr-FR" dirty="0" smtClean="0">
                <a:solidFill>
                  <a:srgbClr val="FF0000"/>
                </a:solidFill>
                <a:latin typeface="Calibri"/>
                <a:cs typeface="+mn-cs"/>
              </a:rPr>
              <a:t> d’un menu d’un div d’id item ? </a:t>
            </a:r>
          </a:p>
        </p:txBody>
      </p:sp>
    </p:spTree>
    <p:extLst>
      <p:ext uri="{BB962C8B-B14F-4D97-AF65-F5344CB8AC3E}">
        <p14:creationId xmlns:p14="http://schemas.microsoft.com/office/powerpoint/2010/main" val="27133776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Mise à jour du DOM : exemple </a:t>
            </a:r>
            <a:r>
              <a:rPr lang="fr-FR" sz="3100" dirty="0" err="1"/>
              <a:t>remove</a:t>
            </a:r>
            <a:endParaRPr lang="fr-FR" sz="3100" dirty="0"/>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79</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5364980" y="929429"/>
            <a:ext cx="4262037" cy="461665"/>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removeChild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firstElementChild</a:t>
            </a:r>
            <a:r>
              <a:rPr lang="fr-FR" altLang="fr-FR" sz="1200" dirty="0" smtClean="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p:txBody>
      </p:sp>
      <p:sp>
        <p:nvSpPr>
          <p:cNvPr id="17" name="ZoneTexte 16"/>
          <p:cNvSpPr txBox="1"/>
          <p:nvPr/>
        </p:nvSpPr>
        <p:spPr>
          <a:xfrm>
            <a:off x="1116509" y="908720"/>
            <a:ext cx="3243621" cy="5847755"/>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p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"para"</a:t>
            </a:r>
            <a:r>
              <a:rPr lang="fr-FR" altLang="fr-FR" sz="1000" dirty="0">
                <a:solidFill>
                  <a:srgbClr val="000000"/>
                </a:solidFill>
                <a:latin typeface="Courier New" panose="02070309020205020404" pitchFamily="49" charset="0"/>
                <a:cs typeface="Courier New" panose="02070309020205020404" pitchFamily="49" charset="0"/>
              </a:rPr>
              <a:t>&gt;vous allez trouvez mon Cv &lt;</a:t>
            </a:r>
            <a:r>
              <a:rPr lang="fr-FR" altLang="fr-FR" sz="1000" b="1" dirty="0">
                <a:solidFill>
                  <a:srgbClr val="000080"/>
                </a:solidFill>
                <a:latin typeface="Courier New" panose="02070309020205020404" pitchFamily="49" charset="0"/>
                <a:cs typeface="Courier New" panose="02070309020205020404" pitchFamily="49" charset="0"/>
              </a:rPr>
              <a:t>a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lelien</a:t>
            </a:r>
            <a:r>
              <a:rPr lang="fr-FR" altLang="fr-FR" sz="1000" b="1" dirty="0">
                <a:solidFill>
                  <a:srgbClr val="008000"/>
                </a:solidFill>
                <a:latin typeface="Courier New" panose="02070309020205020404" pitchFamily="49" charset="0"/>
                <a:cs typeface="Courier New" panose="02070309020205020404" pitchFamily="49" charset="0"/>
              </a:rPr>
              <a:t>" </a:t>
            </a:r>
            <a:r>
              <a:rPr lang="fr-FR" altLang="fr-FR" sz="1000" b="1" dirty="0" err="1">
                <a:solidFill>
                  <a:srgbClr val="0000FF"/>
                </a:solidFill>
                <a:latin typeface="Courier New" panose="02070309020205020404" pitchFamily="49" charset="0"/>
                <a:cs typeface="Courier New" panose="02070309020205020404" pitchFamily="49" charset="0"/>
              </a:rPr>
              <a:t>href</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"www.monCv.tn"</a:t>
            </a:r>
            <a:r>
              <a:rPr lang="fr-FR" altLang="fr-FR" sz="1000" dirty="0">
                <a:solidFill>
                  <a:srgbClr val="000000"/>
                </a:solidFill>
                <a:latin typeface="Courier New" panose="02070309020205020404" pitchFamily="49" charset="0"/>
                <a:cs typeface="Courier New" panose="02070309020205020404" pitchFamily="49" charset="0"/>
              </a:rPr>
              <a:t>&gt;ici&lt;/</a:t>
            </a:r>
            <a:r>
              <a:rPr lang="fr-FR" altLang="fr-FR" sz="1000" b="1" dirty="0">
                <a:solidFill>
                  <a:srgbClr val="000080"/>
                </a:solidFill>
                <a:latin typeface="Courier New" panose="02070309020205020404" pitchFamily="49" charset="0"/>
                <a:cs typeface="Courier New" panose="02070309020205020404" pitchFamily="49" charset="0"/>
              </a:rPr>
              <a:t>a</a:t>
            </a:r>
            <a:r>
              <a:rPr lang="fr-FR" altLang="fr-FR" sz="1000" dirty="0">
                <a:solidFill>
                  <a:srgbClr val="000000"/>
                </a:solidFill>
                <a:latin typeface="Courier New" panose="02070309020205020404" pitchFamily="49" charset="0"/>
                <a:cs typeface="Courier New" panose="02070309020205020404" pitchFamily="49" charset="0"/>
              </a:rPr>
              <a:t>&gt;. Veuillez le consulter et appeler moi au &lt;</a:t>
            </a:r>
            <a:r>
              <a:rPr lang="fr-FR" altLang="fr-FR" sz="1000" b="1" dirty="0">
                <a:solidFill>
                  <a:srgbClr val="000080"/>
                </a:solidFill>
                <a:latin typeface="Courier New" panose="02070309020205020404" pitchFamily="49" charset="0"/>
                <a:cs typeface="Courier New" panose="02070309020205020404" pitchFamily="49" charset="0"/>
              </a:rPr>
              <a:t>i</a:t>
            </a:r>
            <a:r>
              <a:rPr lang="fr-FR" altLang="fr-FR" sz="1000" dirty="0">
                <a:solidFill>
                  <a:srgbClr val="000000"/>
                </a:solidFill>
                <a:latin typeface="Courier New" panose="02070309020205020404" pitchFamily="49" charset="0"/>
                <a:cs typeface="Courier New" panose="02070309020205020404" pitchFamily="49" charset="0"/>
              </a:rPr>
              <a:t>&gt;222222&lt;/</a:t>
            </a:r>
            <a:r>
              <a:rPr lang="fr-FR" altLang="fr-FR" sz="1000" b="1" dirty="0">
                <a:solidFill>
                  <a:srgbClr val="000080"/>
                </a:solidFill>
                <a:latin typeface="Courier New" panose="02070309020205020404" pitchFamily="49" charset="0"/>
                <a:cs typeface="Courier New" panose="02070309020205020404" pitchFamily="49" charset="0"/>
              </a:rPr>
              <a:t>i</a:t>
            </a:r>
            <a:r>
              <a:rPr lang="fr-FR" altLang="fr-FR" sz="1000" dirty="0">
                <a:solidFill>
                  <a:srgbClr val="000000"/>
                </a:solidFill>
                <a:latin typeface="Courier New" panose="02070309020205020404" pitchFamily="49" charset="0"/>
                <a:cs typeface="Courier New" panose="02070309020205020404" pitchFamily="49" charset="0"/>
              </a:rPr>
              <a:t>&gt; pour plus de détails&lt;/</a:t>
            </a:r>
            <a:r>
              <a:rPr lang="fr-FR" altLang="fr-FR" sz="1000" b="1" dirty="0">
                <a:solidFill>
                  <a:srgbClr val="000080"/>
                </a:solidFill>
                <a:latin typeface="Courier New" panose="02070309020205020404" pitchFamily="49" charset="0"/>
                <a:cs typeface="Courier New" panose="02070309020205020404" pitchFamily="49" charset="0"/>
              </a:rPr>
              <a:t>p</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test10.js"</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9" name="Sous-titre 7"/>
          <p:cNvSpPr txBox="1">
            <a:spLocks/>
          </p:cNvSpPr>
          <p:nvPr/>
        </p:nvSpPr>
        <p:spPr>
          <a:xfrm rot="16200000" flipH="1">
            <a:off x="-1229343" y="3182564"/>
            <a:ext cx="3744417"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23" name="ZoneTexte 22"/>
          <p:cNvSpPr txBox="1"/>
          <p:nvPr/>
        </p:nvSpPr>
        <p:spPr>
          <a:xfrm>
            <a:off x="6013053" y="5837640"/>
            <a:ext cx="2520280" cy="369332"/>
          </a:xfrm>
          <a:prstGeom prst="rect">
            <a:avLst/>
          </a:prstGeom>
          <a:solidFill>
            <a:schemeClr val="bg1">
              <a:lumMod val="95000"/>
            </a:schemeClr>
          </a:solidFill>
          <a:ln>
            <a:solidFill>
              <a:srgbClr val="0070C0"/>
            </a:solidFill>
          </a:ln>
        </p:spPr>
        <p:txBody>
          <a:bodyPr wrap="square" rtlCol="0">
            <a:spAutoFit/>
          </a:bodyPr>
          <a:lstStyle/>
          <a:p>
            <a:pPr algn="ctr"/>
            <a:r>
              <a:rPr lang="fr-FR" dirty="0" smtClean="0">
                <a:solidFill>
                  <a:schemeClr val="tx1">
                    <a:lumMod val="50000"/>
                    <a:lumOff val="50000"/>
                  </a:schemeClr>
                </a:solidFill>
                <a:latin typeface="Courier New" pitchFamily="49" charset="0"/>
                <a:cs typeface="Courier New" pitchFamily="49" charset="0"/>
              </a:rPr>
              <a:t>console</a:t>
            </a:r>
            <a:endParaRPr lang="fr-FR" dirty="0">
              <a:solidFill>
                <a:schemeClr val="tx1">
                  <a:lumMod val="50000"/>
                  <a:lumOff val="50000"/>
                </a:schemeClr>
              </a:solidFill>
              <a:latin typeface="Courier New" pitchFamily="49" charset="0"/>
              <a:cs typeface="Courier New" pitchFamily="49" charset="0"/>
            </a:endParaRPr>
          </a:p>
        </p:txBody>
      </p:sp>
      <p:sp>
        <p:nvSpPr>
          <p:cNvPr id="15" name="ZoneTexte 14"/>
          <p:cNvSpPr txBox="1"/>
          <p:nvPr/>
        </p:nvSpPr>
        <p:spPr>
          <a:xfrm>
            <a:off x="6235859" y="1394941"/>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test10.js</a:t>
            </a:r>
            <a:endParaRPr lang="fr-FR" dirty="0">
              <a:solidFill>
                <a:schemeClr val="tx1">
                  <a:lumMod val="50000"/>
                  <a:lumOff val="50000"/>
                </a:schemeClr>
              </a:solidFill>
              <a:latin typeface="Courier New" pitchFamily="49" charset="0"/>
              <a:cs typeface="Courier New" pitchFamily="49" charset="0"/>
            </a:endParaRPr>
          </a:p>
        </p:txBody>
      </p:sp>
      <p:sp>
        <p:nvSpPr>
          <p:cNvPr id="18" name="ZoneTexte 17"/>
          <p:cNvSpPr txBox="1"/>
          <p:nvPr/>
        </p:nvSpPr>
        <p:spPr>
          <a:xfrm>
            <a:off x="2412653" y="6387143"/>
            <a:ext cx="194866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pic>
        <p:nvPicPr>
          <p:cNvPr id="8" name="Image 7"/>
          <p:cNvPicPr>
            <a:picLocks noChangeAspect="1"/>
          </p:cNvPicPr>
          <p:nvPr/>
        </p:nvPicPr>
        <p:blipFill>
          <a:blip r:embed="rId4"/>
          <a:stretch>
            <a:fillRect/>
          </a:stretch>
        </p:blipFill>
        <p:spPr>
          <a:xfrm>
            <a:off x="4500108" y="2151465"/>
            <a:ext cx="5216890" cy="3686175"/>
          </a:xfrm>
          <a:prstGeom prst="rect">
            <a:avLst/>
          </a:prstGeom>
        </p:spPr>
      </p:pic>
    </p:spTree>
    <p:extLst>
      <p:ext uri="{BB962C8B-B14F-4D97-AF65-F5344CB8AC3E}">
        <p14:creationId xmlns:p14="http://schemas.microsoft.com/office/powerpoint/2010/main" val="2354657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a:solidFill>
                  <a:schemeClr val="bg1"/>
                </a:solidFill>
              </a:rPr>
              <a:t>Introduction à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10000"/>
          </a:bodyPr>
          <a:lstStyle/>
          <a:p>
            <a:pPr lvl="0" algn="ctr" fontAlgn="auto">
              <a:spcAft>
                <a:spcPts val="0"/>
              </a:spcAft>
              <a:defRPr/>
            </a:pPr>
            <a:r>
              <a:rPr lang="fr-FR" sz="3600" dirty="0"/>
              <a:t>Un peu d’histoire</a:t>
            </a:r>
            <a:r>
              <a:rPr lang="mr-IN" sz="3600" dirty="0"/>
              <a:t>…</a:t>
            </a:r>
            <a:endParaRPr kumimoji="0" lang="fr-FR"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4968275"/>
          </a:xfrm>
        </p:spPr>
        <p:txBody>
          <a:bodyPr>
            <a:normAutofit/>
          </a:bodyPr>
          <a:lstStyle/>
          <a:p>
            <a:endParaRPr lang="fr-FR" dirty="0" smtClean="0">
              <a:latin typeface="Garamond" panose="02020404030301010803" pitchFamily="18" charset="0"/>
            </a:endParaRPr>
          </a:p>
          <a:p>
            <a:pPr>
              <a:buFont typeface="Wingdings" panose="05000000000000000000" pitchFamily="2" charset="2"/>
              <a:buChar char="Ø"/>
            </a:pPr>
            <a:r>
              <a:rPr lang="fr-FR" dirty="0">
                <a:latin typeface="Garamond" panose="02020404030301010803" pitchFamily="18" charset="0"/>
              </a:rPr>
              <a:t>Le premier nom de ce langage a été </a:t>
            </a:r>
            <a:r>
              <a:rPr lang="fr-FR" b="1" dirty="0">
                <a:latin typeface="Garamond" panose="02020404030301010803" pitchFamily="18" charset="0"/>
              </a:rPr>
              <a:t>Mocha</a:t>
            </a:r>
          </a:p>
          <a:p>
            <a:pPr>
              <a:buFont typeface="Wingdings" panose="05000000000000000000" pitchFamily="2" charset="2"/>
              <a:buChar char="Ø"/>
            </a:pPr>
            <a:r>
              <a:rPr lang="fr-FR" dirty="0">
                <a:latin typeface="Garamond" panose="02020404030301010803" pitchFamily="18" charset="0"/>
              </a:rPr>
              <a:t>Ensuite </a:t>
            </a:r>
            <a:r>
              <a:rPr lang="fr-FR" b="1" dirty="0" err="1">
                <a:latin typeface="Garamond" panose="02020404030301010803" pitchFamily="18" charset="0"/>
              </a:rPr>
              <a:t>LiveScript</a:t>
            </a:r>
            <a:endParaRPr lang="fr-FR" b="1" dirty="0">
              <a:latin typeface="Garamond" panose="02020404030301010803" pitchFamily="18" charset="0"/>
            </a:endParaRPr>
          </a:p>
          <a:p>
            <a:pPr>
              <a:buFont typeface="Wingdings" panose="05000000000000000000" pitchFamily="2" charset="2"/>
              <a:buChar char="Ø"/>
            </a:pPr>
            <a:r>
              <a:rPr lang="fr-FR" dirty="0">
                <a:latin typeface="Garamond" panose="02020404030301010803" pitchFamily="18" charset="0"/>
              </a:rPr>
              <a:t>Il a été renommé « </a:t>
            </a:r>
            <a:r>
              <a:rPr lang="fr-FR" b="1" dirty="0">
                <a:latin typeface="Garamond" panose="02020404030301010803" pitchFamily="18" charset="0"/>
              </a:rPr>
              <a:t>JavaScript »</a:t>
            </a:r>
            <a:r>
              <a:rPr lang="fr-FR" dirty="0">
                <a:latin typeface="Garamond" panose="02020404030301010803" pitchFamily="18" charset="0"/>
              </a:rPr>
              <a:t> lorsque sa version  Beta 3 a été déployé</a:t>
            </a:r>
          </a:p>
          <a:p>
            <a:pPr lvl="1">
              <a:buFont typeface="Wingdings" panose="05000000000000000000" pitchFamily="2" charset="2"/>
              <a:buChar char="Ø"/>
            </a:pPr>
            <a:r>
              <a:rPr lang="fr-FR" dirty="0">
                <a:latin typeface="Garamond" panose="02020404030301010803" pitchFamily="18" charset="0"/>
              </a:rPr>
              <a:t>Aucun lien avec JAVA</a:t>
            </a:r>
          </a:p>
          <a:p>
            <a:pPr lvl="1">
              <a:buFont typeface="Wingdings" panose="05000000000000000000" pitchFamily="2" charset="2"/>
              <a:buChar char="Ø"/>
            </a:pPr>
            <a:r>
              <a:rPr lang="fr-FR" dirty="0">
                <a:latin typeface="Garamond" panose="02020404030301010803" pitchFamily="18" charset="0"/>
              </a:rPr>
              <a:t>Choix de Marketing</a:t>
            </a:r>
          </a:p>
          <a:p>
            <a:pPr>
              <a:buFont typeface="Wingdings" panose="05000000000000000000" pitchFamily="2" charset="2"/>
              <a:buChar char="Ø"/>
            </a:pPr>
            <a:r>
              <a:rPr lang="fr-FR" dirty="0">
                <a:latin typeface="Garamond" panose="02020404030301010803" pitchFamily="18" charset="0"/>
              </a:rPr>
              <a:t>Normalisé par </a:t>
            </a:r>
            <a:r>
              <a:rPr lang="fr-FR" i="1" dirty="0" err="1">
                <a:latin typeface="Garamond" panose="02020404030301010803" pitchFamily="18" charset="0"/>
              </a:rPr>
              <a:t>Ecma</a:t>
            </a:r>
            <a:r>
              <a:rPr lang="fr-FR" i="1" dirty="0">
                <a:latin typeface="Garamond" panose="02020404030301010803" pitchFamily="18" charset="0"/>
              </a:rPr>
              <a:t> International en 1996</a:t>
            </a:r>
            <a:r>
              <a:rPr lang="fr-FR" dirty="0">
                <a:latin typeface="Garamond" panose="02020404030301010803" pitchFamily="18" charset="0"/>
              </a:rPr>
              <a:t> il a été </a:t>
            </a:r>
            <a:r>
              <a:rPr lang="fr-FR" dirty="0" err="1">
                <a:latin typeface="Garamond" panose="02020404030301010803" pitchFamily="18" charset="0"/>
              </a:rPr>
              <a:t>batisé</a:t>
            </a:r>
            <a:r>
              <a:rPr lang="fr-FR" dirty="0">
                <a:latin typeface="Garamond" panose="02020404030301010803" pitchFamily="18" charset="0"/>
              </a:rPr>
              <a:t> </a:t>
            </a:r>
            <a:r>
              <a:rPr lang="fr-FR" b="1" dirty="0" err="1">
                <a:latin typeface="Garamond" panose="02020404030301010803" pitchFamily="18" charset="0"/>
              </a:rPr>
              <a:t>ECMAScript</a:t>
            </a:r>
            <a:endParaRPr lang="fr-FR" dirty="0">
              <a:latin typeface="Garamond" panose="02020404030301010803" pitchFamily="18" charset="0"/>
            </a:endParaRPr>
          </a:p>
        </p:txBody>
      </p:sp>
    </p:spTree>
    <p:extLst>
      <p:ext uri="{BB962C8B-B14F-4D97-AF65-F5344CB8AC3E}">
        <p14:creationId xmlns:p14="http://schemas.microsoft.com/office/powerpoint/2010/main" val="4184356344"/>
      </p:ext>
    </p:extLst>
  </p:cSld>
  <p:clrMapOvr>
    <a:masterClrMapping/>
  </p:clrMapOvr>
  <p:transition advClick="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Mise à jour du DOM :  remplacer un élément</a:t>
            </a:r>
          </a:p>
        </p:txBody>
      </p:sp>
      <p:sp>
        <p:nvSpPr>
          <p:cNvPr id="12" name="Sous-titre 7"/>
          <p:cNvSpPr txBox="1">
            <a:spLocks/>
          </p:cNvSpPr>
          <p:nvPr/>
        </p:nvSpPr>
        <p:spPr>
          <a:xfrm rot="16200000" flipH="1">
            <a:off x="-1218160" y="3038549"/>
            <a:ext cx="3744417"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1138171" y="980728"/>
            <a:ext cx="8306781" cy="1477328"/>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Afin </a:t>
            </a:r>
            <a:r>
              <a:rPr lang="fr-FR" dirty="0" smtClean="0">
                <a:solidFill>
                  <a:schemeClr val="tx2"/>
                </a:solidFill>
                <a:latin typeface="Calibri"/>
                <a:cs typeface="+mn-cs"/>
              </a:rPr>
              <a:t>de remplacer un nœud</a:t>
            </a:r>
            <a:r>
              <a:rPr lang="fr-FR" dirty="0" smtClean="0">
                <a:solidFill>
                  <a:prstClr val="black"/>
                </a:solidFill>
                <a:latin typeface="Calibri"/>
                <a:cs typeface="+mn-cs"/>
              </a:rPr>
              <a:t> dans le DOM par un autre il suffit d’appeler la méthode </a:t>
            </a:r>
            <a:r>
              <a:rPr lang="fr-FR" b="1" dirty="0" err="1" smtClean="0">
                <a:solidFill>
                  <a:schemeClr val="tx2"/>
                </a:solidFill>
                <a:latin typeface="Calibri"/>
                <a:cs typeface="+mn-cs"/>
              </a:rPr>
              <a:t>replaceChild</a:t>
            </a:r>
            <a:r>
              <a:rPr lang="fr-FR" b="1" dirty="0" smtClean="0">
                <a:solidFill>
                  <a:schemeClr val="tx2"/>
                </a:solidFill>
                <a:latin typeface="Calibri"/>
                <a:cs typeface="+mn-cs"/>
              </a:rPr>
              <a:t>()  partir du nœud </a:t>
            </a:r>
            <a:r>
              <a:rPr lang="fr-FR" b="1" dirty="0" err="1" smtClean="0">
                <a:solidFill>
                  <a:schemeClr val="tx2"/>
                </a:solidFill>
                <a:latin typeface="Calibri"/>
                <a:cs typeface="+mn-cs"/>
              </a:rPr>
              <a:t>pére</a:t>
            </a:r>
            <a:r>
              <a:rPr lang="fr-FR" b="1" dirty="0" smtClean="0">
                <a:solidFill>
                  <a:schemeClr val="tx2"/>
                </a:solidFill>
                <a:latin typeface="Calibri"/>
                <a:cs typeface="+mn-cs"/>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Cette méthode prend en </a:t>
            </a:r>
            <a:r>
              <a:rPr lang="fr-FR" dirty="0" smtClean="0">
                <a:solidFill>
                  <a:schemeClr val="tx2"/>
                </a:solidFill>
                <a:latin typeface="Calibri"/>
                <a:cs typeface="+mn-cs"/>
              </a:rPr>
              <a:t>paramètre le </a:t>
            </a:r>
            <a:r>
              <a:rPr lang="fr-FR" dirty="0">
                <a:solidFill>
                  <a:schemeClr val="tx2"/>
                </a:solidFill>
                <a:latin typeface="Calibri"/>
                <a:cs typeface="+mn-cs"/>
              </a:rPr>
              <a:t>nouveau </a:t>
            </a:r>
            <a:r>
              <a:rPr lang="fr-FR" dirty="0" smtClean="0">
                <a:solidFill>
                  <a:schemeClr val="tx2"/>
                </a:solidFill>
                <a:latin typeface="Calibri"/>
                <a:cs typeface="+mn-cs"/>
              </a:rPr>
              <a:t>nœud suivi de</a:t>
            </a:r>
            <a:r>
              <a:rPr lang="fr-FR" dirty="0" smtClean="0">
                <a:solidFill>
                  <a:prstClr val="black"/>
                </a:solidFill>
                <a:latin typeface="Calibri"/>
                <a:cs typeface="+mn-cs"/>
              </a:rPr>
              <a:t> </a:t>
            </a:r>
            <a:r>
              <a:rPr lang="fr-FR" dirty="0" smtClean="0">
                <a:solidFill>
                  <a:schemeClr val="tx2"/>
                </a:solidFill>
                <a:latin typeface="Calibri"/>
                <a:cs typeface="+mn-cs"/>
              </a:rPr>
              <a:t>l’ancien nœud</a:t>
            </a:r>
            <a:r>
              <a:rPr lang="fr-FR" dirty="0" smtClean="0">
                <a:solidFill>
                  <a:prstClr val="black"/>
                </a:solidFill>
                <a:latin typeface="Calibri"/>
                <a:cs typeface="+mn-cs"/>
              </a:rPr>
              <a:t>.</a:t>
            </a: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srgbClr val="FF0000"/>
                </a:solidFill>
                <a:latin typeface="Calibri"/>
                <a:cs typeface="+mn-cs"/>
              </a:rPr>
              <a:t>Comment faire pour remplacer le second </a:t>
            </a:r>
            <a:r>
              <a:rPr lang="fr-FR" dirty="0" err="1" smtClean="0">
                <a:solidFill>
                  <a:srgbClr val="FF0000"/>
                </a:solidFill>
                <a:latin typeface="Calibri"/>
                <a:cs typeface="+mn-cs"/>
              </a:rPr>
              <a:t>span</a:t>
            </a:r>
            <a:r>
              <a:rPr lang="fr-FR" dirty="0" smtClean="0">
                <a:solidFill>
                  <a:srgbClr val="FF0000"/>
                </a:solidFill>
                <a:latin typeface="Calibri"/>
                <a:cs typeface="+mn-cs"/>
              </a:rPr>
              <a:t> par la div pub? </a:t>
            </a:r>
          </a:p>
        </p:txBody>
      </p:sp>
      <p:sp>
        <p:nvSpPr>
          <p:cNvPr id="11" name="ZoneTexte 10"/>
          <p:cNvSpPr txBox="1"/>
          <p:nvPr/>
        </p:nvSpPr>
        <p:spPr>
          <a:xfrm>
            <a:off x="1088089" y="2435351"/>
            <a:ext cx="8336052" cy="4278094"/>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p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"para"</a:t>
            </a:r>
            <a:r>
              <a:rPr lang="fr-FR" altLang="fr-FR" sz="1000" dirty="0">
                <a:solidFill>
                  <a:srgbClr val="000000"/>
                </a:solidFill>
                <a:latin typeface="Courier New" panose="02070309020205020404" pitchFamily="49" charset="0"/>
                <a:cs typeface="Courier New" panose="02070309020205020404" pitchFamily="49" charset="0"/>
              </a:rPr>
              <a:t>&gt;vous allez trouvez mon Cv &lt;</a:t>
            </a:r>
            <a:r>
              <a:rPr lang="fr-FR" altLang="fr-FR" sz="1000" b="1" dirty="0">
                <a:solidFill>
                  <a:srgbClr val="000080"/>
                </a:solidFill>
                <a:latin typeface="Courier New" panose="02070309020205020404" pitchFamily="49" charset="0"/>
                <a:cs typeface="Courier New" panose="02070309020205020404" pitchFamily="49" charset="0"/>
              </a:rPr>
              <a:t>a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lelien</a:t>
            </a:r>
            <a:r>
              <a:rPr lang="fr-FR" altLang="fr-FR" sz="1000" b="1" dirty="0">
                <a:solidFill>
                  <a:srgbClr val="008000"/>
                </a:solidFill>
                <a:latin typeface="Courier New" panose="02070309020205020404" pitchFamily="49" charset="0"/>
                <a:cs typeface="Courier New" panose="02070309020205020404" pitchFamily="49" charset="0"/>
              </a:rPr>
              <a:t>" </a:t>
            </a:r>
            <a:r>
              <a:rPr lang="fr-FR" altLang="fr-FR" sz="1000" b="1" dirty="0" err="1">
                <a:solidFill>
                  <a:srgbClr val="0000FF"/>
                </a:solidFill>
                <a:latin typeface="Courier New" panose="02070309020205020404" pitchFamily="49" charset="0"/>
                <a:cs typeface="Courier New" panose="02070309020205020404" pitchFamily="49" charset="0"/>
              </a:rPr>
              <a:t>href</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"www.monCv.tn"</a:t>
            </a:r>
            <a:r>
              <a:rPr lang="fr-FR" altLang="fr-FR" sz="1000" dirty="0">
                <a:solidFill>
                  <a:srgbClr val="000000"/>
                </a:solidFill>
                <a:latin typeface="Courier New" panose="02070309020205020404" pitchFamily="49" charset="0"/>
                <a:cs typeface="Courier New" panose="02070309020205020404" pitchFamily="49" charset="0"/>
              </a:rPr>
              <a:t>&gt;ici&lt;/</a:t>
            </a:r>
            <a:r>
              <a:rPr lang="fr-FR" altLang="fr-FR" sz="1000" b="1" dirty="0">
                <a:solidFill>
                  <a:srgbClr val="000080"/>
                </a:solidFill>
                <a:latin typeface="Courier New" panose="02070309020205020404" pitchFamily="49" charset="0"/>
                <a:cs typeface="Courier New" panose="02070309020205020404" pitchFamily="49" charset="0"/>
              </a:rPr>
              <a:t>a</a:t>
            </a:r>
            <a:r>
              <a:rPr lang="fr-FR" altLang="fr-FR" sz="1000" dirty="0">
                <a:solidFill>
                  <a:srgbClr val="000000"/>
                </a:solidFill>
                <a:latin typeface="Courier New" panose="02070309020205020404" pitchFamily="49" charset="0"/>
                <a:cs typeface="Courier New" panose="02070309020205020404" pitchFamily="49" charset="0"/>
              </a:rPr>
              <a:t>&gt;. Veuillez le consulter et appeler moi au &lt;</a:t>
            </a:r>
            <a:r>
              <a:rPr lang="fr-FR" altLang="fr-FR" sz="1000" b="1" dirty="0">
                <a:solidFill>
                  <a:srgbClr val="000080"/>
                </a:solidFill>
                <a:latin typeface="Courier New" panose="02070309020205020404" pitchFamily="49" charset="0"/>
                <a:cs typeface="Courier New" panose="02070309020205020404" pitchFamily="49" charset="0"/>
              </a:rPr>
              <a:t>i</a:t>
            </a:r>
            <a:r>
              <a:rPr lang="fr-FR" altLang="fr-FR" sz="1000" dirty="0">
                <a:solidFill>
                  <a:srgbClr val="000000"/>
                </a:solidFill>
                <a:latin typeface="Courier New" panose="02070309020205020404" pitchFamily="49" charset="0"/>
                <a:cs typeface="Courier New" panose="02070309020205020404" pitchFamily="49" charset="0"/>
              </a:rPr>
              <a:t>&gt;222222&lt;/</a:t>
            </a:r>
            <a:r>
              <a:rPr lang="fr-FR" altLang="fr-FR" sz="1000" b="1" dirty="0">
                <a:solidFill>
                  <a:srgbClr val="000080"/>
                </a:solidFill>
                <a:latin typeface="Courier New" panose="02070309020205020404" pitchFamily="49" charset="0"/>
                <a:cs typeface="Courier New" panose="02070309020205020404" pitchFamily="49" charset="0"/>
              </a:rPr>
              <a:t>i</a:t>
            </a:r>
            <a:r>
              <a:rPr lang="fr-FR" altLang="fr-FR" sz="1000" dirty="0">
                <a:solidFill>
                  <a:srgbClr val="000000"/>
                </a:solidFill>
                <a:latin typeface="Courier New" panose="02070309020205020404" pitchFamily="49" charset="0"/>
                <a:cs typeface="Courier New" panose="02070309020205020404" pitchFamily="49" charset="0"/>
              </a:rPr>
              <a:t>&gt; pour plus de détails&lt;/</a:t>
            </a:r>
            <a:r>
              <a:rPr lang="fr-FR" altLang="fr-FR" sz="1000" b="1" dirty="0">
                <a:solidFill>
                  <a:srgbClr val="000080"/>
                </a:solidFill>
                <a:latin typeface="Courier New" panose="02070309020205020404" pitchFamily="49" charset="0"/>
                <a:cs typeface="Courier New" panose="02070309020205020404" pitchFamily="49" charset="0"/>
              </a:rPr>
              <a:t>p</a:t>
            </a:r>
            <a:r>
              <a:rPr lang="fr-FR" altLang="fr-FR" sz="10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smtClean="0">
                <a:solidFill>
                  <a:srgbClr val="008000"/>
                </a:solidFill>
                <a:latin typeface="Courier New" panose="02070309020205020404" pitchFamily="49" charset="0"/>
                <a:cs typeface="Courier New" panose="02070309020205020404" pitchFamily="49" charset="0"/>
              </a:rPr>
              <a:t>"</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test10.js"</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Tree>
    <p:extLst>
      <p:ext uri="{BB962C8B-B14F-4D97-AF65-F5344CB8AC3E}">
        <p14:creationId xmlns:p14="http://schemas.microsoft.com/office/powerpoint/2010/main" val="28633691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Mise à jour du DOM : exemple replace</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81</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4428877" y="901169"/>
            <a:ext cx="5266887" cy="1015663"/>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newnod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getElementsByClassName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0000FF"/>
                </a:solidFill>
                <a:latin typeface="Courier New" panose="02070309020205020404" pitchFamily="49" charset="0"/>
                <a:cs typeface="Courier New" panose="02070309020205020404" pitchFamily="49" charset="0"/>
              </a:rPr>
              <a:t>0</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cloneNode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000080"/>
                </a:solidFill>
                <a:latin typeface="Courier New" panose="02070309020205020404" pitchFamily="49" charset="0"/>
                <a:cs typeface="Courier New" panose="02070309020205020404" pitchFamily="49" charset="0"/>
              </a:rPr>
              <a:t>true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replaceChild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newnod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lastElementChild</a:t>
            </a:r>
            <a:r>
              <a:rPr lang="fr-FR" altLang="fr-FR" sz="1200" dirty="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p:txBody>
      </p:sp>
      <p:sp>
        <p:nvSpPr>
          <p:cNvPr id="17" name="ZoneTexte 16"/>
          <p:cNvSpPr txBox="1"/>
          <p:nvPr/>
        </p:nvSpPr>
        <p:spPr>
          <a:xfrm>
            <a:off x="1116509" y="908720"/>
            <a:ext cx="3243621" cy="5847755"/>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dirty="0" err="1">
                <a:solidFill>
                  <a:srgbClr val="000000"/>
                </a:solidFill>
                <a:latin typeface="Courier New" panose="02070309020205020404" pitchFamily="49" charset="0"/>
                <a:cs typeface="Courier New" panose="02070309020205020404" pitchFamily="49" charset="0"/>
              </a:rPr>
              <a:t>doctype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meta</a:t>
            </a:r>
            <a:r>
              <a:rPr lang="fr-FR" altLang="fr-FR" sz="1200" b="1" dirty="0">
                <a:solidFill>
                  <a:srgbClr val="00008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charset</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"utf-8" </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&gt;Ma page de Test &lt;/</a:t>
            </a:r>
            <a:r>
              <a:rPr lang="fr-FR" altLang="fr-FR" sz="1200" b="1" dirty="0" err="1">
                <a:solidFill>
                  <a:srgbClr val="000080"/>
                </a:solidFill>
                <a:latin typeface="Courier New" panose="02070309020205020404" pitchFamily="49" charset="0"/>
                <a:cs typeface="Courier New" panose="02070309020205020404" pitchFamily="49" charset="0"/>
              </a:rPr>
              <a:t>title</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err="1">
                <a:solidFill>
                  <a:srgbClr val="000080"/>
                </a:solidFill>
                <a:latin typeface="Courier New" panose="02070309020205020404" pitchFamily="49" charset="0"/>
                <a:cs typeface="Courier New" panose="02070309020205020404" pitchFamily="49" charset="0"/>
              </a:rPr>
              <a:t>head</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p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"para"</a:t>
            </a:r>
            <a:r>
              <a:rPr lang="fr-FR" altLang="fr-FR" sz="1000" dirty="0">
                <a:solidFill>
                  <a:srgbClr val="000000"/>
                </a:solidFill>
                <a:latin typeface="Courier New" panose="02070309020205020404" pitchFamily="49" charset="0"/>
                <a:cs typeface="Courier New" panose="02070309020205020404" pitchFamily="49" charset="0"/>
              </a:rPr>
              <a:t>&gt;vous allez trouvez mon Cv &lt;</a:t>
            </a:r>
            <a:r>
              <a:rPr lang="fr-FR" altLang="fr-FR" sz="1000" b="1" dirty="0">
                <a:solidFill>
                  <a:srgbClr val="000080"/>
                </a:solidFill>
                <a:latin typeface="Courier New" panose="02070309020205020404" pitchFamily="49" charset="0"/>
                <a:cs typeface="Courier New" panose="02070309020205020404" pitchFamily="49" charset="0"/>
              </a:rPr>
              <a:t>a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lelien</a:t>
            </a:r>
            <a:r>
              <a:rPr lang="fr-FR" altLang="fr-FR" sz="1000" b="1" dirty="0">
                <a:solidFill>
                  <a:srgbClr val="008000"/>
                </a:solidFill>
                <a:latin typeface="Courier New" panose="02070309020205020404" pitchFamily="49" charset="0"/>
                <a:cs typeface="Courier New" panose="02070309020205020404" pitchFamily="49" charset="0"/>
              </a:rPr>
              <a:t>" </a:t>
            </a:r>
            <a:r>
              <a:rPr lang="fr-FR" altLang="fr-FR" sz="1000" b="1" dirty="0" err="1">
                <a:solidFill>
                  <a:srgbClr val="0000FF"/>
                </a:solidFill>
                <a:latin typeface="Courier New" panose="02070309020205020404" pitchFamily="49" charset="0"/>
                <a:cs typeface="Courier New" panose="02070309020205020404" pitchFamily="49" charset="0"/>
              </a:rPr>
              <a:t>href</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"www.monCv.tn"</a:t>
            </a:r>
            <a:r>
              <a:rPr lang="fr-FR" altLang="fr-FR" sz="1000" dirty="0">
                <a:solidFill>
                  <a:srgbClr val="000000"/>
                </a:solidFill>
                <a:latin typeface="Courier New" panose="02070309020205020404" pitchFamily="49" charset="0"/>
                <a:cs typeface="Courier New" panose="02070309020205020404" pitchFamily="49" charset="0"/>
              </a:rPr>
              <a:t>&gt;ici&lt;/</a:t>
            </a:r>
            <a:r>
              <a:rPr lang="fr-FR" altLang="fr-FR" sz="1000" b="1" dirty="0">
                <a:solidFill>
                  <a:srgbClr val="000080"/>
                </a:solidFill>
                <a:latin typeface="Courier New" panose="02070309020205020404" pitchFamily="49" charset="0"/>
                <a:cs typeface="Courier New" panose="02070309020205020404" pitchFamily="49" charset="0"/>
              </a:rPr>
              <a:t>a</a:t>
            </a:r>
            <a:r>
              <a:rPr lang="fr-FR" altLang="fr-FR" sz="1000" dirty="0">
                <a:solidFill>
                  <a:srgbClr val="000000"/>
                </a:solidFill>
                <a:latin typeface="Courier New" panose="02070309020205020404" pitchFamily="49" charset="0"/>
                <a:cs typeface="Courier New" panose="02070309020205020404" pitchFamily="49" charset="0"/>
              </a:rPr>
              <a:t>&gt;. Veuillez le consulter et appeler moi au &lt;</a:t>
            </a:r>
            <a:r>
              <a:rPr lang="fr-FR" altLang="fr-FR" sz="1000" b="1" dirty="0">
                <a:solidFill>
                  <a:srgbClr val="000080"/>
                </a:solidFill>
                <a:latin typeface="Courier New" panose="02070309020205020404" pitchFamily="49" charset="0"/>
                <a:cs typeface="Courier New" panose="02070309020205020404" pitchFamily="49" charset="0"/>
              </a:rPr>
              <a:t>i</a:t>
            </a:r>
            <a:r>
              <a:rPr lang="fr-FR" altLang="fr-FR" sz="1000" dirty="0">
                <a:solidFill>
                  <a:srgbClr val="000000"/>
                </a:solidFill>
                <a:latin typeface="Courier New" panose="02070309020205020404" pitchFamily="49" charset="0"/>
                <a:cs typeface="Courier New" panose="02070309020205020404" pitchFamily="49" charset="0"/>
              </a:rPr>
              <a:t>&gt;222222&lt;/</a:t>
            </a:r>
            <a:r>
              <a:rPr lang="fr-FR" altLang="fr-FR" sz="1000" b="1" dirty="0">
                <a:solidFill>
                  <a:srgbClr val="000080"/>
                </a:solidFill>
                <a:latin typeface="Courier New" panose="02070309020205020404" pitchFamily="49" charset="0"/>
                <a:cs typeface="Courier New" panose="02070309020205020404" pitchFamily="49" charset="0"/>
              </a:rPr>
              <a:t>i</a:t>
            </a:r>
            <a:r>
              <a:rPr lang="fr-FR" altLang="fr-FR" sz="1000" dirty="0">
                <a:solidFill>
                  <a:srgbClr val="000000"/>
                </a:solidFill>
                <a:latin typeface="Courier New" panose="02070309020205020404" pitchFamily="49" charset="0"/>
                <a:cs typeface="Courier New" panose="02070309020205020404" pitchFamily="49" charset="0"/>
              </a:rPr>
              <a:t>&gt; pour plus de détails&lt;/</a:t>
            </a:r>
            <a:r>
              <a:rPr lang="fr-FR" altLang="fr-FR" sz="1000" b="1" dirty="0">
                <a:solidFill>
                  <a:srgbClr val="000080"/>
                </a:solidFill>
                <a:latin typeface="Courier New" panose="02070309020205020404" pitchFamily="49" charset="0"/>
                <a:cs typeface="Courier New" panose="02070309020205020404" pitchFamily="49" charset="0"/>
              </a:rPr>
              <a:t>p</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test11.js"</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9" name="Sous-titre 7"/>
          <p:cNvSpPr txBox="1">
            <a:spLocks/>
          </p:cNvSpPr>
          <p:nvPr/>
        </p:nvSpPr>
        <p:spPr>
          <a:xfrm rot="16200000" flipH="1">
            <a:off x="-1218160" y="3110557"/>
            <a:ext cx="3744417" cy="924919"/>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5" name="ZoneTexte 14"/>
          <p:cNvSpPr txBox="1"/>
          <p:nvPr/>
        </p:nvSpPr>
        <p:spPr>
          <a:xfrm>
            <a:off x="6013053" y="1916832"/>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test11.js</a:t>
            </a:r>
            <a:endParaRPr lang="fr-FR" dirty="0">
              <a:solidFill>
                <a:schemeClr val="tx1">
                  <a:lumMod val="50000"/>
                  <a:lumOff val="50000"/>
                </a:schemeClr>
              </a:solidFill>
              <a:latin typeface="Courier New" pitchFamily="49" charset="0"/>
              <a:cs typeface="Courier New" pitchFamily="49" charset="0"/>
            </a:endParaRPr>
          </a:p>
        </p:txBody>
      </p:sp>
      <p:sp>
        <p:nvSpPr>
          <p:cNvPr id="18" name="ZoneTexte 17"/>
          <p:cNvSpPr txBox="1"/>
          <p:nvPr/>
        </p:nvSpPr>
        <p:spPr>
          <a:xfrm>
            <a:off x="2412653" y="6387143"/>
            <a:ext cx="194866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pic>
        <p:nvPicPr>
          <p:cNvPr id="3" name="Image 2"/>
          <p:cNvPicPr>
            <a:picLocks noChangeAspect="1"/>
          </p:cNvPicPr>
          <p:nvPr/>
        </p:nvPicPr>
        <p:blipFill>
          <a:blip r:embed="rId4"/>
          <a:stretch>
            <a:fillRect/>
          </a:stretch>
        </p:blipFill>
        <p:spPr>
          <a:xfrm>
            <a:off x="4428877" y="2416256"/>
            <a:ext cx="5259183" cy="3970887"/>
          </a:xfrm>
          <a:prstGeom prst="rect">
            <a:avLst/>
          </a:prstGeom>
        </p:spPr>
      </p:pic>
      <p:sp>
        <p:nvSpPr>
          <p:cNvPr id="23" name="ZoneTexte 22"/>
          <p:cNvSpPr txBox="1"/>
          <p:nvPr/>
        </p:nvSpPr>
        <p:spPr>
          <a:xfrm>
            <a:off x="5798328" y="6226273"/>
            <a:ext cx="2520280" cy="369332"/>
          </a:xfrm>
          <a:prstGeom prst="rect">
            <a:avLst/>
          </a:prstGeom>
          <a:solidFill>
            <a:schemeClr val="bg1">
              <a:lumMod val="95000"/>
            </a:schemeClr>
          </a:solidFill>
          <a:ln>
            <a:solidFill>
              <a:srgbClr val="0070C0"/>
            </a:solidFill>
          </a:ln>
        </p:spPr>
        <p:txBody>
          <a:bodyPr wrap="square" rtlCol="0">
            <a:spAutoFit/>
          </a:bodyPr>
          <a:lstStyle/>
          <a:p>
            <a:pPr algn="ctr"/>
            <a:r>
              <a:rPr lang="fr-FR" dirty="0" smtClean="0">
                <a:solidFill>
                  <a:schemeClr val="tx1">
                    <a:lumMod val="50000"/>
                    <a:lumOff val="50000"/>
                  </a:schemeClr>
                </a:solidFill>
                <a:latin typeface="Courier New" pitchFamily="49" charset="0"/>
                <a:cs typeface="Courier New" pitchFamily="49" charset="0"/>
              </a:rPr>
              <a:t>console</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5819238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Manipulation du CSS</a:t>
            </a:r>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1131913" y="980728"/>
            <a:ext cx="8306781" cy="3693319"/>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JavaScript permet aussi de manipuler et de gérer l’apparence des éléments HTML.</a:t>
            </a:r>
          </a:p>
          <a:p>
            <a:pPr marL="285750"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Pour ce faire, il offre une panoplie d’outils permettant de modifier le CSS.</a:t>
            </a:r>
          </a:p>
          <a:p>
            <a:pPr marL="285750"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La base de la manipulation des CSS par JavaScript est l’aspect </a:t>
            </a:r>
            <a:r>
              <a:rPr lang="fr-FR" dirty="0" smtClean="0">
                <a:solidFill>
                  <a:schemeClr val="tx2"/>
                </a:solidFill>
                <a:latin typeface="Calibri"/>
                <a:cs typeface="+mn-cs"/>
              </a:rPr>
              <a:t>CASCADE </a:t>
            </a:r>
            <a:r>
              <a:rPr lang="fr-FR" dirty="0" smtClean="0">
                <a:solidFill>
                  <a:prstClr val="black"/>
                </a:solidFill>
                <a:latin typeface="Calibri"/>
                <a:cs typeface="+mn-cs"/>
              </a:rPr>
              <a:t>qui indique que les </a:t>
            </a:r>
            <a:r>
              <a:rPr lang="fr-FR" dirty="0" smtClean="0">
                <a:solidFill>
                  <a:schemeClr val="tx2"/>
                </a:solidFill>
                <a:latin typeface="Calibri"/>
                <a:cs typeface="+mn-cs"/>
              </a:rPr>
              <a:t>règles de styles</a:t>
            </a:r>
            <a:r>
              <a:rPr lang="fr-FR" dirty="0" smtClean="0">
                <a:solidFill>
                  <a:prstClr val="black"/>
                </a:solidFill>
                <a:latin typeface="Calibri"/>
                <a:cs typeface="+mn-cs"/>
              </a:rPr>
              <a:t> qui sont appliquées à un élément du document HTML peuvent venir </a:t>
            </a:r>
            <a:r>
              <a:rPr lang="fr-FR" dirty="0" smtClean="0">
                <a:solidFill>
                  <a:schemeClr val="tx2"/>
                </a:solidFill>
                <a:latin typeface="Calibri"/>
                <a:cs typeface="+mn-cs"/>
              </a:rPr>
              <a:t>d’une cascade de différentes sources </a:t>
            </a:r>
            <a:r>
              <a:rPr lang="fr-FR" dirty="0" smtClean="0">
                <a:solidFill>
                  <a:prstClr val="black"/>
                </a:solidFill>
                <a:latin typeface="Calibri"/>
                <a:cs typeface="+mn-cs"/>
              </a:rPr>
              <a:t>dont la </a:t>
            </a:r>
            <a:r>
              <a:rPr lang="fr-FR" b="1" dirty="0" smtClean="0">
                <a:solidFill>
                  <a:schemeClr val="tx2"/>
                </a:solidFill>
                <a:latin typeface="Calibri"/>
                <a:cs typeface="+mn-cs"/>
              </a:rPr>
              <a:t>plus prioritaire</a:t>
            </a:r>
            <a:r>
              <a:rPr lang="fr-FR" dirty="0" smtClean="0">
                <a:solidFill>
                  <a:prstClr val="black"/>
                </a:solidFill>
                <a:latin typeface="Calibri"/>
                <a:cs typeface="+mn-cs"/>
              </a:rPr>
              <a:t> est </a:t>
            </a:r>
            <a:r>
              <a:rPr lang="fr-FR" dirty="0" smtClean="0">
                <a:solidFill>
                  <a:schemeClr val="tx2"/>
                </a:solidFill>
                <a:latin typeface="Calibri"/>
                <a:cs typeface="+mn-cs"/>
              </a:rPr>
              <a:t>l’attribut style d’un élément HTML individuel</a:t>
            </a:r>
            <a:r>
              <a:rPr lang="fr-FR" dirty="0" smtClean="0">
                <a:solidFill>
                  <a:prstClr val="black"/>
                </a:solidFill>
                <a:latin typeface="Calibri"/>
                <a:cs typeface="+mn-cs"/>
              </a:rPr>
              <a:t>.</a:t>
            </a:r>
          </a:p>
          <a:p>
            <a:pPr marL="285750"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Style étant la propriété la plus prioritaire, c’est elle qui sera la plus utilisée.</a:t>
            </a:r>
            <a:endParaRPr lang="fr-FR" dirty="0" smtClean="0">
              <a:solidFill>
                <a:srgbClr val="FF0000"/>
              </a:solidFill>
              <a:latin typeface="Calibri"/>
              <a:cs typeface="+mn-cs"/>
            </a:endParaRPr>
          </a:p>
        </p:txBody>
      </p:sp>
      <p:sp>
        <p:nvSpPr>
          <p:cNvPr id="11" name="Sous-titre 7"/>
          <p:cNvSpPr txBox="1">
            <a:spLocks/>
          </p:cNvSpPr>
          <p:nvPr/>
        </p:nvSpPr>
        <p:spPr>
          <a:xfrm rot="16200000" flipH="1">
            <a:off x="-1276354" y="3196379"/>
            <a:ext cx="3744417" cy="753275"/>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Tree>
    <p:extLst>
      <p:ext uri="{BB962C8B-B14F-4D97-AF65-F5344CB8AC3E}">
        <p14:creationId xmlns:p14="http://schemas.microsoft.com/office/powerpoint/2010/main" val="34328318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Autofit/>
          </a:bodyPr>
          <a:lstStyle/>
          <a:p>
            <a:pPr marL="0" lvl="1" fontAlgn="auto">
              <a:spcAft>
                <a:spcPts val="0"/>
              </a:spcAft>
              <a:defRPr/>
            </a:pPr>
            <a:r>
              <a:rPr lang="fr-FR" sz="3100" dirty="0"/>
              <a:t>Manipulation du CSS </a:t>
            </a:r>
            <a:r>
              <a:rPr lang="fr-FR" sz="3100" dirty="0" smtClean="0"/>
              <a:t>: La </a:t>
            </a:r>
            <a:r>
              <a:rPr lang="fr-FR" sz="3100" dirty="0"/>
              <a:t>propriété </a:t>
            </a:r>
            <a:r>
              <a:rPr lang="fr-FR" sz="3100" dirty="0" smtClean="0"/>
              <a:t>style</a:t>
            </a:r>
            <a:endParaRPr lang="fr-FR" sz="3100" dirty="0"/>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1131913" y="980728"/>
            <a:ext cx="8306781" cy="5632311"/>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Pour accéder à la propriété style : </a:t>
            </a:r>
          </a:p>
          <a:p>
            <a:pPr marL="742950" lvl="1" indent="-285750" algn="just" fontAlgn="auto">
              <a:spcBef>
                <a:spcPts val="0"/>
              </a:spcBef>
              <a:spcAft>
                <a:spcPts val="0"/>
              </a:spcAft>
              <a:buFont typeface="Wingdings" panose="05000000000000000000" pitchFamily="2" charset="2"/>
              <a:buChar char="Ø"/>
            </a:pPr>
            <a:r>
              <a:rPr lang="fr-FR" dirty="0" err="1" smtClean="0">
                <a:solidFill>
                  <a:prstClr val="black"/>
                </a:solidFill>
                <a:latin typeface="Calibri"/>
              </a:rPr>
              <a:t>NotreElement.</a:t>
            </a:r>
            <a:r>
              <a:rPr lang="fr-FR" b="1" dirty="0" err="1" smtClean="0">
                <a:solidFill>
                  <a:schemeClr val="tx2"/>
                </a:solidFill>
                <a:latin typeface="Calibri"/>
              </a:rPr>
              <a:t>style</a:t>
            </a:r>
            <a:endParaRPr lang="fr-FR" dirty="0" smtClean="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Pour ajouter ou modifier une des propriétés de style</a:t>
            </a:r>
          </a:p>
          <a:p>
            <a:pPr marL="742950" lvl="1" indent="-285750" algn="just" fontAlgn="auto">
              <a:spcBef>
                <a:spcPts val="0"/>
              </a:spcBef>
              <a:spcAft>
                <a:spcPts val="0"/>
              </a:spcAft>
              <a:buFont typeface="Wingdings" panose="05000000000000000000" pitchFamily="2" charset="2"/>
              <a:buChar char="Ø"/>
            </a:pPr>
            <a:r>
              <a:rPr lang="fr-FR" dirty="0" err="1" smtClean="0">
                <a:solidFill>
                  <a:prstClr val="black"/>
                </a:solidFill>
                <a:latin typeface="Calibri"/>
              </a:rPr>
              <a:t>NotreElement.</a:t>
            </a:r>
            <a:r>
              <a:rPr lang="fr-FR" dirty="0" err="1" smtClean="0">
                <a:solidFill>
                  <a:schemeClr val="accent1"/>
                </a:solidFill>
                <a:latin typeface="Calibri"/>
              </a:rPr>
              <a:t>style.</a:t>
            </a:r>
            <a:r>
              <a:rPr lang="fr-FR" b="1" dirty="0" err="1" smtClean="0">
                <a:solidFill>
                  <a:schemeClr val="tx2"/>
                </a:solidFill>
                <a:latin typeface="Calibri"/>
              </a:rPr>
              <a:t>propriété</a:t>
            </a:r>
            <a:endParaRPr lang="fr-FR" b="1" dirty="0">
              <a:solidFill>
                <a:schemeClr val="tx2"/>
              </a:solidFill>
              <a:latin typeface="Calibri"/>
            </a:endParaRPr>
          </a:p>
          <a:p>
            <a:pPr marL="285750"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algn="just" fontAlgn="auto">
              <a:spcBef>
                <a:spcPts val="0"/>
              </a:spcBef>
              <a:spcAft>
                <a:spcPts val="0"/>
              </a:spcAft>
            </a:pPr>
            <a:r>
              <a:rPr lang="fr-FR" dirty="0" smtClean="0">
                <a:solidFill>
                  <a:prstClr val="black"/>
                </a:solidFill>
                <a:latin typeface="Calibri"/>
                <a:cs typeface="+mn-cs"/>
              </a:rPr>
              <a:t>Exemple :</a:t>
            </a:r>
          </a:p>
          <a:p>
            <a:pPr algn="just" fontAlgn="auto">
              <a:spcBef>
                <a:spcPts val="0"/>
              </a:spcBef>
              <a:spcAft>
                <a:spcPts val="0"/>
              </a:spcAft>
            </a:pPr>
            <a:endParaRPr lang="fr-FR" dirty="0">
              <a:solidFill>
                <a:prstClr val="black"/>
              </a:solidFill>
              <a:latin typeface="Calibri"/>
              <a:cs typeface="+mn-cs"/>
            </a:endParaRPr>
          </a:p>
          <a:p>
            <a:pPr algn="just" fontAlgn="auto">
              <a:spcBef>
                <a:spcPts val="0"/>
              </a:spcBef>
              <a:spcAft>
                <a:spcPts val="0"/>
              </a:spcAft>
            </a:pPr>
            <a:endParaRPr lang="fr-FR" dirty="0" smtClean="0">
              <a:solidFill>
                <a:prstClr val="black"/>
              </a:solidFill>
              <a:latin typeface="Calibri"/>
              <a:cs typeface="+mn-cs"/>
            </a:endParaRPr>
          </a:p>
          <a:p>
            <a:pPr algn="just" fontAlgn="auto">
              <a:spcBef>
                <a:spcPts val="0"/>
              </a:spcBef>
              <a:spcAft>
                <a:spcPts val="0"/>
              </a:spcAft>
            </a:pPr>
            <a:endParaRPr lang="fr-FR" dirty="0">
              <a:solidFill>
                <a:prstClr val="black"/>
              </a:solidFill>
              <a:latin typeface="Calibri"/>
              <a:cs typeface="+mn-cs"/>
            </a:endParaRPr>
          </a:p>
          <a:p>
            <a:pPr algn="just" fontAlgn="auto">
              <a:spcBef>
                <a:spcPts val="0"/>
              </a:spcBef>
              <a:spcAft>
                <a:spcPts val="0"/>
              </a:spcAft>
            </a:pPr>
            <a:endParaRPr lang="fr-FR" dirty="0" smtClean="0">
              <a:solidFill>
                <a:prstClr val="black"/>
              </a:solidFill>
              <a:latin typeface="Calibri"/>
              <a:cs typeface="+mn-cs"/>
            </a:endParaRPr>
          </a:p>
          <a:p>
            <a:pPr algn="just" fontAlgn="auto">
              <a:spcBef>
                <a:spcPts val="0"/>
              </a:spcBef>
              <a:spcAft>
                <a:spcPts val="0"/>
              </a:spcAft>
            </a:pPr>
            <a:endParaRPr lang="fr-FR" dirty="0">
              <a:solidFill>
                <a:prstClr val="black"/>
              </a:solidFill>
              <a:latin typeface="Calibri"/>
              <a:cs typeface="+mn-cs"/>
            </a:endParaRPr>
          </a:p>
          <a:p>
            <a:pPr algn="just" fontAlgn="auto">
              <a:spcBef>
                <a:spcPts val="0"/>
              </a:spcBef>
              <a:spcAft>
                <a:spcPts val="0"/>
              </a:spcAft>
            </a:pPr>
            <a:endParaRPr lang="fr-FR" dirty="0" smtClean="0">
              <a:solidFill>
                <a:prstClr val="black"/>
              </a:solidFill>
              <a:latin typeface="Calibri"/>
              <a:cs typeface="+mn-cs"/>
            </a:endParaRPr>
          </a:p>
          <a:p>
            <a:pPr algn="just" fontAlgn="auto">
              <a:spcBef>
                <a:spcPts val="0"/>
              </a:spcBef>
              <a:spcAft>
                <a:spcPts val="0"/>
              </a:spcAft>
            </a:pPr>
            <a:endParaRPr lang="fr-FR" dirty="0">
              <a:solidFill>
                <a:prstClr val="black"/>
              </a:solidFill>
              <a:latin typeface="Calibri"/>
              <a:cs typeface="+mn-cs"/>
            </a:endParaRPr>
          </a:p>
          <a:p>
            <a:pPr algn="just" fontAlgn="auto">
              <a:spcBef>
                <a:spcPts val="0"/>
              </a:spcBef>
              <a:spcAft>
                <a:spcPts val="0"/>
              </a:spcAft>
            </a:pPr>
            <a:endParaRPr lang="fr-FR" dirty="0" smtClean="0">
              <a:solidFill>
                <a:prstClr val="black"/>
              </a:solidFill>
              <a:latin typeface="Calibri"/>
              <a:cs typeface="+mn-cs"/>
            </a:endParaRPr>
          </a:p>
          <a:p>
            <a:pPr algn="just" fontAlgn="auto">
              <a:spcBef>
                <a:spcPts val="0"/>
              </a:spcBef>
              <a:spcAft>
                <a:spcPts val="0"/>
              </a:spcAft>
            </a:pPr>
            <a:endParaRPr lang="fr-FR" dirty="0">
              <a:solidFill>
                <a:prstClr val="black"/>
              </a:solidFill>
              <a:latin typeface="Calibri"/>
              <a:cs typeface="+mn-cs"/>
            </a:endParaRPr>
          </a:p>
          <a:p>
            <a:pPr algn="just" fontAlgn="auto">
              <a:spcBef>
                <a:spcPts val="0"/>
              </a:spcBef>
              <a:spcAft>
                <a:spcPts val="0"/>
              </a:spcAft>
            </a:pPr>
            <a:endParaRPr lang="fr-FR" dirty="0" smtClean="0">
              <a:solidFill>
                <a:prstClr val="black"/>
              </a:solidFill>
              <a:latin typeface="Calibri"/>
              <a:cs typeface="+mn-cs"/>
            </a:endParaRPr>
          </a:p>
          <a:p>
            <a:pPr algn="just" fontAlgn="auto">
              <a:spcBef>
                <a:spcPts val="0"/>
              </a:spcBef>
              <a:spcAft>
                <a:spcPts val="0"/>
              </a:spcAft>
            </a:pPr>
            <a:endParaRPr lang="fr-FR" dirty="0" smtClean="0">
              <a:solidFill>
                <a:prstClr val="black"/>
              </a:solidFill>
              <a:latin typeface="Calibri"/>
              <a:cs typeface="+mn-cs"/>
            </a:endParaRPr>
          </a:p>
          <a:p>
            <a:pPr algn="just" fontAlgn="auto">
              <a:spcBef>
                <a:spcPts val="0"/>
              </a:spcBef>
              <a:spcAft>
                <a:spcPts val="0"/>
              </a:spcAft>
            </a:pPr>
            <a:endParaRPr lang="fr-FR" dirty="0">
              <a:solidFill>
                <a:prstClr val="black"/>
              </a:solidFill>
              <a:latin typeface="Calibri"/>
              <a:cs typeface="+mn-cs"/>
            </a:endParaRPr>
          </a:p>
          <a:p>
            <a:pPr algn="just" fontAlgn="auto">
              <a:spcBef>
                <a:spcPts val="0"/>
              </a:spcBef>
              <a:spcAft>
                <a:spcPts val="0"/>
              </a:spcAft>
            </a:pPr>
            <a:endParaRPr lang="fr-FR" dirty="0" smtClean="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Pour afficher une propriété ?</a:t>
            </a:r>
          </a:p>
        </p:txBody>
      </p:sp>
      <p:sp>
        <p:nvSpPr>
          <p:cNvPr id="11" name="Sous-titre 7"/>
          <p:cNvSpPr txBox="1">
            <a:spLocks/>
          </p:cNvSpPr>
          <p:nvPr/>
        </p:nvSpPr>
        <p:spPr>
          <a:xfrm rot="16200000" flipH="1">
            <a:off x="-1179998" y="3076710"/>
            <a:ext cx="3744417" cy="992613"/>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2" name="ZoneTexte 11"/>
          <p:cNvSpPr txBox="1"/>
          <p:nvPr/>
        </p:nvSpPr>
        <p:spPr>
          <a:xfrm>
            <a:off x="4428877" y="2188021"/>
            <a:ext cx="5266887" cy="461665"/>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style</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backgroundColor</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blue</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p:txBody>
      </p:sp>
      <p:sp>
        <p:nvSpPr>
          <p:cNvPr id="13" name="ZoneTexte 12"/>
          <p:cNvSpPr txBox="1"/>
          <p:nvPr/>
        </p:nvSpPr>
        <p:spPr>
          <a:xfrm>
            <a:off x="6373093" y="2649686"/>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test12.js</a:t>
            </a:r>
            <a:endParaRPr lang="fr-FR" dirty="0">
              <a:solidFill>
                <a:schemeClr val="tx1">
                  <a:lumMod val="50000"/>
                  <a:lumOff val="50000"/>
                </a:schemeClr>
              </a:solidFill>
              <a:latin typeface="Courier New" pitchFamily="49" charset="0"/>
              <a:cs typeface="Courier New" pitchFamily="49" charset="0"/>
            </a:endParaRPr>
          </a:p>
        </p:txBody>
      </p:sp>
      <p:pic>
        <p:nvPicPr>
          <p:cNvPr id="3" name="Image 2"/>
          <p:cNvPicPr>
            <a:picLocks noChangeAspect="1"/>
          </p:cNvPicPr>
          <p:nvPr/>
        </p:nvPicPr>
        <p:blipFill>
          <a:blip r:embed="rId4"/>
          <a:stretch>
            <a:fillRect/>
          </a:stretch>
        </p:blipFill>
        <p:spPr>
          <a:xfrm>
            <a:off x="3852984" y="3094456"/>
            <a:ext cx="5854997" cy="2518403"/>
          </a:xfrm>
          <a:prstGeom prst="rect">
            <a:avLst/>
          </a:prstGeom>
        </p:spPr>
      </p:pic>
      <p:sp>
        <p:nvSpPr>
          <p:cNvPr id="14" name="ZoneTexte 13"/>
          <p:cNvSpPr txBox="1"/>
          <p:nvPr/>
        </p:nvSpPr>
        <p:spPr>
          <a:xfrm>
            <a:off x="1047100" y="2267796"/>
            <a:ext cx="2645176" cy="3693319"/>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b="1" dirty="0" smtClean="0">
                <a:solidFill>
                  <a:srgbClr val="000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smtClean="0">
                <a:solidFill>
                  <a:srgbClr val="008000"/>
                </a:solidFill>
                <a:latin typeface="Courier New" panose="02070309020205020404" pitchFamily="49" charset="0"/>
                <a:cs typeface="Courier New" panose="02070309020205020404" pitchFamily="49" charset="0"/>
              </a:rPr>
              <a:t>"</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dirty="0" smtClean="0">
                <a:solidFill>
                  <a:srgbClr val="000000"/>
                </a:solidFill>
                <a:latin typeface="Courier New" panose="02070309020205020404" pitchFamily="49" charset="0"/>
                <a:cs typeface="Courier New" panose="02070309020205020404" pitchFamily="49" charset="0"/>
              </a:rPr>
              <a:t>         menu 1</a:t>
            </a:r>
          </a:p>
          <a:p>
            <a:pPr lvl="0" eaLnBrk="0" hangingPunct="0"/>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dirty="0" smtClean="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smtClean="0">
                <a:solidFill>
                  <a:srgbClr val="000000"/>
                </a:solidFill>
                <a:latin typeface="Courier New" panose="02070309020205020404" pitchFamily="49" charset="0"/>
                <a:cs typeface="Courier New" panose="02070309020205020404" pitchFamily="49" charset="0"/>
              </a:rPr>
              <a:t>&gt; </a:t>
            </a:r>
          </a:p>
          <a:p>
            <a:pPr lvl="0" eaLnBrk="0" hangingPunct="0"/>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dirty="0" smtClean="0">
                <a:solidFill>
                  <a:srgbClr val="000000"/>
                </a:solidFill>
                <a:latin typeface="Courier New" panose="02070309020205020404" pitchFamily="49" charset="0"/>
                <a:cs typeface="Courier New" panose="02070309020205020404" pitchFamily="49" charset="0"/>
              </a:rPr>
              <a:t>          menu 2</a:t>
            </a:r>
          </a:p>
          <a:p>
            <a:pPr lvl="0" eaLnBrk="0" hangingPunct="0"/>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dirty="0" smtClean="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smtClean="0">
                <a:solidFill>
                  <a:srgbClr val="000000"/>
                </a:solidFill>
                <a:latin typeface="Courier New" panose="02070309020205020404" pitchFamily="49" charset="0"/>
                <a:cs typeface="Courier New" panose="02070309020205020404" pitchFamily="49" charset="0"/>
              </a:rPr>
              <a:t>&gt;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test12.js"</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5" name="ZoneTexte 14"/>
          <p:cNvSpPr txBox="1"/>
          <p:nvPr/>
        </p:nvSpPr>
        <p:spPr>
          <a:xfrm>
            <a:off x="1903036" y="5776449"/>
            <a:ext cx="194866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4759637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Autofit/>
          </a:bodyPr>
          <a:lstStyle/>
          <a:p>
            <a:pPr marL="0" lvl="1" fontAlgn="auto">
              <a:spcAft>
                <a:spcPts val="0"/>
              </a:spcAft>
              <a:defRPr/>
            </a:pPr>
            <a:r>
              <a:rPr lang="fr-FR" sz="3100" dirty="0"/>
              <a:t>Manipulation du CSS </a:t>
            </a:r>
            <a:r>
              <a:rPr lang="fr-FR" sz="3100" dirty="0" smtClean="0"/>
              <a:t>: </a:t>
            </a:r>
            <a:r>
              <a:rPr lang="fr-FR" sz="3100" dirty="0" err="1" smtClean="0"/>
              <a:t>getComputedStyle</a:t>
            </a:r>
            <a:endParaRPr lang="fr-FR" sz="3100" dirty="0"/>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1214787" y="2420888"/>
            <a:ext cx="8306781" cy="2585323"/>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Pour accéder à une des propriétés des feuilles de styles il faut utiliser la méthode </a:t>
            </a:r>
            <a:r>
              <a:rPr lang="fr-FR" b="1" dirty="0" err="1" smtClean="0">
                <a:solidFill>
                  <a:schemeClr val="tx2"/>
                </a:solidFill>
                <a:latin typeface="Calibri"/>
                <a:cs typeface="+mn-cs"/>
              </a:rPr>
              <a:t>getComputedStyle</a:t>
            </a:r>
            <a:r>
              <a:rPr lang="fr-FR" b="1" dirty="0" smtClean="0">
                <a:solidFill>
                  <a:schemeClr val="tx2"/>
                </a:solidFill>
                <a:latin typeface="Calibri"/>
                <a:cs typeface="+mn-cs"/>
              </a:rPr>
              <a:t>()</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 Cette méthode récupère les style CSS associés à un </a:t>
            </a:r>
            <a:r>
              <a:rPr lang="fr-FR" dirty="0" err="1" smtClean="0">
                <a:solidFill>
                  <a:prstClr val="black"/>
                </a:solidFill>
                <a:latin typeface="Calibri"/>
                <a:cs typeface="+mn-cs"/>
              </a:rPr>
              <a:t>Element</a:t>
            </a:r>
            <a:r>
              <a:rPr lang="fr-FR" dirty="0" smtClean="0">
                <a:solidFill>
                  <a:prstClr val="black"/>
                </a:solidFill>
                <a:latin typeface="Calibri"/>
                <a:cs typeface="+mn-cs"/>
              </a:rPr>
              <a:t> HTML qu’elle soient dans l’attribut style, dans un bloc style ou dans une feuille de style.</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La valeur de retour est un objet contenant l’ensemble des styles, donc pour accéder à un style en particulier il faut utiliser le nom de cette propriété.</a:t>
            </a:r>
          </a:p>
          <a:p>
            <a:pPr marL="285750" indent="-285750" algn="just" fontAlgn="auto">
              <a:spcBef>
                <a:spcPts val="0"/>
              </a:spcBef>
              <a:spcAft>
                <a:spcPts val="0"/>
              </a:spcAft>
              <a:buFont typeface="Wingdings" panose="05000000000000000000" pitchFamily="2" charset="2"/>
              <a:buChar char="Ø"/>
            </a:pPr>
            <a:endParaRPr lang="fr-FR" b="1" dirty="0" smtClean="0">
              <a:solidFill>
                <a:schemeClr val="tx2"/>
              </a:solidFill>
              <a:latin typeface="Calibri"/>
              <a:cs typeface="+mn-cs"/>
            </a:endParaRPr>
          </a:p>
        </p:txBody>
      </p:sp>
      <p:sp>
        <p:nvSpPr>
          <p:cNvPr id="11" name="Sous-titre 7"/>
          <p:cNvSpPr txBox="1">
            <a:spLocks/>
          </p:cNvSpPr>
          <p:nvPr/>
        </p:nvSpPr>
        <p:spPr>
          <a:xfrm rot="16200000" flipH="1">
            <a:off x="-1187747" y="3068961"/>
            <a:ext cx="3744417" cy="1008111"/>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Tree>
    <p:extLst>
      <p:ext uri="{BB962C8B-B14F-4D97-AF65-F5344CB8AC3E}">
        <p14:creationId xmlns:p14="http://schemas.microsoft.com/office/powerpoint/2010/main" val="33690948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Autofit/>
          </a:bodyPr>
          <a:lstStyle/>
          <a:p>
            <a:pPr marL="0" lvl="1" fontAlgn="auto">
              <a:spcAft>
                <a:spcPts val="0"/>
              </a:spcAft>
              <a:defRPr/>
            </a:pPr>
            <a:r>
              <a:rPr lang="fr-FR" sz="3100" dirty="0"/>
              <a:t>Manipulation du CSS </a:t>
            </a:r>
            <a:r>
              <a:rPr lang="fr-FR" sz="3100" dirty="0" smtClean="0"/>
              <a:t>: </a:t>
            </a:r>
            <a:r>
              <a:rPr lang="fr-FR" sz="3100" dirty="0" err="1" smtClean="0"/>
              <a:t>getComputedStyle</a:t>
            </a:r>
            <a:endParaRPr lang="fr-FR" sz="3100" dirty="0"/>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85</a:t>
            </a:fld>
            <a:endParaRPr lang="fr-BE"/>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4428877" y="901169"/>
            <a:ext cx="5266887" cy="2492990"/>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document</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getElementById</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b="1" dirty="0" smtClean="0">
                <a:solidFill>
                  <a:srgbClr val="008000"/>
                </a:solidFill>
                <a:latin typeface="Courier New" panose="02070309020205020404" pitchFamily="49" charset="0"/>
                <a:cs typeface="Courier New" panose="02070309020205020404" pitchFamily="49" charset="0"/>
              </a:rPr>
              <a:t>"</a:t>
            </a:r>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"je suis l'objet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nodeName</a:t>
            </a:r>
            <a:r>
              <a:rPr lang="fr-FR" altLang="fr-FR" sz="1200" b="1" dirty="0">
                <a:solidFill>
                  <a:srgbClr val="660E7A"/>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8000"/>
                </a:solidFill>
                <a:latin typeface="Courier New" panose="02070309020205020404" pitchFamily="49" charset="0"/>
                <a:cs typeface="Courier New" panose="02070309020205020404" pitchFamily="49" charset="0"/>
              </a:rPr>
              <a:t>"voila mes attributs : "</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var </a:t>
            </a:r>
            <a:r>
              <a:rPr lang="fr-FR" altLang="fr-FR" sz="1200" b="1" i="1" dirty="0" err="1">
                <a:solidFill>
                  <a:srgbClr val="660E7A"/>
                </a:solidFill>
                <a:latin typeface="Courier New" panose="02070309020205020404" pitchFamily="49" charset="0"/>
                <a:cs typeface="Courier New" panose="02070309020205020404" pitchFamily="49" charset="0"/>
              </a:rPr>
              <a:t>mesStyles</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err="1">
                <a:solidFill>
                  <a:srgbClr val="7A7A43"/>
                </a:solidFill>
                <a:latin typeface="Courier New" panose="02070309020205020404" pitchFamily="49" charset="0"/>
                <a:cs typeface="Courier New" panose="02070309020205020404" pitchFamily="49" charset="0"/>
              </a:rPr>
              <a:t>getComputedStyle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nod</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"ma taille est :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mesStyles</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width</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 et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i="1" dirty="0" err="1">
                <a:solidFill>
                  <a:srgbClr val="660E7A"/>
                </a:solidFill>
                <a:latin typeface="Courier New" panose="02070309020205020404" pitchFamily="49" charset="0"/>
                <a:cs typeface="Courier New" panose="02070309020205020404" pitchFamily="49" charset="0"/>
              </a:rPr>
              <a:t>mesStyles</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height</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"La couleur de mon arrière plan est : "</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mesStyles</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backgroundColor</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 et la couleur de l'écriture est "</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i="1" dirty="0" err="1">
                <a:solidFill>
                  <a:srgbClr val="660E7A"/>
                </a:solidFill>
                <a:latin typeface="Courier New" panose="02070309020205020404" pitchFamily="49" charset="0"/>
                <a:cs typeface="Courier New" panose="02070309020205020404" pitchFamily="49" charset="0"/>
              </a:rPr>
              <a:t>mesStyles</a:t>
            </a:r>
            <a:r>
              <a:rPr lang="fr-FR" altLang="fr-FR" sz="1200" dirty="0" err="1">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color</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b="1" dirty="0">
                <a:solidFill>
                  <a:srgbClr val="000080"/>
                </a:solidFill>
                <a:latin typeface="Courier New" panose="02070309020205020404" pitchFamily="49" charset="0"/>
                <a:cs typeface="Courier New" panose="02070309020205020404" pitchFamily="49" charset="0"/>
              </a:rPr>
              <a:t>for</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myStyle</a:t>
            </a:r>
            <a:r>
              <a:rPr lang="fr-FR" altLang="fr-FR" sz="1200" b="1" dirty="0">
                <a:solidFill>
                  <a:srgbClr val="660E7A"/>
                </a:solidFill>
                <a:latin typeface="Courier New" panose="02070309020205020404" pitchFamily="49" charset="0"/>
                <a:cs typeface="Courier New" panose="02070309020205020404" pitchFamily="49" charset="0"/>
              </a:rPr>
              <a:t> </a:t>
            </a:r>
            <a:r>
              <a:rPr lang="fr-FR" altLang="fr-FR" sz="1200" b="1" dirty="0">
                <a:solidFill>
                  <a:srgbClr val="000080"/>
                </a:solidFill>
                <a:latin typeface="Courier New" panose="02070309020205020404" pitchFamily="49" charset="0"/>
                <a:cs typeface="Courier New" panose="02070309020205020404" pitchFamily="49" charset="0"/>
              </a:rPr>
              <a:t>in </a:t>
            </a:r>
            <a:r>
              <a:rPr lang="fr-FR" altLang="fr-FR" sz="1200" b="1" i="1" dirty="0" err="1">
                <a:solidFill>
                  <a:srgbClr val="660E7A"/>
                </a:solidFill>
                <a:latin typeface="Courier New" panose="02070309020205020404" pitchFamily="49" charset="0"/>
                <a:cs typeface="Courier New" panose="02070309020205020404" pitchFamily="49" charset="0"/>
              </a:rPr>
              <a:t>mesStyles</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myStyle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660E7A"/>
                </a:solidFill>
                <a:latin typeface="Courier New" panose="02070309020205020404" pitchFamily="49" charset="0"/>
                <a:cs typeface="Courier New" panose="02070309020205020404" pitchFamily="49" charset="0"/>
              </a:rPr>
              <a:t>console</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a:solidFill>
                  <a:srgbClr val="7A7A43"/>
                </a:solidFill>
                <a:latin typeface="Courier New" panose="02070309020205020404" pitchFamily="49" charset="0"/>
                <a:cs typeface="Courier New" panose="02070309020205020404" pitchFamily="49" charset="0"/>
              </a:rPr>
              <a:t>log</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i="1" dirty="0" err="1">
                <a:solidFill>
                  <a:srgbClr val="660E7A"/>
                </a:solidFill>
                <a:latin typeface="Courier New" panose="02070309020205020404" pitchFamily="49" charset="0"/>
                <a:cs typeface="Courier New" panose="02070309020205020404" pitchFamily="49" charset="0"/>
              </a:rPr>
              <a:t>mesStyles</a:t>
            </a: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b="1" dirty="0" err="1">
                <a:solidFill>
                  <a:srgbClr val="660E7A"/>
                </a:solidFill>
                <a:latin typeface="Courier New" panose="02070309020205020404" pitchFamily="49" charset="0"/>
                <a:cs typeface="Courier New" panose="02070309020205020404" pitchFamily="49" charset="0"/>
              </a:rPr>
              <a:t>myStyle</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a:t>
            </a:r>
            <a:endParaRPr lang="fr-FR" altLang="fr-FR" sz="2800" dirty="0">
              <a:latin typeface="Arial" panose="020B0604020202020204" pitchFamily="34" charset="0"/>
            </a:endParaRPr>
          </a:p>
        </p:txBody>
      </p:sp>
      <p:sp>
        <p:nvSpPr>
          <p:cNvPr id="17" name="ZoneTexte 16"/>
          <p:cNvSpPr txBox="1"/>
          <p:nvPr/>
        </p:nvSpPr>
        <p:spPr>
          <a:xfrm>
            <a:off x="1116509" y="908720"/>
            <a:ext cx="3243621" cy="5940088"/>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dirty="0" err="1">
                <a:solidFill>
                  <a:srgbClr val="000000"/>
                </a:solidFill>
                <a:latin typeface="Courier New" panose="02070309020205020404" pitchFamily="49" charset="0"/>
                <a:cs typeface="Courier New" panose="02070309020205020404" pitchFamily="49" charset="0"/>
              </a:rPr>
              <a:t>doctype</a:t>
            </a: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b="1" dirty="0">
                <a:solidFill>
                  <a:srgbClr val="0000FF"/>
                </a:solidFill>
                <a:latin typeface="Courier New" panose="02070309020205020404" pitchFamily="49" charset="0"/>
                <a:cs typeface="Courier New" panose="02070309020205020404" pitchFamily="49" charset="0"/>
              </a:rPr>
              <a:t>html</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html</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err="1">
                <a:solidFill>
                  <a:srgbClr val="000080"/>
                </a:solidFill>
                <a:latin typeface="Courier New" panose="02070309020205020404" pitchFamily="49" charset="0"/>
                <a:cs typeface="Courier New" panose="02070309020205020404" pitchFamily="49" charset="0"/>
              </a:rPr>
              <a:t>head</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err="1">
                <a:solidFill>
                  <a:srgbClr val="000080"/>
                </a:solidFill>
                <a:latin typeface="Courier New" panose="02070309020205020404" pitchFamily="49" charset="0"/>
                <a:cs typeface="Courier New" panose="02070309020205020404" pitchFamily="49" charset="0"/>
              </a:rPr>
              <a:t>meta</a:t>
            </a:r>
            <a:r>
              <a:rPr lang="fr-FR" altLang="fr-FR" sz="1000" b="1" dirty="0">
                <a:solidFill>
                  <a:srgbClr val="000080"/>
                </a:solidFill>
                <a:latin typeface="Courier New" panose="02070309020205020404" pitchFamily="49" charset="0"/>
                <a:cs typeface="Courier New" panose="02070309020205020404" pitchFamily="49" charset="0"/>
              </a:rPr>
              <a:t> </a:t>
            </a:r>
            <a:r>
              <a:rPr lang="fr-FR" altLang="fr-FR" sz="1000" b="1" dirty="0" err="1">
                <a:solidFill>
                  <a:srgbClr val="0000FF"/>
                </a:solidFill>
                <a:latin typeface="Courier New" panose="02070309020205020404" pitchFamily="49" charset="0"/>
                <a:cs typeface="Courier New" panose="02070309020205020404" pitchFamily="49" charset="0"/>
              </a:rPr>
              <a:t>charset</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"utf-8" </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err="1">
                <a:solidFill>
                  <a:srgbClr val="000080"/>
                </a:solidFill>
                <a:latin typeface="Courier New" panose="02070309020205020404" pitchFamily="49" charset="0"/>
                <a:cs typeface="Courier New" panose="02070309020205020404" pitchFamily="49" charset="0"/>
              </a:rPr>
              <a:t>title</a:t>
            </a:r>
            <a:r>
              <a:rPr lang="fr-FR" altLang="fr-FR" sz="1000" dirty="0">
                <a:solidFill>
                  <a:srgbClr val="000000"/>
                </a:solidFill>
                <a:latin typeface="Courier New" panose="02070309020205020404" pitchFamily="49" charset="0"/>
                <a:cs typeface="Courier New" panose="02070309020205020404" pitchFamily="49" charset="0"/>
              </a:rPr>
              <a:t>&gt;Ma page de Test &lt;/</a:t>
            </a:r>
            <a:r>
              <a:rPr lang="fr-FR" altLang="fr-FR" sz="1000" b="1" dirty="0" err="1">
                <a:solidFill>
                  <a:srgbClr val="000080"/>
                </a:solidFill>
                <a:latin typeface="Courier New" panose="02070309020205020404" pitchFamily="49" charset="0"/>
                <a:cs typeface="Courier New" panose="02070309020205020404" pitchFamily="49" charset="0"/>
              </a:rPr>
              <a:t>title</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err="1">
                <a:solidFill>
                  <a:srgbClr val="000080"/>
                </a:solidFill>
                <a:latin typeface="Courier New" panose="02070309020205020404" pitchFamily="49" charset="0"/>
                <a:cs typeface="Courier New" panose="02070309020205020404" pitchFamily="49" charset="0"/>
              </a:rPr>
              <a:t>link</a:t>
            </a:r>
            <a:r>
              <a:rPr lang="fr-FR" altLang="fr-FR" sz="1000" b="1" dirty="0">
                <a:solidFill>
                  <a:srgbClr val="000080"/>
                </a:solidFill>
                <a:latin typeface="Courier New" panose="02070309020205020404" pitchFamily="49" charset="0"/>
                <a:cs typeface="Courier New" panose="02070309020205020404" pitchFamily="49" charset="0"/>
              </a:rPr>
              <a:t> </a:t>
            </a:r>
            <a:r>
              <a:rPr lang="fr-FR" altLang="fr-FR" sz="1000" b="1" dirty="0" err="1">
                <a:solidFill>
                  <a:srgbClr val="0000FF"/>
                </a:solidFill>
                <a:latin typeface="Courier New" panose="02070309020205020404" pitchFamily="49" charset="0"/>
                <a:cs typeface="Courier New" panose="02070309020205020404" pitchFamily="49" charset="0"/>
              </a:rPr>
              <a:t>href</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css</a:t>
            </a:r>
            <a:r>
              <a:rPr lang="fr-FR" altLang="fr-FR" sz="1000" b="1" dirty="0">
                <a:solidFill>
                  <a:srgbClr val="008000"/>
                </a:solidFill>
                <a:latin typeface="Courier New" panose="02070309020205020404" pitchFamily="49" charset="0"/>
                <a:cs typeface="Courier New" panose="02070309020205020404" pitchFamily="49" charset="0"/>
              </a:rPr>
              <a:t>/test.css" </a:t>
            </a:r>
            <a:r>
              <a:rPr lang="fr-FR" altLang="fr-FR" sz="1000" b="1" dirty="0" err="1">
                <a:solidFill>
                  <a:srgbClr val="0000FF"/>
                </a:solidFill>
                <a:latin typeface="Courier New" panose="02070309020205020404" pitchFamily="49" charset="0"/>
                <a:cs typeface="Courier New" panose="02070309020205020404" pitchFamily="49" charset="0"/>
              </a:rPr>
              <a:t>rel</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stylesheet</a:t>
            </a:r>
            <a:r>
              <a:rPr lang="fr-FR" altLang="fr-FR" sz="1000" b="1" dirty="0">
                <a:solidFill>
                  <a:srgbClr val="008000"/>
                </a:solidFill>
                <a:latin typeface="Courier New" panose="02070309020205020404" pitchFamily="49" charset="0"/>
                <a:cs typeface="Courier New" panose="02070309020205020404" pitchFamily="49" charset="0"/>
              </a:rPr>
              <a:t>" </a:t>
            </a:r>
            <a:r>
              <a:rPr lang="fr-FR" altLang="fr-FR" sz="1000" b="1" dirty="0">
                <a:solidFill>
                  <a:srgbClr val="0000FF"/>
                </a:solidFill>
                <a:latin typeface="Courier New" panose="02070309020205020404" pitchFamily="49" charset="0"/>
                <a:cs typeface="Courier New" panose="02070309020205020404" pitchFamily="49" charset="0"/>
              </a:rPr>
              <a:t>type=</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text</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css</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err="1">
                <a:solidFill>
                  <a:srgbClr val="000080"/>
                </a:solidFill>
                <a:latin typeface="Courier New" panose="02070309020205020404" pitchFamily="49" charset="0"/>
                <a:cs typeface="Courier New" panose="02070309020205020404" pitchFamily="49" charset="0"/>
              </a:rPr>
              <a:t>head</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body</a:t>
            </a:r>
            <a:r>
              <a:rPr lang="fr-FR" altLang="fr-FR" sz="1000" dirty="0" smtClean="0">
                <a:solidFill>
                  <a:srgbClr val="000000"/>
                </a:solidFill>
                <a:latin typeface="Courier New" panose="02070309020205020404" pitchFamily="49" charset="0"/>
                <a:cs typeface="Courier New" panose="02070309020205020404" pitchFamily="49" charset="0"/>
              </a:rPr>
              <a:t>&gt;</a:t>
            </a:r>
            <a:r>
              <a:rPr lang="fr-FR" altLang="fr-FR" sz="1000" dirty="0">
                <a:solidFill>
                  <a:srgbClr val="000000"/>
                </a:solidFill>
                <a:latin typeface="Courier New" panose="02070309020205020404" pitchFamily="49" charset="0"/>
                <a:cs typeface="Courier New" panose="02070309020205020404" pitchFamily="49" charset="0"/>
              </a:rPr>
              <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p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"para"</a:t>
            </a:r>
            <a:r>
              <a:rPr lang="fr-FR" altLang="fr-FR" sz="1000" dirty="0">
                <a:solidFill>
                  <a:srgbClr val="000000"/>
                </a:solidFill>
                <a:latin typeface="Courier New" panose="02070309020205020404" pitchFamily="49" charset="0"/>
                <a:cs typeface="Courier New" panose="02070309020205020404" pitchFamily="49" charset="0"/>
              </a:rPr>
              <a:t>&gt;vous allez trouvez mon Cv &lt;</a:t>
            </a:r>
            <a:r>
              <a:rPr lang="fr-FR" altLang="fr-FR" sz="1000" b="1" dirty="0">
                <a:solidFill>
                  <a:srgbClr val="000080"/>
                </a:solidFill>
                <a:latin typeface="Courier New" panose="02070309020205020404" pitchFamily="49" charset="0"/>
                <a:cs typeface="Courier New" panose="02070309020205020404" pitchFamily="49" charset="0"/>
              </a:rPr>
              <a:t>a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lelien</a:t>
            </a:r>
            <a:r>
              <a:rPr lang="fr-FR" altLang="fr-FR" sz="1000" b="1" dirty="0">
                <a:solidFill>
                  <a:srgbClr val="008000"/>
                </a:solidFill>
                <a:latin typeface="Courier New" panose="02070309020205020404" pitchFamily="49" charset="0"/>
                <a:cs typeface="Courier New" panose="02070309020205020404" pitchFamily="49" charset="0"/>
              </a:rPr>
              <a:t>" </a:t>
            </a:r>
            <a:r>
              <a:rPr lang="fr-FR" altLang="fr-FR" sz="1000" b="1" dirty="0" err="1">
                <a:solidFill>
                  <a:srgbClr val="0000FF"/>
                </a:solidFill>
                <a:latin typeface="Courier New" panose="02070309020205020404" pitchFamily="49" charset="0"/>
                <a:cs typeface="Courier New" panose="02070309020205020404" pitchFamily="49" charset="0"/>
              </a:rPr>
              <a:t>href</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"www.monCv.tn"</a:t>
            </a:r>
            <a:r>
              <a:rPr lang="fr-FR" altLang="fr-FR" sz="1000" dirty="0">
                <a:solidFill>
                  <a:srgbClr val="000000"/>
                </a:solidFill>
                <a:latin typeface="Courier New" panose="02070309020205020404" pitchFamily="49" charset="0"/>
                <a:cs typeface="Courier New" panose="02070309020205020404" pitchFamily="49" charset="0"/>
              </a:rPr>
              <a:t>&gt;ici&lt;/</a:t>
            </a:r>
            <a:r>
              <a:rPr lang="fr-FR" altLang="fr-FR" sz="1000" b="1" dirty="0">
                <a:solidFill>
                  <a:srgbClr val="000080"/>
                </a:solidFill>
                <a:latin typeface="Courier New" panose="02070309020205020404" pitchFamily="49" charset="0"/>
                <a:cs typeface="Courier New" panose="02070309020205020404" pitchFamily="49" charset="0"/>
              </a:rPr>
              <a:t>a</a:t>
            </a:r>
            <a:r>
              <a:rPr lang="fr-FR" altLang="fr-FR" sz="1000" dirty="0">
                <a:solidFill>
                  <a:srgbClr val="000000"/>
                </a:solidFill>
                <a:latin typeface="Courier New" panose="02070309020205020404" pitchFamily="49" charset="0"/>
                <a:cs typeface="Courier New" panose="02070309020205020404" pitchFamily="49" charset="0"/>
              </a:rPr>
              <a:t>&gt;. Veuillez le consulter et appeler moi au &lt;</a:t>
            </a:r>
            <a:r>
              <a:rPr lang="fr-FR" altLang="fr-FR" sz="1000" b="1" dirty="0">
                <a:solidFill>
                  <a:srgbClr val="000080"/>
                </a:solidFill>
                <a:latin typeface="Courier New" panose="02070309020205020404" pitchFamily="49" charset="0"/>
                <a:cs typeface="Courier New" panose="02070309020205020404" pitchFamily="49" charset="0"/>
              </a:rPr>
              <a:t>i</a:t>
            </a:r>
            <a:r>
              <a:rPr lang="fr-FR" altLang="fr-FR" sz="1000" dirty="0">
                <a:solidFill>
                  <a:srgbClr val="000000"/>
                </a:solidFill>
                <a:latin typeface="Courier New" panose="02070309020205020404" pitchFamily="49" charset="0"/>
                <a:cs typeface="Courier New" panose="02070309020205020404" pitchFamily="49" charset="0"/>
              </a:rPr>
              <a:t>&gt;222222&lt;/</a:t>
            </a:r>
            <a:r>
              <a:rPr lang="fr-FR" altLang="fr-FR" sz="1000" b="1" dirty="0">
                <a:solidFill>
                  <a:srgbClr val="000080"/>
                </a:solidFill>
                <a:latin typeface="Courier New" panose="02070309020205020404" pitchFamily="49" charset="0"/>
                <a:cs typeface="Courier New" panose="02070309020205020404" pitchFamily="49" charset="0"/>
              </a:rPr>
              <a:t>i</a:t>
            </a:r>
            <a:r>
              <a:rPr lang="fr-FR" altLang="fr-FR" sz="1000" dirty="0">
                <a:solidFill>
                  <a:srgbClr val="000000"/>
                </a:solidFill>
                <a:latin typeface="Courier New" panose="02070309020205020404" pitchFamily="49" charset="0"/>
                <a:cs typeface="Courier New" panose="02070309020205020404" pitchFamily="49" charset="0"/>
              </a:rPr>
              <a:t>&gt; pour plus de détails&lt;/</a:t>
            </a:r>
            <a:r>
              <a:rPr lang="fr-FR" altLang="fr-FR" sz="1000" b="1" dirty="0">
                <a:solidFill>
                  <a:srgbClr val="000080"/>
                </a:solidFill>
                <a:latin typeface="Courier New" panose="02070309020205020404" pitchFamily="49" charset="0"/>
                <a:cs typeface="Courier New" panose="02070309020205020404" pitchFamily="49" charset="0"/>
              </a:rPr>
              <a:t>p</a:t>
            </a:r>
            <a:r>
              <a:rPr lang="fr-FR" altLang="fr-FR" sz="1000" dirty="0" smtClean="0">
                <a:solidFill>
                  <a:srgbClr val="000000"/>
                </a:solidFill>
                <a:latin typeface="Courier New" panose="02070309020205020404" pitchFamily="49" charset="0"/>
                <a:cs typeface="Courier New" panose="02070309020205020404" pitchFamily="49" charset="0"/>
              </a:rPr>
              <a:t>&gt;</a:t>
            </a:r>
            <a:r>
              <a:rPr lang="fr-FR" altLang="fr-FR" sz="1000" dirty="0">
                <a:solidFill>
                  <a:srgbClr val="000000"/>
                </a:solidFill>
                <a:latin typeface="Courier New" panose="02070309020205020404" pitchFamily="49" charset="0"/>
                <a:cs typeface="Courier New" panose="02070309020205020404" pitchFamily="49" charset="0"/>
              </a:rPr>
              <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div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monMenu</a:t>
            </a:r>
            <a:r>
              <a:rPr lang="fr-FR" altLang="fr-FR" sz="1000" b="1" dirty="0" smtClean="0">
                <a:solidFill>
                  <a:srgbClr val="008000"/>
                </a:solidFill>
                <a:latin typeface="Courier New" panose="02070309020205020404" pitchFamily="49" charset="0"/>
                <a:cs typeface="Courier New" panose="02070309020205020404" pitchFamily="49" charset="0"/>
              </a:rPr>
              <a:t>"</a:t>
            </a:r>
            <a:r>
              <a:rPr lang="fr-FR" altLang="fr-FR" sz="1000" dirty="0" smtClean="0">
                <a:solidFill>
                  <a:srgbClr val="000000"/>
                </a:solidFill>
                <a:latin typeface="Courier New" panose="02070309020205020404" pitchFamily="49" charset="0"/>
                <a:cs typeface="Courier New" panose="02070309020205020404" pitchFamily="49" charset="0"/>
              </a:rPr>
              <a:t>&gt;</a:t>
            </a:r>
            <a:r>
              <a:rPr lang="fr-FR" altLang="fr-FR" sz="1000" dirty="0">
                <a:solidFill>
                  <a:srgbClr val="000000"/>
                </a:solidFill>
                <a:latin typeface="Courier New" panose="02070309020205020404" pitchFamily="49" charset="0"/>
                <a:cs typeface="Courier New" panose="02070309020205020404" pitchFamily="49" charset="0"/>
              </a:rPr>
              <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a:solidFill>
                  <a:srgbClr val="000080"/>
                </a:solidFill>
                <a:latin typeface="Courier New" panose="02070309020205020404" pitchFamily="49" charset="0"/>
                <a:cs typeface="Courier New" panose="02070309020205020404" pitchFamily="49" charset="0"/>
              </a:rPr>
              <a:t>div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"item"</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err="1">
                <a:solidFill>
                  <a:srgbClr val="000080"/>
                </a:solidFill>
                <a:latin typeface="Courier New" panose="02070309020205020404" pitchFamily="49" charset="0"/>
                <a:cs typeface="Courier New" panose="02070309020205020404" pitchFamily="49" charset="0"/>
              </a:rPr>
              <a:t>span</a:t>
            </a:r>
            <a:r>
              <a:rPr lang="fr-FR" altLang="fr-FR" sz="1000" dirty="0">
                <a:solidFill>
                  <a:srgbClr val="000000"/>
                </a:solidFill>
                <a:latin typeface="Courier New" panose="02070309020205020404" pitchFamily="49" charset="0"/>
                <a:cs typeface="Courier New" panose="02070309020205020404" pitchFamily="49" charset="0"/>
              </a:rPr>
              <a:t>&gt;menu 1&lt;/</a:t>
            </a:r>
            <a:r>
              <a:rPr lang="fr-FR" altLang="fr-FR" sz="1000" b="1" dirty="0" err="1">
                <a:solidFill>
                  <a:srgbClr val="000080"/>
                </a:solidFill>
                <a:latin typeface="Courier New" panose="02070309020205020404" pitchFamily="49" charset="0"/>
                <a:cs typeface="Courier New" panose="02070309020205020404" pitchFamily="49" charset="0"/>
              </a:rPr>
              <a:t>span</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err="1">
                <a:solidFill>
                  <a:srgbClr val="000080"/>
                </a:solidFill>
                <a:latin typeface="Courier New" panose="02070309020205020404" pitchFamily="49" charset="0"/>
                <a:cs typeface="Courier New" panose="02070309020205020404" pitchFamily="49" charset="0"/>
              </a:rPr>
              <a:t>span</a:t>
            </a:r>
            <a:r>
              <a:rPr lang="fr-FR" altLang="fr-FR" sz="1000" dirty="0">
                <a:solidFill>
                  <a:srgbClr val="000000"/>
                </a:solidFill>
                <a:latin typeface="Courier New" panose="02070309020205020404" pitchFamily="49" charset="0"/>
                <a:cs typeface="Courier New" panose="02070309020205020404" pitchFamily="49" charset="0"/>
              </a:rPr>
              <a:t>&gt;menu 2&lt;/</a:t>
            </a:r>
            <a:r>
              <a:rPr lang="fr-FR" altLang="fr-FR" sz="1000" b="1" dirty="0" err="1">
                <a:solidFill>
                  <a:srgbClr val="000080"/>
                </a:solidFill>
                <a:latin typeface="Courier New" panose="02070309020205020404" pitchFamily="49" charset="0"/>
                <a:cs typeface="Courier New" panose="02070309020205020404" pitchFamily="49" charset="0"/>
              </a:rPr>
              <a:t>span</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a:solidFill>
                  <a:srgbClr val="000080"/>
                </a:solidFill>
                <a:latin typeface="Courier New" panose="02070309020205020404" pitchFamily="49" charset="0"/>
                <a:cs typeface="Courier New" panose="02070309020205020404" pitchFamily="49" charset="0"/>
              </a:rPr>
              <a:t>div</a:t>
            </a:r>
            <a:r>
              <a:rPr lang="fr-FR" altLang="fr-FR" sz="1000" dirty="0" smtClean="0">
                <a:solidFill>
                  <a:srgbClr val="000000"/>
                </a:solidFill>
                <a:latin typeface="Courier New" panose="02070309020205020404" pitchFamily="49" charset="0"/>
                <a:cs typeface="Courier New" panose="02070309020205020404" pitchFamily="49" charset="0"/>
              </a:rPr>
              <a:t>&gt;</a:t>
            </a:r>
            <a:r>
              <a:rPr lang="fr-FR" altLang="fr-FR" sz="1000" dirty="0">
                <a:solidFill>
                  <a:srgbClr val="000000"/>
                </a:solidFill>
                <a:latin typeface="Courier New" panose="02070309020205020404" pitchFamily="49" charset="0"/>
                <a:cs typeface="Courier New" panose="02070309020205020404" pitchFamily="49" charset="0"/>
              </a:rPr>
              <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a:solidFill>
                  <a:srgbClr val="000080"/>
                </a:solidFill>
                <a:latin typeface="Courier New" panose="02070309020205020404" pitchFamily="49" charset="0"/>
                <a:cs typeface="Courier New" panose="02070309020205020404" pitchFamily="49" charset="0"/>
              </a:rPr>
              <a:t>div </a:t>
            </a:r>
            <a:r>
              <a:rPr lang="fr-FR" altLang="fr-FR" sz="1000" b="1" dirty="0">
                <a:solidFill>
                  <a:srgbClr val="0000FF"/>
                </a:solidFill>
                <a:latin typeface="Courier New" panose="02070309020205020404" pitchFamily="49" charset="0"/>
                <a:cs typeface="Courier New" panose="02070309020205020404" pitchFamily="49" charset="0"/>
              </a:rPr>
              <a:t>class=</a:t>
            </a:r>
            <a:r>
              <a:rPr lang="fr-FR" altLang="fr-FR" sz="1000" b="1" dirty="0">
                <a:solidFill>
                  <a:srgbClr val="008000"/>
                </a:solidFill>
                <a:latin typeface="Courier New" panose="02070309020205020404" pitchFamily="49" charset="0"/>
                <a:cs typeface="Courier New" panose="02070309020205020404" pitchFamily="49" charset="0"/>
              </a:rPr>
              <a:t>"Pub"</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err="1">
                <a:solidFill>
                  <a:srgbClr val="000080"/>
                </a:solidFill>
                <a:latin typeface="Courier New" panose="02070309020205020404" pitchFamily="49" charset="0"/>
                <a:cs typeface="Courier New" panose="02070309020205020404" pitchFamily="49" charset="0"/>
              </a:rPr>
              <a:t>span</a:t>
            </a:r>
            <a:r>
              <a:rPr lang="fr-FR" altLang="fr-FR" sz="1000" dirty="0">
                <a:solidFill>
                  <a:srgbClr val="000000"/>
                </a:solidFill>
                <a:latin typeface="Courier New" panose="02070309020205020404" pitchFamily="49" charset="0"/>
                <a:cs typeface="Courier New" panose="02070309020205020404" pitchFamily="49" charset="0"/>
              </a:rPr>
              <a:t>&gt;Pub 1&lt;/</a:t>
            </a:r>
            <a:r>
              <a:rPr lang="fr-FR" altLang="fr-FR" sz="1000" b="1" dirty="0" err="1">
                <a:solidFill>
                  <a:srgbClr val="000080"/>
                </a:solidFill>
                <a:latin typeface="Courier New" panose="02070309020205020404" pitchFamily="49" charset="0"/>
                <a:cs typeface="Courier New" panose="02070309020205020404" pitchFamily="49" charset="0"/>
              </a:rPr>
              <a:t>span</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err="1">
                <a:solidFill>
                  <a:srgbClr val="000080"/>
                </a:solidFill>
                <a:latin typeface="Courier New" panose="02070309020205020404" pitchFamily="49" charset="0"/>
                <a:cs typeface="Courier New" panose="02070309020205020404" pitchFamily="49" charset="0"/>
              </a:rPr>
              <a:t>span</a:t>
            </a:r>
            <a:r>
              <a:rPr lang="fr-FR" altLang="fr-FR" sz="1000" dirty="0">
                <a:solidFill>
                  <a:srgbClr val="000000"/>
                </a:solidFill>
                <a:latin typeface="Courier New" panose="02070309020205020404" pitchFamily="49" charset="0"/>
                <a:cs typeface="Courier New" panose="02070309020205020404" pitchFamily="49" charset="0"/>
              </a:rPr>
              <a:t>&gt;Pub 2&lt;/</a:t>
            </a:r>
            <a:r>
              <a:rPr lang="fr-FR" altLang="fr-FR" sz="1000" b="1" dirty="0" err="1">
                <a:solidFill>
                  <a:srgbClr val="000080"/>
                </a:solidFill>
                <a:latin typeface="Courier New" panose="02070309020205020404" pitchFamily="49" charset="0"/>
                <a:cs typeface="Courier New" panose="02070309020205020404" pitchFamily="49" charset="0"/>
              </a:rPr>
              <a:t>span</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&lt;/</a:t>
            </a:r>
            <a:r>
              <a:rPr lang="fr-FR" altLang="fr-FR" sz="1000" b="1" dirty="0">
                <a:solidFill>
                  <a:srgbClr val="000080"/>
                </a:solidFill>
                <a:latin typeface="Courier New" panose="02070309020205020404" pitchFamily="49" charset="0"/>
                <a:cs typeface="Courier New" panose="02070309020205020404" pitchFamily="49" charset="0"/>
              </a:rPr>
              <a:t>div</a:t>
            </a:r>
            <a:r>
              <a:rPr lang="fr-FR" altLang="fr-FR" sz="1000" dirty="0" smtClean="0">
                <a:solidFill>
                  <a:srgbClr val="000000"/>
                </a:solidFill>
                <a:latin typeface="Courier New" panose="02070309020205020404" pitchFamily="49" charset="0"/>
                <a:cs typeface="Courier New" panose="02070309020205020404" pitchFamily="49" charset="0"/>
              </a:rPr>
              <a:t>&gt;</a:t>
            </a:r>
            <a:r>
              <a:rPr lang="fr-FR" altLang="fr-FR" sz="1000" dirty="0">
                <a:solidFill>
                  <a:srgbClr val="000000"/>
                </a:solidFill>
                <a:latin typeface="Courier New" panose="02070309020205020404" pitchFamily="49" charset="0"/>
                <a:cs typeface="Courier New" panose="02070309020205020404" pitchFamily="49" charset="0"/>
              </a:rPr>
              <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div</a:t>
            </a:r>
            <a:r>
              <a:rPr lang="fr-FR" altLang="fr-FR" sz="1000" dirty="0" smtClean="0">
                <a:solidFill>
                  <a:srgbClr val="000000"/>
                </a:solidFill>
                <a:latin typeface="Courier New" panose="02070309020205020404" pitchFamily="49" charset="0"/>
                <a:cs typeface="Courier New" panose="02070309020205020404" pitchFamily="49" charset="0"/>
              </a:rPr>
              <a:t>&gt;</a:t>
            </a:r>
            <a:r>
              <a:rPr lang="fr-FR" altLang="fr-FR" sz="1000" dirty="0">
                <a:solidFill>
                  <a:srgbClr val="000000"/>
                </a:solidFill>
                <a:latin typeface="Courier New" panose="02070309020205020404" pitchFamily="49" charset="0"/>
                <a:cs typeface="Courier New" panose="02070309020205020404" pitchFamily="49" charset="0"/>
              </a:rPr>
              <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input </a:t>
            </a:r>
            <a:r>
              <a:rPr lang="fr-FR" altLang="fr-FR" sz="1000" b="1" dirty="0">
                <a:solidFill>
                  <a:srgbClr val="0000FF"/>
                </a:solidFill>
                <a:latin typeface="Courier New" panose="02070309020205020404" pitchFamily="49" charset="0"/>
                <a:cs typeface="Courier New" panose="02070309020205020404" pitchFamily="49" charset="0"/>
              </a:rPr>
              <a:t>id=</a:t>
            </a:r>
            <a:r>
              <a:rPr lang="fr-FR" altLang="fr-FR" sz="1000" b="1" dirty="0">
                <a:solidFill>
                  <a:srgbClr val="008000"/>
                </a:solidFill>
                <a:latin typeface="Courier New" panose="02070309020205020404" pitchFamily="49" charset="0"/>
                <a:cs typeface="Courier New" panose="02070309020205020404" pitchFamily="49" charset="0"/>
              </a:rPr>
              <a:t>"input" </a:t>
            </a:r>
            <a:r>
              <a:rPr lang="fr-FR" altLang="fr-FR" sz="1000" b="1" dirty="0">
                <a:solidFill>
                  <a:srgbClr val="0000FF"/>
                </a:solidFill>
                <a:latin typeface="Courier New" panose="02070309020205020404" pitchFamily="49" charset="0"/>
                <a:cs typeface="Courier New" panose="02070309020205020404" pitchFamily="49" charset="0"/>
              </a:rPr>
              <a:t>type=</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8000"/>
                </a:solidFill>
                <a:latin typeface="Courier New" panose="02070309020205020404" pitchFamily="49" charset="0"/>
                <a:cs typeface="Courier New" panose="02070309020205020404" pitchFamily="49" charset="0"/>
              </a:rPr>
              <a:t>text</a:t>
            </a:r>
            <a:r>
              <a:rPr lang="fr-FR" altLang="fr-FR" sz="1000" b="1" dirty="0">
                <a:solidFill>
                  <a:srgbClr val="008000"/>
                </a:solidFill>
                <a:latin typeface="Courier New" panose="02070309020205020404" pitchFamily="49" charset="0"/>
                <a:cs typeface="Courier New" panose="02070309020205020404" pitchFamily="49" charset="0"/>
              </a:rPr>
              <a:t>" </a:t>
            </a:r>
            <a:r>
              <a:rPr lang="fr-FR" altLang="fr-FR" sz="1000" b="1" dirty="0">
                <a:solidFill>
                  <a:srgbClr val="0000FF"/>
                </a:solidFill>
                <a:latin typeface="Courier New" panose="02070309020205020404" pitchFamily="49" charset="0"/>
                <a:cs typeface="Courier New" panose="02070309020205020404" pitchFamily="49" charset="0"/>
              </a:rPr>
              <a:t>size=</a:t>
            </a:r>
            <a:r>
              <a:rPr lang="fr-FR" altLang="fr-FR" sz="1000" b="1" dirty="0">
                <a:solidFill>
                  <a:srgbClr val="008000"/>
                </a:solidFill>
                <a:latin typeface="Courier New" panose="02070309020205020404" pitchFamily="49" charset="0"/>
                <a:cs typeface="Courier New" panose="02070309020205020404" pitchFamily="49" charset="0"/>
              </a:rPr>
              <a:t>"50" </a:t>
            </a:r>
            <a:r>
              <a:rPr lang="fr-FR" altLang="fr-FR" sz="1000" b="1" dirty="0">
                <a:solidFill>
                  <a:srgbClr val="0000FF"/>
                </a:solidFill>
                <a:latin typeface="Courier New" panose="02070309020205020404" pitchFamily="49" charset="0"/>
                <a:cs typeface="Courier New" panose="02070309020205020404" pitchFamily="49" charset="0"/>
              </a:rPr>
              <a:t>value=</a:t>
            </a:r>
            <a:r>
              <a:rPr lang="fr-FR" altLang="fr-FR" sz="1000" b="1" dirty="0">
                <a:solidFill>
                  <a:srgbClr val="008000"/>
                </a:solidFill>
                <a:latin typeface="Courier New" panose="02070309020205020404" pitchFamily="49" charset="0"/>
                <a:cs typeface="Courier New" panose="02070309020205020404" pitchFamily="49" charset="0"/>
              </a:rPr>
              <a:t>"Cliquez ici !" </a:t>
            </a:r>
            <a:r>
              <a:rPr lang="fr-FR" altLang="fr-FR" sz="1000" b="1" dirty="0" err="1">
                <a:solidFill>
                  <a:srgbClr val="0000FF"/>
                </a:solidFill>
                <a:latin typeface="Courier New" panose="02070309020205020404" pitchFamily="49" charset="0"/>
                <a:cs typeface="Courier New" panose="02070309020205020404" pitchFamily="49" charset="0"/>
              </a:rPr>
              <a:t>onfocus</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0080"/>
                </a:solidFill>
                <a:latin typeface="Courier New" panose="02070309020205020404" pitchFamily="49" charset="0"/>
                <a:cs typeface="Courier New" panose="02070309020205020404" pitchFamily="49" charset="0"/>
              </a:rPr>
              <a:t>this</a:t>
            </a:r>
            <a:r>
              <a:rPr lang="fr-FR" altLang="fr-FR" sz="1000" dirty="0" err="1">
                <a:solidFill>
                  <a:srgbClr val="000000"/>
                </a:solidFill>
                <a:latin typeface="Courier New" panose="02070309020205020404" pitchFamily="49" charset="0"/>
                <a:cs typeface="Courier New" panose="02070309020205020404" pitchFamily="49" charset="0"/>
              </a:rPr>
              <a:t>.</a:t>
            </a:r>
            <a:r>
              <a:rPr lang="fr-FR" altLang="fr-FR" sz="1000" b="1" dirty="0" err="1">
                <a:solidFill>
                  <a:srgbClr val="660E7A"/>
                </a:solidFill>
                <a:latin typeface="Courier New" panose="02070309020205020404" pitchFamily="49" charset="0"/>
                <a:cs typeface="Courier New" panose="02070309020205020404" pitchFamily="49" charset="0"/>
              </a:rPr>
              <a:t>value</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'Appuyez maintenant sur votre touche de tabulation.'</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 </a:t>
            </a:r>
            <a:r>
              <a:rPr lang="fr-FR" altLang="fr-FR" sz="1000" b="1" dirty="0" err="1">
                <a:solidFill>
                  <a:srgbClr val="0000FF"/>
                </a:solidFill>
                <a:latin typeface="Courier New" panose="02070309020205020404" pitchFamily="49" charset="0"/>
                <a:cs typeface="Courier New" panose="02070309020205020404" pitchFamily="49" charset="0"/>
              </a:rPr>
              <a:t>onblur</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000080"/>
                </a:solidFill>
                <a:latin typeface="Courier New" panose="02070309020205020404" pitchFamily="49" charset="0"/>
                <a:cs typeface="Courier New" panose="02070309020205020404" pitchFamily="49" charset="0"/>
              </a:rPr>
              <a:t>this</a:t>
            </a:r>
            <a:r>
              <a:rPr lang="fr-FR" altLang="fr-FR" sz="1000" dirty="0" err="1">
                <a:solidFill>
                  <a:srgbClr val="000000"/>
                </a:solidFill>
                <a:latin typeface="Courier New" panose="02070309020205020404" pitchFamily="49" charset="0"/>
                <a:cs typeface="Courier New" panose="02070309020205020404" pitchFamily="49" charset="0"/>
              </a:rPr>
              <a:t>.</a:t>
            </a:r>
            <a:r>
              <a:rPr lang="fr-FR" altLang="fr-FR" sz="1000" b="1" dirty="0" err="1">
                <a:solidFill>
                  <a:srgbClr val="660E7A"/>
                </a:solidFill>
                <a:latin typeface="Courier New" panose="02070309020205020404" pitchFamily="49" charset="0"/>
                <a:cs typeface="Courier New" panose="02070309020205020404" pitchFamily="49" charset="0"/>
              </a:rPr>
              <a:t>value</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'Cliquez ici !'</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err="1">
                <a:solidFill>
                  <a:srgbClr val="000080"/>
                </a:solidFill>
                <a:latin typeface="Courier New" panose="02070309020205020404" pitchFamily="49" charset="0"/>
                <a:cs typeface="Courier New" panose="02070309020205020404" pitchFamily="49" charset="0"/>
              </a:rPr>
              <a:t>br</a:t>
            </a:r>
            <a:r>
              <a:rPr lang="fr-FR" altLang="fr-FR" sz="1000" b="1" dirty="0">
                <a:solidFill>
                  <a:srgbClr val="000080"/>
                </a:solidFill>
                <a:latin typeface="Courier New" panose="02070309020205020404" pitchFamily="49" charset="0"/>
                <a:cs typeface="Courier New" panose="02070309020205020404" pitchFamily="49" charset="0"/>
              </a:rPr>
              <a:t> </a:t>
            </a:r>
            <a:r>
              <a:rPr lang="fr-FR" altLang="fr-FR" sz="1000" dirty="0">
                <a:solidFill>
                  <a:srgbClr val="000000"/>
                </a:solidFill>
                <a:latin typeface="Courier New" panose="02070309020205020404" pitchFamily="49" charset="0"/>
                <a:cs typeface="Courier New" panose="02070309020205020404" pitchFamily="49" charset="0"/>
              </a:rPr>
              <a:t>/&gt;&lt;</a:t>
            </a:r>
            <a:r>
              <a:rPr lang="fr-FR" altLang="fr-FR" sz="1000" b="1" dirty="0" err="1">
                <a:solidFill>
                  <a:srgbClr val="000080"/>
                </a:solidFill>
                <a:latin typeface="Courier New" panose="02070309020205020404" pitchFamily="49" charset="0"/>
                <a:cs typeface="Courier New" panose="02070309020205020404" pitchFamily="49" charset="0"/>
              </a:rPr>
              <a:t>br</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a </a:t>
            </a:r>
            <a:r>
              <a:rPr lang="fr-FR" altLang="fr-FR" sz="1000" b="1" dirty="0" err="1">
                <a:solidFill>
                  <a:srgbClr val="0000FF"/>
                </a:solidFill>
                <a:latin typeface="Courier New" panose="02070309020205020404" pitchFamily="49" charset="0"/>
                <a:cs typeface="Courier New" panose="02070309020205020404" pitchFamily="49" charset="0"/>
              </a:rPr>
              <a:t>href</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 </a:t>
            </a:r>
            <a:r>
              <a:rPr lang="fr-FR" altLang="fr-FR" sz="1000" b="1" dirty="0" err="1">
                <a:solidFill>
                  <a:srgbClr val="0000FF"/>
                </a:solidFill>
                <a:latin typeface="Courier New" panose="02070309020205020404" pitchFamily="49" charset="0"/>
                <a:cs typeface="Courier New" panose="02070309020205020404" pitchFamily="49" charset="0"/>
              </a:rPr>
              <a:t>onfocus</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b="1" dirty="0" err="1">
                <a:solidFill>
                  <a:srgbClr val="660E7A"/>
                </a:solidFill>
                <a:latin typeface="Courier New" panose="02070309020205020404" pitchFamily="49" charset="0"/>
                <a:cs typeface="Courier New" panose="02070309020205020404" pitchFamily="49" charset="0"/>
              </a:rPr>
              <a:t>document</a:t>
            </a:r>
            <a:r>
              <a:rPr lang="fr-FR" altLang="fr-FR" sz="1000" dirty="0" err="1">
                <a:solidFill>
                  <a:srgbClr val="000000"/>
                </a:solidFill>
                <a:latin typeface="Courier New" panose="02070309020205020404" pitchFamily="49" charset="0"/>
                <a:cs typeface="Courier New" panose="02070309020205020404" pitchFamily="49" charset="0"/>
              </a:rPr>
              <a:t>.</a:t>
            </a:r>
            <a:r>
              <a:rPr lang="fr-FR" altLang="fr-FR" sz="1000" dirty="0" err="1">
                <a:solidFill>
                  <a:srgbClr val="7A7A43"/>
                </a:solidFill>
                <a:latin typeface="Courier New" panose="02070309020205020404" pitchFamily="49" charset="0"/>
                <a:cs typeface="Courier New" panose="02070309020205020404" pitchFamily="49" charset="0"/>
              </a:rPr>
              <a:t>getElementById</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'input'</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660E7A"/>
                </a:solidFill>
                <a:latin typeface="Courier New" panose="02070309020205020404" pitchFamily="49" charset="0"/>
                <a:cs typeface="Courier New" panose="02070309020205020404" pitchFamily="49" charset="0"/>
              </a:rPr>
              <a:t>value </a:t>
            </a: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b="1" dirty="0">
                <a:solidFill>
                  <a:srgbClr val="008000"/>
                </a:solidFill>
                <a:latin typeface="Courier New" panose="02070309020205020404" pitchFamily="49" charset="0"/>
                <a:cs typeface="Courier New" panose="02070309020205020404" pitchFamily="49" charset="0"/>
              </a:rPr>
              <a:t>'Vous avez maintenant le focus sur le lien, bravo !'</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a:t>
            </a:r>
            <a:r>
              <a:rPr lang="fr-FR" altLang="fr-FR" sz="1000" dirty="0">
                <a:solidFill>
                  <a:srgbClr val="000000"/>
                </a:solidFill>
                <a:latin typeface="Courier New" panose="02070309020205020404" pitchFamily="49" charset="0"/>
                <a:cs typeface="Courier New" panose="02070309020205020404" pitchFamily="49" charset="0"/>
              </a:rPr>
              <a:t>&gt;Un lien bidon&lt;/</a:t>
            </a:r>
            <a:r>
              <a:rPr lang="fr-FR" altLang="fr-FR" sz="1000" b="1" dirty="0">
                <a:solidFill>
                  <a:srgbClr val="000080"/>
                </a:solidFill>
                <a:latin typeface="Courier New" panose="02070309020205020404" pitchFamily="49" charset="0"/>
                <a:cs typeface="Courier New" panose="02070309020205020404" pitchFamily="49" charset="0"/>
              </a:rPr>
              <a:t>a</a:t>
            </a:r>
            <a:r>
              <a:rPr lang="fr-FR" altLang="fr-FR" sz="1000" dirty="0" smtClean="0">
                <a:solidFill>
                  <a:srgbClr val="000000"/>
                </a:solidFill>
                <a:latin typeface="Courier New" panose="02070309020205020404" pitchFamily="49" charset="0"/>
                <a:cs typeface="Courier New" panose="02070309020205020404" pitchFamily="49" charset="0"/>
              </a:rPr>
              <a:t>&gt;</a:t>
            </a:r>
            <a:r>
              <a:rPr lang="fr-FR" altLang="fr-FR" sz="1000" dirty="0">
                <a:solidFill>
                  <a:srgbClr val="000000"/>
                </a:solidFill>
                <a:latin typeface="Courier New" panose="02070309020205020404" pitchFamily="49" charset="0"/>
                <a:cs typeface="Courier New" panose="02070309020205020404" pitchFamily="49" charset="0"/>
              </a:rPr>
              <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script </a:t>
            </a:r>
            <a:r>
              <a:rPr lang="fr-FR" altLang="fr-FR" sz="1000" b="1" dirty="0" err="1">
                <a:solidFill>
                  <a:srgbClr val="0000FF"/>
                </a:solidFill>
                <a:latin typeface="Courier New" panose="02070309020205020404" pitchFamily="49" charset="0"/>
                <a:cs typeface="Courier New" panose="02070309020205020404" pitchFamily="49" charset="0"/>
              </a:rPr>
              <a:t>src</a:t>
            </a:r>
            <a:r>
              <a:rPr lang="fr-FR" altLang="fr-FR" sz="1000" b="1" dirty="0">
                <a:solidFill>
                  <a:srgbClr val="0000FF"/>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"test13.js"</a:t>
            </a:r>
            <a:r>
              <a:rPr lang="fr-FR" altLang="fr-FR" sz="1000" dirty="0">
                <a:solidFill>
                  <a:srgbClr val="000000"/>
                </a:solidFill>
                <a:latin typeface="Courier New" panose="02070309020205020404" pitchFamily="49" charset="0"/>
                <a:cs typeface="Courier New" panose="02070309020205020404" pitchFamily="49" charset="0"/>
              </a:rPr>
              <a:t>&gt;&lt;/</a:t>
            </a:r>
            <a:r>
              <a:rPr lang="fr-FR" altLang="fr-FR" sz="1000" b="1" dirty="0">
                <a:solidFill>
                  <a:srgbClr val="000080"/>
                </a:solidFill>
                <a:latin typeface="Courier New" panose="02070309020205020404" pitchFamily="49" charset="0"/>
                <a:cs typeface="Courier New" panose="02070309020205020404" pitchFamily="49" charset="0"/>
              </a:rPr>
              <a:t>script</a:t>
            </a:r>
            <a:r>
              <a:rPr lang="fr-FR" altLang="fr-FR" sz="1000" dirty="0" smtClean="0">
                <a:solidFill>
                  <a:srgbClr val="000000"/>
                </a:solidFill>
                <a:latin typeface="Courier New" panose="02070309020205020404" pitchFamily="49" charset="0"/>
                <a:cs typeface="Courier New" panose="02070309020205020404" pitchFamily="49" charset="0"/>
              </a:rPr>
              <a:t>&gt;</a:t>
            </a:r>
            <a:r>
              <a:rPr lang="fr-FR" altLang="fr-FR" sz="1000" dirty="0">
                <a:solidFill>
                  <a:srgbClr val="000000"/>
                </a:solidFill>
                <a:latin typeface="Courier New" panose="02070309020205020404" pitchFamily="49" charset="0"/>
                <a:cs typeface="Courier New" panose="02070309020205020404" pitchFamily="49" charset="0"/>
              </a:rPr>
              <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body</a:t>
            </a:r>
            <a:r>
              <a:rPr lang="fr-FR" altLang="fr-FR" sz="1000" dirty="0">
                <a:solidFill>
                  <a:srgbClr val="000000"/>
                </a:solidFill>
                <a:latin typeface="Courier New" panose="02070309020205020404" pitchFamily="49" charset="0"/>
                <a:cs typeface="Courier New" panose="02070309020205020404" pitchFamily="49" charset="0"/>
              </a:rPr>
              <a:t>&gt;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&lt;/</a:t>
            </a:r>
            <a:r>
              <a:rPr lang="fr-FR" altLang="fr-FR" sz="1000" b="1" dirty="0">
                <a:solidFill>
                  <a:srgbClr val="000080"/>
                </a:solidFill>
                <a:latin typeface="Courier New" panose="02070309020205020404" pitchFamily="49" charset="0"/>
                <a:cs typeface="Courier New" panose="02070309020205020404" pitchFamily="49" charset="0"/>
              </a:rPr>
              <a:t>html</a:t>
            </a:r>
            <a:r>
              <a:rPr lang="fr-FR" altLang="fr-FR" sz="1000" dirty="0">
                <a:solidFill>
                  <a:srgbClr val="000000"/>
                </a:solidFill>
                <a:latin typeface="Courier New" panose="02070309020205020404" pitchFamily="49" charset="0"/>
                <a:cs typeface="Courier New" panose="02070309020205020404" pitchFamily="49" charset="0"/>
              </a:rPr>
              <a:t>&gt;</a:t>
            </a:r>
            <a:endParaRPr lang="fr-FR" altLang="fr-FR" dirty="0">
              <a:solidFill>
                <a:prstClr val="black"/>
              </a:solidFill>
              <a:latin typeface="Arial" panose="020B0604020202020204" pitchFamily="34" charset="0"/>
            </a:endParaRPr>
          </a:p>
        </p:txBody>
      </p:sp>
      <p:sp>
        <p:nvSpPr>
          <p:cNvPr id="19" name="Sous-titre 7"/>
          <p:cNvSpPr txBox="1">
            <a:spLocks/>
          </p:cNvSpPr>
          <p:nvPr/>
        </p:nvSpPr>
        <p:spPr>
          <a:xfrm rot="16200000" flipH="1">
            <a:off x="-1348362" y="3196379"/>
            <a:ext cx="3744417" cy="753275"/>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5" name="ZoneTexte 14"/>
          <p:cNvSpPr txBox="1"/>
          <p:nvPr/>
        </p:nvSpPr>
        <p:spPr>
          <a:xfrm>
            <a:off x="5707186" y="3252578"/>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test13.js</a:t>
            </a:r>
            <a:endParaRPr lang="fr-FR" dirty="0">
              <a:solidFill>
                <a:schemeClr val="tx1">
                  <a:lumMod val="50000"/>
                  <a:lumOff val="50000"/>
                </a:schemeClr>
              </a:solidFill>
              <a:latin typeface="Courier New" pitchFamily="49" charset="0"/>
              <a:cs typeface="Courier New" pitchFamily="49" charset="0"/>
            </a:endParaRPr>
          </a:p>
        </p:txBody>
      </p:sp>
      <p:sp>
        <p:nvSpPr>
          <p:cNvPr id="18" name="ZoneTexte 17"/>
          <p:cNvSpPr txBox="1"/>
          <p:nvPr/>
        </p:nvSpPr>
        <p:spPr>
          <a:xfrm>
            <a:off x="2404734" y="6488668"/>
            <a:ext cx="194866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sp>
        <p:nvSpPr>
          <p:cNvPr id="20" name="ZoneTexte 19"/>
          <p:cNvSpPr txBox="1"/>
          <p:nvPr/>
        </p:nvSpPr>
        <p:spPr>
          <a:xfrm>
            <a:off x="4428877" y="4499598"/>
            <a:ext cx="5266887" cy="1200329"/>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b="1" dirty="0">
                <a:solidFill>
                  <a:srgbClr val="00008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0000FF"/>
                </a:solidFill>
                <a:latin typeface="Courier New" panose="02070309020205020404" pitchFamily="49" charset="0"/>
                <a:cs typeface="Courier New" panose="02070309020205020404" pitchFamily="49" charset="0"/>
              </a:rPr>
              <a:t>background-</a:t>
            </a:r>
            <a:r>
              <a:rPr lang="fr-FR" altLang="fr-FR" sz="1200" b="1" dirty="0" err="1">
                <a:solidFill>
                  <a:srgbClr val="0000FF"/>
                </a:solidFill>
                <a:latin typeface="Courier New" panose="02070309020205020404" pitchFamily="49" charset="0"/>
                <a:cs typeface="Courier New" panose="02070309020205020404" pitchFamily="49" charset="0"/>
              </a:rPr>
              <a:t>color</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008000"/>
                </a:solidFill>
                <a:latin typeface="Courier New" panose="02070309020205020404" pitchFamily="49" charset="0"/>
                <a:cs typeface="Courier New" panose="02070309020205020404" pitchFamily="49" charset="0"/>
              </a:rPr>
              <a:t>yellow</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color</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008000"/>
                </a:solidFill>
                <a:latin typeface="Courier New" panose="02070309020205020404" pitchFamily="49" charset="0"/>
                <a:cs typeface="Courier New" panose="02070309020205020404" pitchFamily="49" charset="0"/>
              </a:rPr>
              <a:t>red</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width</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dirty="0">
                <a:solidFill>
                  <a:srgbClr val="0000FF"/>
                </a:solidFill>
                <a:latin typeface="Courier New" panose="02070309020205020404" pitchFamily="49" charset="0"/>
                <a:cs typeface="Courier New" panose="02070309020205020404" pitchFamily="49" charset="0"/>
              </a:rPr>
              <a:t>200</a:t>
            </a:r>
            <a:r>
              <a:rPr lang="fr-FR" altLang="fr-FR" sz="1200" b="1" dirty="0">
                <a:solidFill>
                  <a:srgbClr val="008000"/>
                </a:solidFill>
                <a:latin typeface="Courier New" panose="02070309020205020404" pitchFamily="49" charset="0"/>
                <a:cs typeface="Courier New" panose="02070309020205020404" pitchFamily="49" charset="0"/>
              </a:rPr>
              <a:t>px</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err="1">
                <a:solidFill>
                  <a:srgbClr val="0000FF"/>
                </a:solidFill>
                <a:latin typeface="Courier New" panose="02070309020205020404" pitchFamily="49" charset="0"/>
                <a:cs typeface="Courier New" panose="02070309020205020404" pitchFamily="49" charset="0"/>
              </a:rPr>
              <a:t>height</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dirty="0">
                <a:solidFill>
                  <a:srgbClr val="0000FF"/>
                </a:solidFill>
                <a:latin typeface="Courier New" panose="02070309020205020404" pitchFamily="49" charset="0"/>
                <a:cs typeface="Courier New" panose="02070309020205020404" pitchFamily="49" charset="0"/>
              </a:rPr>
              <a:t>200</a:t>
            </a:r>
            <a:r>
              <a:rPr lang="fr-FR" altLang="fr-FR" sz="1200" b="1" dirty="0">
                <a:solidFill>
                  <a:srgbClr val="008000"/>
                </a:solidFill>
                <a:latin typeface="Courier New" panose="02070309020205020404" pitchFamily="49" charset="0"/>
                <a:cs typeface="Courier New" panose="02070309020205020404" pitchFamily="49" charset="0"/>
              </a:rPr>
              <a:t>px</a:t>
            </a:r>
            <a:r>
              <a:rPr lang="fr-FR" altLang="fr-FR" sz="1200" dirty="0">
                <a:solidFill>
                  <a:srgbClr val="000000"/>
                </a:solidFill>
                <a:latin typeface="Courier New" panose="02070309020205020404" pitchFamily="49" charset="0"/>
                <a:cs typeface="Courier New" panose="02070309020205020404" pitchFamily="49" charset="0"/>
              </a:rPr>
              <a: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smtClean="0">
                <a:solidFill>
                  <a:srgbClr val="000000"/>
                </a:solidFill>
                <a:latin typeface="Courier New" panose="02070309020205020404" pitchFamily="49" charset="0"/>
                <a:cs typeface="Courier New" panose="02070309020205020404" pitchFamily="49" charset="0"/>
              </a:rPr>
              <a:t>}</a:t>
            </a:r>
            <a:endParaRPr lang="fr-FR" altLang="fr-FR" sz="1200" dirty="0">
              <a:solidFill>
                <a:prstClr val="black"/>
              </a:solidFill>
              <a:latin typeface="Arial" panose="020B0604020202020204" pitchFamily="34" charset="0"/>
            </a:endParaRPr>
          </a:p>
        </p:txBody>
      </p:sp>
      <p:sp>
        <p:nvSpPr>
          <p:cNvPr id="21" name="ZoneTexte 20"/>
          <p:cNvSpPr txBox="1"/>
          <p:nvPr/>
        </p:nvSpPr>
        <p:spPr>
          <a:xfrm>
            <a:off x="5581262" y="5603987"/>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Test.css</a:t>
            </a:r>
            <a:endParaRPr lang="fr-FR" dirty="0">
              <a:solidFill>
                <a:schemeClr val="tx1">
                  <a:lumMod val="50000"/>
                  <a:lumOff val="50000"/>
                </a:schemeClr>
              </a:solidFill>
              <a:latin typeface="Courier New" pitchFamily="49" charset="0"/>
              <a:cs typeface="Courier New" pitchFamily="49" charset="0"/>
            </a:endParaRPr>
          </a:p>
        </p:txBody>
      </p:sp>
      <p:sp>
        <p:nvSpPr>
          <p:cNvPr id="11" name="Rectangle 10"/>
          <p:cNvSpPr/>
          <p:nvPr/>
        </p:nvSpPr>
        <p:spPr>
          <a:xfrm>
            <a:off x="1188517" y="1700808"/>
            <a:ext cx="309634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1146074" y="3252578"/>
            <a:ext cx="3096344" cy="608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932851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fontAlgn="auto">
              <a:spcAft>
                <a:spcPts val="0"/>
              </a:spcAft>
              <a:defRPr/>
            </a:pPr>
            <a:r>
              <a:rPr lang="fr-FR" sz="3100" dirty="0">
                <a:latin typeface="Calibri" panose="020F0502020204030204" pitchFamily="34" charset="0"/>
              </a:rPr>
              <a:t>Manipulation du CSS : </a:t>
            </a:r>
            <a:r>
              <a:rPr lang="fr-FR" sz="3100" dirty="0" err="1">
                <a:latin typeface="Calibri" panose="020F0502020204030204" pitchFamily="34" charset="0"/>
              </a:rPr>
              <a:t>getComputedStyle</a:t>
            </a:r>
            <a:endParaRPr lang="fr-FR" sz="3100" dirty="0">
              <a:latin typeface="Calibri" panose="020F0502020204030204" pitchFamily="34" charset="0"/>
            </a:endParaRPr>
          </a:p>
        </p:txBody>
      </p:sp>
      <p:pic>
        <p:nvPicPr>
          <p:cNvPr id="10"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1" name="Sous-titre 7"/>
          <p:cNvSpPr txBox="1">
            <a:spLocks/>
          </p:cNvSpPr>
          <p:nvPr/>
        </p:nvSpPr>
        <p:spPr>
          <a:xfrm rot="16200000" flipH="1">
            <a:off x="-1259756" y="3068961"/>
            <a:ext cx="3744417" cy="1008111"/>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smtClean="0">
                <a:solidFill>
                  <a:schemeClr val="bg1"/>
                </a:solidFill>
              </a:rPr>
              <a:t>Side</a:t>
            </a:r>
            <a:endParaRPr lang="fr-FR" dirty="0" smtClean="0">
              <a:solidFill>
                <a:schemeClr val="bg1"/>
              </a:solidFill>
            </a:endParaRPr>
          </a:p>
        </p:txBody>
      </p:sp>
      <p:pic>
        <p:nvPicPr>
          <p:cNvPr id="2" name="Image 1"/>
          <p:cNvPicPr>
            <a:picLocks noChangeAspect="1"/>
          </p:cNvPicPr>
          <p:nvPr/>
        </p:nvPicPr>
        <p:blipFill>
          <a:blip r:embed="rId4"/>
          <a:stretch>
            <a:fillRect/>
          </a:stretch>
        </p:blipFill>
        <p:spPr>
          <a:xfrm>
            <a:off x="1108899" y="1052736"/>
            <a:ext cx="8525709" cy="5541372"/>
          </a:xfrm>
          <a:prstGeom prst="rect">
            <a:avLst/>
          </a:prstGeom>
        </p:spPr>
      </p:pic>
    </p:spTree>
    <p:extLst>
      <p:ext uri="{BB962C8B-B14F-4D97-AF65-F5344CB8AC3E}">
        <p14:creationId xmlns:p14="http://schemas.microsoft.com/office/powerpoint/2010/main" val="5948489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8" name="Sous-titre 7"/>
          <p:cNvSpPr>
            <a:spLocks noGrp="1"/>
          </p:cNvSpPr>
          <p:nvPr>
            <p:ph type="subTitle" idx="1"/>
          </p:nvPr>
        </p:nvSpPr>
        <p:spPr>
          <a:xfrm>
            <a:off x="1186539" y="908050"/>
            <a:ext cx="8344588" cy="5878513"/>
          </a:xfrm>
        </p:spPr>
        <p:txBody>
          <a:bodyPr rtlCol="0">
            <a:normAutofit/>
          </a:bodyPr>
          <a:lstStyle/>
          <a:p>
            <a:pPr marL="800100" lvl="2" indent="-342900" algn="l" fontAlgn="auto">
              <a:spcAft>
                <a:spcPts val="0"/>
              </a:spcAft>
              <a:buFont typeface="Arial" pitchFamily="34" charset="0"/>
              <a:buChar char="•"/>
              <a:defRPr/>
            </a:pPr>
            <a:endParaRPr lang="fr-FR" sz="1700" dirty="0" smtClean="0">
              <a:solidFill>
                <a:schemeClr val="tx1">
                  <a:lumMod val="75000"/>
                  <a:lumOff val="25000"/>
                </a:schemeClr>
              </a:solidFill>
            </a:endParaRPr>
          </a:p>
          <a:p>
            <a:pPr marL="800100" lvl="2" indent="-342900" algn="l" fontAlgn="auto">
              <a:spcAft>
                <a:spcPts val="0"/>
              </a:spcAft>
              <a:buFont typeface="Arial" pitchFamily="34" charset="0"/>
              <a:buChar char="•"/>
              <a:defRPr/>
            </a:pPr>
            <a:endParaRPr lang="fr-FR" sz="1600" dirty="0"/>
          </a:p>
          <a:p>
            <a:pPr marL="800100" lvl="2" indent="-342900" algn="l" fontAlgn="auto">
              <a:spcAft>
                <a:spcPts val="0"/>
              </a:spcAft>
              <a:buFont typeface="Arial" pitchFamily="34" charset="0"/>
              <a:buChar char="•"/>
              <a:defRPr/>
            </a:pPr>
            <a:endParaRPr lang="fr-FR" sz="2000" dirty="0"/>
          </a:p>
          <a:p>
            <a:pPr algn="l" fontAlgn="auto">
              <a:spcAft>
                <a:spcPts val="0"/>
              </a:spcAft>
              <a:buFont typeface="Arial" pitchFamily="34" charset="0"/>
              <a:buNone/>
              <a:defRPr/>
            </a:pPr>
            <a:endParaRPr lang="fr-FR" sz="2800" u="sng" dirty="0" smtClean="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Gestion des événements</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87</a:t>
            </a:fld>
            <a:endParaRPr lang="fr-BE"/>
          </a:p>
        </p:txBody>
      </p:sp>
      <p:pic>
        <p:nvPicPr>
          <p:cNvPr id="10"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3" name="Sous-titre 7"/>
          <p:cNvSpPr txBox="1">
            <a:spLocks/>
          </p:cNvSpPr>
          <p:nvPr/>
        </p:nvSpPr>
        <p:spPr>
          <a:xfrm rot="16200000" flipH="1">
            <a:off x="-1357306" y="3298252"/>
            <a:ext cx="3744417" cy="549528"/>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2" name="ZoneTexte 11"/>
          <p:cNvSpPr txBox="1"/>
          <p:nvPr/>
        </p:nvSpPr>
        <p:spPr>
          <a:xfrm>
            <a:off x="1183606" y="927541"/>
            <a:ext cx="8306781" cy="5078313"/>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Un événement dans notre contexte est un changement d’état d’un des éléments du DOM : </a:t>
            </a: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Lorsqu’on click sur un élément, qu’on le survole ou qu’on écrit quelque chose dedans </a:t>
            </a:r>
            <a:endParaRPr lang="fr-FR" dirty="0">
              <a:solidFill>
                <a:prstClr val="black"/>
              </a:solidFill>
              <a:latin typeface="Calibri"/>
              <a:cs typeface="+mn-cs"/>
            </a:endParaRP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Lorsqu’on on </a:t>
            </a:r>
            <a:r>
              <a:rPr lang="fr-FR" dirty="0" err="1" smtClean="0">
                <a:solidFill>
                  <a:prstClr val="black"/>
                </a:solidFill>
                <a:latin typeface="Calibri"/>
                <a:cs typeface="+mn-cs"/>
              </a:rPr>
              <a:t>submit</a:t>
            </a:r>
            <a:r>
              <a:rPr lang="fr-FR" dirty="0" smtClean="0">
                <a:solidFill>
                  <a:prstClr val="black"/>
                </a:solidFill>
                <a:latin typeface="Calibri"/>
                <a:cs typeface="+mn-cs"/>
              </a:rPr>
              <a:t> un formulaire </a:t>
            </a:r>
          </a:p>
          <a:p>
            <a:pPr marL="742950" lvl="1"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a:t>
            </a:r>
          </a:p>
          <a:p>
            <a:pPr marL="285750" indent="-285750" algn="just" fontAlgn="auto">
              <a:spcBef>
                <a:spcPts val="0"/>
              </a:spcBef>
              <a:spcAft>
                <a:spcPts val="0"/>
              </a:spcAft>
              <a:buFont typeface="Wingdings" panose="05000000000000000000" pitchFamily="2" charset="2"/>
              <a:buChar char="Ø"/>
            </a:pPr>
            <a:endParaRPr lang="fr-FR" b="1" dirty="0" smtClean="0">
              <a:solidFill>
                <a:schemeClr val="tx2"/>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latin typeface="Calibri"/>
                <a:cs typeface="+mn-cs"/>
              </a:rPr>
              <a:t>L’utilisation des événements consiste à déclencher un traitement particulier lors de la détection d’un événement.</a:t>
            </a:r>
          </a:p>
          <a:p>
            <a:pPr algn="just" fontAlgn="auto">
              <a:spcBef>
                <a:spcPts val="0"/>
              </a:spcBef>
              <a:spcAft>
                <a:spcPts val="0"/>
              </a:spcAft>
            </a:pPr>
            <a:r>
              <a:rPr lang="fr-FR" dirty="0" smtClean="0">
                <a:solidFill>
                  <a:schemeClr val="tx2"/>
                </a:solidFill>
                <a:latin typeface="Calibri"/>
                <a:cs typeface="+mn-cs"/>
              </a:rPr>
              <a:t> </a:t>
            </a:r>
          </a:p>
          <a:p>
            <a:pPr marL="285750" indent="-285750" algn="just" fontAlgn="auto">
              <a:spcBef>
                <a:spcPts val="0"/>
              </a:spcBef>
              <a:spcAft>
                <a:spcPts val="0"/>
              </a:spcAft>
              <a:buFont typeface="Wingdings" panose="05000000000000000000" pitchFamily="2" charset="2"/>
              <a:buChar char="Ø"/>
            </a:pPr>
            <a:r>
              <a:rPr lang="fr-FR" dirty="0" smtClean="0"/>
              <a:t>Le </a:t>
            </a:r>
            <a:r>
              <a:rPr lang="fr-FR" dirty="0"/>
              <a:t>navigateur intercepte les événements (interruptions) et agit </a:t>
            </a:r>
            <a:r>
              <a:rPr lang="fr-FR" dirty="0" smtClean="0"/>
              <a:t>en conséquence</a:t>
            </a:r>
          </a:p>
          <a:p>
            <a:pPr marL="285750" indent="-285750" algn="just" fontAlgn="auto">
              <a:spcBef>
                <a:spcPts val="0"/>
              </a:spcBef>
              <a:spcAft>
                <a:spcPts val="0"/>
              </a:spcAft>
              <a:buFont typeface="Wingdings" panose="05000000000000000000" pitchFamily="2" charset="2"/>
              <a:buChar char="Ø"/>
            </a:pPr>
            <a:endParaRPr lang="fr-FR" dirty="0"/>
          </a:p>
          <a:p>
            <a:pPr marL="285750" indent="-285750" algn="just" fontAlgn="auto">
              <a:spcBef>
                <a:spcPts val="0"/>
              </a:spcBef>
              <a:spcAft>
                <a:spcPts val="0"/>
              </a:spcAft>
              <a:buFont typeface="Wingdings" panose="05000000000000000000" pitchFamily="2" charset="2"/>
              <a:buChar char="Ø"/>
            </a:pPr>
            <a:r>
              <a:rPr lang="fr-FR" dirty="0" smtClean="0">
                <a:latin typeface="Calibri"/>
                <a:cs typeface="+mn-cs"/>
              </a:rPr>
              <a:t>Une fois l’événement crée, il se propage dans le DOM (l’arbre) en se dirigeant de la racine vers le nœud cible puis en effectuant le sens inverse. Les trois étape par lequel passe l’événement sont :</a:t>
            </a:r>
          </a:p>
          <a:p>
            <a:pPr marL="742950" lvl="1" indent="-285750" algn="just" fontAlgn="auto">
              <a:spcBef>
                <a:spcPts val="0"/>
              </a:spcBef>
              <a:spcAft>
                <a:spcPts val="0"/>
              </a:spcAft>
              <a:buFont typeface="Wingdings" panose="05000000000000000000" pitchFamily="2" charset="2"/>
              <a:buChar char="Ø"/>
            </a:pPr>
            <a:r>
              <a:rPr lang="fr-FR" dirty="0" smtClean="0">
                <a:latin typeface="Calibri"/>
                <a:cs typeface="+mn-cs"/>
              </a:rPr>
              <a:t>Phase de capture</a:t>
            </a:r>
          </a:p>
          <a:p>
            <a:pPr marL="742950" lvl="1" indent="-285750" algn="just" fontAlgn="auto">
              <a:spcBef>
                <a:spcPts val="0"/>
              </a:spcBef>
              <a:spcAft>
                <a:spcPts val="0"/>
              </a:spcAft>
              <a:buFont typeface="Wingdings" panose="05000000000000000000" pitchFamily="2" charset="2"/>
              <a:buChar char="Ø"/>
            </a:pPr>
            <a:r>
              <a:rPr lang="fr-FR" dirty="0" smtClean="0">
                <a:latin typeface="Calibri"/>
                <a:cs typeface="+mn-cs"/>
              </a:rPr>
              <a:t>Phase de ciblage (l’événement atteint la cible)</a:t>
            </a:r>
          </a:p>
          <a:p>
            <a:pPr marL="742950" lvl="1" indent="-285750" algn="just" fontAlgn="auto">
              <a:spcBef>
                <a:spcPts val="0"/>
              </a:spcBef>
              <a:spcAft>
                <a:spcPts val="0"/>
              </a:spcAft>
              <a:buFont typeface="Wingdings" panose="05000000000000000000" pitchFamily="2" charset="2"/>
              <a:buChar char="Ø"/>
            </a:pPr>
            <a:r>
              <a:rPr lang="fr-FR" dirty="0" smtClean="0">
                <a:latin typeface="Calibri"/>
                <a:cs typeface="+mn-cs"/>
              </a:rPr>
              <a:t>Phase de bouillonnement (</a:t>
            </a:r>
            <a:r>
              <a:rPr lang="fr-FR" dirty="0" err="1" smtClean="0">
                <a:latin typeface="Calibri"/>
                <a:cs typeface="+mn-cs"/>
              </a:rPr>
              <a:t>bubbling</a:t>
            </a:r>
            <a:r>
              <a:rPr lang="fr-FR" dirty="0" smtClean="0">
                <a:latin typeface="Calibri"/>
                <a:cs typeface="+mn-cs"/>
              </a:rPr>
              <a:t>)</a:t>
            </a:r>
          </a:p>
        </p:txBody>
      </p:sp>
    </p:spTree>
    <p:extLst>
      <p:ext uri="{BB962C8B-B14F-4D97-AF65-F5344CB8AC3E}">
        <p14:creationId xmlns:p14="http://schemas.microsoft.com/office/powerpoint/2010/main" val="41726657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5" name="Rectangle 4"/>
          <p:cNvSpPr/>
          <p:nvPr/>
        </p:nvSpPr>
        <p:spPr>
          <a:xfrm>
            <a:off x="-5392" y="0"/>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6" name="Rectangle 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 name="Titre 8"/>
          <p:cNvSpPr>
            <a:spLocks noGrp="1"/>
          </p:cNvSpPr>
          <p:nvPr>
            <p:ph type="ctrTitle"/>
          </p:nvPr>
        </p:nvSpPr>
        <p:spPr>
          <a:xfrm>
            <a:off x="1108899" y="58738"/>
            <a:ext cx="8498179" cy="576262"/>
          </a:xfrm>
        </p:spPr>
        <p:txBody>
          <a:bodyPr rtlCol="0">
            <a:normAutofit/>
          </a:bodyPr>
          <a:lstStyle/>
          <a:p>
            <a:pPr marL="0" lvl="1" fontAlgn="auto">
              <a:spcAft>
                <a:spcPts val="0"/>
              </a:spcAft>
              <a:defRPr/>
            </a:pPr>
            <a:r>
              <a:rPr lang="fr-FR" sz="3100" dirty="0"/>
              <a:t>Gestion des événements</a:t>
            </a:r>
          </a:p>
        </p:txBody>
      </p:sp>
      <p:sp>
        <p:nvSpPr>
          <p:cNvPr id="16" name="Espace réservé du numéro de diapositive 15"/>
          <p:cNvSpPr>
            <a:spLocks noGrp="1"/>
          </p:cNvSpPr>
          <p:nvPr>
            <p:ph type="sldNum" sz="quarter" idx="12"/>
          </p:nvPr>
        </p:nvSpPr>
        <p:spPr/>
        <p:txBody>
          <a:bodyPr/>
          <a:lstStyle/>
          <a:p>
            <a:pPr>
              <a:defRPr/>
            </a:pPr>
            <a:fld id="{BA2BE2E8-56B9-4ECB-897B-EBD0948C25EC}" type="slidenum">
              <a:rPr lang="fr-BE" smtClean="0"/>
              <a:pPr>
                <a:defRPr/>
              </a:pPr>
              <a:t>88</a:t>
            </a:fld>
            <a:endParaRPr lang="fr-BE"/>
          </a:p>
        </p:txBody>
      </p:sp>
      <p:pic>
        <p:nvPicPr>
          <p:cNvPr id="10"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3" name="Sous-titre 7"/>
          <p:cNvSpPr txBox="1">
            <a:spLocks/>
          </p:cNvSpPr>
          <p:nvPr/>
        </p:nvSpPr>
        <p:spPr>
          <a:xfrm rot="16200000" flipH="1">
            <a:off x="-1357306" y="3298252"/>
            <a:ext cx="3744417" cy="549528"/>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12" name="ZoneTexte 11"/>
          <p:cNvSpPr txBox="1"/>
          <p:nvPr/>
        </p:nvSpPr>
        <p:spPr>
          <a:xfrm>
            <a:off x="1183606" y="927541"/>
            <a:ext cx="3569307" cy="4801314"/>
          </a:xfrm>
          <a:prstGeom prst="rect">
            <a:avLst/>
          </a:prstGeom>
          <a:noFill/>
        </p:spPr>
        <p:txBody>
          <a:bodyPr wrap="square" rtlCol="0">
            <a:spAutoFit/>
          </a:bodyPr>
          <a:lstStyle/>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Lors de </a:t>
            </a:r>
            <a:r>
              <a:rPr lang="fr-FR" dirty="0" smtClean="0">
                <a:solidFill>
                  <a:schemeClr val="accent1"/>
                </a:solidFill>
                <a:latin typeface="Calibri"/>
                <a:cs typeface="+mn-cs"/>
              </a:rPr>
              <a:t>l’activation </a:t>
            </a:r>
            <a:r>
              <a:rPr lang="fr-FR" dirty="0" smtClean="0">
                <a:solidFill>
                  <a:prstClr val="black"/>
                </a:solidFill>
                <a:latin typeface="Calibri"/>
                <a:cs typeface="+mn-cs"/>
              </a:rPr>
              <a:t>du lien, un événement </a:t>
            </a:r>
            <a:r>
              <a:rPr lang="fr-FR" dirty="0" smtClean="0">
                <a:solidFill>
                  <a:schemeClr val="accent1"/>
                </a:solidFill>
                <a:latin typeface="Calibri"/>
                <a:cs typeface="+mn-cs"/>
              </a:rPr>
              <a:t>click </a:t>
            </a:r>
            <a:r>
              <a:rPr lang="fr-FR" dirty="0" smtClean="0">
                <a:solidFill>
                  <a:prstClr val="black"/>
                </a:solidFill>
                <a:latin typeface="Calibri"/>
                <a:cs typeface="+mn-cs"/>
              </a:rPr>
              <a:t>va être crée.</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L’événement entame sa </a:t>
            </a:r>
            <a:r>
              <a:rPr lang="fr-FR" dirty="0" smtClean="0">
                <a:solidFill>
                  <a:schemeClr val="accent1"/>
                </a:solidFill>
                <a:latin typeface="Calibri"/>
                <a:cs typeface="+mn-cs"/>
              </a:rPr>
              <a:t>propagation (</a:t>
            </a:r>
            <a:r>
              <a:rPr lang="fr-FR" dirty="0" smtClean="0">
                <a:solidFill>
                  <a:srgbClr val="FFC000"/>
                </a:solidFill>
                <a:latin typeface="Calibri"/>
                <a:cs typeface="+mn-cs"/>
              </a:rPr>
              <a:t>phase de capture</a:t>
            </a:r>
            <a:r>
              <a:rPr lang="fr-FR" dirty="0" smtClean="0">
                <a:solidFill>
                  <a:schemeClr val="accent1"/>
                </a:solidFill>
                <a:latin typeface="Calibri"/>
                <a:cs typeface="+mn-cs"/>
              </a:rPr>
              <a:t>)  </a:t>
            </a:r>
            <a:r>
              <a:rPr lang="fr-FR" dirty="0" smtClean="0">
                <a:solidFill>
                  <a:prstClr val="black"/>
                </a:solidFill>
                <a:latin typeface="Calibri"/>
                <a:cs typeface="+mn-cs"/>
              </a:rPr>
              <a:t>du </a:t>
            </a:r>
            <a:r>
              <a:rPr lang="fr-FR" dirty="0" smtClean="0">
                <a:solidFill>
                  <a:schemeClr val="accent1"/>
                </a:solidFill>
                <a:latin typeface="Calibri"/>
                <a:cs typeface="+mn-cs"/>
              </a:rPr>
              <a:t>document </a:t>
            </a:r>
            <a:r>
              <a:rPr lang="fr-FR" dirty="0" smtClean="0">
                <a:solidFill>
                  <a:prstClr val="black"/>
                </a:solidFill>
                <a:latin typeface="Calibri"/>
                <a:cs typeface="+mn-cs"/>
              </a:rPr>
              <a:t>vers le nœud qui précède la cible qui est ici le nœud a.</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L’événement </a:t>
            </a:r>
            <a:r>
              <a:rPr lang="fr-FR" dirty="0" smtClean="0">
                <a:solidFill>
                  <a:schemeClr val="accent1"/>
                </a:solidFill>
                <a:latin typeface="Calibri"/>
                <a:cs typeface="+mn-cs"/>
              </a:rPr>
              <a:t>atteint sa </a:t>
            </a:r>
            <a:r>
              <a:rPr lang="fr-FR" dirty="0" smtClean="0">
                <a:solidFill>
                  <a:srgbClr val="FF0000"/>
                </a:solidFill>
                <a:latin typeface="Calibri"/>
                <a:cs typeface="+mn-cs"/>
              </a:rPr>
              <a:t>cible </a:t>
            </a:r>
            <a:r>
              <a:rPr lang="fr-FR" dirty="0" smtClean="0">
                <a:solidFill>
                  <a:prstClr val="black"/>
                </a:solidFill>
                <a:latin typeface="Calibri"/>
                <a:cs typeface="+mn-cs"/>
              </a:rPr>
              <a:t>(le nœud a)</a:t>
            </a:r>
          </a:p>
          <a:p>
            <a:pPr marL="285750" indent="-285750" algn="just" fontAlgn="auto">
              <a:spcBef>
                <a:spcPts val="0"/>
              </a:spcBef>
              <a:spcAft>
                <a:spcPts val="0"/>
              </a:spcAft>
              <a:buFont typeface="Wingdings" panose="05000000000000000000" pitchFamily="2" charset="2"/>
              <a:buChar char="Ø"/>
            </a:pPr>
            <a:endParaRPr lang="fr-FR" dirty="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r>
              <a:rPr lang="fr-FR" dirty="0" smtClean="0">
                <a:solidFill>
                  <a:prstClr val="black"/>
                </a:solidFill>
                <a:latin typeface="Calibri"/>
                <a:cs typeface="+mn-cs"/>
              </a:rPr>
              <a:t>L’événement entame sa propagation vers le document (</a:t>
            </a:r>
            <a:r>
              <a:rPr lang="fr-FR" dirty="0" smtClean="0">
                <a:solidFill>
                  <a:srgbClr val="00B050"/>
                </a:solidFill>
                <a:latin typeface="Calibri"/>
                <a:cs typeface="+mn-cs"/>
              </a:rPr>
              <a:t>phase de bouillonnement</a:t>
            </a:r>
            <a:r>
              <a:rPr lang="fr-FR" dirty="0" smtClean="0">
                <a:solidFill>
                  <a:prstClr val="black"/>
                </a:solidFill>
                <a:latin typeface="Calibri"/>
                <a:cs typeface="+mn-cs"/>
              </a:rPr>
              <a:t>) </a:t>
            </a:r>
          </a:p>
          <a:p>
            <a:pPr marL="285750" indent="-285750" algn="just" fontAlgn="auto">
              <a:spcBef>
                <a:spcPts val="0"/>
              </a:spcBef>
              <a:spcAft>
                <a:spcPts val="0"/>
              </a:spcAft>
              <a:buFont typeface="Wingdings" panose="05000000000000000000" pitchFamily="2" charset="2"/>
              <a:buChar char="Ø"/>
            </a:pPr>
            <a:endParaRPr lang="fr-FR" dirty="0" smtClean="0">
              <a:solidFill>
                <a:prstClr val="black"/>
              </a:solidFill>
              <a:latin typeface="Calibri"/>
              <a:cs typeface="+mn-cs"/>
            </a:endParaRPr>
          </a:p>
          <a:p>
            <a:pPr marL="285750" indent="-285750" algn="just" fontAlgn="auto">
              <a:spcBef>
                <a:spcPts val="0"/>
              </a:spcBef>
              <a:spcAft>
                <a:spcPts val="0"/>
              </a:spcAft>
              <a:buFont typeface="Wingdings" panose="05000000000000000000" pitchFamily="2" charset="2"/>
              <a:buChar char="Ø"/>
            </a:pPr>
            <a:endParaRPr lang="fr-FR" b="1" dirty="0" smtClean="0">
              <a:solidFill>
                <a:schemeClr val="tx2"/>
              </a:solidFill>
              <a:latin typeface="Calibri"/>
              <a:cs typeface="+mn-cs"/>
            </a:endParaRPr>
          </a:p>
        </p:txBody>
      </p:sp>
      <p:sp>
        <p:nvSpPr>
          <p:cNvPr id="2" name="ZoneTexte 1"/>
          <p:cNvSpPr txBox="1"/>
          <p:nvPr/>
        </p:nvSpPr>
        <p:spPr>
          <a:xfrm>
            <a:off x="5581005" y="908050"/>
            <a:ext cx="3816424" cy="2031325"/>
          </a:xfrm>
          <a:prstGeom prst="rect">
            <a:avLst/>
          </a:prstGeom>
          <a:solidFill>
            <a:schemeClr val="bg1">
              <a:lumMod val="95000"/>
            </a:schemeClr>
          </a:solidFill>
          <a:ln>
            <a:solidFill>
              <a:srgbClr val="0070C0"/>
            </a:solidFill>
          </a:ln>
        </p:spPr>
        <p:txBody>
          <a:bodyPr wrap="square" rtlCol="0">
            <a:spAutoFit/>
          </a:bodyPr>
          <a:lstStyle/>
          <a:p>
            <a:r>
              <a:rPr lang="fr-FR" sz="1400" dirty="0"/>
              <a:t>&lt;</a:t>
            </a:r>
            <a:r>
              <a:rPr lang="fr-FR" sz="1400" dirty="0" smtClean="0"/>
              <a:t>html&gt;</a:t>
            </a:r>
          </a:p>
          <a:p>
            <a:r>
              <a:rPr lang="fr-FR" sz="1400" dirty="0" smtClean="0"/>
              <a:t>&lt;body</a:t>
            </a:r>
            <a:r>
              <a:rPr lang="fr-FR" sz="1400" dirty="0"/>
              <a:t>&gt; </a:t>
            </a:r>
            <a:endParaRPr lang="fr-FR" sz="1400" dirty="0" smtClean="0"/>
          </a:p>
          <a:p>
            <a:r>
              <a:rPr lang="fr-FR" sz="1400" dirty="0"/>
              <a:t> </a:t>
            </a:r>
            <a:r>
              <a:rPr lang="fr-FR" sz="1400" dirty="0" smtClean="0"/>
              <a:t>     &lt;</a:t>
            </a:r>
            <a:r>
              <a:rPr lang="fr-FR" sz="1400" dirty="0"/>
              <a:t>p&gt; </a:t>
            </a:r>
            <a:endParaRPr lang="fr-FR" sz="1400" dirty="0" smtClean="0"/>
          </a:p>
          <a:p>
            <a:r>
              <a:rPr lang="fr-FR" sz="1400" dirty="0"/>
              <a:t> </a:t>
            </a:r>
            <a:r>
              <a:rPr lang="fr-FR" sz="1400" dirty="0" smtClean="0"/>
              <a:t>        &lt;a </a:t>
            </a:r>
            <a:r>
              <a:rPr lang="fr-FR" sz="1400" dirty="0" err="1" smtClean="0"/>
              <a:t>href</a:t>
            </a:r>
            <a:r>
              <a:rPr lang="fr-FR" sz="1400" dirty="0" smtClean="0"/>
              <a:t>="</a:t>
            </a:r>
            <a:r>
              <a:rPr lang="fr-FR" sz="1400" dirty="0"/>
              <a:t>http://</a:t>
            </a:r>
            <a:r>
              <a:rPr lang="fr-FR" sz="1400" dirty="0" smtClean="0"/>
              <a:t>www.JS.com/"&gt;             </a:t>
            </a:r>
            <a:r>
              <a:rPr lang="fr-FR" sz="1400" dirty="0"/>
              <a:t> </a:t>
            </a:r>
            <a:endParaRPr lang="fr-FR" sz="1400" dirty="0" smtClean="0"/>
          </a:p>
          <a:p>
            <a:r>
              <a:rPr lang="fr-FR" sz="1400" dirty="0"/>
              <a:t> </a:t>
            </a:r>
            <a:r>
              <a:rPr lang="fr-FR" sz="1400" dirty="0" smtClean="0"/>
              <a:t>              L’ </a:t>
            </a:r>
            <a:r>
              <a:rPr lang="fr-FR" sz="1400" dirty="0" err="1" smtClean="0"/>
              <a:t>Evenement</a:t>
            </a:r>
            <a:endParaRPr lang="fr-FR" sz="1400" dirty="0" smtClean="0"/>
          </a:p>
          <a:p>
            <a:r>
              <a:rPr lang="fr-FR" sz="1400" dirty="0" smtClean="0"/>
              <a:t>         &lt;/</a:t>
            </a:r>
            <a:r>
              <a:rPr lang="fr-FR" sz="1400" dirty="0"/>
              <a:t>a&gt; </a:t>
            </a:r>
            <a:r>
              <a:rPr lang="fr-FR" sz="1400" dirty="0" smtClean="0"/>
              <a:t> de l’année</a:t>
            </a:r>
          </a:p>
          <a:p>
            <a:r>
              <a:rPr lang="fr-FR" sz="1400" dirty="0" smtClean="0"/>
              <a:t>      &lt;/</a:t>
            </a:r>
            <a:r>
              <a:rPr lang="fr-FR" sz="1400" dirty="0"/>
              <a:t>p&gt; </a:t>
            </a:r>
            <a:endParaRPr lang="fr-FR" sz="1400" dirty="0" smtClean="0"/>
          </a:p>
          <a:p>
            <a:r>
              <a:rPr lang="fr-FR" sz="1400" dirty="0" smtClean="0"/>
              <a:t>&lt;/</a:t>
            </a:r>
            <a:r>
              <a:rPr lang="fr-FR" sz="1400" dirty="0"/>
              <a:t>body&gt; </a:t>
            </a:r>
            <a:endParaRPr lang="fr-FR" sz="1400" dirty="0" smtClean="0"/>
          </a:p>
          <a:p>
            <a:r>
              <a:rPr lang="fr-FR" sz="1400" dirty="0" smtClean="0"/>
              <a:t>&lt;/</a:t>
            </a:r>
            <a:r>
              <a:rPr lang="fr-FR" sz="1400" dirty="0"/>
              <a:t>html&gt;</a:t>
            </a:r>
            <a:endParaRPr lang="fr-FR" sz="1400" dirty="0">
              <a:solidFill>
                <a:schemeClr val="tx1">
                  <a:lumMod val="50000"/>
                  <a:lumOff val="50000"/>
                </a:schemeClr>
              </a:solidFill>
              <a:latin typeface="Courier New" pitchFamily="49" charset="0"/>
              <a:cs typeface="Courier New" pitchFamily="49" charset="0"/>
            </a:endParaRPr>
          </a:p>
        </p:txBody>
      </p:sp>
      <p:sp>
        <p:nvSpPr>
          <p:cNvPr id="3" name="Rectangle 2"/>
          <p:cNvSpPr/>
          <p:nvPr/>
        </p:nvSpPr>
        <p:spPr>
          <a:xfrm>
            <a:off x="6733133" y="3068960"/>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Document</a:t>
            </a:r>
            <a:endParaRPr lang="fr-FR" sz="1600" dirty="0"/>
          </a:p>
        </p:txBody>
      </p:sp>
      <p:sp>
        <p:nvSpPr>
          <p:cNvPr id="14" name="Rectangle 13"/>
          <p:cNvSpPr/>
          <p:nvPr/>
        </p:nvSpPr>
        <p:spPr>
          <a:xfrm>
            <a:off x="6760095" y="371636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&lt;html&gt;</a:t>
            </a:r>
            <a:endParaRPr lang="fr-FR" sz="1600" dirty="0"/>
          </a:p>
        </p:txBody>
      </p:sp>
      <p:sp>
        <p:nvSpPr>
          <p:cNvPr id="15" name="Rectangle 14"/>
          <p:cNvSpPr/>
          <p:nvPr/>
        </p:nvSpPr>
        <p:spPr>
          <a:xfrm>
            <a:off x="6760095" y="4423705"/>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&lt;body&gt;</a:t>
            </a:r>
            <a:endParaRPr lang="fr-FR" sz="1600" dirty="0"/>
          </a:p>
        </p:txBody>
      </p:sp>
      <p:sp>
        <p:nvSpPr>
          <p:cNvPr id="17" name="Rectangle 16"/>
          <p:cNvSpPr/>
          <p:nvPr/>
        </p:nvSpPr>
        <p:spPr>
          <a:xfrm>
            <a:off x="6760095" y="502455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&lt;p&gt;</a:t>
            </a:r>
            <a:endParaRPr lang="fr-FR" sz="1600" dirty="0"/>
          </a:p>
        </p:txBody>
      </p:sp>
      <p:sp>
        <p:nvSpPr>
          <p:cNvPr id="18" name="Rectangle 17"/>
          <p:cNvSpPr/>
          <p:nvPr/>
        </p:nvSpPr>
        <p:spPr>
          <a:xfrm>
            <a:off x="6003659" y="5689533"/>
            <a:ext cx="1080120"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&lt;a&gt;</a:t>
            </a:r>
            <a:endParaRPr lang="fr-FR" sz="1600" dirty="0"/>
          </a:p>
        </p:txBody>
      </p:sp>
      <p:sp>
        <p:nvSpPr>
          <p:cNvPr id="19" name="Rectangle 18"/>
          <p:cNvSpPr/>
          <p:nvPr/>
        </p:nvSpPr>
        <p:spPr>
          <a:xfrm>
            <a:off x="7561482" y="5690458"/>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&lt;p&gt;</a:t>
            </a:r>
            <a:endParaRPr lang="fr-FR" sz="1600" dirty="0"/>
          </a:p>
        </p:txBody>
      </p:sp>
      <p:sp>
        <p:nvSpPr>
          <p:cNvPr id="20" name="Rectangle 19"/>
          <p:cNvSpPr/>
          <p:nvPr/>
        </p:nvSpPr>
        <p:spPr>
          <a:xfrm>
            <a:off x="5663600" y="6322903"/>
            <a:ext cx="130372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L’</a:t>
            </a:r>
            <a:r>
              <a:rPr lang="fr-FR" sz="1600" dirty="0" err="1" smtClean="0"/>
              <a:t>Evenement</a:t>
            </a:r>
            <a:endParaRPr lang="fr-FR" sz="1600" dirty="0"/>
          </a:p>
        </p:txBody>
      </p:sp>
      <p:cxnSp>
        <p:nvCxnSpPr>
          <p:cNvPr id="11" name="Connecteur droit avec flèche 10"/>
          <p:cNvCxnSpPr/>
          <p:nvPr/>
        </p:nvCxnSpPr>
        <p:spPr>
          <a:xfrm flipH="1">
            <a:off x="6438774" y="3226718"/>
            <a:ext cx="6327" cy="2133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8029277" y="3140968"/>
            <a:ext cx="0" cy="23042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Flèche vers le bas 23"/>
          <p:cNvSpPr/>
          <p:nvPr/>
        </p:nvSpPr>
        <p:spPr>
          <a:xfrm>
            <a:off x="7273193" y="3501008"/>
            <a:ext cx="45719" cy="215354"/>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vers le bas 24"/>
          <p:cNvSpPr/>
          <p:nvPr/>
        </p:nvSpPr>
        <p:spPr>
          <a:xfrm>
            <a:off x="7273193" y="4155103"/>
            <a:ext cx="45719" cy="245670"/>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vers le bas 25"/>
          <p:cNvSpPr/>
          <p:nvPr/>
        </p:nvSpPr>
        <p:spPr>
          <a:xfrm>
            <a:off x="7268060" y="4823360"/>
            <a:ext cx="45719" cy="215354"/>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vers le bas 27"/>
          <p:cNvSpPr/>
          <p:nvPr/>
        </p:nvSpPr>
        <p:spPr>
          <a:xfrm rot="1860000">
            <a:off x="6737564" y="5367548"/>
            <a:ext cx="142842" cy="4128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7650718" y="6276139"/>
            <a:ext cx="130372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De l’année</a:t>
            </a:r>
            <a:endParaRPr lang="fr-FR" sz="1600" dirty="0"/>
          </a:p>
        </p:txBody>
      </p:sp>
      <p:sp>
        <p:nvSpPr>
          <p:cNvPr id="30" name="Flèche vers le bas 29"/>
          <p:cNvSpPr/>
          <p:nvPr/>
        </p:nvSpPr>
        <p:spPr>
          <a:xfrm rot="1860000">
            <a:off x="6332238" y="6030677"/>
            <a:ext cx="142842" cy="4128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e bas 30"/>
          <p:cNvSpPr/>
          <p:nvPr/>
        </p:nvSpPr>
        <p:spPr>
          <a:xfrm rot="-1500000">
            <a:off x="7601247" y="5380907"/>
            <a:ext cx="142842" cy="4128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lèche vers le bas 32"/>
          <p:cNvSpPr/>
          <p:nvPr/>
        </p:nvSpPr>
        <p:spPr>
          <a:xfrm rot="-1500000">
            <a:off x="8305831" y="5961036"/>
            <a:ext cx="62256" cy="4128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droit avec flèche 34"/>
          <p:cNvCxnSpPr/>
          <p:nvPr/>
        </p:nvCxnSpPr>
        <p:spPr>
          <a:xfrm flipH="1">
            <a:off x="6323184" y="5360250"/>
            <a:ext cx="318253" cy="297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endCxn id="17" idx="2"/>
          </p:cNvCxnSpPr>
          <p:nvPr/>
        </p:nvCxnSpPr>
        <p:spPr>
          <a:xfrm flipV="1">
            <a:off x="6976533" y="5456600"/>
            <a:ext cx="323622" cy="34804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5341278" y="4232867"/>
            <a:ext cx="1030211" cy="276999"/>
          </a:xfrm>
          <a:prstGeom prst="rect">
            <a:avLst/>
          </a:prstGeom>
          <a:solidFill>
            <a:schemeClr val="bg1">
              <a:lumMod val="95000"/>
            </a:schemeClr>
          </a:solidFill>
          <a:ln>
            <a:solidFill>
              <a:srgbClr val="0070C0"/>
            </a:solidFill>
          </a:ln>
        </p:spPr>
        <p:txBody>
          <a:bodyPr wrap="square" rtlCol="0">
            <a:spAutoFit/>
          </a:bodyPr>
          <a:lstStyle/>
          <a:p>
            <a:r>
              <a:rPr lang="fr-FR" sz="1200" b="1" dirty="0" smtClean="0">
                <a:solidFill>
                  <a:srgbClr val="FFC000"/>
                </a:solidFill>
                <a:latin typeface="Courier New" pitchFamily="49" charset="0"/>
                <a:cs typeface="Courier New" pitchFamily="49" charset="0"/>
              </a:rPr>
              <a:t>1 Capture</a:t>
            </a:r>
            <a:endParaRPr lang="fr-FR" sz="1200" b="1" dirty="0">
              <a:solidFill>
                <a:srgbClr val="FFC000"/>
              </a:solidFill>
              <a:latin typeface="Courier New" pitchFamily="49" charset="0"/>
              <a:cs typeface="Courier New" pitchFamily="49" charset="0"/>
            </a:endParaRPr>
          </a:p>
        </p:txBody>
      </p:sp>
      <p:sp>
        <p:nvSpPr>
          <p:cNvPr id="42" name="ZoneTexte 41"/>
          <p:cNvSpPr txBox="1"/>
          <p:nvPr/>
        </p:nvSpPr>
        <p:spPr>
          <a:xfrm>
            <a:off x="8101543" y="4262273"/>
            <a:ext cx="1656442" cy="276999"/>
          </a:xfrm>
          <a:prstGeom prst="rect">
            <a:avLst/>
          </a:prstGeom>
          <a:solidFill>
            <a:schemeClr val="bg1">
              <a:lumMod val="95000"/>
            </a:schemeClr>
          </a:solidFill>
          <a:ln>
            <a:solidFill>
              <a:srgbClr val="0070C0"/>
            </a:solidFill>
          </a:ln>
        </p:spPr>
        <p:txBody>
          <a:bodyPr wrap="square" rtlCol="0">
            <a:spAutoFit/>
          </a:bodyPr>
          <a:lstStyle/>
          <a:p>
            <a:r>
              <a:rPr lang="fr-FR" sz="1200" b="1" dirty="0" smtClean="0">
                <a:solidFill>
                  <a:srgbClr val="00B050"/>
                </a:solidFill>
                <a:latin typeface="Courier New" pitchFamily="49" charset="0"/>
                <a:cs typeface="Courier New" pitchFamily="49" charset="0"/>
              </a:rPr>
              <a:t>3 Bouillonnement</a:t>
            </a:r>
            <a:endParaRPr lang="fr-FR" sz="1200" b="1" dirty="0">
              <a:solidFill>
                <a:srgbClr val="00B050"/>
              </a:solidFill>
              <a:latin typeface="Courier New" pitchFamily="49" charset="0"/>
              <a:cs typeface="Courier New" pitchFamily="49" charset="0"/>
            </a:endParaRPr>
          </a:p>
        </p:txBody>
      </p:sp>
      <p:sp>
        <p:nvSpPr>
          <p:cNvPr id="43" name="ZoneTexte 42"/>
          <p:cNvSpPr txBox="1"/>
          <p:nvPr/>
        </p:nvSpPr>
        <p:spPr>
          <a:xfrm>
            <a:off x="4842784" y="5746380"/>
            <a:ext cx="1030211" cy="276999"/>
          </a:xfrm>
          <a:prstGeom prst="rect">
            <a:avLst/>
          </a:prstGeom>
          <a:solidFill>
            <a:schemeClr val="bg1">
              <a:lumMod val="95000"/>
            </a:schemeClr>
          </a:solidFill>
          <a:ln>
            <a:solidFill>
              <a:srgbClr val="0070C0"/>
            </a:solidFill>
          </a:ln>
        </p:spPr>
        <p:txBody>
          <a:bodyPr wrap="square" rtlCol="0">
            <a:spAutoFit/>
          </a:bodyPr>
          <a:lstStyle/>
          <a:p>
            <a:r>
              <a:rPr lang="fr-FR" sz="1200" b="1" dirty="0" smtClean="0">
                <a:solidFill>
                  <a:srgbClr val="FF0000"/>
                </a:solidFill>
                <a:latin typeface="Courier New" pitchFamily="49" charset="0"/>
                <a:cs typeface="Courier New" pitchFamily="49" charset="0"/>
              </a:rPr>
              <a:t>2 Cible</a:t>
            </a:r>
            <a:endParaRPr lang="fr-FR" sz="1200"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8464788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89</a:t>
            </a:fld>
            <a:endParaRPr lang="fr-FR"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lvl="1" algn="ctr" fontAlgn="auto">
              <a:spcAft>
                <a:spcPts val="0"/>
              </a:spcAft>
              <a:defRPr/>
            </a:pPr>
            <a:r>
              <a:rPr lang="fr-FR" sz="3100" dirty="0"/>
              <a:t>Gestion des événements</a:t>
            </a: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1"/>
          <p:cNvSpPr>
            <a:spLocks noGrp="1"/>
          </p:cNvSpPr>
          <p:nvPr>
            <p:ph idx="1"/>
          </p:nvPr>
        </p:nvSpPr>
        <p:spPr>
          <a:xfrm>
            <a:off x="1079812" y="711505"/>
            <a:ext cx="8637186" cy="6009985"/>
          </a:xfrm>
        </p:spPr>
        <p:txBody>
          <a:bodyPr/>
          <a:lstStyle/>
          <a:p>
            <a:pPr marL="0" indent="0">
              <a:buNone/>
            </a:pPr>
            <a:r>
              <a:rPr lang="fr-FR" sz="2400" dirty="0" smtClean="0"/>
              <a:t>Liste </a:t>
            </a:r>
            <a:r>
              <a:rPr lang="fr-FR" sz="2400" b="1" dirty="0" smtClean="0">
                <a:solidFill>
                  <a:schemeClr val="tx2"/>
                </a:solidFill>
              </a:rPr>
              <a:t>non exhaustive </a:t>
            </a:r>
            <a:r>
              <a:rPr lang="fr-FR" sz="2400" dirty="0" smtClean="0"/>
              <a:t>des événements les plus utilisées :</a:t>
            </a:r>
            <a:endParaRPr lang="fr-FR" sz="2400" dirty="0" smtClean="0">
              <a:solidFill>
                <a:srgbClr val="FF0000"/>
              </a:solidFill>
            </a:endParaRPr>
          </a:p>
          <a:p>
            <a:pPr>
              <a:buFont typeface="Wingdings" panose="05000000000000000000" pitchFamily="2" charset="2"/>
              <a:buChar char="Ø"/>
            </a:pPr>
            <a:r>
              <a:rPr lang="fr-FR" sz="2400" dirty="0" smtClean="0">
                <a:solidFill>
                  <a:schemeClr val="accent1"/>
                </a:solidFill>
              </a:rPr>
              <a:t>click</a:t>
            </a:r>
            <a:r>
              <a:rPr lang="fr-FR" sz="2400" dirty="0" smtClean="0">
                <a:solidFill>
                  <a:srgbClr val="FF0000"/>
                </a:solidFill>
              </a:rPr>
              <a:t> </a:t>
            </a:r>
            <a:r>
              <a:rPr lang="fr-FR" sz="2400" dirty="0"/>
              <a:t>: un clic du bouton gauche de la souris sur une </a:t>
            </a:r>
            <a:r>
              <a:rPr lang="fr-FR" sz="2400" dirty="0" smtClean="0"/>
              <a:t>cible</a:t>
            </a:r>
          </a:p>
          <a:p>
            <a:pPr>
              <a:buFont typeface="Wingdings" panose="05000000000000000000" pitchFamily="2" charset="2"/>
              <a:buChar char="Ø"/>
            </a:pPr>
            <a:r>
              <a:rPr lang="fr-FR" sz="2400" dirty="0" err="1" smtClean="0">
                <a:solidFill>
                  <a:schemeClr val="accent1"/>
                </a:solidFill>
              </a:rPr>
              <a:t>dblclick</a:t>
            </a:r>
            <a:r>
              <a:rPr lang="fr-FR" sz="2400" dirty="0" smtClean="0">
                <a:solidFill>
                  <a:srgbClr val="FF0000"/>
                </a:solidFill>
              </a:rPr>
              <a:t> </a:t>
            </a:r>
            <a:r>
              <a:rPr lang="fr-FR" sz="2400" dirty="0"/>
              <a:t>: </a:t>
            </a:r>
            <a:r>
              <a:rPr lang="fr-FR" sz="2400" dirty="0" err="1" smtClean="0"/>
              <a:t>undouble</a:t>
            </a:r>
            <a:r>
              <a:rPr lang="fr-FR" sz="2400" dirty="0" smtClean="0"/>
              <a:t> </a:t>
            </a:r>
            <a:r>
              <a:rPr lang="fr-FR" sz="2400" dirty="0"/>
              <a:t>clic du bouton gauche de la souris sur une cible</a:t>
            </a:r>
          </a:p>
          <a:p>
            <a:pPr>
              <a:buFont typeface="Wingdings" panose="05000000000000000000" pitchFamily="2" charset="2"/>
              <a:buChar char="Ø"/>
            </a:pPr>
            <a:r>
              <a:rPr lang="fr-FR" sz="2400" dirty="0" err="1" smtClean="0">
                <a:solidFill>
                  <a:schemeClr val="accent1"/>
                </a:solidFill>
              </a:rPr>
              <a:t>mouseover</a:t>
            </a:r>
            <a:r>
              <a:rPr lang="fr-FR" sz="2400" dirty="0" smtClean="0">
                <a:solidFill>
                  <a:schemeClr val="accent1"/>
                </a:solidFill>
              </a:rPr>
              <a:t> </a:t>
            </a:r>
            <a:r>
              <a:rPr lang="fr-FR" sz="2400" dirty="0"/>
              <a:t>: passage du pointeur de la souris sur une </a:t>
            </a:r>
            <a:r>
              <a:rPr lang="fr-FR" sz="2400" dirty="0" smtClean="0"/>
              <a:t>cible</a:t>
            </a:r>
          </a:p>
          <a:p>
            <a:pPr>
              <a:buFont typeface="Wingdings" panose="05000000000000000000" pitchFamily="2" charset="2"/>
              <a:buChar char="Ø"/>
            </a:pPr>
            <a:r>
              <a:rPr lang="fr-FR" sz="2400" dirty="0" err="1" smtClean="0">
                <a:solidFill>
                  <a:schemeClr val="accent1"/>
                </a:solidFill>
              </a:rPr>
              <a:t>mouseout</a:t>
            </a:r>
            <a:r>
              <a:rPr lang="fr-FR" sz="2400" dirty="0" smtClean="0">
                <a:solidFill>
                  <a:schemeClr val="accent1"/>
                </a:solidFill>
              </a:rPr>
              <a:t> </a:t>
            </a:r>
            <a:r>
              <a:rPr lang="fr-FR" sz="2400" dirty="0"/>
              <a:t>: </a:t>
            </a:r>
            <a:r>
              <a:rPr lang="fr-FR" sz="2400" dirty="0" smtClean="0"/>
              <a:t>sortie </a:t>
            </a:r>
            <a:r>
              <a:rPr lang="fr-FR" sz="2400" dirty="0"/>
              <a:t>du pointeur de la souris </a:t>
            </a:r>
            <a:r>
              <a:rPr lang="fr-FR" sz="2400" dirty="0" smtClean="0"/>
              <a:t>d’une cible</a:t>
            </a:r>
            <a:endParaRPr lang="fr-FR" sz="2400" dirty="0"/>
          </a:p>
          <a:p>
            <a:pPr>
              <a:buFont typeface="Wingdings" panose="05000000000000000000" pitchFamily="2" charset="2"/>
              <a:buChar char="Ø"/>
            </a:pPr>
            <a:r>
              <a:rPr lang="fr-FR" sz="2400" dirty="0" smtClean="0">
                <a:solidFill>
                  <a:schemeClr val="accent1"/>
                </a:solidFill>
              </a:rPr>
              <a:t>focus </a:t>
            </a:r>
            <a:r>
              <a:rPr lang="fr-FR" sz="2400" dirty="0"/>
              <a:t>: une activation d’une </a:t>
            </a:r>
            <a:r>
              <a:rPr lang="fr-FR" sz="2400" dirty="0" smtClean="0"/>
              <a:t>cible</a:t>
            </a:r>
            <a:endParaRPr lang="fr-FR" sz="2400" dirty="0"/>
          </a:p>
          <a:p>
            <a:pPr>
              <a:buFont typeface="Wingdings" panose="05000000000000000000" pitchFamily="2" charset="2"/>
              <a:buChar char="Ø"/>
            </a:pPr>
            <a:r>
              <a:rPr lang="fr-FR" sz="2400" dirty="0" err="1" smtClean="0">
                <a:solidFill>
                  <a:schemeClr val="accent1"/>
                </a:solidFill>
              </a:rPr>
              <a:t>blur</a:t>
            </a:r>
            <a:r>
              <a:rPr lang="fr-FR" sz="2400" dirty="0" smtClean="0">
                <a:solidFill>
                  <a:srgbClr val="FF0000"/>
                </a:solidFill>
              </a:rPr>
              <a:t> </a:t>
            </a:r>
            <a:r>
              <a:rPr lang="fr-FR" sz="2400" dirty="0"/>
              <a:t>: une perte de focus d’une </a:t>
            </a:r>
            <a:r>
              <a:rPr lang="fr-FR" sz="2400" dirty="0" smtClean="0"/>
              <a:t>cible</a:t>
            </a:r>
            <a:endParaRPr lang="fr-FR" sz="2400" dirty="0"/>
          </a:p>
          <a:p>
            <a:pPr>
              <a:buFont typeface="Wingdings" panose="05000000000000000000" pitchFamily="2" charset="2"/>
              <a:buChar char="Ø"/>
            </a:pPr>
            <a:r>
              <a:rPr lang="fr-FR" sz="2400" dirty="0" smtClean="0">
                <a:solidFill>
                  <a:schemeClr val="accent1"/>
                </a:solidFill>
              </a:rPr>
              <a:t>select </a:t>
            </a:r>
            <a:r>
              <a:rPr lang="fr-FR" sz="2400" dirty="0"/>
              <a:t>: sélection d’une cible</a:t>
            </a:r>
          </a:p>
          <a:p>
            <a:pPr>
              <a:buFont typeface="Wingdings" panose="05000000000000000000" pitchFamily="2" charset="2"/>
              <a:buChar char="Ø"/>
            </a:pPr>
            <a:r>
              <a:rPr lang="fr-FR" sz="2400" dirty="0" smtClean="0">
                <a:solidFill>
                  <a:schemeClr val="accent1"/>
                </a:solidFill>
              </a:rPr>
              <a:t>change </a:t>
            </a:r>
            <a:r>
              <a:rPr lang="fr-FR" sz="2400" dirty="0"/>
              <a:t>: une modification du contenue d’une </a:t>
            </a:r>
            <a:r>
              <a:rPr lang="fr-FR" sz="2400" dirty="0" smtClean="0"/>
              <a:t>cible</a:t>
            </a:r>
          </a:p>
          <a:p>
            <a:pPr>
              <a:buFont typeface="Wingdings" panose="05000000000000000000" pitchFamily="2" charset="2"/>
              <a:buChar char="Ø"/>
            </a:pPr>
            <a:r>
              <a:rPr lang="fr-FR" sz="2400" dirty="0">
                <a:solidFill>
                  <a:schemeClr val="accent1"/>
                </a:solidFill>
              </a:rPr>
              <a:t>Input</a:t>
            </a:r>
            <a:r>
              <a:rPr lang="fr-FR" sz="2400" dirty="0" smtClean="0"/>
              <a:t> : Saisir du texte dans un champ texte</a:t>
            </a:r>
            <a:endParaRPr lang="fr-FR" sz="2400" dirty="0"/>
          </a:p>
          <a:p>
            <a:pPr>
              <a:buFont typeface="Wingdings" panose="05000000000000000000" pitchFamily="2" charset="2"/>
              <a:buChar char="Ø"/>
            </a:pPr>
            <a:r>
              <a:rPr lang="fr-FR" sz="2400" dirty="0" err="1" smtClean="0">
                <a:solidFill>
                  <a:schemeClr val="accent1"/>
                </a:solidFill>
              </a:rPr>
              <a:t>submit</a:t>
            </a:r>
            <a:r>
              <a:rPr lang="fr-FR" sz="2400" dirty="0" smtClean="0">
                <a:solidFill>
                  <a:schemeClr val="accent1"/>
                </a:solidFill>
              </a:rPr>
              <a:t> </a:t>
            </a:r>
            <a:r>
              <a:rPr lang="fr-FR" sz="2400" dirty="0"/>
              <a:t>: une soumission d’un </a:t>
            </a:r>
            <a:r>
              <a:rPr lang="fr-FR" sz="2400" dirty="0" smtClean="0"/>
              <a:t>formulaire</a:t>
            </a:r>
          </a:p>
          <a:p>
            <a:pPr>
              <a:buFont typeface="Wingdings" panose="05000000000000000000" pitchFamily="2" charset="2"/>
              <a:buChar char="Ø"/>
            </a:pPr>
            <a:r>
              <a:rPr lang="fr-FR" sz="2400" dirty="0">
                <a:solidFill>
                  <a:schemeClr val="accent1"/>
                </a:solidFill>
              </a:rPr>
              <a:t>r</a:t>
            </a:r>
            <a:r>
              <a:rPr lang="fr-FR" sz="2400" dirty="0" smtClean="0">
                <a:solidFill>
                  <a:schemeClr val="accent1"/>
                </a:solidFill>
              </a:rPr>
              <a:t>eset </a:t>
            </a:r>
            <a:r>
              <a:rPr lang="fr-FR" sz="2400" dirty="0" smtClean="0"/>
              <a:t>: réinitialiser les éléments du formulaire</a:t>
            </a:r>
            <a:endParaRPr lang="fr-FR" sz="2400" dirty="0"/>
          </a:p>
          <a:p>
            <a:pPr>
              <a:buFont typeface="Wingdings" panose="05000000000000000000" pitchFamily="2" charset="2"/>
              <a:buChar char="Ø"/>
            </a:pPr>
            <a:r>
              <a:rPr lang="fr-FR" sz="2400" dirty="0" err="1" smtClean="0">
                <a:solidFill>
                  <a:schemeClr val="accent1"/>
                </a:solidFill>
              </a:rPr>
              <a:t>load</a:t>
            </a:r>
            <a:r>
              <a:rPr lang="fr-FR" sz="2400" dirty="0" smtClean="0">
                <a:solidFill>
                  <a:schemeClr val="accent1"/>
                </a:solidFill>
              </a:rPr>
              <a:t> </a:t>
            </a:r>
            <a:r>
              <a:rPr lang="fr-FR" sz="2400" dirty="0"/>
              <a:t>: à la fin du chargement d’un </a:t>
            </a:r>
            <a:r>
              <a:rPr lang="fr-FR" sz="2400" dirty="0" smtClean="0"/>
              <a:t>élément</a:t>
            </a:r>
            <a:endParaRPr lang="fr-FR" sz="2400" dirty="0"/>
          </a:p>
        </p:txBody>
      </p:sp>
      <p:sp>
        <p:nvSpPr>
          <p:cNvPr id="10" name="Rectangle 9"/>
          <p:cNvSpPr/>
          <p:nvPr/>
        </p:nvSpPr>
        <p:spPr>
          <a:xfrm>
            <a:off x="2573170" y="6377260"/>
            <a:ext cx="5528372" cy="369332"/>
          </a:xfrm>
          <a:prstGeom prst="rect">
            <a:avLst/>
          </a:prstGeom>
          <a:ln>
            <a:solidFill>
              <a:schemeClr val="accent1"/>
            </a:solidFill>
          </a:ln>
        </p:spPr>
        <p:txBody>
          <a:bodyPr wrap="square">
            <a:spAutoFit/>
          </a:bodyPr>
          <a:lstStyle/>
          <a:p>
            <a:r>
              <a:rPr lang="fr-FR" dirty="0">
                <a:solidFill>
                  <a:srgbClr val="FF0000"/>
                </a:solidFill>
              </a:rPr>
              <a:t>https://developer.mozilla.org/fr/docs/Web/Events</a:t>
            </a:r>
          </a:p>
        </p:txBody>
      </p:sp>
    </p:spTree>
    <p:extLst>
      <p:ext uri="{BB962C8B-B14F-4D97-AF65-F5344CB8AC3E}">
        <p14:creationId xmlns:p14="http://schemas.microsoft.com/office/powerpoint/2010/main" val="1182066014"/>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2008463" y="3244959"/>
            <a:ext cx="4968875" cy="58398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a:solidFill>
                  <a:schemeClr val="bg1"/>
                </a:solidFill>
              </a:rPr>
              <a:t>Introduction à JavaScript</a:t>
            </a: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lvl="0" algn="ctr" fontAlgn="auto">
              <a:spcAft>
                <a:spcPts val="0"/>
              </a:spcAft>
              <a:defRPr/>
            </a:pPr>
            <a:r>
              <a:rPr lang="fr-FR" sz="3200" dirty="0"/>
              <a:t>JavaScript C’est quoi </a:t>
            </a:r>
            <a:r>
              <a:rPr lang="fr-FR" sz="3200" dirty="0" smtClean="0"/>
              <a:t>???!!</a:t>
            </a:r>
            <a:endParaRPr kumimoji="0" lang="fr-FR"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a:spLocks noGrp="1"/>
          </p:cNvSpPr>
          <p:nvPr>
            <p:ph idx="1"/>
          </p:nvPr>
        </p:nvSpPr>
        <p:spPr>
          <a:xfrm>
            <a:off x="1161766" y="1052514"/>
            <a:ext cx="8229600" cy="5688854"/>
          </a:xfrm>
        </p:spPr>
        <p:txBody>
          <a:bodyPr>
            <a:normAutofit fontScale="85000" lnSpcReduction="20000"/>
          </a:bodyPr>
          <a:lstStyle/>
          <a:p>
            <a:pPr>
              <a:buFont typeface="Wingdings" panose="05000000000000000000" pitchFamily="2" charset="2"/>
              <a:buChar char="Ø"/>
            </a:pPr>
            <a:r>
              <a:rPr lang="fr-FR" dirty="0" smtClean="0"/>
              <a:t>JavaScript </a:t>
            </a:r>
            <a:r>
              <a:rPr lang="fr-FR" dirty="0"/>
              <a:t>est un </a:t>
            </a:r>
            <a:r>
              <a:rPr lang="fr-FR" dirty="0">
                <a:solidFill>
                  <a:srgbClr val="0070C0"/>
                </a:solidFill>
              </a:rPr>
              <a:t>langage de programmation</a:t>
            </a:r>
            <a:r>
              <a:rPr lang="fr-FR" dirty="0"/>
              <a:t> qui sert principalement à </a:t>
            </a:r>
            <a:r>
              <a:rPr lang="fr-FR" dirty="0">
                <a:solidFill>
                  <a:srgbClr val="0070C0"/>
                </a:solidFill>
              </a:rPr>
              <a:t>dynamiser</a:t>
            </a:r>
            <a:r>
              <a:rPr lang="fr-FR" dirty="0"/>
              <a:t> et à rendre </a:t>
            </a:r>
            <a:r>
              <a:rPr lang="fr-FR" dirty="0">
                <a:solidFill>
                  <a:srgbClr val="0070C0"/>
                </a:solidFill>
              </a:rPr>
              <a:t>interactifs</a:t>
            </a:r>
            <a:r>
              <a:rPr lang="fr-FR" dirty="0"/>
              <a:t> les </a:t>
            </a:r>
            <a:r>
              <a:rPr lang="fr-FR" dirty="0">
                <a:solidFill>
                  <a:srgbClr val="0070C0"/>
                </a:solidFill>
              </a:rPr>
              <a:t>pages WEB</a:t>
            </a:r>
            <a:r>
              <a:rPr lang="fr-FR" dirty="0"/>
              <a:t>. </a:t>
            </a:r>
          </a:p>
          <a:p>
            <a:pPr>
              <a:buFont typeface="Wingdings" panose="05000000000000000000" pitchFamily="2" charset="2"/>
              <a:buChar char="Ø"/>
            </a:pPr>
            <a:r>
              <a:rPr lang="fr-FR" dirty="0"/>
              <a:t>Exécuté sur vos </a:t>
            </a:r>
            <a:r>
              <a:rPr lang="fr-FR" dirty="0">
                <a:solidFill>
                  <a:srgbClr val="0070C0"/>
                </a:solidFill>
              </a:rPr>
              <a:t>machine donc côté Client</a:t>
            </a:r>
            <a:r>
              <a:rPr lang="fr-FR" dirty="0"/>
              <a:t>.</a:t>
            </a:r>
          </a:p>
          <a:p>
            <a:pPr>
              <a:buFont typeface="Wingdings" panose="05000000000000000000" pitchFamily="2" charset="2"/>
              <a:buChar char="Ø"/>
            </a:pPr>
            <a:r>
              <a:rPr lang="fr-FR" dirty="0"/>
              <a:t>L’un des langages WEB les plus utiles et membre du fameux triplet :</a:t>
            </a:r>
          </a:p>
          <a:p>
            <a:pPr lvl="1">
              <a:buFont typeface="Wingdings" panose="05000000000000000000" pitchFamily="2" charset="2"/>
              <a:buChar char="Ø"/>
            </a:pPr>
            <a:r>
              <a:rPr lang="fr-FR" dirty="0"/>
              <a:t>HTML pour le contenu</a:t>
            </a:r>
          </a:p>
          <a:p>
            <a:pPr lvl="1">
              <a:buFont typeface="Wingdings" panose="05000000000000000000" pitchFamily="2" charset="2"/>
              <a:buChar char="Ø"/>
            </a:pPr>
            <a:r>
              <a:rPr lang="fr-FR" dirty="0"/>
              <a:t>CSS pour la présentation</a:t>
            </a:r>
          </a:p>
          <a:p>
            <a:pPr lvl="1">
              <a:buFont typeface="Wingdings" panose="05000000000000000000" pitchFamily="2" charset="2"/>
              <a:buChar char="Ø"/>
            </a:pPr>
            <a:r>
              <a:rPr lang="fr-FR" dirty="0">
                <a:solidFill>
                  <a:srgbClr val="0070C0"/>
                </a:solidFill>
              </a:rPr>
              <a:t>JS</a:t>
            </a:r>
            <a:r>
              <a:rPr lang="fr-FR" dirty="0"/>
              <a:t> pour le </a:t>
            </a:r>
            <a:r>
              <a:rPr lang="fr-FR" dirty="0">
                <a:solidFill>
                  <a:srgbClr val="0070C0"/>
                </a:solidFill>
              </a:rPr>
              <a:t>comportement</a:t>
            </a:r>
          </a:p>
          <a:p>
            <a:pPr>
              <a:buFont typeface="Wingdings" panose="05000000000000000000" pitchFamily="2" charset="2"/>
              <a:buChar char="Ø"/>
            </a:pPr>
            <a:r>
              <a:rPr lang="fr-FR" dirty="0"/>
              <a:t>JavaScript est:</a:t>
            </a:r>
          </a:p>
          <a:p>
            <a:pPr lvl="1">
              <a:buFont typeface="Wingdings" panose="05000000000000000000" pitchFamily="2" charset="2"/>
              <a:buChar char="Ø"/>
            </a:pPr>
            <a:r>
              <a:rPr lang="fr-FR" dirty="0"/>
              <a:t>Haut niveau</a:t>
            </a:r>
          </a:p>
          <a:p>
            <a:pPr lvl="1">
              <a:buFont typeface="Wingdings" panose="05000000000000000000" pitchFamily="2" charset="2"/>
              <a:buChar char="Ø"/>
            </a:pPr>
            <a:r>
              <a:rPr lang="fr-FR" dirty="0"/>
              <a:t>Dynamique</a:t>
            </a:r>
          </a:p>
          <a:p>
            <a:pPr lvl="1">
              <a:buFont typeface="Wingdings" panose="05000000000000000000" pitchFamily="2" charset="2"/>
              <a:buChar char="Ø"/>
            </a:pPr>
            <a:r>
              <a:rPr lang="fr-FR" dirty="0"/>
              <a:t>Non typé</a:t>
            </a:r>
          </a:p>
          <a:p>
            <a:pPr lvl="1">
              <a:buFont typeface="Wingdings" panose="05000000000000000000" pitchFamily="2" charset="2"/>
              <a:buChar char="Ø"/>
            </a:pPr>
            <a:r>
              <a:rPr lang="fr-FR" dirty="0"/>
              <a:t>Interprété </a:t>
            </a:r>
          </a:p>
        </p:txBody>
      </p:sp>
    </p:spTree>
    <p:extLst>
      <p:ext uri="{BB962C8B-B14F-4D97-AF65-F5344CB8AC3E}">
        <p14:creationId xmlns:p14="http://schemas.microsoft.com/office/powerpoint/2010/main" val="376354647"/>
      </p:ext>
    </p:extLst>
  </p:cSld>
  <p:clrMapOvr>
    <a:masterClrMapping/>
  </p:clrMapOvr>
  <p:transition advClick="0"/>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90</a:t>
            </a:fld>
            <a:endParaRPr lang="fr-FR"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1991706" y="3072688"/>
            <a:ext cx="4968875" cy="92853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lvl="1" algn="ctr" fontAlgn="auto">
              <a:spcAft>
                <a:spcPts val="0"/>
              </a:spcAft>
              <a:defRPr/>
            </a:pPr>
            <a:r>
              <a:rPr lang="fr-FR" sz="3100" dirty="0"/>
              <a:t>Gestion des évènements </a:t>
            </a:r>
            <a:r>
              <a:rPr lang="fr-FR" sz="3100" dirty="0" smtClean="0"/>
              <a:t>: Utilisation</a:t>
            </a:r>
            <a:endParaRPr lang="fr-FR" sz="31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1"/>
          <p:cNvSpPr>
            <a:spLocks noGrp="1"/>
          </p:cNvSpPr>
          <p:nvPr>
            <p:ph idx="1"/>
          </p:nvPr>
        </p:nvSpPr>
        <p:spPr>
          <a:xfrm>
            <a:off x="1079812" y="711505"/>
            <a:ext cx="8637186" cy="6009985"/>
          </a:xfrm>
        </p:spPr>
        <p:txBody>
          <a:bodyPr/>
          <a:lstStyle/>
          <a:p>
            <a:pPr marL="0" indent="0">
              <a:buNone/>
            </a:pPr>
            <a:r>
              <a:rPr lang="fr-FR" sz="2400" dirty="0" smtClean="0"/>
              <a:t>L’interception des événement et l’actionnement d’une action suite à cette interception se fait de deux manière :</a:t>
            </a:r>
          </a:p>
          <a:p>
            <a:pPr>
              <a:buFont typeface="Wingdings" panose="05000000000000000000" pitchFamily="2" charset="2"/>
              <a:buChar char="Ø"/>
            </a:pPr>
            <a:r>
              <a:rPr lang="fr-FR" sz="2400" dirty="0" smtClean="0"/>
              <a:t>Associer à un élément html un attribut </a:t>
            </a:r>
            <a:r>
              <a:rPr lang="fr-FR" sz="2400" dirty="0" err="1" smtClean="0">
                <a:solidFill>
                  <a:srgbClr val="FF0000"/>
                </a:solidFill>
              </a:rPr>
              <a:t>on</a:t>
            </a:r>
            <a:r>
              <a:rPr lang="fr-FR" sz="2400" dirty="0" err="1" smtClean="0">
                <a:solidFill>
                  <a:schemeClr val="accent1"/>
                </a:solidFill>
              </a:rPr>
              <a:t>event</a:t>
            </a:r>
            <a:r>
              <a:rPr lang="fr-FR" sz="2400" dirty="0" smtClean="0"/>
              <a:t> et y affecter le code JavaScript à exécuter. </a:t>
            </a:r>
          </a:p>
          <a:p>
            <a:pPr lvl="1">
              <a:buFont typeface="Wingdings" panose="05000000000000000000" pitchFamily="2" charset="2"/>
              <a:buChar char="Ø"/>
            </a:pPr>
            <a:r>
              <a:rPr lang="fr-FR" sz="2000" dirty="0" smtClean="0"/>
              <a:t>Exemple </a:t>
            </a:r>
            <a:r>
              <a:rPr lang="fr-FR" sz="2000" dirty="0" err="1" smtClean="0">
                <a:solidFill>
                  <a:srgbClr val="FF0000"/>
                </a:solidFill>
              </a:rPr>
              <a:t>on</a:t>
            </a:r>
            <a:r>
              <a:rPr lang="fr-FR" sz="2000" dirty="0" err="1" smtClean="0">
                <a:solidFill>
                  <a:schemeClr val="accent1"/>
                </a:solidFill>
              </a:rPr>
              <a:t>click</a:t>
            </a:r>
            <a:r>
              <a:rPr lang="fr-FR" sz="2000" dirty="0" smtClean="0">
                <a:solidFill>
                  <a:schemeClr val="accent1"/>
                </a:solidFill>
              </a:rPr>
              <a:t>, </a:t>
            </a:r>
            <a:r>
              <a:rPr lang="fr-FR" sz="2000" dirty="0" err="1" smtClean="0">
                <a:solidFill>
                  <a:srgbClr val="FF0000"/>
                </a:solidFill>
              </a:rPr>
              <a:t>on</a:t>
            </a:r>
            <a:r>
              <a:rPr lang="fr-FR" sz="2000" dirty="0" err="1" smtClean="0">
                <a:solidFill>
                  <a:schemeClr val="accent1"/>
                </a:solidFill>
              </a:rPr>
              <a:t>blur</a:t>
            </a:r>
            <a:r>
              <a:rPr lang="fr-FR" sz="2000" dirty="0" smtClean="0">
                <a:solidFill>
                  <a:schemeClr val="accent1"/>
                </a:solidFill>
              </a:rPr>
              <a:t>, </a:t>
            </a:r>
            <a:r>
              <a:rPr lang="fr-FR" sz="2000" dirty="0" err="1" smtClean="0">
                <a:solidFill>
                  <a:srgbClr val="FF0000"/>
                </a:solidFill>
              </a:rPr>
              <a:t>on</a:t>
            </a:r>
            <a:r>
              <a:rPr lang="fr-FR" sz="2000" dirty="0" err="1" smtClean="0">
                <a:solidFill>
                  <a:schemeClr val="accent1"/>
                </a:solidFill>
              </a:rPr>
              <a:t>change</a:t>
            </a:r>
            <a:r>
              <a:rPr lang="fr-FR" sz="2000" dirty="0" smtClean="0">
                <a:solidFill>
                  <a:schemeClr val="accent1"/>
                </a:solidFill>
              </a:rPr>
              <a:t>.</a:t>
            </a:r>
          </a:p>
          <a:p>
            <a:pPr lvl="1">
              <a:buFont typeface="Wingdings" panose="05000000000000000000" pitchFamily="2" charset="2"/>
              <a:buChar char="Ø"/>
            </a:pPr>
            <a:r>
              <a:rPr lang="en-US" sz="2000" dirty="0"/>
              <a:t>&lt;span </a:t>
            </a:r>
            <a:r>
              <a:rPr lang="fr-FR" sz="2000" dirty="0" err="1">
                <a:solidFill>
                  <a:srgbClr val="FF0000"/>
                </a:solidFill>
              </a:rPr>
              <a:t>on</a:t>
            </a:r>
            <a:r>
              <a:rPr lang="fr-FR" sz="2000" dirty="0" err="1">
                <a:solidFill>
                  <a:schemeClr val="accent1"/>
                </a:solidFill>
              </a:rPr>
              <a:t>click</a:t>
            </a:r>
            <a:r>
              <a:rPr lang="fr-FR" sz="2000" dirty="0">
                <a:solidFill>
                  <a:schemeClr val="accent1"/>
                </a:solidFill>
              </a:rPr>
              <a:t> </a:t>
            </a:r>
            <a:r>
              <a:rPr lang="en-US" sz="2000" dirty="0" smtClean="0"/>
              <a:t>=</a:t>
            </a:r>
            <a:r>
              <a:rPr lang="en-US" sz="2000" dirty="0" smtClean="0">
                <a:solidFill>
                  <a:srgbClr val="FF0000"/>
                </a:solidFill>
              </a:rPr>
              <a:t>"</a:t>
            </a:r>
            <a:r>
              <a:rPr lang="en-US" sz="2000" dirty="0">
                <a:solidFill>
                  <a:schemeClr val="accent1"/>
                </a:solidFill>
              </a:rPr>
              <a:t>alert</a:t>
            </a:r>
            <a:r>
              <a:rPr lang="en-US" sz="2000" dirty="0" smtClean="0"/>
              <a:t>(‘</a:t>
            </a:r>
            <a:r>
              <a:rPr lang="en-US" sz="2000" dirty="0" err="1" smtClean="0"/>
              <a:t>Salut</a:t>
            </a:r>
            <a:r>
              <a:rPr lang="en-US" sz="2000" dirty="0" smtClean="0"/>
              <a:t>, </a:t>
            </a:r>
            <a:r>
              <a:rPr lang="en-US" sz="2000" dirty="0" err="1" smtClean="0"/>
              <a:t>tu</a:t>
            </a:r>
            <a:r>
              <a:rPr lang="en-US" sz="2000" dirty="0" smtClean="0"/>
              <a:t> as </a:t>
            </a:r>
            <a:r>
              <a:rPr lang="en-US" sz="2000" dirty="0" err="1" smtClean="0"/>
              <a:t>clické</a:t>
            </a:r>
            <a:r>
              <a:rPr lang="en-US" sz="2000" dirty="0" smtClean="0"/>
              <a:t> sur </a:t>
            </a:r>
            <a:r>
              <a:rPr lang="en-US" sz="2000" dirty="0" err="1" smtClean="0"/>
              <a:t>ce</a:t>
            </a:r>
            <a:r>
              <a:rPr lang="en-US" sz="2000" dirty="0" smtClean="0"/>
              <a:t> span et </a:t>
            </a:r>
            <a:r>
              <a:rPr lang="en-US" sz="2000" dirty="0" err="1" smtClean="0"/>
              <a:t>moi</a:t>
            </a:r>
            <a:r>
              <a:rPr lang="en-US" sz="2000" dirty="0" smtClean="0"/>
              <a:t> j </a:t>
            </a:r>
            <a:r>
              <a:rPr lang="en-US" sz="2000" dirty="0" err="1" smtClean="0"/>
              <a:t>ai</a:t>
            </a:r>
            <a:r>
              <a:rPr lang="en-US" sz="2000" dirty="0" smtClean="0"/>
              <a:t> </a:t>
            </a:r>
            <a:r>
              <a:rPr lang="en-US" sz="2000" dirty="0" err="1" smtClean="0"/>
              <a:t>intercépté</a:t>
            </a:r>
            <a:r>
              <a:rPr lang="en-US" sz="2000" dirty="0" smtClean="0"/>
              <a:t> ton click :D');</a:t>
            </a:r>
            <a:r>
              <a:rPr lang="en-US" sz="2000" dirty="0" smtClean="0">
                <a:solidFill>
                  <a:srgbClr val="FF0000"/>
                </a:solidFill>
              </a:rPr>
              <a:t>"</a:t>
            </a:r>
            <a:r>
              <a:rPr lang="en-US" sz="2000" dirty="0" smtClean="0"/>
              <a:t>&gt;</a:t>
            </a:r>
            <a:r>
              <a:rPr lang="en-US" sz="2000" dirty="0" err="1"/>
              <a:t>Cliquez-moi</a:t>
            </a:r>
            <a:r>
              <a:rPr lang="en-US" sz="2000" dirty="0"/>
              <a:t> !&lt;/span</a:t>
            </a:r>
            <a:r>
              <a:rPr lang="en-US" sz="2000" dirty="0" smtClean="0"/>
              <a:t>&gt;</a:t>
            </a:r>
          </a:p>
          <a:p>
            <a:pPr lvl="1">
              <a:buFont typeface="Wingdings" panose="05000000000000000000" pitchFamily="2" charset="2"/>
              <a:buChar char="Ø"/>
            </a:pPr>
            <a:endParaRPr lang="fr-FR" sz="2000" dirty="0" smtClean="0"/>
          </a:p>
          <a:p>
            <a:pPr>
              <a:buFont typeface="Wingdings" panose="05000000000000000000" pitchFamily="2" charset="2"/>
              <a:buChar char="Ø"/>
            </a:pPr>
            <a:r>
              <a:rPr lang="fr-FR" sz="2400" dirty="0" smtClean="0"/>
              <a:t>En utilisant le DOM</a:t>
            </a:r>
          </a:p>
          <a:p>
            <a:pPr lvl="1">
              <a:buFont typeface="Wingdings" panose="05000000000000000000" pitchFamily="2" charset="2"/>
              <a:buChar char="Ø"/>
            </a:pPr>
            <a:r>
              <a:rPr lang="fr-FR" sz="2000" dirty="0" smtClean="0"/>
              <a:t>En utilisant l’ancienne méthode (DOM-0), ceci est fait en affectant à l’attribut </a:t>
            </a:r>
            <a:r>
              <a:rPr lang="fr-FR" sz="2000" dirty="0" err="1">
                <a:solidFill>
                  <a:srgbClr val="FF0000"/>
                </a:solidFill>
              </a:rPr>
              <a:t>on</a:t>
            </a:r>
            <a:r>
              <a:rPr lang="fr-FR" sz="2000" dirty="0" err="1">
                <a:solidFill>
                  <a:schemeClr val="accent1"/>
                </a:solidFill>
              </a:rPr>
              <a:t>event</a:t>
            </a:r>
            <a:r>
              <a:rPr lang="fr-FR" sz="2000" dirty="0"/>
              <a:t> </a:t>
            </a:r>
            <a:r>
              <a:rPr lang="fr-FR" sz="2000" dirty="0" smtClean="0"/>
              <a:t>de </a:t>
            </a:r>
            <a:r>
              <a:rPr lang="fr-FR" sz="2000" dirty="0" smtClean="0">
                <a:solidFill>
                  <a:schemeClr val="tx2"/>
                </a:solidFill>
              </a:rPr>
              <a:t>l’élément à traiter </a:t>
            </a:r>
            <a:r>
              <a:rPr lang="fr-FR" sz="2000" dirty="0" smtClean="0"/>
              <a:t>la </a:t>
            </a:r>
            <a:r>
              <a:rPr lang="fr-FR" sz="2000" dirty="0" smtClean="0">
                <a:solidFill>
                  <a:schemeClr val="accent1"/>
                </a:solidFill>
              </a:rPr>
              <a:t>fonction à exécuter</a:t>
            </a:r>
            <a:r>
              <a:rPr lang="fr-FR" sz="2000" dirty="0" smtClean="0"/>
              <a:t>.</a:t>
            </a:r>
          </a:p>
          <a:p>
            <a:pPr lvl="1">
              <a:buFont typeface="Wingdings" panose="05000000000000000000" pitchFamily="2" charset="2"/>
              <a:buChar char="Ø"/>
            </a:pPr>
            <a:endParaRPr lang="fr-FR" sz="2000" dirty="0"/>
          </a:p>
          <a:p>
            <a:pPr lvl="1">
              <a:buFont typeface="Wingdings" panose="05000000000000000000" pitchFamily="2" charset="2"/>
              <a:buChar char="Ø"/>
            </a:pPr>
            <a:r>
              <a:rPr lang="fr-FR" sz="2000" dirty="0" smtClean="0"/>
              <a:t>En utilisant le DOM-2 et la méthode </a:t>
            </a:r>
            <a:r>
              <a:rPr lang="fr-FR" sz="2000" b="1" dirty="0" err="1" smtClean="0">
                <a:solidFill>
                  <a:schemeClr val="tx2"/>
                </a:solidFill>
              </a:rPr>
              <a:t>addEventListner</a:t>
            </a:r>
            <a:r>
              <a:rPr lang="fr-FR" sz="2000" b="1" dirty="0" smtClean="0">
                <a:solidFill>
                  <a:schemeClr val="tx2"/>
                </a:solidFill>
              </a:rPr>
              <a:t>()</a:t>
            </a:r>
          </a:p>
          <a:p>
            <a:pPr marL="914400" lvl="2" indent="0">
              <a:buNone/>
            </a:pPr>
            <a:endParaRPr lang="fr-FR" sz="1600" dirty="0"/>
          </a:p>
        </p:txBody>
      </p:sp>
    </p:spTree>
    <p:extLst>
      <p:ext uri="{BB962C8B-B14F-4D97-AF65-F5344CB8AC3E}">
        <p14:creationId xmlns:p14="http://schemas.microsoft.com/office/powerpoint/2010/main" val="3360992174"/>
      </p:ext>
    </p:extLst>
  </p:cSld>
  <p:clrMapOvr>
    <a:masterClrMapping/>
  </p:clrMapOvr>
  <p:transition advClick="0"/>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91</a:t>
            </a:fld>
            <a:endParaRPr lang="fr-FR"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1991706" y="3072688"/>
            <a:ext cx="4968875" cy="92853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lvl="1" algn="ctr" fontAlgn="auto">
              <a:spcAft>
                <a:spcPts val="0"/>
              </a:spcAft>
              <a:defRPr/>
            </a:pPr>
            <a:r>
              <a:rPr lang="fr-FR" sz="3100" dirty="0"/>
              <a:t>Gestion des évènements </a:t>
            </a:r>
            <a:r>
              <a:rPr lang="fr-FR" sz="3100" dirty="0" smtClean="0"/>
              <a:t>: DOM-0</a:t>
            </a:r>
            <a:endParaRPr lang="fr-FR" sz="31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numéro de diapositive 15"/>
          <p:cNvSpPr txBox="1">
            <a:spLocks/>
          </p:cNvSpPr>
          <p:nvPr/>
        </p:nvSpPr>
        <p:spPr>
          <a:xfrm>
            <a:off x="6967326" y="6356365"/>
            <a:ext cx="2268432" cy="365125"/>
          </a:xfrm>
          <a:prstGeom prst="rect">
            <a:avLst/>
          </a:prstGeom>
        </p:spPr>
        <p:txBody>
          <a:bodyPr vert="horz" lIns="91440" tIns="45720" rIns="91440" bIns="45720" rtlCol="0" anchor="ctr"/>
          <a:lstStyle>
            <a:defPPr>
              <a:defRPr lang="fr-FR"/>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fld id="{BA2BE2E8-56B9-4ECB-897B-EBD0948C25EC}" type="slidenum">
              <a:rPr lang="fr-BE" smtClean="0"/>
              <a:pPr>
                <a:defRPr/>
              </a:pPr>
              <a:t>91</a:t>
            </a:fld>
            <a:endParaRPr lang="fr-BE"/>
          </a:p>
        </p:txBody>
      </p:sp>
      <p:sp>
        <p:nvSpPr>
          <p:cNvPr id="11" name="ZoneTexte 10"/>
          <p:cNvSpPr txBox="1"/>
          <p:nvPr/>
        </p:nvSpPr>
        <p:spPr>
          <a:xfrm>
            <a:off x="4428877" y="901169"/>
            <a:ext cx="5266887" cy="2554545"/>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000" b="1" dirty="0">
                <a:solidFill>
                  <a:srgbClr val="000080"/>
                </a:solidFill>
                <a:latin typeface="Courier New" panose="02070309020205020404" pitchFamily="49" charset="0"/>
                <a:cs typeface="Courier New" panose="02070309020205020404" pitchFamily="49" charset="0"/>
              </a:rPr>
              <a:t>var </a:t>
            </a:r>
            <a:r>
              <a:rPr lang="fr-FR" altLang="fr-FR" sz="1000" b="1" i="1" dirty="0" err="1">
                <a:solidFill>
                  <a:srgbClr val="660E7A"/>
                </a:solidFill>
                <a:latin typeface="Courier New" panose="02070309020205020404" pitchFamily="49" charset="0"/>
                <a:cs typeface="Courier New" panose="02070309020205020404" pitchFamily="49" charset="0"/>
              </a:rPr>
              <a:t>nod</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err="1">
                <a:solidFill>
                  <a:srgbClr val="660E7A"/>
                </a:solidFill>
                <a:latin typeface="Courier New" panose="02070309020205020404" pitchFamily="49" charset="0"/>
                <a:cs typeface="Courier New" panose="02070309020205020404" pitchFamily="49" charset="0"/>
              </a:rPr>
              <a:t>document</a:t>
            </a:r>
            <a:r>
              <a:rPr lang="fr-FR" altLang="fr-FR" sz="1000" dirty="0" err="1">
                <a:solidFill>
                  <a:srgbClr val="000000"/>
                </a:solidFill>
                <a:latin typeface="Courier New" panose="02070309020205020404" pitchFamily="49" charset="0"/>
                <a:cs typeface="Courier New" panose="02070309020205020404" pitchFamily="49" charset="0"/>
              </a:rPr>
              <a:t>.</a:t>
            </a:r>
            <a:r>
              <a:rPr lang="fr-FR" altLang="fr-FR" sz="1000" dirty="0" err="1">
                <a:solidFill>
                  <a:srgbClr val="7A7A43"/>
                </a:solidFill>
                <a:latin typeface="Courier New" panose="02070309020205020404" pitchFamily="49" charset="0"/>
                <a:cs typeface="Courier New" panose="02070309020205020404" pitchFamily="49" charset="0"/>
              </a:rPr>
              <a:t>getElementById</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"item"</a:t>
            </a: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b="1" i="1" dirty="0" err="1">
                <a:solidFill>
                  <a:srgbClr val="660E7A"/>
                </a:solidFill>
                <a:latin typeface="Courier New" panose="02070309020205020404" pitchFamily="49" charset="0"/>
                <a:cs typeface="Courier New" panose="02070309020205020404" pitchFamily="49" charset="0"/>
              </a:rPr>
              <a:t>nod</a:t>
            </a:r>
            <a:r>
              <a:rPr lang="fr-FR" altLang="fr-FR" sz="1000" dirty="0" err="1">
                <a:solidFill>
                  <a:srgbClr val="000000"/>
                </a:solidFill>
                <a:latin typeface="Courier New" panose="02070309020205020404" pitchFamily="49" charset="0"/>
                <a:cs typeface="Courier New" panose="02070309020205020404" pitchFamily="49" charset="0"/>
              </a:rPr>
              <a:t>.</a:t>
            </a:r>
            <a:r>
              <a:rPr lang="fr-FR" altLang="fr-FR" sz="1000" dirty="0" err="1">
                <a:solidFill>
                  <a:srgbClr val="7A7A43"/>
                </a:solidFill>
                <a:latin typeface="Courier New" panose="02070309020205020404" pitchFamily="49" charset="0"/>
                <a:cs typeface="Courier New" panose="02070309020205020404" pitchFamily="49" charset="0"/>
              </a:rPr>
              <a:t>onclick</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err="1">
                <a:solidFill>
                  <a:srgbClr val="000080"/>
                </a:solidFill>
                <a:latin typeface="Courier New" panose="02070309020205020404" pitchFamily="49" charset="0"/>
                <a:cs typeface="Courier New" panose="02070309020205020404" pitchFamily="49" charset="0"/>
              </a:rPr>
              <a:t>function</a:t>
            </a:r>
            <a:r>
              <a:rPr lang="fr-FR" altLang="fr-FR" sz="1000" b="1" dirty="0">
                <a:solidFill>
                  <a:srgbClr val="000080"/>
                </a:solidFill>
                <a:latin typeface="Courier New" panose="02070309020205020404" pitchFamily="49" charset="0"/>
                <a:cs typeface="Courier New" panose="02070309020205020404" pitchFamily="49" charset="0"/>
              </a:rPr>
              <a:t> </a:t>
            </a:r>
            <a:r>
              <a:rPr lang="fr-FR" altLang="fr-FR" sz="1000" dirty="0" smtClean="0">
                <a:solidFill>
                  <a:srgbClr val="000000"/>
                </a:solidFill>
                <a:latin typeface="Courier New" panose="02070309020205020404" pitchFamily="49" charset="0"/>
                <a:cs typeface="Courier New" panose="02070309020205020404" pitchFamily="49" charset="0"/>
              </a:rPr>
              <a:t>(){</a:t>
            </a:r>
            <a:r>
              <a:rPr lang="fr-FR" altLang="fr-FR" sz="1000" dirty="0">
                <a:solidFill>
                  <a:srgbClr val="000000"/>
                </a:solidFill>
                <a:latin typeface="Courier New" panose="02070309020205020404" pitchFamily="49" charset="0"/>
                <a:cs typeface="Courier New" panose="02070309020205020404" pitchFamily="49" charset="0"/>
              </a:rPr>
              <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dirty="0" smtClean="0">
                <a:solidFill>
                  <a:srgbClr val="000000"/>
                </a:solidFill>
                <a:latin typeface="Courier New" panose="02070309020205020404" pitchFamily="49" charset="0"/>
                <a:cs typeface="Courier New" panose="02070309020205020404" pitchFamily="49" charset="0"/>
              </a:rPr>
              <a:t> </a:t>
            </a:r>
            <a:r>
              <a:rPr lang="fr-FR" altLang="fr-FR" sz="1000" b="1" dirty="0" smtClean="0">
                <a:solidFill>
                  <a:srgbClr val="660E7A"/>
                </a:solidFill>
                <a:latin typeface="Courier New" panose="02070309020205020404" pitchFamily="49" charset="0"/>
                <a:cs typeface="Courier New" panose="02070309020205020404" pitchFamily="49" charset="0"/>
              </a:rPr>
              <a:t>console</a:t>
            </a:r>
            <a:r>
              <a:rPr lang="fr-FR" altLang="fr-FR" sz="1000" dirty="0" smtClean="0">
                <a:solidFill>
                  <a:srgbClr val="000000"/>
                </a:solidFill>
                <a:latin typeface="Courier New" panose="02070309020205020404" pitchFamily="49" charset="0"/>
                <a:cs typeface="Courier New" panose="02070309020205020404" pitchFamily="49" charset="0"/>
              </a:rPr>
              <a:t>.</a:t>
            </a:r>
            <a:r>
              <a:rPr lang="fr-FR" altLang="fr-FR" sz="1000" dirty="0" smtClean="0">
                <a:solidFill>
                  <a:srgbClr val="7A7A43"/>
                </a:solidFill>
                <a:latin typeface="Courier New" panose="02070309020205020404" pitchFamily="49" charset="0"/>
                <a:cs typeface="Courier New" panose="02070309020205020404" pitchFamily="49" charset="0"/>
              </a:rPr>
              <a:t>log</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'Bonjour je suis l</a:t>
            </a:r>
            <a:r>
              <a:rPr lang="fr-FR" altLang="fr-FR" sz="1000" b="1" dirty="0">
                <a:solidFill>
                  <a:srgbClr val="00008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objet'</a:t>
            </a: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b="1" dirty="0">
                <a:solidFill>
                  <a:srgbClr val="000080"/>
                </a:solidFill>
                <a:latin typeface="Courier New" panose="02070309020205020404" pitchFamily="49" charset="0"/>
                <a:cs typeface="Courier New" panose="02070309020205020404" pitchFamily="49" charset="0"/>
              </a:rPr>
              <a:t>this</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dirty="0" err="1">
                <a:solidFill>
                  <a:srgbClr val="000000"/>
                </a:solidFill>
                <a:latin typeface="Courier New" panose="02070309020205020404" pitchFamily="49" charset="0"/>
                <a:cs typeface="Courier New" panose="02070309020205020404" pitchFamily="49" charset="0"/>
              </a:rPr>
              <a:t>nodeName</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'et mon contenu est : '</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err="1">
                <a:solidFill>
                  <a:srgbClr val="000080"/>
                </a:solidFill>
                <a:latin typeface="Courier New" panose="02070309020205020404" pitchFamily="49" charset="0"/>
                <a:cs typeface="Courier New" panose="02070309020205020404" pitchFamily="49" charset="0"/>
              </a:rPr>
              <a:t>this</a:t>
            </a:r>
            <a:r>
              <a:rPr lang="fr-FR" altLang="fr-FR" sz="1000" dirty="0" err="1">
                <a:solidFill>
                  <a:srgbClr val="000000"/>
                </a:solidFill>
                <a:latin typeface="Courier New" panose="02070309020205020404" pitchFamily="49" charset="0"/>
                <a:cs typeface="Courier New" panose="02070309020205020404" pitchFamily="49" charset="0"/>
              </a:rPr>
              <a:t>.innerHTML</a:t>
            </a: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b="1" i="1" dirty="0" err="1">
                <a:solidFill>
                  <a:srgbClr val="660E7A"/>
                </a:solidFill>
                <a:latin typeface="Courier New" panose="02070309020205020404" pitchFamily="49" charset="0"/>
                <a:cs typeface="Courier New" panose="02070309020205020404" pitchFamily="49" charset="0"/>
              </a:rPr>
              <a:t>nod</a:t>
            </a:r>
            <a:r>
              <a:rPr lang="fr-FR" altLang="fr-FR" sz="1000" dirty="0" err="1">
                <a:solidFill>
                  <a:srgbClr val="000000"/>
                </a:solidFill>
                <a:latin typeface="Courier New" panose="02070309020205020404" pitchFamily="49" charset="0"/>
                <a:cs typeface="Courier New" panose="02070309020205020404" pitchFamily="49" charset="0"/>
              </a:rPr>
              <a:t>.</a:t>
            </a:r>
            <a:r>
              <a:rPr lang="fr-FR" altLang="fr-FR" sz="1000" dirty="0" err="1">
                <a:solidFill>
                  <a:srgbClr val="7A7A43"/>
                </a:solidFill>
                <a:latin typeface="Courier New" panose="02070309020205020404" pitchFamily="49" charset="0"/>
                <a:cs typeface="Courier New" panose="02070309020205020404" pitchFamily="49" charset="0"/>
              </a:rPr>
              <a:t>onmouseover</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err="1">
                <a:solidFill>
                  <a:srgbClr val="000080"/>
                </a:solidFill>
                <a:latin typeface="Courier New" panose="02070309020205020404" pitchFamily="49" charset="0"/>
                <a:cs typeface="Courier New" panose="02070309020205020404" pitchFamily="49" charset="0"/>
              </a:rPr>
              <a:t>function</a:t>
            </a: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b="1" dirty="0" smtClean="0">
                <a:solidFill>
                  <a:srgbClr val="660E7A"/>
                </a:solidFill>
                <a:latin typeface="Courier New" panose="02070309020205020404" pitchFamily="49" charset="0"/>
                <a:cs typeface="Courier New" panose="02070309020205020404" pitchFamily="49" charset="0"/>
              </a:rPr>
              <a:t>console</a:t>
            </a:r>
            <a:r>
              <a:rPr lang="fr-FR" altLang="fr-FR" sz="1000" dirty="0" smtClean="0">
                <a:solidFill>
                  <a:srgbClr val="000000"/>
                </a:solidFill>
                <a:latin typeface="Courier New" panose="02070309020205020404" pitchFamily="49" charset="0"/>
                <a:cs typeface="Courier New" panose="02070309020205020404" pitchFamily="49" charset="0"/>
              </a:rPr>
              <a:t>.</a:t>
            </a:r>
            <a:r>
              <a:rPr lang="fr-FR" altLang="fr-FR" sz="1000" dirty="0" smtClean="0">
                <a:solidFill>
                  <a:srgbClr val="7A7A43"/>
                </a:solidFill>
                <a:latin typeface="Courier New" panose="02070309020205020404" pitchFamily="49" charset="0"/>
                <a:cs typeface="Courier New" panose="02070309020205020404" pitchFamily="49" charset="0"/>
              </a:rPr>
              <a:t>log</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'Tu viens d</a:t>
            </a:r>
            <a:r>
              <a:rPr lang="fr-FR" altLang="fr-FR" sz="1000" b="1" dirty="0">
                <a:solidFill>
                  <a:srgbClr val="00008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accéder à l</a:t>
            </a:r>
            <a:r>
              <a:rPr lang="fr-FR" altLang="fr-FR" sz="1000" b="1" dirty="0">
                <a:solidFill>
                  <a:srgbClr val="00008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élément </a:t>
            </a:r>
            <a:r>
              <a:rPr lang="fr-FR" altLang="fr-FR" sz="1000" b="1" dirty="0" smtClean="0">
                <a:solidFill>
                  <a:srgbClr val="008000"/>
                </a:solidFill>
                <a:latin typeface="Courier New" panose="02070309020205020404" pitchFamily="49" charset="0"/>
                <a:cs typeface="Courier New" panose="02070309020205020404" pitchFamily="49" charset="0"/>
              </a:rPr>
              <a:t>'</a:t>
            </a:r>
            <a:r>
              <a:rPr lang="fr-FR" altLang="fr-FR" sz="1000" dirty="0" smtClean="0">
                <a:solidFill>
                  <a:srgbClr val="000000"/>
                </a:solidFill>
                <a:latin typeface="Courier New" panose="02070309020205020404" pitchFamily="49" charset="0"/>
                <a:cs typeface="Courier New" panose="02070309020205020404" pitchFamily="49" charset="0"/>
              </a:rPr>
              <a:t>+</a:t>
            </a:r>
            <a:r>
              <a:rPr lang="fr-FR" altLang="fr-FR" sz="1000" b="1" dirty="0" err="1" smtClean="0">
                <a:solidFill>
                  <a:srgbClr val="000080"/>
                </a:solidFill>
                <a:latin typeface="Courier New" panose="02070309020205020404" pitchFamily="49" charset="0"/>
                <a:cs typeface="Courier New" panose="02070309020205020404" pitchFamily="49" charset="0"/>
              </a:rPr>
              <a:t>this</a:t>
            </a:r>
            <a:r>
              <a:rPr lang="fr-FR" altLang="fr-FR" sz="1000" dirty="0" err="1" smtClean="0">
                <a:solidFill>
                  <a:srgbClr val="000000"/>
                </a:solidFill>
                <a:latin typeface="Courier New" panose="02070309020205020404" pitchFamily="49" charset="0"/>
                <a:cs typeface="Courier New" panose="02070309020205020404" pitchFamily="49" charset="0"/>
              </a:rPr>
              <a:t>.nodeName</a:t>
            </a: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b="1" i="1" dirty="0" err="1">
                <a:solidFill>
                  <a:srgbClr val="660E7A"/>
                </a:solidFill>
                <a:latin typeface="Courier New" panose="02070309020205020404" pitchFamily="49" charset="0"/>
                <a:cs typeface="Courier New" panose="02070309020205020404" pitchFamily="49" charset="0"/>
              </a:rPr>
              <a:t>nod</a:t>
            </a:r>
            <a:r>
              <a:rPr lang="fr-FR" altLang="fr-FR" sz="1000" dirty="0" err="1">
                <a:solidFill>
                  <a:srgbClr val="000000"/>
                </a:solidFill>
                <a:latin typeface="Courier New" panose="02070309020205020404" pitchFamily="49" charset="0"/>
                <a:cs typeface="Courier New" panose="02070309020205020404" pitchFamily="49" charset="0"/>
              </a:rPr>
              <a:t>.</a:t>
            </a:r>
            <a:r>
              <a:rPr lang="fr-FR" altLang="fr-FR" sz="1000" dirty="0" err="1">
                <a:solidFill>
                  <a:srgbClr val="7A7A43"/>
                </a:solidFill>
                <a:latin typeface="Courier New" panose="02070309020205020404" pitchFamily="49" charset="0"/>
                <a:cs typeface="Courier New" panose="02070309020205020404" pitchFamily="49" charset="0"/>
              </a:rPr>
              <a:t>onmouseout</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err="1">
                <a:solidFill>
                  <a:srgbClr val="000080"/>
                </a:solidFill>
                <a:latin typeface="Courier New" panose="02070309020205020404" pitchFamily="49" charset="0"/>
                <a:cs typeface="Courier New" panose="02070309020205020404" pitchFamily="49" charset="0"/>
              </a:rPr>
              <a:t>function</a:t>
            </a: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b="1" dirty="0" smtClean="0">
                <a:solidFill>
                  <a:srgbClr val="660E7A"/>
                </a:solidFill>
                <a:latin typeface="Courier New" panose="02070309020205020404" pitchFamily="49" charset="0"/>
                <a:cs typeface="Courier New" panose="02070309020205020404" pitchFamily="49" charset="0"/>
              </a:rPr>
              <a:t>console</a:t>
            </a:r>
            <a:r>
              <a:rPr lang="fr-FR" altLang="fr-FR" sz="1000" dirty="0" smtClean="0">
                <a:solidFill>
                  <a:srgbClr val="000000"/>
                </a:solidFill>
                <a:latin typeface="Courier New" panose="02070309020205020404" pitchFamily="49" charset="0"/>
                <a:cs typeface="Courier New" panose="02070309020205020404" pitchFamily="49" charset="0"/>
              </a:rPr>
              <a:t>.</a:t>
            </a:r>
            <a:r>
              <a:rPr lang="fr-FR" altLang="fr-FR" sz="1000" dirty="0" smtClean="0">
                <a:solidFill>
                  <a:srgbClr val="7A7A43"/>
                </a:solidFill>
                <a:latin typeface="Courier New" panose="02070309020205020404" pitchFamily="49" charset="0"/>
                <a:cs typeface="Courier New" panose="02070309020205020404" pitchFamily="49" charset="0"/>
              </a:rPr>
              <a:t>log</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'Tu viens de sortir de l</a:t>
            </a:r>
            <a:r>
              <a:rPr lang="fr-FR" altLang="fr-FR" sz="1000" b="1" dirty="0">
                <a:solidFill>
                  <a:srgbClr val="00008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élément '</a:t>
            </a: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b="1" dirty="0" err="1">
                <a:solidFill>
                  <a:srgbClr val="000080"/>
                </a:solidFill>
                <a:latin typeface="Courier New" panose="02070309020205020404" pitchFamily="49" charset="0"/>
                <a:cs typeface="Courier New" panose="02070309020205020404" pitchFamily="49" charset="0"/>
              </a:rPr>
              <a:t>this</a:t>
            </a:r>
            <a:r>
              <a:rPr lang="fr-FR" altLang="fr-FR" sz="1000" dirty="0" err="1">
                <a:solidFill>
                  <a:srgbClr val="000000"/>
                </a:solidFill>
                <a:latin typeface="Courier New" panose="02070309020205020404" pitchFamily="49" charset="0"/>
                <a:cs typeface="Courier New" panose="02070309020205020404" pitchFamily="49" charset="0"/>
              </a:rPr>
              <a:t>.nodeName</a:t>
            </a: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b="1" dirty="0">
                <a:solidFill>
                  <a:srgbClr val="008000"/>
                </a:solidFill>
                <a:latin typeface="Courier New" panose="02070309020205020404" pitchFamily="49" charset="0"/>
                <a:cs typeface="Courier New" panose="02070309020205020404" pitchFamily="49" charset="0"/>
              </a:rPr>
              <a:t>' 1ere version'</a:t>
            </a: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b="1" i="1" dirty="0" err="1">
                <a:solidFill>
                  <a:srgbClr val="660E7A"/>
                </a:solidFill>
                <a:latin typeface="Courier New" panose="02070309020205020404" pitchFamily="49" charset="0"/>
                <a:cs typeface="Courier New" panose="02070309020205020404" pitchFamily="49" charset="0"/>
              </a:rPr>
              <a:t>nod</a:t>
            </a:r>
            <a:r>
              <a:rPr lang="fr-FR" altLang="fr-FR" sz="1000" dirty="0" err="1">
                <a:solidFill>
                  <a:srgbClr val="000000"/>
                </a:solidFill>
                <a:latin typeface="Courier New" panose="02070309020205020404" pitchFamily="49" charset="0"/>
                <a:cs typeface="Courier New" panose="02070309020205020404" pitchFamily="49" charset="0"/>
              </a:rPr>
              <a:t>.</a:t>
            </a:r>
            <a:r>
              <a:rPr lang="fr-FR" altLang="fr-FR" sz="1000" dirty="0" err="1">
                <a:solidFill>
                  <a:srgbClr val="7A7A43"/>
                </a:solidFill>
                <a:latin typeface="Courier New" panose="02070309020205020404" pitchFamily="49" charset="0"/>
                <a:cs typeface="Courier New" panose="02070309020205020404" pitchFamily="49" charset="0"/>
              </a:rPr>
              <a:t>onmouseout</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err="1">
                <a:solidFill>
                  <a:srgbClr val="000080"/>
                </a:solidFill>
                <a:latin typeface="Courier New" panose="02070309020205020404" pitchFamily="49" charset="0"/>
                <a:cs typeface="Courier New" panose="02070309020205020404" pitchFamily="49" charset="0"/>
              </a:rPr>
              <a:t>function</a:t>
            </a: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b="1" dirty="0" smtClean="0">
                <a:solidFill>
                  <a:srgbClr val="660E7A"/>
                </a:solidFill>
                <a:latin typeface="Courier New" panose="02070309020205020404" pitchFamily="49" charset="0"/>
                <a:cs typeface="Courier New" panose="02070309020205020404" pitchFamily="49" charset="0"/>
              </a:rPr>
              <a:t>console</a:t>
            </a:r>
            <a:r>
              <a:rPr lang="fr-FR" altLang="fr-FR" sz="1000" dirty="0" smtClean="0">
                <a:solidFill>
                  <a:srgbClr val="000000"/>
                </a:solidFill>
                <a:latin typeface="Courier New" panose="02070309020205020404" pitchFamily="49" charset="0"/>
                <a:cs typeface="Courier New" panose="02070309020205020404" pitchFamily="49" charset="0"/>
              </a:rPr>
              <a:t>.</a:t>
            </a:r>
            <a:r>
              <a:rPr lang="fr-FR" altLang="fr-FR" sz="1000" dirty="0" smtClean="0">
                <a:solidFill>
                  <a:srgbClr val="7A7A43"/>
                </a:solidFill>
                <a:latin typeface="Courier New" panose="02070309020205020404" pitchFamily="49" charset="0"/>
                <a:cs typeface="Courier New" panose="02070309020205020404" pitchFamily="49" charset="0"/>
              </a:rPr>
              <a:t>log</a:t>
            </a:r>
            <a:r>
              <a:rPr lang="fr-FR" altLang="fr-FR" sz="1000" dirty="0">
                <a:solidFill>
                  <a:srgbClr val="00000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'Tu viens de sortir de l</a:t>
            </a:r>
            <a:r>
              <a:rPr lang="fr-FR" altLang="fr-FR" sz="1000" b="1" dirty="0">
                <a:solidFill>
                  <a:srgbClr val="000080"/>
                </a:solidFill>
                <a:latin typeface="Courier New" panose="02070309020205020404" pitchFamily="49" charset="0"/>
                <a:cs typeface="Courier New" panose="02070309020205020404" pitchFamily="49" charset="0"/>
              </a:rPr>
              <a:t>\'</a:t>
            </a:r>
            <a:r>
              <a:rPr lang="fr-FR" altLang="fr-FR" sz="1000" b="1" dirty="0">
                <a:solidFill>
                  <a:srgbClr val="008000"/>
                </a:solidFill>
                <a:latin typeface="Courier New" panose="02070309020205020404" pitchFamily="49" charset="0"/>
                <a:cs typeface="Courier New" panose="02070309020205020404" pitchFamily="49" charset="0"/>
              </a:rPr>
              <a:t>élément '</a:t>
            </a:r>
            <a:r>
              <a:rPr lang="fr-FR" altLang="fr-FR" sz="1000" dirty="0">
                <a:solidFill>
                  <a:srgbClr val="000000"/>
                </a:solidFill>
                <a:latin typeface="Courier New" panose="02070309020205020404" pitchFamily="49" charset="0"/>
                <a:cs typeface="Courier New" panose="02070309020205020404" pitchFamily="49" charset="0"/>
              </a:rPr>
              <a:t>+ </a:t>
            </a:r>
            <a:r>
              <a:rPr lang="fr-FR" altLang="fr-FR" sz="1000" b="1" dirty="0" err="1">
                <a:solidFill>
                  <a:srgbClr val="000080"/>
                </a:solidFill>
                <a:latin typeface="Courier New" panose="02070309020205020404" pitchFamily="49" charset="0"/>
                <a:cs typeface="Courier New" panose="02070309020205020404" pitchFamily="49" charset="0"/>
              </a:rPr>
              <a:t>this</a:t>
            </a:r>
            <a:r>
              <a:rPr lang="fr-FR" altLang="fr-FR" sz="1000" dirty="0" err="1">
                <a:solidFill>
                  <a:srgbClr val="000000"/>
                </a:solidFill>
                <a:latin typeface="Courier New" panose="02070309020205020404" pitchFamily="49" charset="0"/>
                <a:cs typeface="Courier New" panose="02070309020205020404" pitchFamily="49" charset="0"/>
              </a:rPr>
              <a:t>.nodeName</a:t>
            </a:r>
            <a:r>
              <a:rPr lang="fr-FR" altLang="fr-FR" sz="1000" dirty="0">
                <a:solidFill>
                  <a:srgbClr val="000000"/>
                </a:solidFill>
                <a:latin typeface="Courier New" panose="02070309020205020404" pitchFamily="49" charset="0"/>
                <a:cs typeface="Courier New" panose="02070309020205020404" pitchFamily="49" charset="0"/>
              </a:rPr>
              <a:t> + </a:t>
            </a:r>
            <a:r>
              <a:rPr lang="fr-FR" altLang="fr-FR" sz="1000" b="1" dirty="0">
                <a:solidFill>
                  <a:srgbClr val="008000"/>
                </a:solidFill>
                <a:latin typeface="Courier New" panose="02070309020205020404" pitchFamily="49" charset="0"/>
                <a:cs typeface="Courier New" panose="02070309020205020404" pitchFamily="49" charset="0"/>
              </a:rPr>
              <a:t>' 2eme version'</a:t>
            </a:r>
            <a:r>
              <a:rPr lang="fr-FR" altLang="fr-FR" sz="1000" dirty="0">
                <a:solidFill>
                  <a:srgbClr val="000000"/>
                </a:solidFill>
                <a:latin typeface="Courier New" panose="02070309020205020404" pitchFamily="49" charset="0"/>
                <a:cs typeface="Courier New" panose="02070309020205020404" pitchFamily="49" charset="0"/>
              </a:rPr>
              <a:t>);</a:t>
            </a:r>
            <a:br>
              <a:rPr lang="fr-FR" altLang="fr-FR" sz="1000" dirty="0">
                <a:solidFill>
                  <a:srgbClr val="000000"/>
                </a:solidFill>
                <a:latin typeface="Courier New" panose="02070309020205020404" pitchFamily="49" charset="0"/>
                <a:cs typeface="Courier New" panose="02070309020205020404" pitchFamily="49" charset="0"/>
              </a:rPr>
            </a:br>
            <a:r>
              <a:rPr lang="fr-FR" altLang="fr-FR" sz="1000" dirty="0">
                <a:solidFill>
                  <a:srgbClr val="000000"/>
                </a:solidFill>
                <a:latin typeface="Courier New" panose="02070309020205020404" pitchFamily="49" charset="0"/>
                <a:cs typeface="Courier New" panose="02070309020205020404" pitchFamily="49" charset="0"/>
              </a:rPr>
              <a:t>}</a:t>
            </a:r>
            <a:endParaRPr lang="fr-FR" altLang="fr-FR" sz="1000" dirty="0">
              <a:latin typeface="Arial" panose="020B0604020202020204" pitchFamily="34" charset="0"/>
            </a:endParaRPr>
          </a:p>
        </p:txBody>
      </p:sp>
      <p:sp>
        <p:nvSpPr>
          <p:cNvPr id="12" name="ZoneTexte 11"/>
          <p:cNvSpPr txBox="1"/>
          <p:nvPr/>
        </p:nvSpPr>
        <p:spPr>
          <a:xfrm>
            <a:off x="1116509" y="908720"/>
            <a:ext cx="3243621" cy="3416320"/>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err="1">
                <a:solidFill>
                  <a:srgbClr val="008000"/>
                </a:solidFill>
                <a:latin typeface="Courier New" panose="02070309020205020404" pitchFamily="49" charset="0"/>
                <a:cs typeface="Courier New" panose="02070309020205020404" pitchFamily="49" charset="0"/>
              </a:rPr>
              <a:t>monMenu</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id=</a:t>
            </a:r>
            <a:r>
              <a:rPr lang="fr-FR" altLang="fr-FR" sz="1200" b="1" dirty="0">
                <a:solidFill>
                  <a:srgbClr val="008000"/>
                </a:solidFill>
                <a:latin typeface="Courier New" panose="02070309020205020404" pitchFamily="49" charset="0"/>
                <a:cs typeface="Courier New" panose="02070309020205020404" pitchFamily="49" charset="0"/>
              </a:rPr>
              <a:t>"item"</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&gt;menu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 </a:t>
            </a:r>
            <a:r>
              <a:rPr lang="fr-FR" altLang="fr-FR" sz="1200" b="1" dirty="0">
                <a:solidFill>
                  <a:srgbClr val="0000FF"/>
                </a:solidFill>
                <a:latin typeface="Courier New" panose="02070309020205020404" pitchFamily="49" charset="0"/>
                <a:cs typeface="Courier New" panose="02070309020205020404" pitchFamily="49" charset="0"/>
              </a:rPr>
              <a:t>class=</a:t>
            </a:r>
            <a:r>
              <a:rPr lang="fr-FR" altLang="fr-FR" sz="1200" b="1" dirty="0">
                <a:solidFill>
                  <a:srgbClr val="008000"/>
                </a:solidFill>
                <a:latin typeface="Courier New" panose="02070309020205020404" pitchFamily="49" charset="0"/>
                <a:cs typeface="Courier New" panose="02070309020205020404" pitchFamily="49" charset="0"/>
              </a:rPr>
              <a:t>"Pub"</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1&lt;/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&gt;Pub 2&lt;/</a:t>
            </a:r>
            <a:r>
              <a:rPr lang="fr-FR" altLang="fr-FR" sz="1200" b="1" dirty="0" err="1">
                <a:solidFill>
                  <a:srgbClr val="000080"/>
                </a:solidFill>
                <a:latin typeface="Courier New" panose="02070309020205020404" pitchFamily="49" charset="0"/>
                <a:cs typeface="Courier New" panose="02070309020205020404" pitchFamily="49" charset="0"/>
              </a:rPr>
              <a:t>span</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div</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 </a:t>
            </a:r>
            <a:r>
              <a:rPr lang="fr-FR" altLang="fr-FR" sz="1200" b="1" dirty="0" err="1">
                <a:solidFill>
                  <a:srgbClr val="0000FF"/>
                </a:solidFill>
                <a:latin typeface="Courier New" panose="02070309020205020404" pitchFamily="49" charset="0"/>
                <a:cs typeface="Courier New" panose="02070309020205020404" pitchFamily="49" charset="0"/>
              </a:rPr>
              <a:t>src</a:t>
            </a:r>
            <a:r>
              <a:rPr lang="fr-FR" altLang="fr-FR" sz="1200" b="1" dirty="0">
                <a:solidFill>
                  <a:srgbClr val="0000FF"/>
                </a:solidFill>
                <a:latin typeface="Courier New" panose="02070309020205020404" pitchFamily="49" charset="0"/>
                <a:cs typeface="Courier New" panose="02070309020205020404" pitchFamily="49" charset="0"/>
              </a:rPr>
              <a:t>=</a:t>
            </a:r>
            <a:r>
              <a:rPr lang="fr-FR" altLang="fr-FR" sz="1200" b="1" dirty="0">
                <a:solidFill>
                  <a:srgbClr val="008000"/>
                </a:solidFill>
                <a:latin typeface="Courier New" panose="02070309020205020404" pitchFamily="49" charset="0"/>
                <a:cs typeface="Courier New" panose="02070309020205020404" pitchFamily="49" charset="0"/>
              </a:rPr>
              <a:t>"</a:t>
            </a:r>
            <a:r>
              <a:rPr lang="fr-FR" altLang="fr-FR" sz="1200" b="1" dirty="0" smtClean="0">
                <a:solidFill>
                  <a:srgbClr val="008000"/>
                </a:solidFill>
                <a:latin typeface="Courier New" panose="02070309020205020404" pitchFamily="49" charset="0"/>
                <a:cs typeface="Courier New" panose="02070309020205020404" pitchFamily="49" charset="0"/>
              </a:rPr>
              <a:t>test14.js"</a:t>
            </a:r>
            <a:r>
              <a:rPr lang="fr-FR" altLang="fr-FR" sz="1200" dirty="0" smtClean="0">
                <a:solidFill>
                  <a:srgbClr val="000000"/>
                </a:solidFill>
                <a:latin typeface="Courier New" panose="02070309020205020404" pitchFamily="49" charset="0"/>
                <a:cs typeface="Courier New" panose="02070309020205020404" pitchFamily="49" charset="0"/>
              </a:rPr>
              <a:t>&gt;</a:t>
            </a:r>
          </a:p>
          <a:p>
            <a:pPr lvl="0" eaLnBrk="0" hangingPunct="0"/>
            <a:r>
              <a:rPr lang="fr-FR" altLang="fr-FR" sz="1200" dirty="0" smtClean="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script</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body</a:t>
            </a:r>
            <a:r>
              <a:rPr lang="fr-FR" altLang="fr-FR" sz="1200" dirty="0">
                <a:solidFill>
                  <a:srgbClr val="000000"/>
                </a:solidFill>
                <a:latin typeface="Courier New" panose="02070309020205020404" pitchFamily="49" charset="0"/>
                <a:cs typeface="Courier New" panose="02070309020205020404" pitchFamily="49" charset="0"/>
              </a:rPr>
              <a:t>&gt;</a:t>
            </a:r>
            <a:br>
              <a:rPr lang="fr-FR" altLang="fr-FR" sz="1200" dirty="0">
                <a:solidFill>
                  <a:srgbClr val="000000"/>
                </a:solidFill>
                <a:latin typeface="Courier New" panose="02070309020205020404" pitchFamily="49" charset="0"/>
                <a:cs typeface="Courier New" panose="02070309020205020404" pitchFamily="49" charset="0"/>
              </a:rPr>
            </a:br>
            <a:r>
              <a:rPr lang="fr-FR" altLang="fr-FR" sz="1200" dirty="0">
                <a:solidFill>
                  <a:srgbClr val="000000"/>
                </a:solidFill>
                <a:latin typeface="Courier New" panose="02070309020205020404" pitchFamily="49" charset="0"/>
                <a:cs typeface="Courier New" panose="02070309020205020404" pitchFamily="49" charset="0"/>
              </a:rPr>
              <a:t>&lt;/</a:t>
            </a:r>
            <a:r>
              <a:rPr lang="fr-FR" altLang="fr-FR" sz="1200" b="1" dirty="0">
                <a:solidFill>
                  <a:srgbClr val="000080"/>
                </a:solidFill>
                <a:latin typeface="Courier New" panose="02070309020205020404" pitchFamily="49" charset="0"/>
                <a:cs typeface="Courier New" panose="02070309020205020404" pitchFamily="49" charset="0"/>
              </a:rPr>
              <a:t>html</a:t>
            </a:r>
            <a:r>
              <a:rPr lang="fr-FR" altLang="fr-FR" sz="1200" dirty="0">
                <a:solidFill>
                  <a:srgbClr val="000000"/>
                </a:solidFill>
                <a:latin typeface="Courier New" panose="02070309020205020404" pitchFamily="49" charset="0"/>
                <a:cs typeface="Courier New" panose="02070309020205020404" pitchFamily="49" charset="0"/>
              </a:rPr>
              <a:t>&gt;</a:t>
            </a:r>
            <a:endParaRPr lang="fr-FR" altLang="fr-FR" sz="2800" dirty="0">
              <a:latin typeface="Arial" panose="020B0604020202020204" pitchFamily="34" charset="0"/>
            </a:endParaRPr>
          </a:p>
        </p:txBody>
      </p:sp>
      <p:sp>
        <p:nvSpPr>
          <p:cNvPr id="13" name="ZoneTexte 12"/>
          <p:cNvSpPr txBox="1"/>
          <p:nvPr/>
        </p:nvSpPr>
        <p:spPr>
          <a:xfrm>
            <a:off x="6157069" y="3196097"/>
            <a:ext cx="252028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test14.js</a:t>
            </a:r>
            <a:endParaRPr lang="fr-FR" dirty="0">
              <a:solidFill>
                <a:schemeClr val="tx1">
                  <a:lumMod val="50000"/>
                  <a:lumOff val="50000"/>
                </a:schemeClr>
              </a:solidFill>
              <a:latin typeface="Courier New" pitchFamily="49" charset="0"/>
              <a:cs typeface="Courier New" pitchFamily="49" charset="0"/>
            </a:endParaRPr>
          </a:p>
        </p:txBody>
      </p:sp>
      <p:sp>
        <p:nvSpPr>
          <p:cNvPr id="14" name="ZoneTexte 13"/>
          <p:cNvSpPr txBox="1"/>
          <p:nvPr/>
        </p:nvSpPr>
        <p:spPr>
          <a:xfrm>
            <a:off x="2411470" y="3955708"/>
            <a:ext cx="1948660" cy="369332"/>
          </a:xfrm>
          <a:prstGeom prst="rect">
            <a:avLst/>
          </a:prstGeom>
          <a:solidFill>
            <a:schemeClr val="bg1">
              <a:lumMod val="95000"/>
            </a:schemeClr>
          </a:solidFill>
          <a:ln>
            <a:solidFill>
              <a:srgbClr val="0070C0"/>
            </a:solidFill>
          </a:ln>
        </p:spPr>
        <p:txBody>
          <a:bodyPr wrap="square" rtlCol="0">
            <a:spAutoFit/>
          </a:bodyPr>
          <a:lstStyle/>
          <a:p>
            <a:r>
              <a:rPr lang="fr-FR" dirty="0" smtClean="0">
                <a:solidFill>
                  <a:schemeClr val="tx1">
                    <a:lumMod val="50000"/>
                    <a:lumOff val="50000"/>
                  </a:schemeClr>
                </a:solidFill>
                <a:latin typeface="Courier New" pitchFamily="49" charset="0"/>
                <a:cs typeface="Courier New" pitchFamily="49" charset="0"/>
              </a:rPr>
              <a:t>Element.html</a:t>
            </a:r>
            <a:endParaRPr lang="fr-FR" dirty="0">
              <a:solidFill>
                <a:schemeClr val="tx1">
                  <a:lumMod val="50000"/>
                  <a:lumOff val="50000"/>
                </a:schemeClr>
              </a:solidFill>
              <a:latin typeface="Courier New" pitchFamily="49" charset="0"/>
              <a:cs typeface="Courier New" pitchFamily="49" charset="0"/>
            </a:endParaRPr>
          </a:p>
        </p:txBody>
      </p:sp>
      <p:sp>
        <p:nvSpPr>
          <p:cNvPr id="16" name="Espace réservé du contenu 1"/>
          <p:cNvSpPr txBox="1">
            <a:spLocks/>
          </p:cNvSpPr>
          <p:nvPr/>
        </p:nvSpPr>
        <p:spPr bwMode="auto">
          <a:xfrm>
            <a:off x="1138291" y="4477127"/>
            <a:ext cx="3221840" cy="1941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fr-FR" sz="2400" dirty="0" smtClean="0">
                <a:solidFill>
                  <a:srgbClr val="FF0000"/>
                </a:solidFill>
              </a:rPr>
              <a:t>Inconvénients :</a:t>
            </a:r>
          </a:p>
          <a:p>
            <a:pPr marL="285750" indent="-285750" algn="just">
              <a:buFont typeface="Wingdings" panose="05000000000000000000" pitchFamily="2" charset="2"/>
              <a:buChar char="Ø"/>
            </a:pPr>
            <a:r>
              <a:rPr lang="fr-FR" sz="1600" dirty="0">
                <a:solidFill>
                  <a:srgbClr val="FF0000"/>
                </a:solidFill>
              </a:rPr>
              <a:t>Ancienne</a:t>
            </a:r>
            <a:r>
              <a:rPr lang="fr-FR" sz="1600" dirty="0">
                <a:solidFill>
                  <a:schemeClr val="tx1"/>
                </a:solidFill>
              </a:rPr>
              <a:t> </a:t>
            </a:r>
            <a:r>
              <a:rPr lang="fr-FR" sz="1600" dirty="0" smtClean="0">
                <a:solidFill>
                  <a:schemeClr val="tx1"/>
                </a:solidFill>
              </a:rPr>
              <a:t>version.</a:t>
            </a:r>
            <a:endParaRPr lang="fr-FR" sz="1600" dirty="0">
              <a:solidFill>
                <a:schemeClr val="tx1"/>
              </a:solidFill>
            </a:endParaRPr>
          </a:p>
          <a:p>
            <a:pPr marL="285750" indent="-285750" algn="just">
              <a:buFont typeface="Wingdings" panose="05000000000000000000" pitchFamily="2" charset="2"/>
              <a:buChar char="Ø"/>
            </a:pPr>
            <a:r>
              <a:rPr lang="fr-FR" sz="1600" dirty="0" smtClean="0">
                <a:solidFill>
                  <a:srgbClr val="FF0000"/>
                </a:solidFill>
              </a:rPr>
              <a:t>Impossibilité</a:t>
            </a:r>
            <a:r>
              <a:rPr lang="fr-FR" sz="1600" dirty="0" smtClean="0">
                <a:solidFill>
                  <a:schemeClr val="tx1"/>
                </a:solidFill>
              </a:rPr>
              <a:t> de créer </a:t>
            </a:r>
            <a:r>
              <a:rPr lang="fr-FR" sz="1600" dirty="0" smtClean="0">
                <a:solidFill>
                  <a:srgbClr val="FF0000"/>
                </a:solidFill>
              </a:rPr>
              <a:t>plusieurs</a:t>
            </a:r>
            <a:r>
              <a:rPr lang="fr-FR" sz="1600" dirty="0" smtClean="0">
                <a:solidFill>
                  <a:schemeClr val="tx1"/>
                </a:solidFill>
              </a:rPr>
              <a:t> fois le </a:t>
            </a:r>
            <a:r>
              <a:rPr lang="fr-FR" sz="1600" dirty="0" smtClean="0">
                <a:solidFill>
                  <a:srgbClr val="FF0000"/>
                </a:solidFill>
              </a:rPr>
              <a:t>même événement</a:t>
            </a:r>
            <a:r>
              <a:rPr lang="fr-FR" sz="1600" dirty="0" smtClean="0">
                <a:solidFill>
                  <a:schemeClr val="tx1"/>
                </a:solidFill>
              </a:rPr>
              <a:t>, si vous le créer plusieurs fois il n’</a:t>
            </a:r>
            <a:r>
              <a:rPr lang="fr-FR" sz="1600" dirty="0" err="1" smtClean="0">
                <a:solidFill>
                  <a:schemeClr val="tx1"/>
                </a:solidFill>
              </a:rPr>
              <a:t>executera</a:t>
            </a:r>
            <a:r>
              <a:rPr lang="fr-FR" sz="1600" dirty="0" smtClean="0">
                <a:solidFill>
                  <a:schemeClr val="tx1"/>
                </a:solidFill>
              </a:rPr>
              <a:t> que le dernier.</a:t>
            </a:r>
            <a:endParaRPr lang="fr-FR" sz="1600" dirty="0">
              <a:solidFill>
                <a:schemeClr val="tx1"/>
              </a:solidFill>
            </a:endParaRPr>
          </a:p>
        </p:txBody>
      </p:sp>
      <p:pic>
        <p:nvPicPr>
          <p:cNvPr id="17" name="Image 16"/>
          <p:cNvPicPr>
            <a:picLocks noChangeAspect="1"/>
          </p:cNvPicPr>
          <p:nvPr/>
        </p:nvPicPr>
        <p:blipFill>
          <a:blip r:embed="rId3"/>
          <a:stretch>
            <a:fillRect/>
          </a:stretch>
        </p:blipFill>
        <p:spPr>
          <a:xfrm>
            <a:off x="4428877" y="3590392"/>
            <a:ext cx="5232687" cy="2911668"/>
          </a:xfrm>
          <a:prstGeom prst="rect">
            <a:avLst/>
          </a:prstGeom>
        </p:spPr>
      </p:pic>
      <p:sp>
        <p:nvSpPr>
          <p:cNvPr id="18" name="ZoneTexte 17"/>
          <p:cNvSpPr txBox="1"/>
          <p:nvPr/>
        </p:nvSpPr>
        <p:spPr>
          <a:xfrm>
            <a:off x="5666501" y="6381328"/>
            <a:ext cx="2520280" cy="369332"/>
          </a:xfrm>
          <a:prstGeom prst="rect">
            <a:avLst/>
          </a:prstGeom>
          <a:solidFill>
            <a:schemeClr val="bg1">
              <a:lumMod val="95000"/>
            </a:schemeClr>
          </a:solidFill>
          <a:ln>
            <a:solidFill>
              <a:srgbClr val="0070C0"/>
            </a:solidFill>
          </a:ln>
        </p:spPr>
        <p:txBody>
          <a:bodyPr wrap="square" rtlCol="0">
            <a:spAutoFit/>
          </a:bodyPr>
          <a:lstStyle/>
          <a:p>
            <a:pPr algn="ctr"/>
            <a:r>
              <a:rPr lang="fr-FR" dirty="0" smtClean="0">
                <a:solidFill>
                  <a:schemeClr val="tx1">
                    <a:lumMod val="50000"/>
                    <a:lumOff val="50000"/>
                  </a:schemeClr>
                </a:solidFill>
                <a:latin typeface="Courier New" pitchFamily="49" charset="0"/>
                <a:cs typeface="Courier New" pitchFamily="49" charset="0"/>
              </a:rPr>
              <a:t>console</a:t>
            </a:r>
            <a:endParaRPr lang="fr-FR" dirty="0">
              <a:solidFill>
                <a:schemeClr val="tx1">
                  <a:lumMod val="50000"/>
                  <a:lumOff val="50000"/>
                </a:schemeClr>
              </a:solidFill>
              <a:latin typeface="Courier New" pitchFamily="49" charset="0"/>
              <a:cs typeface="Courier New" pitchFamily="49" charset="0"/>
            </a:endParaRPr>
          </a:p>
        </p:txBody>
      </p:sp>
      <p:sp>
        <p:nvSpPr>
          <p:cNvPr id="19" name="Rectangle 18"/>
          <p:cNvSpPr/>
          <p:nvPr/>
        </p:nvSpPr>
        <p:spPr>
          <a:xfrm>
            <a:off x="6373093" y="6262275"/>
            <a:ext cx="864096" cy="119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29928294"/>
      </p:ext>
    </p:extLst>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92</a:t>
            </a:fld>
            <a:endParaRPr lang="fr-FR"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1991706" y="3072688"/>
            <a:ext cx="4968875" cy="92853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lvl="1" algn="ctr" fontAlgn="auto">
              <a:spcAft>
                <a:spcPts val="0"/>
              </a:spcAft>
              <a:defRPr/>
            </a:pPr>
            <a:r>
              <a:rPr lang="fr-FR" sz="3100" dirty="0"/>
              <a:t>Gestion des évènements : </a:t>
            </a:r>
            <a:r>
              <a:rPr lang="fr-FR" sz="3100" dirty="0" smtClean="0"/>
              <a:t>DOM-2</a:t>
            </a:r>
            <a:endParaRPr lang="fr-FR" sz="3100" dirty="0"/>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1"/>
          <p:cNvSpPr>
            <a:spLocks noGrp="1"/>
          </p:cNvSpPr>
          <p:nvPr>
            <p:ph idx="1"/>
          </p:nvPr>
        </p:nvSpPr>
        <p:spPr>
          <a:xfrm>
            <a:off x="1079812" y="711505"/>
            <a:ext cx="8637186" cy="6009985"/>
          </a:xfrm>
        </p:spPr>
        <p:txBody>
          <a:bodyPr/>
          <a:lstStyle/>
          <a:p>
            <a:pPr>
              <a:buFont typeface="Wingdings" panose="05000000000000000000" pitchFamily="2" charset="2"/>
              <a:buChar char="Ø"/>
            </a:pPr>
            <a:r>
              <a:rPr lang="fr-FR" sz="2400" dirty="0" smtClean="0"/>
              <a:t>La détection des événement sera réalisée à travers la méthode </a:t>
            </a:r>
            <a:r>
              <a:rPr lang="fr-FR" sz="2000" b="1" dirty="0" err="1">
                <a:solidFill>
                  <a:schemeClr val="tx2"/>
                </a:solidFill>
              </a:rPr>
              <a:t>addEventListner</a:t>
            </a:r>
            <a:r>
              <a:rPr lang="fr-FR" sz="2000" b="1" dirty="0">
                <a:solidFill>
                  <a:schemeClr val="tx2"/>
                </a:solidFill>
              </a:rPr>
              <a:t>()</a:t>
            </a:r>
          </a:p>
          <a:p>
            <a:pPr>
              <a:buFont typeface="Wingdings" panose="05000000000000000000" pitchFamily="2" charset="2"/>
              <a:buChar char="Ø"/>
            </a:pPr>
            <a:endParaRPr lang="fr-FR" sz="2000" b="1" dirty="0" smtClean="0">
              <a:solidFill>
                <a:schemeClr val="tx2"/>
              </a:solidFill>
            </a:endParaRPr>
          </a:p>
          <a:p>
            <a:pPr>
              <a:buFont typeface="Wingdings" panose="05000000000000000000" pitchFamily="2" charset="2"/>
              <a:buChar char="Ø"/>
            </a:pPr>
            <a:r>
              <a:rPr lang="fr-FR" sz="2000" dirty="0" smtClean="0"/>
              <a:t>Cette méthode prend </a:t>
            </a:r>
            <a:r>
              <a:rPr lang="fr-FR" sz="2000" dirty="0" smtClean="0">
                <a:solidFill>
                  <a:srgbClr val="FF0000"/>
                </a:solidFill>
              </a:rPr>
              <a:t>2 paramètres obligatoires </a:t>
            </a:r>
            <a:r>
              <a:rPr lang="fr-FR" sz="2000" dirty="0" smtClean="0"/>
              <a:t>et un </a:t>
            </a:r>
            <a:r>
              <a:rPr lang="fr-FR" sz="2000" dirty="0" smtClean="0">
                <a:solidFill>
                  <a:schemeClr val="accent1"/>
                </a:solidFill>
              </a:rPr>
              <a:t>optionnel</a:t>
            </a:r>
            <a:r>
              <a:rPr lang="fr-FR" sz="2000" dirty="0" smtClean="0"/>
              <a:t>.</a:t>
            </a:r>
          </a:p>
          <a:p>
            <a:pPr marL="0" indent="0">
              <a:buNone/>
            </a:pPr>
            <a:endParaRPr lang="fr-FR" sz="2000" dirty="0" smtClean="0"/>
          </a:p>
          <a:p>
            <a:pPr lvl="1">
              <a:buFont typeface="Wingdings" panose="05000000000000000000" pitchFamily="2" charset="2"/>
              <a:buChar char="Ø"/>
            </a:pPr>
            <a:r>
              <a:rPr lang="fr-FR" sz="1600" dirty="0" smtClean="0">
                <a:solidFill>
                  <a:schemeClr val="tx2"/>
                </a:solidFill>
              </a:rPr>
              <a:t>Nom de l’</a:t>
            </a:r>
            <a:r>
              <a:rPr lang="fr-FR" sz="1600" dirty="0" err="1" smtClean="0">
                <a:solidFill>
                  <a:schemeClr val="tx2"/>
                </a:solidFill>
              </a:rPr>
              <a:t>événément</a:t>
            </a:r>
            <a:r>
              <a:rPr lang="fr-FR" sz="1600" dirty="0" smtClean="0">
                <a:solidFill>
                  <a:schemeClr val="tx2"/>
                </a:solidFill>
              </a:rPr>
              <a:t> (click, </a:t>
            </a:r>
            <a:r>
              <a:rPr lang="fr-FR" sz="1600" dirty="0" err="1" smtClean="0">
                <a:solidFill>
                  <a:schemeClr val="tx2"/>
                </a:solidFill>
              </a:rPr>
              <a:t>blur</a:t>
            </a:r>
            <a:r>
              <a:rPr lang="fr-FR" sz="1600" dirty="0" smtClean="0">
                <a:solidFill>
                  <a:schemeClr val="tx2"/>
                </a:solidFill>
              </a:rPr>
              <a:t>, …)</a:t>
            </a:r>
          </a:p>
          <a:p>
            <a:pPr lvl="1">
              <a:buFont typeface="Wingdings" panose="05000000000000000000" pitchFamily="2" charset="2"/>
              <a:buChar char="Ø"/>
            </a:pPr>
            <a:endParaRPr lang="fr-FR" sz="1600" dirty="0" smtClean="0">
              <a:solidFill>
                <a:schemeClr val="tx2"/>
              </a:solidFill>
            </a:endParaRPr>
          </a:p>
          <a:p>
            <a:pPr lvl="1">
              <a:buFont typeface="Wingdings" panose="05000000000000000000" pitchFamily="2" charset="2"/>
              <a:buChar char="Ø"/>
            </a:pPr>
            <a:r>
              <a:rPr lang="fr-FR" sz="1600" dirty="0" smtClean="0">
                <a:solidFill>
                  <a:schemeClr val="tx2"/>
                </a:solidFill>
              </a:rPr>
              <a:t>La fonction qui s’</a:t>
            </a:r>
            <a:r>
              <a:rPr lang="fr-FR" sz="1600" dirty="0" err="1" smtClean="0">
                <a:solidFill>
                  <a:schemeClr val="tx2"/>
                </a:solidFill>
              </a:rPr>
              <a:t>executera</a:t>
            </a:r>
            <a:endParaRPr lang="fr-FR" sz="1600" dirty="0" smtClean="0">
              <a:solidFill>
                <a:schemeClr val="tx2"/>
              </a:solidFill>
            </a:endParaRPr>
          </a:p>
          <a:p>
            <a:pPr lvl="1">
              <a:buFont typeface="Wingdings" panose="05000000000000000000" pitchFamily="2" charset="2"/>
              <a:buChar char="Ø"/>
            </a:pPr>
            <a:endParaRPr lang="fr-FR" sz="1600" dirty="0" smtClean="0">
              <a:solidFill>
                <a:schemeClr val="tx2"/>
              </a:solidFill>
            </a:endParaRPr>
          </a:p>
          <a:p>
            <a:pPr lvl="1">
              <a:buFont typeface="Wingdings" panose="05000000000000000000" pitchFamily="2" charset="2"/>
              <a:buChar char="Ø"/>
            </a:pPr>
            <a:r>
              <a:rPr lang="fr-FR" sz="1600" dirty="0" smtClean="0">
                <a:solidFill>
                  <a:schemeClr val="tx2"/>
                </a:solidFill>
              </a:rPr>
              <a:t>Un booléen (False par défaut) qui permet de spécifier quelle phase utiliser</a:t>
            </a:r>
          </a:p>
          <a:p>
            <a:pPr lvl="2">
              <a:buFont typeface="Wingdings" panose="05000000000000000000" pitchFamily="2" charset="2"/>
              <a:buChar char="Ø"/>
            </a:pPr>
            <a:r>
              <a:rPr lang="fr-FR" sz="1400" dirty="0" smtClean="0">
                <a:solidFill>
                  <a:schemeClr val="tx2"/>
                </a:solidFill>
              </a:rPr>
              <a:t>False : Phase de bouillonnement y inclut la cible </a:t>
            </a:r>
          </a:p>
          <a:p>
            <a:pPr lvl="2">
              <a:buFont typeface="Wingdings" panose="05000000000000000000" pitchFamily="2" charset="2"/>
              <a:buChar char="Ø"/>
            </a:pPr>
            <a:r>
              <a:rPr lang="fr-FR" sz="1400" dirty="0" err="1" smtClean="0">
                <a:solidFill>
                  <a:schemeClr val="tx2"/>
                </a:solidFill>
              </a:rPr>
              <a:t>True</a:t>
            </a:r>
            <a:r>
              <a:rPr lang="fr-FR" sz="1400" dirty="0" smtClean="0">
                <a:solidFill>
                  <a:schemeClr val="tx2"/>
                </a:solidFill>
              </a:rPr>
              <a:t> : Phase de capture </a:t>
            </a:r>
          </a:p>
          <a:p>
            <a:pPr lvl="2">
              <a:buFont typeface="Wingdings" panose="05000000000000000000" pitchFamily="2" charset="2"/>
              <a:buChar char="Ø"/>
            </a:pPr>
            <a:endParaRPr lang="fr-FR" sz="1400" dirty="0">
              <a:solidFill>
                <a:schemeClr val="tx2"/>
              </a:solidFill>
            </a:endParaRPr>
          </a:p>
          <a:p>
            <a:pPr>
              <a:buFont typeface="Wingdings" panose="05000000000000000000" pitchFamily="2" charset="2"/>
              <a:buChar char="Ø"/>
            </a:pPr>
            <a:r>
              <a:rPr lang="fr-FR" sz="2000" dirty="0" smtClean="0"/>
              <a:t>Dans le cas d’une Phase de bouillonnement l’élément le plus profond est le premier à s’exécuter. C’est la phase la plus utilisé.</a:t>
            </a:r>
          </a:p>
          <a:p>
            <a:pPr>
              <a:buFont typeface="Wingdings" panose="05000000000000000000" pitchFamily="2" charset="2"/>
              <a:buChar char="Ø"/>
            </a:pPr>
            <a:endParaRPr lang="fr-FR" sz="2000" dirty="0"/>
          </a:p>
          <a:p>
            <a:pPr>
              <a:buFont typeface="Wingdings" panose="05000000000000000000" pitchFamily="2" charset="2"/>
              <a:buChar char="Ø"/>
            </a:pPr>
            <a:r>
              <a:rPr lang="fr-FR" sz="2000" dirty="0"/>
              <a:t>Dans le cas d’une Phase de </a:t>
            </a:r>
            <a:r>
              <a:rPr lang="fr-FR" sz="2000" dirty="0" smtClean="0"/>
              <a:t>capture </a:t>
            </a:r>
            <a:r>
              <a:rPr lang="fr-FR" sz="2000" dirty="0"/>
              <a:t>l’élément le plus profond est le </a:t>
            </a:r>
            <a:r>
              <a:rPr lang="fr-FR" sz="2000" dirty="0" smtClean="0"/>
              <a:t>dernier </a:t>
            </a:r>
            <a:r>
              <a:rPr lang="fr-FR" sz="2000" dirty="0"/>
              <a:t>à s’exécuter</a:t>
            </a:r>
            <a:r>
              <a:rPr lang="fr-FR" sz="2000" dirty="0" smtClean="0"/>
              <a:t>. </a:t>
            </a:r>
          </a:p>
          <a:p>
            <a:pPr marL="914400" lvl="2" indent="0">
              <a:buNone/>
            </a:pPr>
            <a:endParaRPr lang="fr-FR" sz="1600" dirty="0"/>
          </a:p>
        </p:txBody>
      </p:sp>
    </p:spTree>
    <p:extLst>
      <p:ext uri="{BB962C8B-B14F-4D97-AF65-F5344CB8AC3E}">
        <p14:creationId xmlns:p14="http://schemas.microsoft.com/office/powerpoint/2010/main" val="2492946597"/>
      </p:ext>
    </p:extLst>
  </p:cSld>
  <p:clrMapOvr>
    <a:masterClrMapping/>
  </p:clrMapOvr>
  <p:transition advClick="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93</a:t>
            </a:fld>
            <a:endParaRPr lang="fr-FR"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1991706" y="3072688"/>
            <a:ext cx="4968875" cy="92853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a:solidFill>
                  <a:schemeClr val="bg1"/>
                </a:solidFill>
              </a:rPr>
              <a:t>Client </a:t>
            </a:r>
            <a:r>
              <a:rPr lang="fr-FR" dirty="0" err="1">
                <a:solidFill>
                  <a:schemeClr val="bg1"/>
                </a:solidFill>
              </a:rPr>
              <a:t>Side</a:t>
            </a:r>
            <a:endParaRPr lang="fr-FR" dirty="0">
              <a:solidFill>
                <a:schemeClr val="bg1"/>
              </a:solidFill>
            </a:endParaRPr>
          </a:p>
        </p:txBody>
      </p:sp>
      <p:sp>
        <p:nvSpPr>
          <p:cNvPr id="35" name="Titre 8"/>
          <p:cNvSpPr txBox="1">
            <a:spLocks/>
          </p:cNvSpPr>
          <p:nvPr/>
        </p:nvSpPr>
        <p:spPr bwMode="auto">
          <a:xfrm>
            <a:off x="111650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lvl="1" algn="ctr" fontAlgn="auto">
              <a:spcAft>
                <a:spcPts val="0"/>
              </a:spcAft>
              <a:defRPr/>
            </a:pPr>
            <a:r>
              <a:rPr lang="fr-FR" sz="3100" dirty="0"/>
              <a:t>Gestion des évènements </a:t>
            </a:r>
            <a:r>
              <a:rPr lang="fr-FR" sz="3100" dirty="0" smtClean="0"/>
              <a:t>: L’objet </a:t>
            </a:r>
            <a:r>
              <a:rPr lang="fr-FR" sz="3100" dirty="0"/>
              <a:t>Event</a:t>
            </a: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1"/>
          <p:cNvSpPr>
            <a:spLocks noGrp="1"/>
          </p:cNvSpPr>
          <p:nvPr>
            <p:ph idx="1"/>
          </p:nvPr>
        </p:nvSpPr>
        <p:spPr>
          <a:xfrm>
            <a:off x="1079812" y="711505"/>
            <a:ext cx="8637186" cy="2501471"/>
          </a:xfrm>
        </p:spPr>
        <p:txBody>
          <a:bodyPr/>
          <a:lstStyle/>
          <a:p>
            <a:pPr>
              <a:buFont typeface="Wingdings" panose="05000000000000000000" pitchFamily="2" charset="2"/>
              <a:buChar char="Ø"/>
            </a:pPr>
            <a:r>
              <a:rPr lang="fr-FR" sz="2400" dirty="0" smtClean="0"/>
              <a:t>L’objet Event permet de récupérer des information sur l’événement déclenché</a:t>
            </a:r>
            <a:endParaRPr lang="fr-FR" sz="2400" dirty="0"/>
          </a:p>
          <a:p>
            <a:pPr>
              <a:buFont typeface="Wingdings" panose="05000000000000000000" pitchFamily="2" charset="2"/>
              <a:buChar char="Ø"/>
            </a:pPr>
            <a:r>
              <a:rPr lang="fr-FR" sz="2400" dirty="0" smtClean="0"/>
              <a:t>N’est récupérable que dans une fonction associé à un événement </a:t>
            </a:r>
          </a:p>
          <a:p>
            <a:pPr lvl="1">
              <a:buFont typeface="Wingdings" panose="05000000000000000000" pitchFamily="2" charset="2"/>
              <a:buChar char="Ø"/>
            </a:pPr>
            <a:r>
              <a:rPr lang="fr-FR" sz="2000" dirty="0" err="1" smtClean="0"/>
              <a:t>Nod.addEventListner</a:t>
            </a:r>
            <a:r>
              <a:rPr lang="fr-FR" sz="2000" dirty="0" smtClean="0"/>
              <a:t>(‘</a:t>
            </a:r>
            <a:r>
              <a:rPr lang="fr-FR" sz="2000" dirty="0" err="1" smtClean="0"/>
              <a:t>click’,f</a:t>
            </a:r>
            <a:r>
              <a:rPr lang="fr-FR" sz="2000" dirty="0" smtClean="0"/>
              <a:t>(</a:t>
            </a:r>
            <a:r>
              <a:rPr lang="fr-FR" sz="2000" b="1" dirty="0" smtClean="0">
                <a:solidFill>
                  <a:schemeClr val="accent1"/>
                </a:solidFill>
              </a:rPr>
              <a:t>e</a:t>
            </a:r>
            <a:r>
              <a:rPr lang="fr-FR" sz="2000" dirty="0" smtClean="0"/>
              <a:t>){</a:t>
            </a:r>
            <a:r>
              <a:rPr lang="fr-FR" sz="2000" dirty="0" err="1" smtClean="0"/>
              <a:t>alert</a:t>
            </a:r>
            <a:r>
              <a:rPr lang="fr-FR" sz="2000" dirty="0" smtClean="0"/>
              <a:t>( e );})</a:t>
            </a:r>
            <a:endParaRPr lang="fr-FR" sz="2000" dirty="0"/>
          </a:p>
          <a:p>
            <a:pPr>
              <a:buFont typeface="Wingdings" panose="05000000000000000000" pitchFamily="2" charset="2"/>
              <a:buChar char="Ø"/>
            </a:pPr>
            <a:r>
              <a:rPr lang="fr-FR" sz="2400" dirty="0" smtClean="0"/>
              <a:t>Tester ce code et vérifier le contenu de l’objet </a:t>
            </a:r>
            <a:r>
              <a:rPr lang="fr-FR" sz="2400" dirty="0" err="1" smtClean="0"/>
              <a:t>event</a:t>
            </a:r>
            <a:r>
              <a:rPr lang="fr-FR" sz="2400" dirty="0" smtClean="0"/>
              <a:t> dans la console </a:t>
            </a:r>
            <a:endParaRPr lang="fr-FR" sz="2400" dirty="0"/>
          </a:p>
          <a:p>
            <a:pPr marL="0" indent="0">
              <a:buNone/>
            </a:pPr>
            <a:endParaRPr lang="fr-FR" sz="2400" dirty="0" smtClean="0"/>
          </a:p>
          <a:p>
            <a:pPr>
              <a:buFont typeface="Wingdings" panose="05000000000000000000" pitchFamily="2" charset="2"/>
              <a:buChar char="Ø"/>
            </a:pPr>
            <a:endParaRPr lang="fr-FR" sz="2400" dirty="0"/>
          </a:p>
          <a:p>
            <a:pPr>
              <a:buFont typeface="Wingdings" panose="05000000000000000000" pitchFamily="2" charset="2"/>
              <a:buChar char="Ø"/>
            </a:pPr>
            <a:endParaRPr lang="fr-FR" sz="2400" dirty="0" smtClean="0"/>
          </a:p>
          <a:p>
            <a:pPr>
              <a:buFont typeface="Wingdings" panose="05000000000000000000" pitchFamily="2" charset="2"/>
              <a:buChar char="Ø"/>
            </a:pPr>
            <a:endParaRPr lang="fr-FR" sz="2400" dirty="0"/>
          </a:p>
          <a:p>
            <a:pPr>
              <a:buFont typeface="Wingdings" panose="05000000000000000000" pitchFamily="2" charset="2"/>
              <a:buChar char="Ø"/>
            </a:pPr>
            <a:endParaRPr lang="fr-FR" sz="2400" dirty="0" smtClean="0"/>
          </a:p>
          <a:p>
            <a:pPr>
              <a:buFont typeface="Wingdings" panose="05000000000000000000" pitchFamily="2" charset="2"/>
              <a:buChar char="Ø"/>
            </a:pPr>
            <a:r>
              <a:rPr lang="fr-FR" sz="2000" dirty="0" smtClean="0"/>
              <a:t>L’une des méthodes la plus utilisée est </a:t>
            </a:r>
            <a:r>
              <a:rPr lang="fr-FR" altLang="fr-FR" sz="2000" b="1" dirty="0" err="1" smtClean="0">
                <a:solidFill>
                  <a:schemeClr val="tx2"/>
                </a:solidFill>
                <a:latin typeface="Courier New" panose="02070309020205020404" pitchFamily="49" charset="0"/>
                <a:cs typeface="Courier New" panose="02070309020205020404" pitchFamily="49" charset="0"/>
              </a:rPr>
              <a:t>preventDefault</a:t>
            </a:r>
            <a:r>
              <a:rPr lang="fr-FR" altLang="fr-FR" sz="2000" b="1" dirty="0" smtClean="0">
                <a:solidFill>
                  <a:schemeClr val="tx2"/>
                </a:solidFill>
                <a:latin typeface="Courier New" panose="02070309020205020404" pitchFamily="49" charset="0"/>
                <a:cs typeface="Courier New" panose="02070309020205020404" pitchFamily="49" charset="0"/>
              </a:rPr>
              <a:t>()</a:t>
            </a:r>
            <a:r>
              <a:rPr lang="fr-FR" altLang="fr-FR" sz="2000" dirty="0" smtClean="0">
                <a:latin typeface="Calibri" panose="020F0502020204030204" pitchFamily="34" charset="0"/>
                <a:cs typeface="Courier New" panose="02070309020205020404" pitchFamily="49" charset="0"/>
              </a:rPr>
              <a:t>qui permet d’annuler l’événement par exemple bloquer l’envoi d’un formulaire </a:t>
            </a:r>
            <a:r>
              <a:rPr lang="fr-FR" altLang="fr-FR" sz="2000" dirty="0" smtClean="0">
                <a:latin typeface="Courier New" panose="02070309020205020404" pitchFamily="49" charset="0"/>
                <a:cs typeface="Courier New" panose="02070309020205020404" pitchFamily="49" charset="0"/>
              </a:rPr>
              <a:t> </a:t>
            </a:r>
            <a:endParaRPr lang="fr-FR" sz="2000" b="1" dirty="0" smtClean="0">
              <a:solidFill>
                <a:schemeClr val="tx2"/>
              </a:solidFill>
            </a:endParaRPr>
          </a:p>
          <a:p>
            <a:pPr>
              <a:buFont typeface="Wingdings" panose="05000000000000000000" pitchFamily="2" charset="2"/>
              <a:buChar char="Ø"/>
            </a:pPr>
            <a:r>
              <a:rPr lang="fr-FR" sz="2000" dirty="0" smtClean="0"/>
              <a:t>Maintenant et selon votre besoin utiliser et étudier ces propriétés. </a:t>
            </a:r>
          </a:p>
          <a:p>
            <a:pPr marL="914400" lvl="2" indent="0">
              <a:buNone/>
            </a:pPr>
            <a:endParaRPr lang="fr-FR" sz="1600" dirty="0"/>
          </a:p>
        </p:txBody>
      </p:sp>
      <p:sp>
        <p:nvSpPr>
          <p:cNvPr id="2" name="ZoneTexte 1"/>
          <p:cNvSpPr txBox="1"/>
          <p:nvPr/>
        </p:nvSpPr>
        <p:spPr>
          <a:xfrm>
            <a:off x="1664124" y="2924944"/>
            <a:ext cx="7560840" cy="2031325"/>
          </a:xfrm>
          <a:prstGeom prst="rect">
            <a:avLst/>
          </a:prstGeom>
          <a:solidFill>
            <a:schemeClr val="bg1">
              <a:lumMod val="95000"/>
            </a:schemeClr>
          </a:solidFill>
          <a:ln>
            <a:solidFill>
              <a:srgbClr val="0070C0"/>
            </a:solidFill>
          </a:ln>
        </p:spPr>
        <p:txBody>
          <a:bodyPr wrap="square" rtlCol="0">
            <a:spAutoFit/>
          </a:bodyPr>
          <a:lstStyle/>
          <a:p>
            <a:pPr lvl="0" eaLnBrk="0" hangingPunct="0"/>
            <a:r>
              <a:rPr lang="fr-FR" altLang="fr-FR" b="1" dirty="0">
                <a:solidFill>
                  <a:srgbClr val="000080"/>
                </a:solidFill>
                <a:latin typeface="Courier New" panose="02070309020205020404" pitchFamily="49" charset="0"/>
                <a:cs typeface="Courier New" panose="02070309020205020404" pitchFamily="49" charset="0"/>
              </a:rPr>
              <a:t>var </a:t>
            </a:r>
            <a:r>
              <a:rPr lang="fr-FR" altLang="fr-FR" b="1" i="1" dirty="0" err="1">
                <a:solidFill>
                  <a:srgbClr val="660E7A"/>
                </a:solidFill>
                <a:latin typeface="Courier New" panose="02070309020205020404" pitchFamily="49" charset="0"/>
                <a:cs typeface="Courier New" panose="02070309020205020404" pitchFamily="49" charset="0"/>
              </a:rPr>
              <a:t>nod</a:t>
            </a:r>
            <a:r>
              <a:rPr lang="fr-FR" altLang="fr-FR" dirty="0">
                <a:solidFill>
                  <a:srgbClr val="000000"/>
                </a:solidFill>
                <a:latin typeface="Courier New" panose="02070309020205020404" pitchFamily="49" charset="0"/>
                <a:cs typeface="Courier New" panose="02070309020205020404" pitchFamily="49" charset="0"/>
              </a:rPr>
              <a:t>=</a:t>
            </a:r>
            <a:r>
              <a:rPr lang="fr-FR" altLang="fr-FR" b="1" dirty="0" err="1">
                <a:solidFill>
                  <a:srgbClr val="660E7A"/>
                </a:solidFill>
                <a:latin typeface="Courier New" panose="02070309020205020404" pitchFamily="49" charset="0"/>
                <a:cs typeface="Courier New" panose="02070309020205020404" pitchFamily="49" charset="0"/>
              </a:rPr>
              <a:t>document</a:t>
            </a:r>
            <a:r>
              <a:rPr lang="fr-FR" altLang="fr-FR" dirty="0" err="1">
                <a:solidFill>
                  <a:srgbClr val="000000"/>
                </a:solidFill>
                <a:latin typeface="Courier New" panose="02070309020205020404" pitchFamily="49" charset="0"/>
                <a:cs typeface="Courier New" panose="02070309020205020404" pitchFamily="49" charset="0"/>
              </a:rPr>
              <a:t>.</a:t>
            </a:r>
            <a:r>
              <a:rPr lang="fr-FR" altLang="fr-FR" dirty="0" err="1">
                <a:solidFill>
                  <a:srgbClr val="7A7A43"/>
                </a:solidFill>
                <a:latin typeface="Courier New" panose="02070309020205020404" pitchFamily="49" charset="0"/>
                <a:cs typeface="Courier New" panose="02070309020205020404" pitchFamily="49" charset="0"/>
              </a:rPr>
              <a:t>getElementById</a:t>
            </a:r>
            <a:r>
              <a:rPr lang="fr-FR" altLang="fr-FR" dirty="0">
                <a:solidFill>
                  <a:srgbClr val="000000"/>
                </a:solidFill>
                <a:latin typeface="Courier New" panose="02070309020205020404" pitchFamily="49" charset="0"/>
                <a:cs typeface="Courier New" panose="02070309020205020404" pitchFamily="49" charset="0"/>
              </a:rPr>
              <a:t>(</a:t>
            </a:r>
            <a:r>
              <a:rPr lang="fr-FR" altLang="fr-FR" b="1" dirty="0">
                <a:solidFill>
                  <a:srgbClr val="008000"/>
                </a:solidFill>
                <a:latin typeface="Courier New" panose="02070309020205020404" pitchFamily="49" charset="0"/>
                <a:cs typeface="Courier New" panose="02070309020205020404" pitchFamily="49" charset="0"/>
              </a:rPr>
              <a:t>"item"</a:t>
            </a:r>
            <a:r>
              <a:rPr lang="fr-FR" altLang="fr-FR" dirty="0">
                <a:solidFill>
                  <a:srgbClr val="000000"/>
                </a:solidFill>
                <a:latin typeface="Courier New" panose="02070309020205020404" pitchFamily="49" charset="0"/>
                <a:cs typeface="Courier New" panose="02070309020205020404" pitchFamily="49" charset="0"/>
              </a:rPr>
              <a:t>);</a:t>
            </a:r>
            <a:br>
              <a:rPr lang="fr-FR" altLang="fr-FR" dirty="0">
                <a:solidFill>
                  <a:srgbClr val="000000"/>
                </a:solidFill>
                <a:latin typeface="Courier New" panose="02070309020205020404" pitchFamily="49" charset="0"/>
                <a:cs typeface="Courier New" panose="02070309020205020404" pitchFamily="49" charset="0"/>
              </a:rPr>
            </a:br>
            <a:r>
              <a:rPr lang="fr-FR" altLang="fr-FR" dirty="0">
                <a:solidFill>
                  <a:srgbClr val="000000"/>
                </a:solidFill>
                <a:latin typeface="Courier New" panose="02070309020205020404" pitchFamily="49" charset="0"/>
                <a:cs typeface="Courier New" panose="02070309020205020404" pitchFamily="49" charset="0"/>
              </a:rPr>
              <a:t/>
            </a:r>
            <a:br>
              <a:rPr lang="fr-FR" altLang="fr-FR" dirty="0">
                <a:solidFill>
                  <a:srgbClr val="000000"/>
                </a:solidFill>
                <a:latin typeface="Courier New" panose="02070309020205020404" pitchFamily="49" charset="0"/>
                <a:cs typeface="Courier New" panose="02070309020205020404" pitchFamily="49" charset="0"/>
              </a:rPr>
            </a:br>
            <a:r>
              <a:rPr lang="fr-FR" altLang="fr-FR" b="1" i="1" dirty="0" err="1">
                <a:solidFill>
                  <a:srgbClr val="660E7A"/>
                </a:solidFill>
                <a:latin typeface="Courier New" panose="02070309020205020404" pitchFamily="49" charset="0"/>
                <a:cs typeface="Courier New" panose="02070309020205020404" pitchFamily="49" charset="0"/>
              </a:rPr>
              <a:t>nod</a:t>
            </a:r>
            <a:r>
              <a:rPr lang="fr-FR" altLang="fr-FR" dirty="0" err="1">
                <a:solidFill>
                  <a:srgbClr val="000000"/>
                </a:solidFill>
                <a:latin typeface="Courier New" panose="02070309020205020404" pitchFamily="49" charset="0"/>
                <a:cs typeface="Courier New" panose="02070309020205020404" pitchFamily="49" charset="0"/>
              </a:rPr>
              <a:t>.</a:t>
            </a:r>
            <a:r>
              <a:rPr lang="fr-FR" altLang="fr-FR" dirty="0" err="1">
                <a:solidFill>
                  <a:srgbClr val="7A7A43"/>
                </a:solidFill>
                <a:latin typeface="Courier New" panose="02070309020205020404" pitchFamily="49" charset="0"/>
                <a:cs typeface="Courier New" panose="02070309020205020404" pitchFamily="49" charset="0"/>
              </a:rPr>
              <a:t>addEventListener</a:t>
            </a:r>
            <a:r>
              <a:rPr lang="fr-FR" altLang="fr-FR" dirty="0">
                <a:solidFill>
                  <a:srgbClr val="000000"/>
                </a:solidFill>
                <a:latin typeface="Courier New" panose="02070309020205020404" pitchFamily="49" charset="0"/>
                <a:cs typeface="Courier New" panose="02070309020205020404" pitchFamily="49" charset="0"/>
              </a:rPr>
              <a:t>(</a:t>
            </a:r>
            <a:r>
              <a:rPr lang="fr-FR" altLang="fr-FR" b="1" dirty="0">
                <a:solidFill>
                  <a:srgbClr val="008000"/>
                </a:solidFill>
                <a:latin typeface="Courier New" panose="02070309020205020404" pitchFamily="49" charset="0"/>
                <a:cs typeface="Courier New" panose="02070309020205020404" pitchFamily="49" charset="0"/>
              </a:rPr>
              <a:t>'click'</a:t>
            </a:r>
            <a:r>
              <a:rPr lang="fr-FR" altLang="fr-FR" dirty="0">
                <a:solidFill>
                  <a:srgbClr val="000000"/>
                </a:solidFill>
                <a:latin typeface="Courier New" panose="02070309020205020404" pitchFamily="49" charset="0"/>
                <a:cs typeface="Courier New" panose="02070309020205020404" pitchFamily="49" charset="0"/>
              </a:rPr>
              <a:t>,</a:t>
            </a:r>
            <a:r>
              <a:rPr lang="fr-FR" altLang="fr-FR" b="1" dirty="0" err="1">
                <a:solidFill>
                  <a:srgbClr val="000080"/>
                </a:solidFill>
                <a:latin typeface="Courier New" panose="02070309020205020404" pitchFamily="49" charset="0"/>
                <a:cs typeface="Courier New" panose="02070309020205020404" pitchFamily="49" charset="0"/>
              </a:rPr>
              <a:t>function</a:t>
            </a:r>
            <a:r>
              <a:rPr lang="fr-FR" altLang="fr-FR" b="1" dirty="0">
                <a:solidFill>
                  <a:srgbClr val="000080"/>
                </a:solidFill>
                <a:latin typeface="Courier New" panose="02070309020205020404" pitchFamily="49" charset="0"/>
                <a:cs typeface="Courier New" panose="02070309020205020404" pitchFamily="49" charset="0"/>
              </a:rPr>
              <a:t> </a:t>
            </a:r>
            <a:r>
              <a:rPr lang="fr-FR" altLang="fr-FR" dirty="0">
                <a:solidFill>
                  <a:srgbClr val="000000"/>
                </a:solidFill>
                <a:latin typeface="Courier New" panose="02070309020205020404" pitchFamily="49" charset="0"/>
                <a:cs typeface="Courier New" panose="02070309020205020404" pitchFamily="49" charset="0"/>
              </a:rPr>
              <a:t>(e) {</a:t>
            </a:r>
            <a:br>
              <a:rPr lang="fr-FR" altLang="fr-FR" dirty="0">
                <a:solidFill>
                  <a:srgbClr val="000000"/>
                </a:solidFill>
                <a:latin typeface="Courier New" panose="02070309020205020404" pitchFamily="49" charset="0"/>
                <a:cs typeface="Courier New" panose="02070309020205020404" pitchFamily="49" charset="0"/>
              </a:rPr>
            </a:br>
            <a:r>
              <a:rPr lang="fr-FR" altLang="fr-FR" dirty="0">
                <a:solidFill>
                  <a:srgbClr val="000000"/>
                </a:solidFill>
                <a:latin typeface="Courier New" panose="02070309020205020404" pitchFamily="49" charset="0"/>
                <a:cs typeface="Courier New" panose="02070309020205020404" pitchFamily="49" charset="0"/>
              </a:rPr>
              <a:t>    </a:t>
            </a:r>
            <a:r>
              <a:rPr lang="fr-FR" altLang="fr-FR" b="1" dirty="0">
                <a:solidFill>
                  <a:srgbClr val="660E7A"/>
                </a:solidFill>
                <a:latin typeface="Courier New" panose="02070309020205020404" pitchFamily="49" charset="0"/>
                <a:cs typeface="Courier New" panose="02070309020205020404" pitchFamily="49" charset="0"/>
              </a:rPr>
              <a:t>console</a:t>
            </a:r>
            <a:r>
              <a:rPr lang="fr-FR" altLang="fr-FR" dirty="0">
                <a:solidFill>
                  <a:srgbClr val="000000"/>
                </a:solidFill>
                <a:latin typeface="Courier New" panose="02070309020205020404" pitchFamily="49" charset="0"/>
                <a:cs typeface="Courier New" panose="02070309020205020404" pitchFamily="49" charset="0"/>
              </a:rPr>
              <a:t>.</a:t>
            </a:r>
            <a:r>
              <a:rPr lang="fr-FR" altLang="fr-FR" dirty="0">
                <a:solidFill>
                  <a:srgbClr val="7A7A43"/>
                </a:solidFill>
                <a:latin typeface="Courier New" panose="02070309020205020404" pitchFamily="49" charset="0"/>
                <a:cs typeface="Courier New" panose="02070309020205020404" pitchFamily="49" charset="0"/>
              </a:rPr>
              <a:t>log</a:t>
            </a:r>
            <a:r>
              <a:rPr lang="fr-FR" altLang="fr-FR" dirty="0">
                <a:solidFill>
                  <a:srgbClr val="000000"/>
                </a:solidFill>
                <a:latin typeface="Courier New" panose="02070309020205020404" pitchFamily="49" charset="0"/>
                <a:cs typeface="Courier New" panose="02070309020205020404" pitchFamily="49" charset="0"/>
              </a:rPr>
              <a:t>(e);</a:t>
            </a:r>
            <a:br>
              <a:rPr lang="fr-FR" altLang="fr-FR" dirty="0">
                <a:solidFill>
                  <a:srgbClr val="000000"/>
                </a:solidFill>
                <a:latin typeface="Courier New" panose="02070309020205020404" pitchFamily="49" charset="0"/>
                <a:cs typeface="Courier New" panose="02070309020205020404" pitchFamily="49" charset="0"/>
              </a:rPr>
            </a:br>
            <a:r>
              <a:rPr lang="fr-FR" altLang="fr-FR" dirty="0">
                <a:solidFill>
                  <a:srgbClr val="000000"/>
                </a:solidFill>
                <a:latin typeface="Courier New" panose="02070309020205020404" pitchFamily="49" charset="0"/>
                <a:cs typeface="Courier New" panose="02070309020205020404" pitchFamily="49" charset="0"/>
              </a:rPr>
              <a:t>    </a:t>
            </a:r>
            <a:r>
              <a:rPr lang="fr-FR" altLang="fr-FR" b="1" dirty="0">
                <a:solidFill>
                  <a:srgbClr val="660E7A"/>
                </a:solidFill>
                <a:latin typeface="Courier New" panose="02070309020205020404" pitchFamily="49" charset="0"/>
                <a:cs typeface="Courier New" panose="02070309020205020404" pitchFamily="49" charset="0"/>
              </a:rPr>
              <a:t>console</a:t>
            </a:r>
            <a:r>
              <a:rPr lang="fr-FR" altLang="fr-FR" dirty="0">
                <a:solidFill>
                  <a:srgbClr val="000000"/>
                </a:solidFill>
                <a:latin typeface="Courier New" panose="02070309020205020404" pitchFamily="49" charset="0"/>
                <a:cs typeface="Courier New" panose="02070309020205020404" pitchFamily="49" charset="0"/>
              </a:rPr>
              <a:t>.</a:t>
            </a:r>
            <a:r>
              <a:rPr lang="fr-FR" altLang="fr-FR" dirty="0">
                <a:solidFill>
                  <a:srgbClr val="7A7A43"/>
                </a:solidFill>
                <a:latin typeface="Courier New" panose="02070309020205020404" pitchFamily="49" charset="0"/>
                <a:cs typeface="Courier New" panose="02070309020205020404" pitchFamily="49" charset="0"/>
              </a:rPr>
              <a:t>log</a:t>
            </a:r>
            <a:r>
              <a:rPr lang="fr-FR" altLang="fr-FR" dirty="0">
                <a:solidFill>
                  <a:srgbClr val="000000"/>
                </a:solidFill>
                <a:latin typeface="Courier New" panose="02070309020205020404" pitchFamily="49" charset="0"/>
                <a:cs typeface="Courier New" panose="02070309020205020404" pitchFamily="49" charset="0"/>
              </a:rPr>
              <a:t>(</a:t>
            </a:r>
            <a:r>
              <a:rPr lang="fr-FR" altLang="fr-FR" b="1" dirty="0">
                <a:solidFill>
                  <a:srgbClr val="008000"/>
                </a:solidFill>
                <a:latin typeface="Courier New" panose="02070309020205020404" pitchFamily="49" charset="0"/>
                <a:cs typeface="Courier New" panose="02070309020205020404" pitchFamily="49" charset="0"/>
              </a:rPr>
              <a:t>'Bonjour je suis l</a:t>
            </a:r>
            <a:r>
              <a:rPr lang="fr-FR" altLang="fr-FR" b="1" dirty="0">
                <a:solidFill>
                  <a:srgbClr val="000080"/>
                </a:solidFill>
                <a:latin typeface="Courier New" panose="02070309020205020404" pitchFamily="49" charset="0"/>
                <a:cs typeface="Courier New" panose="02070309020205020404" pitchFamily="49" charset="0"/>
              </a:rPr>
              <a:t>\'</a:t>
            </a:r>
            <a:r>
              <a:rPr lang="fr-FR" altLang="fr-FR" b="1" dirty="0">
                <a:solidFill>
                  <a:srgbClr val="008000"/>
                </a:solidFill>
                <a:latin typeface="Courier New" panose="02070309020205020404" pitchFamily="49" charset="0"/>
                <a:cs typeface="Courier New" panose="02070309020205020404" pitchFamily="49" charset="0"/>
              </a:rPr>
              <a:t>objet'</a:t>
            </a:r>
            <a:r>
              <a:rPr lang="fr-FR" altLang="fr-FR" dirty="0">
                <a:solidFill>
                  <a:srgbClr val="000000"/>
                </a:solidFill>
                <a:latin typeface="Courier New" panose="02070309020205020404" pitchFamily="49" charset="0"/>
                <a:cs typeface="Courier New" panose="02070309020205020404" pitchFamily="49" charset="0"/>
              </a:rPr>
              <a:t>+ </a:t>
            </a:r>
            <a:r>
              <a:rPr lang="fr-FR" altLang="fr-FR" b="1" dirty="0">
                <a:solidFill>
                  <a:srgbClr val="000080"/>
                </a:solidFill>
                <a:latin typeface="Courier New" panose="02070309020205020404" pitchFamily="49" charset="0"/>
                <a:cs typeface="Courier New" panose="02070309020205020404" pitchFamily="49" charset="0"/>
              </a:rPr>
              <a:t>this</a:t>
            </a:r>
            <a:r>
              <a:rPr lang="fr-FR" altLang="fr-FR" dirty="0">
                <a:solidFill>
                  <a:srgbClr val="000000"/>
                </a:solidFill>
                <a:latin typeface="Courier New" panose="02070309020205020404" pitchFamily="49" charset="0"/>
                <a:cs typeface="Courier New" panose="02070309020205020404" pitchFamily="49" charset="0"/>
              </a:rPr>
              <a:t>.</a:t>
            </a:r>
            <a:r>
              <a:rPr lang="fr-FR" altLang="fr-FR" b="1" dirty="0" err="1">
                <a:solidFill>
                  <a:srgbClr val="660E7A"/>
                </a:solidFill>
                <a:latin typeface="Courier New" panose="02070309020205020404" pitchFamily="49" charset="0"/>
                <a:cs typeface="Courier New" panose="02070309020205020404" pitchFamily="49" charset="0"/>
              </a:rPr>
              <a:t>nodeName</a:t>
            </a:r>
            <a:r>
              <a:rPr lang="fr-FR" altLang="fr-FR" dirty="0">
                <a:solidFill>
                  <a:srgbClr val="000000"/>
                </a:solidFill>
                <a:latin typeface="Courier New" panose="02070309020205020404" pitchFamily="49" charset="0"/>
                <a:cs typeface="Courier New" panose="02070309020205020404" pitchFamily="49" charset="0"/>
              </a:rPr>
              <a:t>+</a:t>
            </a:r>
            <a:r>
              <a:rPr lang="fr-FR" altLang="fr-FR" b="1" dirty="0">
                <a:solidFill>
                  <a:srgbClr val="008000"/>
                </a:solidFill>
                <a:latin typeface="Courier New" panose="02070309020205020404" pitchFamily="49" charset="0"/>
                <a:cs typeface="Courier New" panose="02070309020205020404" pitchFamily="49" charset="0"/>
              </a:rPr>
              <a:t>'et mon contenu est : '</a:t>
            </a:r>
            <a:r>
              <a:rPr lang="fr-FR" altLang="fr-FR" dirty="0">
                <a:solidFill>
                  <a:srgbClr val="000000"/>
                </a:solidFill>
                <a:latin typeface="Courier New" panose="02070309020205020404" pitchFamily="49" charset="0"/>
                <a:cs typeface="Courier New" panose="02070309020205020404" pitchFamily="49" charset="0"/>
              </a:rPr>
              <a:t>+</a:t>
            </a:r>
            <a:r>
              <a:rPr lang="fr-FR" altLang="fr-FR" b="1" dirty="0" err="1">
                <a:solidFill>
                  <a:srgbClr val="000080"/>
                </a:solidFill>
                <a:latin typeface="Courier New" panose="02070309020205020404" pitchFamily="49" charset="0"/>
                <a:cs typeface="Courier New" panose="02070309020205020404" pitchFamily="49" charset="0"/>
              </a:rPr>
              <a:t>this</a:t>
            </a:r>
            <a:r>
              <a:rPr lang="fr-FR" altLang="fr-FR" dirty="0" err="1">
                <a:solidFill>
                  <a:srgbClr val="000000"/>
                </a:solidFill>
                <a:latin typeface="Courier New" panose="02070309020205020404" pitchFamily="49" charset="0"/>
                <a:cs typeface="Courier New" panose="02070309020205020404" pitchFamily="49" charset="0"/>
              </a:rPr>
              <a:t>.</a:t>
            </a:r>
            <a:r>
              <a:rPr lang="fr-FR" altLang="fr-FR" b="1" dirty="0" err="1">
                <a:solidFill>
                  <a:srgbClr val="660E7A"/>
                </a:solidFill>
                <a:latin typeface="Courier New" panose="02070309020205020404" pitchFamily="49" charset="0"/>
                <a:cs typeface="Courier New" panose="02070309020205020404" pitchFamily="49" charset="0"/>
              </a:rPr>
              <a:t>innerHTML</a:t>
            </a:r>
            <a:r>
              <a:rPr lang="fr-FR" altLang="fr-FR" dirty="0">
                <a:solidFill>
                  <a:srgbClr val="000000"/>
                </a:solidFill>
                <a:latin typeface="Courier New" panose="02070309020205020404" pitchFamily="49" charset="0"/>
                <a:cs typeface="Courier New" panose="02070309020205020404" pitchFamily="49" charset="0"/>
              </a:rPr>
              <a:t>);</a:t>
            </a:r>
            <a:br>
              <a:rPr lang="fr-FR" altLang="fr-FR" dirty="0">
                <a:solidFill>
                  <a:srgbClr val="000000"/>
                </a:solidFill>
                <a:latin typeface="Courier New" panose="02070309020205020404" pitchFamily="49" charset="0"/>
                <a:cs typeface="Courier New" panose="02070309020205020404" pitchFamily="49" charset="0"/>
              </a:rPr>
            </a:br>
            <a:r>
              <a:rPr lang="fr-FR" altLang="fr-FR" dirty="0" smtClean="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15653030"/>
      </p:ext>
    </p:extLst>
  </p:cSld>
  <p:clrMapOvr>
    <a:masterClrMapping/>
  </p:clrMapOvr>
  <p:transition advClick="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94</a:t>
            </a:fld>
            <a:endParaRPr lang="fr-FR"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1991706" y="3072688"/>
            <a:ext cx="4968875" cy="92853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r>
              <a:rPr lang="fr-FR" dirty="0" smtClean="0">
                <a:solidFill>
                  <a:schemeClr val="bg1"/>
                </a:solidFill>
              </a:rPr>
              <a:t>Client </a:t>
            </a:r>
            <a:r>
              <a:rPr lang="fr-FR" dirty="0" err="1" smtClean="0">
                <a:solidFill>
                  <a:schemeClr val="bg1"/>
                </a:solidFill>
              </a:rPr>
              <a:t>Side</a:t>
            </a:r>
            <a:endParaRPr lang="fr-FR" dirty="0" smtClean="0">
              <a:solidFill>
                <a:schemeClr val="bg1"/>
              </a:solidFill>
            </a:endParaRP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lvl="1" algn="ctr" fontAlgn="auto">
              <a:spcAft>
                <a:spcPts val="0"/>
              </a:spcAft>
              <a:defRPr/>
            </a:pPr>
            <a:r>
              <a:rPr lang="fr-FR" sz="3100" dirty="0"/>
              <a:t>Les formulaires</a:t>
            </a: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1"/>
          <p:cNvSpPr>
            <a:spLocks noGrp="1"/>
          </p:cNvSpPr>
          <p:nvPr>
            <p:ph idx="1"/>
          </p:nvPr>
        </p:nvSpPr>
        <p:spPr>
          <a:xfrm>
            <a:off x="1108899" y="1768255"/>
            <a:ext cx="8637186" cy="4013639"/>
          </a:xfrm>
        </p:spPr>
        <p:txBody>
          <a:bodyPr/>
          <a:lstStyle/>
          <a:p>
            <a:pPr>
              <a:buFont typeface="Wingdings" panose="05000000000000000000" pitchFamily="2" charset="2"/>
              <a:buChar char="Ø"/>
            </a:pPr>
            <a:r>
              <a:rPr lang="fr-FR" sz="2400" dirty="0" smtClean="0"/>
              <a:t>L’utilisation de JavaScript pour les formulaires est généralement consacré à deux aspects</a:t>
            </a:r>
          </a:p>
          <a:p>
            <a:pPr lvl="1">
              <a:buFont typeface="Wingdings" panose="05000000000000000000" pitchFamily="2" charset="2"/>
              <a:buChar char="Ø"/>
            </a:pPr>
            <a:r>
              <a:rPr lang="fr-FR" sz="2000" dirty="0"/>
              <a:t>Modification des propriétés des éléments du formulaire </a:t>
            </a:r>
          </a:p>
          <a:p>
            <a:pPr marL="914400" lvl="2" indent="0">
              <a:buNone/>
            </a:pPr>
            <a:endParaRPr lang="fr-FR" sz="1600" dirty="0"/>
          </a:p>
          <a:p>
            <a:pPr lvl="1">
              <a:buFont typeface="Wingdings" panose="05000000000000000000" pitchFamily="2" charset="2"/>
              <a:buChar char="Ø"/>
            </a:pPr>
            <a:r>
              <a:rPr lang="fr-FR" sz="2000" dirty="0"/>
              <a:t>Vérification et validation des champs </a:t>
            </a:r>
            <a:r>
              <a:rPr lang="fr-FR" sz="2000" dirty="0" smtClean="0"/>
              <a:t>côté </a:t>
            </a:r>
            <a:r>
              <a:rPr lang="fr-FR" sz="2000" dirty="0"/>
              <a:t>client (mais ce n’est jamais suffisant)</a:t>
            </a:r>
          </a:p>
          <a:p>
            <a:pPr>
              <a:buFont typeface="Wingdings" panose="05000000000000000000" pitchFamily="2" charset="2"/>
              <a:buChar char="Ø"/>
            </a:pPr>
            <a:r>
              <a:rPr lang="fr-FR" sz="2400" dirty="0" smtClean="0"/>
              <a:t>Les attributs communs à tous les éléments du formulaire sont :</a:t>
            </a:r>
          </a:p>
          <a:p>
            <a:pPr lvl="1">
              <a:buFont typeface="Wingdings" panose="05000000000000000000" pitchFamily="2" charset="2"/>
              <a:buChar char="Ø"/>
            </a:pPr>
            <a:r>
              <a:rPr lang="fr-FR" sz="2000" dirty="0" err="1"/>
              <a:t>f</a:t>
            </a:r>
            <a:r>
              <a:rPr lang="fr-FR" sz="2000" dirty="0" err="1" smtClean="0"/>
              <a:t>orm</a:t>
            </a:r>
            <a:endParaRPr lang="fr-FR" sz="2000" dirty="0" smtClean="0"/>
          </a:p>
          <a:p>
            <a:pPr lvl="1">
              <a:buFont typeface="Wingdings" panose="05000000000000000000" pitchFamily="2" charset="2"/>
              <a:buChar char="Ø"/>
            </a:pPr>
            <a:r>
              <a:rPr lang="fr-FR" sz="2000" dirty="0" smtClean="0"/>
              <a:t>Name</a:t>
            </a:r>
          </a:p>
          <a:p>
            <a:pPr lvl="1">
              <a:buFont typeface="Wingdings" panose="05000000000000000000" pitchFamily="2" charset="2"/>
              <a:buChar char="Ø"/>
            </a:pPr>
            <a:r>
              <a:rPr lang="fr-FR" sz="2000" dirty="0" smtClean="0"/>
              <a:t>type</a:t>
            </a:r>
            <a:endParaRPr lang="fr-FR" sz="2000" dirty="0"/>
          </a:p>
          <a:p>
            <a:pPr>
              <a:buFont typeface="Wingdings" panose="05000000000000000000" pitchFamily="2" charset="2"/>
              <a:buChar char="Ø"/>
            </a:pPr>
            <a:endParaRPr lang="fr-FR" sz="2400" dirty="0" smtClean="0"/>
          </a:p>
          <a:p>
            <a:pPr marL="0" indent="0">
              <a:buNone/>
            </a:pPr>
            <a:endParaRPr lang="fr-FR" sz="2000" dirty="0"/>
          </a:p>
          <a:p>
            <a:pPr marL="457200" lvl="1" indent="0">
              <a:buNone/>
            </a:pPr>
            <a:endParaRPr lang="fr-FR" sz="1600" dirty="0" smtClean="0"/>
          </a:p>
        </p:txBody>
      </p:sp>
    </p:spTree>
    <p:extLst>
      <p:ext uri="{BB962C8B-B14F-4D97-AF65-F5344CB8AC3E}">
        <p14:creationId xmlns:p14="http://schemas.microsoft.com/office/powerpoint/2010/main" val="846415593"/>
      </p:ext>
    </p:extLst>
  </p:cSld>
  <p:clrMapOvr>
    <a:masterClrMapping/>
  </p:clrMapOvr>
  <p:transition advClick="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Espace réservé du numéro de diapositive 31"/>
          <p:cNvSpPr>
            <a:spLocks noGrp="1"/>
          </p:cNvSpPr>
          <p:nvPr>
            <p:ph type="sldNum" sz="quarter" idx="12"/>
          </p:nvPr>
        </p:nvSpPr>
        <p:spPr>
          <a:noFill/>
        </p:spPr>
        <p:txBody>
          <a:bodyPr/>
          <a:lstStyle/>
          <a:p>
            <a:fld id="{5BF47F30-0714-495A-9E22-8287CC3D033A}" type="slidenum">
              <a:rPr lang="fr-FR" smtClean="0"/>
              <a:pPr/>
              <a:t>95</a:t>
            </a:fld>
            <a:endParaRPr lang="fr-FR" smtClean="0"/>
          </a:p>
        </p:txBody>
      </p:sp>
      <p:sp>
        <p:nvSpPr>
          <p:cNvPr id="30" name="Rectangle 29"/>
          <p:cNvSpPr/>
          <p:nvPr/>
        </p:nvSpPr>
        <p:spPr>
          <a:xfrm>
            <a:off x="-5064" y="692150"/>
            <a:ext cx="962059" cy="6165850"/>
          </a:xfrm>
          <a:prstGeom prst="rect">
            <a:avLst/>
          </a:prstGeom>
          <a:solidFill>
            <a:srgbClr val="6A8BAB"/>
          </a:solidFill>
          <a:ln>
            <a:solidFill>
              <a:srgbClr val="6A8BAB"/>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3" name="Rectangle 32"/>
          <p:cNvSpPr/>
          <p:nvPr/>
        </p:nvSpPr>
        <p:spPr>
          <a:xfrm>
            <a:off x="-5392" y="-27384"/>
            <a:ext cx="9722390" cy="692696"/>
          </a:xfrm>
          <a:prstGeom prst="rect">
            <a:avLst/>
          </a:prstGeom>
          <a:solidFill>
            <a:srgbClr val="CCDCEA"/>
          </a:solidFill>
          <a:ln>
            <a:solidFill>
              <a:srgbClr val="CCDCEA"/>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4" name="Sous-titre 7"/>
          <p:cNvSpPr txBox="1">
            <a:spLocks/>
          </p:cNvSpPr>
          <p:nvPr/>
        </p:nvSpPr>
        <p:spPr>
          <a:xfrm rot="16200000" flipH="1">
            <a:off x="-1991706" y="3072688"/>
            <a:ext cx="4968875" cy="92853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fontAlgn="auto">
              <a:spcAft>
                <a:spcPts val="0"/>
              </a:spcAft>
              <a:defRPr/>
            </a:pPr>
            <a:endParaRPr lang="fr-FR" dirty="0" smtClean="0">
              <a:solidFill>
                <a:schemeClr val="bg1"/>
              </a:solidFill>
            </a:endParaRPr>
          </a:p>
        </p:txBody>
      </p:sp>
      <p:sp>
        <p:nvSpPr>
          <p:cNvPr id="35" name="Titre 8"/>
          <p:cNvSpPr txBox="1">
            <a:spLocks/>
          </p:cNvSpPr>
          <p:nvPr/>
        </p:nvSpPr>
        <p:spPr bwMode="auto">
          <a:xfrm>
            <a:off x="1108899" y="58738"/>
            <a:ext cx="8498179" cy="57626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20000"/>
          </a:bodyPr>
          <a:lstStyle/>
          <a:p>
            <a:pPr algn="ctr" fontAlgn="auto">
              <a:spcAft>
                <a:spcPts val="0"/>
              </a:spcAft>
              <a:defRPr/>
            </a:pPr>
            <a:r>
              <a:rPr lang="fr-FR" sz="4000" dirty="0" smtClean="0"/>
              <a:t>Références</a:t>
            </a:r>
            <a:endParaRPr lang="fr-FR" sz="4000" dirty="0">
              <a:solidFill>
                <a:schemeClr val="tx1">
                  <a:lumMod val="85000"/>
                  <a:lumOff val="15000"/>
                </a:schemeClr>
              </a:solidFill>
            </a:endParaRPr>
          </a:p>
        </p:txBody>
      </p:sp>
      <p:sp>
        <p:nvSpPr>
          <p:cNvPr id="36" name="Rectangle 35"/>
          <p:cNvSpPr/>
          <p:nvPr/>
        </p:nvSpPr>
        <p:spPr>
          <a:xfrm>
            <a:off x="-5064" y="0"/>
            <a:ext cx="962059" cy="6921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24" name="Picture 2" descr="http://www.javatpoint.com/images/javascript/javascript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05" y="116632"/>
            <a:ext cx="609261" cy="609261"/>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1"/>
          <p:cNvSpPr>
            <a:spLocks noGrp="1"/>
          </p:cNvSpPr>
          <p:nvPr>
            <p:ph idx="1"/>
          </p:nvPr>
        </p:nvSpPr>
        <p:spPr>
          <a:xfrm>
            <a:off x="1108899" y="1768255"/>
            <a:ext cx="8637186" cy="4013639"/>
          </a:xfrm>
        </p:spPr>
        <p:txBody>
          <a:bodyPr/>
          <a:lstStyle/>
          <a:p>
            <a:pPr>
              <a:buFont typeface="Wingdings" panose="05000000000000000000" pitchFamily="2" charset="2"/>
              <a:buChar char="Ø"/>
            </a:pPr>
            <a:r>
              <a:rPr lang="en-US" dirty="0"/>
              <a:t>M. </a:t>
            </a:r>
            <a:r>
              <a:rPr lang="en-US" dirty="0" err="1"/>
              <a:t>Haverbeke</a:t>
            </a:r>
            <a:r>
              <a:rPr lang="en-US" dirty="0"/>
              <a:t>, Eloquent JavaScript: A modern introduction to programming, </a:t>
            </a:r>
            <a:r>
              <a:rPr lang="en-US" dirty="0" smtClean="0"/>
              <a:t>2014</a:t>
            </a:r>
          </a:p>
          <a:p>
            <a:pPr>
              <a:buFont typeface="Wingdings" panose="05000000000000000000" pitchFamily="2" charset="2"/>
              <a:buChar char="Ø"/>
            </a:pPr>
            <a:r>
              <a:rPr lang="en-US" dirty="0" smtClean="0"/>
              <a:t>D</a:t>
            </a:r>
            <a:r>
              <a:rPr lang="en-US" dirty="0"/>
              <a:t>. Flanagan, </a:t>
            </a:r>
            <a:r>
              <a:rPr lang="en-US" i="1" dirty="0"/>
              <a:t>JavaScript: The Definitive Guide</a:t>
            </a:r>
            <a:r>
              <a:rPr lang="en-US" dirty="0"/>
              <a:t>, 6</a:t>
            </a:r>
            <a:r>
              <a:rPr lang="en-US" baseline="30000" dirty="0"/>
              <a:t>th</a:t>
            </a:r>
            <a:r>
              <a:rPr lang="en-US" dirty="0"/>
              <a:t> edition, </a:t>
            </a:r>
            <a:r>
              <a:rPr lang="en-US" dirty="0" err="1"/>
              <a:t>O’reilly</a:t>
            </a:r>
            <a:r>
              <a:rPr lang="en-US" dirty="0"/>
              <a:t>, </a:t>
            </a:r>
            <a:r>
              <a:rPr lang="en-US" dirty="0" smtClean="0"/>
              <a:t>2011</a:t>
            </a:r>
          </a:p>
          <a:p>
            <a:pPr>
              <a:buFont typeface="Wingdings" panose="05000000000000000000" pitchFamily="2" charset="2"/>
              <a:buChar char="Ø"/>
            </a:pPr>
            <a:endParaRPr lang="en-US" i="1" dirty="0"/>
          </a:p>
          <a:p>
            <a:pPr>
              <a:buFont typeface="Wingdings" panose="05000000000000000000" pitchFamily="2" charset="2"/>
              <a:buChar char="Ø"/>
            </a:pPr>
            <a:endParaRPr lang="fr-FR" sz="2400" dirty="0" smtClean="0"/>
          </a:p>
          <a:p>
            <a:pPr marL="0" indent="0">
              <a:buNone/>
            </a:pPr>
            <a:endParaRPr lang="fr-FR" sz="2000" dirty="0"/>
          </a:p>
          <a:p>
            <a:pPr marL="457200" lvl="1" indent="0">
              <a:buNone/>
            </a:pPr>
            <a:endParaRPr lang="fr-FR" sz="1600" dirty="0" smtClean="0"/>
          </a:p>
        </p:txBody>
      </p:sp>
    </p:spTree>
    <p:extLst>
      <p:ext uri="{BB962C8B-B14F-4D97-AF65-F5344CB8AC3E}">
        <p14:creationId xmlns:p14="http://schemas.microsoft.com/office/powerpoint/2010/main" val="2706145962"/>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Garamond"/>
        <a:ea typeface=""/>
        <a:cs typeface=""/>
      </a:majorFont>
      <a:minorFont>
        <a:latin typeface="Garamond"/>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95000"/>
          </a:schemeClr>
        </a:solidFill>
        <a:ln>
          <a:solidFill>
            <a:srgbClr val="0070C0"/>
          </a:solidFill>
        </a:ln>
      </a:spPr>
      <a:bodyPr wrap="none" rtlCol="0">
        <a:spAutoFit/>
      </a:bodyPr>
      <a:lstStyle>
        <a:defPPr>
          <a:defRPr dirty="0">
            <a:solidFill>
              <a:schemeClr val="tx1">
                <a:lumMod val="50000"/>
                <a:lumOff val="50000"/>
              </a:schemeClr>
            </a:solidFill>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36440</TotalTime>
  <Words>6060</Words>
  <Application>Microsoft Office PowerPoint</Application>
  <PresentationFormat>Personnalisé</PresentationFormat>
  <Paragraphs>1358</Paragraphs>
  <Slides>95</Slides>
  <Notes>75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95</vt:i4>
      </vt:variant>
    </vt:vector>
  </HeadingPairs>
  <TitlesOfParts>
    <vt:vector size="103" baseType="lpstr">
      <vt:lpstr>Arial</vt:lpstr>
      <vt:lpstr>Arial Rounded MT Bold</vt:lpstr>
      <vt:lpstr>Calibri</vt:lpstr>
      <vt:lpstr>Courier</vt:lpstr>
      <vt:lpstr>Courier New</vt:lpstr>
      <vt:lpstr>Garamond</vt:lpstr>
      <vt:lpstr>Wingdings</vt:lpstr>
      <vt:lpstr>Thème Office</vt:lpstr>
      <vt:lpstr>Technologies du web</vt:lpstr>
      <vt:lpstr>Partie 3  : JavaScript</vt:lpstr>
      <vt:lpstr>Plan de la présentation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Intégrer le Js avec votre page HTML</vt:lpstr>
      <vt:lpstr>Intégrer  le Js avec votre page HTML</vt:lpstr>
      <vt:lpstr>Le DOM</vt:lpstr>
      <vt:lpstr>Présentation PowerPoint</vt:lpstr>
      <vt:lpstr>Le DOM</vt:lpstr>
      <vt:lpstr>Les différents types des objets du DOM</vt:lpstr>
      <vt:lpstr>Quelques fonctions de Window</vt:lpstr>
      <vt:lpstr>Héritage dans le DOM</vt:lpstr>
      <vt:lpstr>Manipulation des éléments </vt:lpstr>
      <vt:lpstr>Manipulation des éléments : Exemple</vt:lpstr>
      <vt:lpstr>Manipulation des éléments : Exemple</vt:lpstr>
      <vt:lpstr>Manipulation des éléments : Exemple</vt:lpstr>
      <vt:lpstr>Manipulation des éléments : Exemple</vt:lpstr>
      <vt:lpstr>Manipulation des éléments </vt:lpstr>
      <vt:lpstr>Manipulation des éléments </vt:lpstr>
      <vt:lpstr>Manipulation des éléments </vt:lpstr>
      <vt:lpstr>Manipulation des éléments </vt:lpstr>
      <vt:lpstr>Manipulation le texte des balises </vt:lpstr>
      <vt:lpstr>Manipulation le texte des balises </vt:lpstr>
      <vt:lpstr>Quelques méthodes utiles</vt:lpstr>
      <vt:lpstr>Se déplacer dans le DOM</vt:lpstr>
      <vt:lpstr>Se déplacer dans le DOM</vt:lpstr>
      <vt:lpstr>Se déplacer dans le DOM</vt:lpstr>
      <vt:lpstr>Se déplacer dans le DOM</vt:lpstr>
      <vt:lpstr>Mise à jour du DOM : Ajout d’un élément</vt:lpstr>
      <vt:lpstr>Mise à jour du DOM : exemple ajout</vt:lpstr>
      <vt:lpstr>Mise à jour du DOM : Cloner un élément</vt:lpstr>
      <vt:lpstr>Mise à jour du DOM : exemple clone</vt:lpstr>
      <vt:lpstr>Mise à jour du DOM : exemple clone</vt:lpstr>
      <vt:lpstr>Mise à jour du DOM :  Supprimer un élément</vt:lpstr>
      <vt:lpstr>Mise à jour du DOM : exemple remove</vt:lpstr>
      <vt:lpstr>Mise à jour du DOM :  remplacer un élément</vt:lpstr>
      <vt:lpstr>Mise à jour du DOM : exemple replace</vt:lpstr>
      <vt:lpstr>Manipulation du CSS</vt:lpstr>
      <vt:lpstr>Manipulation du CSS : La propriété style</vt:lpstr>
      <vt:lpstr>Manipulation du CSS : getComputedStyle</vt:lpstr>
      <vt:lpstr>Manipulation du CSS : getComputedStyle</vt:lpstr>
      <vt:lpstr>Manipulation du CSS : getComputedStyle</vt:lpstr>
      <vt:lpstr>Gestion des événements</vt:lpstr>
      <vt:lpstr>Gestion des événements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L’avenir du WEB</dc:title>
  <dc:creator>Kénium</dc:creator>
  <cp:lastModifiedBy>aymen</cp:lastModifiedBy>
  <cp:revision>906</cp:revision>
  <cp:lastPrinted>2017-08-28T08:30:51Z</cp:lastPrinted>
  <dcterms:created xsi:type="dcterms:W3CDTF">2012-02-16T10:08:47Z</dcterms:created>
  <dcterms:modified xsi:type="dcterms:W3CDTF">2017-08-28T12:17:01Z</dcterms:modified>
</cp:coreProperties>
</file>