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7"/>
  </p:notesMasterIdLst>
  <p:sldIdLst>
    <p:sldId id="257" r:id="rId2"/>
    <p:sldId id="259" r:id="rId3"/>
    <p:sldId id="260" r:id="rId4"/>
    <p:sldId id="421" r:id="rId5"/>
    <p:sldId id="422" r:id="rId6"/>
    <p:sldId id="423" r:id="rId7"/>
    <p:sldId id="261" r:id="rId8"/>
    <p:sldId id="451" r:id="rId9"/>
    <p:sldId id="452" r:id="rId10"/>
    <p:sldId id="454" r:id="rId11"/>
    <p:sldId id="453" r:id="rId12"/>
    <p:sldId id="471" r:id="rId13"/>
    <p:sldId id="472" r:id="rId14"/>
    <p:sldId id="455" r:id="rId15"/>
    <p:sldId id="456" r:id="rId16"/>
    <p:sldId id="457" r:id="rId17"/>
    <p:sldId id="458" r:id="rId18"/>
    <p:sldId id="466" r:id="rId19"/>
    <p:sldId id="468" r:id="rId20"/>
    <p:sldId id="508" r:id="rId21"/>
    <p:sldId id="467" r:id="rId22"/>
    <p:sldId id="469" r:id="rId23"/>
    <p:sldId id="507" r:id="rId24"/>
    <p:sldId id="509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70" r:id="rId33"/>
    <p:sldId id="474" r:id="rId34"/>
    <p:sldId id="475" r:id="rId35"/>
    <p:sldId id="473" r:id="rId36"/>
    <p:sldId id="476" r:id="rId37"/>
    <p:sldId id="477" r:id="rId38"/>
    <p:sldId id="478" r:id="rId39"/>
    <p:sldId id="479" r:id="rId40"/>
    <p:sldId id="480" r:id="rId41"/>
    <p:sldId id="503" r:id="rId42"/>
    <p:sldId id="504" r:id="rId43"/>
    <p:sldId id="511" r:id="rId44"/>
    <p:sldId id="520" r:id="rId45"/>
    <p:sldId id="510" r:id="rId46"/>
    <p:sldId id="482" r:id="rId47"/>
    <p:sldId id="481" r:id="rId48"/>
    <p:sldId id="483" r:id="rId49"/>
    <p:sldId id="484" r:id="rId50"/>
    <p:sldId id="485" r:id="rId51"/>
    <p:sldId id="500" r:id="rId52"/>
    <p:sldId id="489" r:id="rId53"/>
    <p:sldId id="491" r:id="rId54"/>
    <p:sldId id="490" r:id="rId55"/>
    <p:sldId id="494" r:id="rId56"/>
    <p:sldId id="493" r:id="rId57"/>
    <p:sldId id="492" r:id="rId58"/>
    <p:sldId id="495" r:id="rId59"/>
    <p:sldId id="496" r:id="rId60"/>
    <p:sldId id="498" r:id="rId61"/>
    <p:sldId id="499" r:id="rId62"/>
    <p:sldId id="497" r:id="rId63"/>
    <p:sldId id="501" r:id="rId64"/>
    <p:sldId id="502" r:id="rId65"/>
    <p:sldId id="486" r:id="rId66"/>
    <p:sldId id="487" r:id="rId67"/>
    <p:sldId id="488" r:id="rId68"/>
    <p:sldId id="424" r:id="rId69"/>
    <p:sldId id="427" r:id="rId70"/>
    <p:sldId id="425" r:id="rId71"/>
    <p:sldId id="426" r:id="rId72"/>
    <p:sldId id="435" r:id="rId73"/>
    <p:sldId id="428" r:id="rId74"/>
    <p:sldId id="429" r:id="rId75"/>
    <p:sldId id="447" r:id="rId76"/>
    <p:sldId id="430" r:id="rId77"/>
    <p:sldId id="431" r:id="rId78"/>
    <p:sldId id="448" r:id="rId79"/>
    <p:sldId id="432" r:id="rId80"/>
    <p:sldId id="433" r:id="rId81"/>
    <p:sldId id="446" r:id="rId82"/>
    <p:sldId id="436" r:id="rId83"/>
    <p:sldId id="449" r:id="rId84"/>
    <p:sldId id="437" r:id="rId85"/>
    <p:sldId id="438" r:id="rId86"/>
    <p:sldId id="505" r:id="rId87"/>
    <p:sldId id="506" r:id="rId88"/>
    <p:sldId id="512" r:id="rId89"/>
    <p:sldId id="518" r:id="rId90"/>
    <p:sldId id="513" r:id="rId91"/>
    <p:sldId id="514" r:id="rId92"/>
    <p:sldId id="515" r:id="rId93"/>
    <p:sldId id="516" r:id="rId94"/>
    <p:sldId id="517" r:id="rId95"/>
    <p:sldId id="519" r:id="rId9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7" autoAdjust="0"/>
  </p:normalViewPr>
  <p:slideViewPr>
    <p:cSldViewPr>
      <p:cViewPr varScale="1">
        <p:scale>
          <a:sx n="80" d="100"/>
          <a:sy n="80" d="100"/>
        </p:scale>
        <p:origin x="1450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C7EDDB-F286-4A4C-BD64-622DE8A00DF9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723A87-01E6-4EFB-A678-D6DDBC8C5F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7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63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C5A583-B763-424E-BFEA-B4A1F1FF3E8B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4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2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6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05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181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96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495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25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96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1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63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C5A583-B763-424E-BFEA-B4A1F1FF3E8B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453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489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026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53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279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595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759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39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335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16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67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dirty="0" smtClean="0"/>
          </a:p>
        </p:txBody>
      </p:sp>
      <p:sp>
        <p:nvSpPr>
          <p:cNvPr id="563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C5A583-B763-424E-BFEA-B4A1F1FF3E8B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004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48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70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9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987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13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667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0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447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848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dirty="0" smtClean="0"/>
          </a:p>
        </p:txBody>
      </p:sp>
      <p:sp>
        <p:nvSpPr>
          <p:cNvPr id="563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C5A583-B763-424E-BFEA-B4A1F1FF3E8B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72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dirty="0" smtClean="0"/>
          </a:p>
        </p:txBody>
      </p:sp>
      <p:sp>
        <p:nvSpPr>
          <p:cNvPr id="563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C5A583-B763-424E-BFEA-B4A1F1FF3E8B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9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04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42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49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A87-01E6-4EFB-A678-D6DDBC8C5F22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CDCA-9FC6-495C-9450-F45913A2EB43}" type="datetimeFigureOut">
              <a:rPr lang="fr-FR" smtClean="0"/>
              <a:pPr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3F71-1344-44E8-845C-4C96266DE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fr/function.htmlspecialchars-decode.php" TargetMode="External"/><Relationship Id="rId13" Type="http://schemas.openxmlformats.org/officeDocument/2006/relationships/hyperlink" Target="http://php.net/manual/fr/function.money-format.php" TargetMode="External"/><Relationship Id="rId3" Type="http://schemas.openxmlformats.org/officeDocument/2006/relationships/hyperlink" Target="http://php.net/manual/fr/function.count-chars.php" TargetMode="External"/><Relationship Id="rId7" Type="http://schemas.openxmlformats.org/officeDocument/2006/relationships/hyperlink" Target="http://php.net/manual/fr/function.htmlentities.php" TargetMode="External"/><Relationship Id="rId12" Type="http://schemas.openxmlformats.org/officeDocument/2006/relationships/hyperlink" Target="http://php.net/manual/fr/function.ltrim.php" TargetMode="External"/><Relationship Id="rId17" Type="http://schemas.openxmlformats.org/officeDocument/2006/relationships/image" Target="../media/image2.jpg"/><Relationship Id="rId2" Type="http://schemas.openxmlformats.org/officeDocument/2006/relationships/hyperlink" Target="http://php.net/manual/fr/function.chr.php" TargetMode="External"/><Relationship Id="rId16" Type="http://schemas.openxmlformats.org/officeDocument/2006/relationships/hyperlink" Target="http://php.net/manual/fr/function.prin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fr/function.fprintf.php" TargetMode="External"/><Relationship Id="rId11" Type="http://schemas.openxmlformats.org/officeDocument/2006/relationships/hyperlink" Target="http://php.net/manual/fr/function.lcfirst.php" TargetMode="External"/><Relationship Id="rId5" Type="http://schemas.openxmlformats.org/officeDocument/2006/relationships/hyperlink" Target="http://php.net/manual/fr/function.explode.php" TargetMode="External"/><Relationship Id="rId15" Type="http://schemas.openxmlformats.org/officeDocument/2006/relationships/hyperlink" Target="http://php.net/manual/fr/function.ord.php" TargetMode="External"/><Relationship Id="rId10" Type="http://schemas.openxmlformats.org/officeDocument/2006/relationships/hyperlink" Target="http://php.net/manual/fr/function.implode.php" TargetMode="External"/><Relationship Id="rId4" Type="http://schemas.openxmlformats.org/officeDocument/2006/relationships/hyperlink" Target="http://php.net/manual/fr/function.echo.php" TargetMode="External"/><Relationship Id="rId9" Type="http://schemas.openxmlformats.org/officeDocument/2006/relationships/hyperlink" Target="http://php.net/manual/fr/function.htmlspecialchars.php" TargetMode="External"/><Relationship Id="rId14" Type="http://schemas.openxmlformats.org/officeDocument/2006/relationships/hyperlink" Target="http://php.net/manual/fr/function.nl2br.ph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fr/function.str-replace.php" TargetMode="External"/><Relationship Id="rId13" Type="http://schemas.openxmlformats.org/officeDocument/2006/relationships/hyperlink" Target="http://php.net/manual/fr/function.strip-tags.php" TargetMode="External"/><Relationship Id="rId18" Type="http://schemas.openxmlformats.org/officeDocument/2006/relationships/hyperlink" Target="http://php.net/manual/fr/function.strlen.php" TargetMode="External"/><Relationship Id="rId3" Type="http://schemas.openxmlformats.org/officeDocument/2006/relationships/hyperlink" Target="http://php.net/manual/fr/function.rtrim.php" TargetMode="External"/><Relationship Id="rId7" Type="http://schemas.openxmlformats.org/officeDocument/2006/relationships/hyperlink" Target="http://php.net/manual/fr/function.str-repeat.php" TargetMode="External"/><Relationship Id="rId12" Type="http://schemas.openxmlformats.org/officeDocument/2006/relationships/hyperlink" Target="http://php.net/manual/fr/function.strcmp.php" TargetMode="External"/><Relationship Id="rId17" Type="http://schemas.openxmlformats.org/officeDocument/2006/relationships/hyperlink" Target="http://php.net/manual/fr/function.stristr.php" TargetMode="External"/><Relationship Id="rId2" Type="http://schemas.openxmlformats.org/officeDocument/2006/relationships/hyperlink" Target="http://php.net/manual/fr/function.printf.php" TargetMode="External"/><Relationship Id="rId16" Type="http://schemas.openxmlformats.org/officeDocument/2006/relationships/hyperlink" Target="http://php.net/manual/fr/function.strstr.php" TargetMode="Externa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fr/function.str-getcsv.php" TargetMode="External"/><Relationship Id="rId11" Type="http://schemas.openxmlformats.org/officeDocument/2006/relationships/hyperlink" Target="http://php.net/manual/fr/function.str-word-count.php" TargetMode="External"/><Relationship Id="rId5" Type="http://schemas.openxmlformats.org/officeDocument/2006/relationships/hyperlink" Target="http://php.net/manual/fr/function.sscanf.php" TargetMode="External"/><Relationship Id="rId15" Type="http://schemas.openxmlformats.org/officeDocument/2006/relationships/hyperlink" Target="http://php.net/manual/fr/function.stripslashes.php" TargetMode="External"/><Relationship Id="rId10" Type="http://schemas.openxmlformats.org/officeDocument/2006/relationships/hyperlink" Target="http://php.net/manual/fr/function.str-split.php" TargetMode="External"/><Relationship Id="rId19" Type="http://schemas.openxmlformats.org/officeDocument/2006/relationships/hyperlink" Target="http://php.net/manual/fr/function.strncmp.php" TargetMode="External"/><Relationship Id="rId4" Type="http://schemas.openxmlformats.org/officeDocument/2006/relationships/hyperlink" Target="http://php.net/manual/fr/function.sprintf.php" TargetMode="External"/><Relationship Id="rId9" Type="http://schemas.openxmlformats.org/officeDocument/2006/relationships/hyperlink" Target="http://php.net/manual/fr/function.str-shuffle.php" TargetMode="External"/><Relationship Id="rId14" Type="http://schemas.openxmlformats.org/officeDocument/2006/relationships/hyperlink" Target="http://php.net/manual/fr/function.stripos.ph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fr/function.strtolower.php" TargetMode="External"/><Relationship Id="rId13" Type="http://schemas.openxmlformats.org/officeDocument/2006/relationships/hyperlink" Target="http://php.net/manual/fr/function.substr-replace.php" TargetMode="External"/><Relationship Id="rId18" Type="http://schemas.openxmlformats.org/officeDocument/2006/relationships/image" Target="../media/image2.jpg"/><Relationship Id="rId3" Type="http://schemas.openxmlformats.org/officeDocument/2006/relationships/hyperlink" Target="http://php.net/manual/fr/function.strrchr.php" TargetMode="External"/><Relationship Id="rId7" Type="http://schemas.openxmlformats.org/officeDocument/2006/relationships/hyperlink" Target="http://php.net/manual/fr/function.strtok.php" TargetMode="External"/><Relationship Id="rId12" Type="http://schemas.openxmlformats.org/officeDocument/2006/relationships/hyperlink" Target="http://php.net/manual/fr/function.substr-count.php" TargetMode="External"/><Relationship Id="rId17" Type="http://schemas.openxmlformats.org/officeDocument/2006/relationships/hyperlink" Target="http://php.net/manual/fr/function.ucwords.php" TargetMode="External"/><Relationship Id="rId2" Type="http://schemas.openxmlformats.org/officeDocument/2006/relationships/hyperlink" Target="http://php.net/manual/fr/function.strpos.php" TargetMode="External"/><Relationship Id="rId16" Type="http://schemas.openxmlformats.org/officeDocument/2006/relationships/hyperlink" Target="http://php.net/manual/fr/function.ucfir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fr/function.strrpos.php" TargetMode="External"/><Relationship Id="rId11" Type="http://schemas.openxmlformats.org/officeDocument/2006/relationships/hyperlink" Target="http://php.net/manual/fr/function.substr-compare.php" TargetMode="External"/><Relationship Id="rId5" Type="http://schemas.openxmlformats.org/officeDocument/2006/relationships/hyperlink" Target="http://php.net/manual/fr/function.strripos.php" TargetMode="External"/><Relationship Id="rId15" Type="http://schemas.openxmlformats.org/officeDocument/2006/relationships/hyperlink" Target="http://php.net/manual/fr/function.trim.php" TargetMode="External"/><Relationship Id="rId10" Type="http://schemas.openxmlformats.org/officeDocument/2006/relationships/hyperlink" Target="http://php.net/manual/fr/function.strtr.php" TargetMode="External"/><Relationship Id="rId4" Type="http://schemas.openxmlformats.org/officeDocument/2006/relationships/hyperlink" Target="http://php.net/manual/fr/function.strrev.php" TargetMode="External"/><Relationship Id="rId9" Type="http://schemas.openxmlformats.org/officeDocument/2006/relationships/hyperlink" Target="http://php.net/manual/fr/function.strtoupper.php" TargetMode="External"/><Relationship Id="rId14" Type="http://schemas.openxmlformats.org/officeDocument/2006/relationships/hyperlink" Target="http://php.net/manual/fr/function.substr.ph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function.time.ph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fr/mysqli.overview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-lookup.php?pattern=public&amp;lang=fr&amp;scope=quickre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www.php.net/manual-lookup.php?pattern=function&amp;lang=fr&amp;scope=quickref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495" y="-315416"/>
            <a:ext cx="9179496" cy="7173416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7036" y="1152128"/>
            <a:ext cx="6744098" cy="2060848"/>
          </a:xfrm>
        </p:spPr>
        <p:txBody>
          <a:bodyPr>
            <a:normAutofit/>
          </a:bodyPr>
          <a:lstStyle/>
          <a:p>
            <a:pPr algn="l" eaLnBrk="1" hangingPunct="1"/>
            <a:r>
              <a:rPr lang="fr-FR" sz="3600" b="1" dirty="0" smtClean="0">
                <a:solidFill>
                  <a:srgbClr val="002060"/>
                </a:solidFill>
                <a:latin typeface="Arial Rounded MT Bold" pitchFamily="34" charset="0"/>
              </a:rPr>
              <a:t>Partie </a:t>
            </a:r>
            <a:r>
              <a:rPr lang="fr-FR" b="1" dirty="0" smtClean="0">
                <a:solidFill>
                  <a:srgbClr val="002060"/>
                </a:solidFill>
                <a:latin typeface="Arial Rounded MT Bold" pitchFamily="34" charset="0"/>
              </a:rPr>
              <a:t> 4 : PHP 5</a:t>
            </a:r>
          </a:p>
        </p:txBody>
      </p:sp>
      <p:sp>
        <p:nvSpPr>
          <p:cNvPr id="205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E168B-E1E1-403E-BAEB-339AEAD55A8C}" type="slidenum">
              <a:rPr lang="fr-FR" smtClean="0"/>
              <a:pPr/>
              <a:t>1</a:t>
            </a:fld>
            <a:endParaRPr lang="fr-FR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" y="3984090"/>
            <a:ext cx="2134440" cy="213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10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>
                <a:latin typeface="+mn-lt"/>
              </a:rPr>
              <a:t>Fonctionnalités de base de PHP</a:t>
            </a:r>
            <a:endParaRPr lang="fr-FR" sz="4000" dirty="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21238" y="836712"/>
            <a:ext cx="8222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</a:rPr>
              <a:t>Variable locale </a:t>
            </a:r>
          </a:p>
          <a:p>
            <a:r>
              <a:rPr lang="fr-FR" dirty="0" smtClean="0"/>
              <a:t>     </a:t>
            </a:r>
          </a:p>
          <a:p>
            <a:r>
              <a:rPr lang="fr-FR" dirty="0" smtClean="0"/>
              <a:t> Visible </a:t>
            </a:r>
            <a:r>
              <a:rPr lang="fr-FR" dirty="0"/>
              <a:t>uniquement à l’intérieur d’un contexte d’utilisation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</a:rPr>
              <a:t>Variable globale</a:t>
            </a:r>
          </a:p>
          <a:p>
            <a:r>
              <a:rPr lang="fr-FR" dirty="0" smtClean="0"/>
              <a:t>      </a:t>
            </a:r>
          </a:p>
          <a:p>
            <a:r>
              <a:rPr lang="fr-FR" dirty="0" smtClean="0"/>
              <a:t>  Visible </a:t>
            </a:r>
            <a:r>
              <a:rPr lang="fr-FR" dirty="0"/>
              <a:t>dans tout le script</a:t>
            </a:r>
          </a:p>
          <a:p>
            <a:r>
              <a:rPr lang="fr-FR" dirty="0" smtClean="0"/>
              <a:t>  Accessible localement avec l’instruction </a:t>
            </a:r>
            <a:r>
              <a:rPr lang="fr-FR" dirty="0" smtClean="0">
                <a:solidFill>
                  <a:srgbClr val="0070C0"/>
                </a:solidFill>
              </a:rPr>
              <a:t>global</a:t>
            </a:r>
            <a:r>
              <a:rPr lang="fr-FR" dirty="0" smtClean="0"/>
              <a:t> ou avec la variable globale   </a:t>
            </a:r>
            <a:r>
              <a:rPr lang="fr-FR" dirty="0" smtClean="0">
                <a:solidFill>
                  <a:srgbClr val="FF0000"/>
                </a:solidFill>
              </a:rPr>
              <a:t>$GLOBALS</a:t>
            </a:r>
          </a:p>
          <a:p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>Exemple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Portée des Variables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22585" y="3879046"/>
            <a:ext cx="3925479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BB"/>
                </a:solidFill>
              </a:rPr>
              <a:t>&lt;?</a:t>
            </a:r>
            <a:r>
              <a:rPr lang="fr-FR" dirty="0" err="1">
                <a:solidFill>
                  <a:srgbClr val="0000BB"/>
                </a:solidFill>
              </a:rPr>
              <a:t>php</a:t>
            </a:r>
            <a:r>
              <a:rPr lang="fr-FR" dirty="0">
                <a:solidFill>
                  <a:srgbClr val="0000BB"/>
                </a:solidFill>
              </a:rPr>
              <a:t/>
            </a:r>
            <a:br>
              <a:rPr lang="fr-FR" dirty="0">
                <a:solidFill>
                  <a:srgbClr val="0000BB"/>
                </a:solidFill>
              </a:rPr>
            </a:br>
            <a:r>
              <a:rPr lang="fr-FR" dirty="0" smtClean="0"/>
              <a:t>$globalVar1</a:t>
            </a:r>
            <a:r>
              <a:rPr lang="fr-FR" dirty="0"/>
              <a:t> = 1;</a:t>
            </a:r>
            <a:br>
              <a:rPr lang="fr-FR" dirty="0"/>
            </a:br>
            <a:r>
              <a:rPr lang="fr-FR" dirty="0" smtClean="0"/>
              <a:t>$globalVar2 =</a:t>
            </a:r>
            <a:r>
              <a:rPr lang="fr-FR" dirty="0"/>
              <a:t> 2;</a:t>
            </a:r>
            <a:r>
              <a:rPr lang="fr-FR" dirty="0">
                <a:solidFill>
                  <a:srgbClr val="007700"/>
                </a:solidFill>
              </a:rPr>
              <a:t/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 err="1">
                <a:solidFill>
                  <a:srgbClr val="007700"/>
                </a:solidFill>
              </a:rPr>
              <a:t>function</a:t>
            </a:r>
            <a:r>
              <a:rPr lang="fr-FR" dirty="0">
                <a:solidFill>
                  <a:srgbClr val="007700"/>
                </a:solidFill>
              </a:rPr>
              <a:t> </a:t>
            </a:r>
            <a:r>
              <a:rPr lang="fr-FR" dirty="0">
                <a:solidFill>
                  <a:srgbClr val="0000BB"/>
                </a:solidFill>
              </a:rPr>
              <a:t>somme</a:t>
            </a:r>
            <a:r>
              <a:rPr lang="fr-FR" dirty="0">
                <a:solidFill>
                  <a:srgbClr val="007700"/>
                </a:solidFill>
              </a:rPr>
              <a:t>() {</a:t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>
                <a:solidFill>
                  <a:srgbClr val="007700"/>
                </a:solidFill>
              </a:rPr>
              <a:t>  </a:t>
            </a:r>
            <a:r>
              <a:rPr lang="fr-FR" dirty="0" smtClean="0">
                <a:solidFill>
                  <a:srgbClr val="007700"/>
                </a:solidFill>
              </a:rPr>
              <a:t>global</a:t>
            </a:r>
            <a:r>
              <a:rPr lang="fr-FR" dirty="0">
                <a:solidFill>
                  <a:srgbClr val="007700"/>
                </a:solidFill>
              </a:rPr>
              <a:t> </a:t>
            </a:r>
            <a:r>
              <a:rPr lang="fr-FR" dirty="0" smtClean="0"/>
              <a:t>$globalVar1,</a:t>
            </a:r>
            <a:r>
              <a:rPr lang="fr-FR" dirty="0"/>
              <a:t> </a:t>
            </a:r>
            <a:r>
              <a:rPr lang="fr-FR" dirty="0" smtClean="0"/>
              <a:t>$globalVar2;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  </a:t>
            </a:r>
            <a:r>
              <a:rPr lang="fr-FR" dirty="0" smtClean="0"/>
              <a:t>$globalVar2 </a:t>
            </a:r>
            <a:r>
              <a:rPr lang="fr-FR" dirty="0"/>
              <a:t> = </a:t>
            </a:r>
            <a:r>
              <a:rPr lang="fr-FR" dirty="0" smtClean="0"/>
              <a:t>$globalVar1 </a:t>
            </a:r>
            <a:r>
              <a:rPr lang="fr-FR" dirty="0"/>
              <a:t> + </a:t>
            </a:r>
            <a:endParaRPr lang="fr-FR" dirty="0" smtClean="0"/>
          </a:p>
          <a:p>
            <a:r>
              <a:rPr lang="fr-FR" dirty="0" smtClean="0"/>
              <a:t>  $globalVar2;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007700"/>
                </a:solidFill>
              </a:rPr>
              <a:t>}</a:t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>
                <a:solidFill>
                  <a:srgbClr val="0000BB"/>
                </a:solidFill>
              </a:rPr>
              <a:t>somme</a:t>
            </a:r>
            <a:r>
              <a:rPr lang="fr-FR" dirty="0">
                <a:solidFill>
                  <a:srgbClr val="007700"/>
                </a:solidFill>
              </a:rPr>
              <a:t>();</a:t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 err="1">
                <a:solidFill>
                  <a:srgbClr val="007700"/>
                </a:solidFill>
              </a:rPr>
              <a:t>echo</a:t>
            </a:r>
            <a:r>
              <a:rPr lang="fr-FR" dirty="0">
                <a:solidFill>
                  <a:srgbClr val="007700"/>
                </a:solidFill>
              </a:rPr>
              <a:t> </a:t>
            </a:r>
            <a:r>
              <a:rPr lang="fr-FR" dirty="0" smtClean="0">
                <a:solidFill>
                  <a:srgbClr val="0000BB"/>
                </a:solidFill>
              </a:rPr>
              <a:t>$</a:t>
            </a:r>
            <a:r>
              <a:rPr lang="fr-FR" dirty="0">
                <a:solidFill>
                  <a:srgbClr val="0000BB"/>
                </a:solidFill>
              </a:rPr>
              <a:t> </a:t>
            </a:r>
            <a:r>
              <a:rPr lang="fr-FR" dirty="0" smtClean="0">
                <a:solidFill>
                  <a:srgbClr val="0000BB"/>
                </a:solidFill>
              </a:rPr>
              <a:t>globalVar2</a:t>
            </a:r>
            <a:r>
              <a:rPr lang="fr-FR" dirty="0" smtClean="0">
                <a:solidFill>
                  <a:srgbClr val="007700"/>
                </a:solidFill>
              </a:rPr>
              <a:t>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220072" y="3573016"/>
            <a:ext cx="3851474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BB"/>
                </a:solidFill>
              </a:rPr>
              <a:t>&lt;?</a:t>
            </a:r>
            <a:r>
              <a:rPr lang="fr-FR" dirty="0" err="1">
                <a:solidFill>
                  <a:srgbClr val="0000BB"/>
                </a:solidFill>
              </a:rPr>
              <a:t>php</a:t>
            </a:r>
            <a:r>
              <a:rPr lang="fr-FR" dirty="0">
                <a:solidFill>
                  <a:srgbClr val="0000BB"/>
                </a:solidFill>
              </a:rPr>
              <a:t/>
            </a:r>
            <a:br>
              <a:rPr lang="fr-FR" dirty="0">
                <a:solidFill>
                  <a:srgbClr val="0000BB"/>
                </a:solidFill>
              </a:rPr>
            </a:br>
            <a:r>
              <a:rPr lang="fr-FR" dirty="0" smtClean="0">
                <a:solidFill>
                  <a:srgbClr val="0000BB"/>
                </a:solidFill>
              </a:rPr>
              <a:t>$globalVar1 </a:t>
            </a:r>
            <a:r>
              <a:rPr lang="fr-FR" dirty="0">
                <a:solidFill>
                  <a:srgbClr val="0000BB"/>
                </a:solidFill>
              </a:rPr>
              <a:t> </a:t>
            </a:r>
            <a:r>
              <a:rPr lang="fr-FR" dirty="0">
                <a:solidFill>
                  <a:srgbClr val="007700"/>
                </a:solidFill>
              </a:rPr>
              <a:t>= </a:t>
            </a:r>
            <a:r>
              <a:rPr lang="fr-FR" dirty="0">
                <a:solidFill>
                  <a:srgbClr val="0000BB"/>
                </a:solidFill>
              </a:rPr>
              <a:t>1</a:t>
            </a:r>
            <a:r>
              <a:rPr lang="fr-FR" dirty="0">
                <a:solidFill>
                  <a:srgbClr val="007700"/>
                </a:solidFill>
              </a:rPr>
              <a:t>;</a:t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 smtClean="0">
                <a:solidFill>
                  <a:srgbClr val="0000BB"/>
                </a:solidFill>
              </a:rPr>
              <a:t>$globalVar2 </a:t>
            </a:r>
            <a:r>
              <a:rPr lang="fr-FR" dirty="0">
                <a:solidFill>
                  <a:srgbClr val="0000BB"/>
                </a:solidFill>
              </a:rPr>
              <a:t> </a:t>
            </a:r>
            <a:r>
              <a:rPr lang="fr-FR" dirty="0">
                <a:solidFill>
                  <a:srgbClr val="007700"/>
                </a:solidFill>
              </a:rPr>
              <a:t>= </a:t>
            </a:r>
            <a:r>
              <a:rPr lang="fr-FR" dirty="0">
                <a:solidFill>
                  <a:srgbClr val="0000BB"/>
                </a:solidFill>
              </a:rPr>
              <a:t>2</a:t>
            </a:r>
            <a:r>
              <a:rPr lang="fr-FR" dirty="0">
                <a:solidFill>
                  <a:srgbClr val="007700"/>
                </a:solidFill>
              </a:rPr>
              <a:t>;</a:t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 err="1">
                <a:solidFill>
                  <a:srgbClr val="007700"/>
                </a:solidFill>
              </a:rPr>
              <a:t>function</a:t>
            </a:r>
            <a:r>
              <a:rPr lang="fr-FR" dirty="0">
                <a:solidFill>
                  <a:srgbClr val="007700"/>
                </a:solidFill>
              </a:rPr>
              <a:t> </a:t>
            </a:r>
            <a:r>
              <a:rPr lang="fr-FR" dirty="0">
                <a:solidFill>
                  <a:srgbClr val="0000BB"/>
                </a:solidFill>
              </a:rPr>
              <a:t>somme</a:t>
            </a:r>
            <a:r>
              <a:rPr lang="fr-FR" dirty="0">
                <a:solidFill>
                  <a:srgbClr val="007700"/>
                </a:solidFill>
              </a:rPr>
              <a:t>() {</a:t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$</a:t>
            </a:r>
            <a:r>
              <a:rPr lang="fr-FR" dirty="0">
                <a:solidFill>
                  <a:srgbClr val="FF0000"/>
                </a:solidFill>
              </a:rPr>
              <a:t>GLOBALS</a:t>
            </a:r>
            <a:r>
              <a:rPr lang="fr-FR" dirty="0" smtClean="0">
                <a:solidFill>
                  <a:srgbClr val="007700"/>
                </a:solidFill>
              </a:rPr>
              <a:t>[</a:t>
            </a:r>
            <a:r>
              <a:rPr lang="fr-FR" dirty="0" smtClean="0">
                <a:solidFill>
                  <a:srgbClr val="DD0000"/>
                </a:solidFill>
              </a:rPr>
              <a:t>'</a:t>
            </a:r>
            <a:r>
              <a:rPr lang="fr-FR" dirty="0" smtClean="0">
                <a:solidFill>
                  <a:srgbClr val="0000BB"/>
                </a:solidFill>
              </a:rPr>
              <a:t>globalVar2</a:t>
            </a:r>
            <a:r>
              <a:rPr lang="fr-FR" dirty="0" smtClean="0">
                <a:solidFill>
                  <a:srgbClr val="DD0000"/>
                </a:solidFill>
              </a:rPr>
              <a:t>'</a:t>
            </a:r>
            <a:r>
              <a:rPr lang="fr-FR" dirty="0" smtClean="0">
                <a:solidFill>
                  <a:srgbClr val="007700"/>
                </a:solidFill>
              </a:rPr>
              <a:t>]</a:t>
            </a:r>
            <a:r>
              <a:rPr lang="fr-FR" dirty="0">
                <a:solidFill>
                  <a:srgbClr val="007700"/>
                </a:solidFill>
              </a:rPr>
              <a:t> = </a:t>
            </a:r>
            <a:endParaRPr lang="fr-FR" dirty="0" smtClean="0">
              <a:solidFill>
                <a:srgbClr val="0077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  <a:r>
              <a:rPr lang="fr-FR" dirty="0">
                <a:solidFill>
                  <a:srgbClr val="FF0000"/>
                </a:solidFill>
              </a:rPr>
              <a:t>GLOBALS</a:t>
            </a:r>
            <a:r>
              <a:rPr lang="fr-FR" dirty="0" smtClean="0">
                <a:solidFill>
                  <a:srgbClr val="007700"/>
                </a:solidFill>
              </a:rPr>
              <a:t>[</a:t>
            </a:r>
            <a:r>
              <a:rPr lang="fr-FR" dirty="0" smtClean="0">
                <a:solidFill>
                  <a:srgbClr val="DD0000"/>
                </a:solidFill>
              </a:rPr>
              <a:t>'</a:t>
            </a:r>
            <a:r>
              <a:rPr lang="fr-FR" dirty="0" smtClean="0">
                <a:solidFill>
                  <a:srgbClr val="0000BB"/>
                </a:solidFill>
              </a:rPr>
              <a:t>globalVar1</a:t>
            </a:r>
            <a:r>
              <a:rPr lang="fr-FR" dirty="0" smtClean="0">
                <a:solidFill>
                  <a:srgbClr val="DD0000"/>
                </a:solidFill>
              </a:rPr>
              <a:t>'</a:t>
            </a:r>
            <a:r>
              <a:rPr lang="fr-FR" dirty="0" smtClean="0">
                <a:solidFill>
                  <a:srgbClr val="007700"/>
                </a:solidFill>
              </a:rPr>
              <a:t>]</a:t>
            </a:r>
            <a:r>
              <a:rPr lang="fr-FR" dirty="0">
                <a:solidFill>
                  <a:srgbClr val="007700"/>
                </a:solidFill>
              </a:rPr>
              <a:t> + </a:t>
            </a:r>
            <a:endParaRPr lang="fr-FR" dirty="0" smtClean="0">
              <a:solidFill>
                <a:srgbClr val="0077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  <a:r>
              <a:rPr lang="fr-FR" dirty="0">
                <a:solidFill>
                  <a:srgbClr val="FF0000"/>
                </a:solidFill>
              </a:rPr>
              <a:t>GLOBALS</a:t>
            </a:r>
            <a:r>
              <a:rPr lang="fr-FR" dirty="0" smtClean="0">
                <a:solidFill>
                  <a:srgbClr val="007700"/>
                </a:solidFill>
              </a:rPr>
              <a:t>[</a:t>
            </a:r>
            <a:r>
              <a:rPr lang="fr-FR" dirty="0" smtClean="0">
                <a:solidFill>
                  <a:srgbClr val="DD0000"/>
                </a:solidFill>
              </a:rPr>
              <a:t>'</a:t>
            </a:r>
            <a:r>
              <a:rPr lang="fr-FR" dirty="0" smtClean="0">
                <a:solidFill>
                  <a:srgbClr val="0000BB"/>
                </a:solidFill>
              </a:rPr>
              <a:t>globalVar2</a:t>
            </a:r>
            <a:r>
              <a:rPr lang="fr-FR" dirty="0" smtClean="0">
                <a:solidFill>
                  <a:srgbClr val="DD0000"/>
                </a:solidFill>
              </a:rPr>
              <a:t>'</a:t>
            </a:r>
            <a:r>
              <a:rPr lang="fr-FR" dirty="0" smtClean="0">
                <a:solidFill>
                  <a:srgbClr val="007700"/>
                </a:solidFill>
              </a:rPr>
              <a:t>];</a:t>
            </a:r>
            <a:r>
              <a:rPr lang="fr-FR" dirty="0">
                <a:solidFill>
                  <a:srgbClr val="007700"/>
                </a:solidFill>
              </a:rPr>
              <a:t/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>
                <a:solidFill>
                  <a:srgbClr val="007700"/>
                </a:solidFill>
              </a:rPr>
              <a:t>}</a:t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>
                <a:solidFill>
                  <a:srgbClr val="0000BB"/>
                </a:solidFill>
              </a:rPr>
              <a:t>somme</a:t>
            </a:r>
            <a:r>
              <a:rPr lang="fr-FR" dirty="0">
                <a:solidFill>
                  <a:srgbClr val="007700"/>
                </a:solidFill>
              </a:rPr>
              <a:t>();</a:t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 err="1">
                <a:solidFill>
                  <a:srgbClr val="007700"/>
                </a:solidFill>
              </a:rPr>
              <a:t>echo</a:t>
            </a:r>
            <a:r>
              <a:rPr lang="fr-FR" dirty="0">
                <a:solidFill>
                  <a:srgbClr val="007700"/>
                </a:solidFill>
              </a:rPr>
              <a:t> </a:t>
            </a:r>
            <a:r>
              <a:rPr lang="fr-FR" dirty="0" smtClean="0">
                <a:solidFill>
                  <a:srgbClr val="0000BB"/>
                </a:solidFill>
              </a:rPr>
              <a:t>$</a:t>
            </a:r>
            <a:r>
              <a:rPr lang="fr-FR" dirty="0">
                <a:solidFill>
                  <a:srgbClr val="0000BB"/>
                </a:solidFill>
              </a:rPr>
              <a:t> </a:t>
            </a:r>
            <a:r>
              <a:rPr lang="fr-FR" dirty="0" smtClean="0">
                <a:solidFill>
                  <a:srgbClr val="0000BB"/>
                </a:solidFill>
              </a:rPr>
              <a:t>globalVar2</a:t>
            </a:r>
            <a:r>
              <a:rPr lang="fr-FR" dirty="0" smtClean="0">
                <a:solidFill>
                  <a:srgbClr val="007700"/>
                </a:solidFill>
              </a:rPr>
              <a:t>;</a:t>
            </a:r>
            <a:r>
              <a:rPr lang="fr-FR" dirty="0">
                <a:solidFill>
                  <a:srgbClr val="007700"/>
                </a:solidFill>
              </a:rPr>
              <a:t/>
            </a:r>
            <a:br>
              <a:rPr lang="fr-FR" dirty="0">
                <a:solidFill>
                  <a:srgbClr val="007700"/>
                </a:solidFill>
              </a:rPr>
            </a:br>
            <a:r>
              <a:rPr lang="fr-FR" dirty="0">
                <a:solidFill>
                  <a:srgbClr val="0000BB"/>
                </a:solidFill>
              </a:rPr>
              <a:t>?&gt;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9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11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164725" y="1706820"/>
            <a:ext cx="7739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/>
              <a:t>Fonctions de vérifications de </a:t>
            </a:r>
            <a:r>
              <a:rPr lang="fr-FR" altLang="fr-FR" sz="2000" dirty="0" smtClean="0"/>
              <a:t>variables</a:t>
            </a: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floatval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</a:t>
            </a:r>
            <a:r>
              <a:rPr lang="fr-FR" sz="2000" dirty="0"/>
              <a:t>Convertit une chaîne en nombre à virgule flottante</a:t>
            </a:r>
            <a:endParaRPr lang="fr-FR" altLang="fr-FR" sz="20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empty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</a:t>
            </a:r>
            <a:r>
              <a:rPr lang="fr-FR" sz="2000" dirty="0"/>
              <a:t>Détermine si une variable est vide</a:t>
            </a:r>
            <a:endParaRPr lang="fr-FR" altLang="fr-FR" sz="20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gettype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</a:t>
            </a:r>
            <a:r>
              <a:rPr lang="fr-FR" sz="2000" dirty="0"/>
              <a:t>Retourne le type de la </a:t>
            </a:r>
            <a:r>
              <a:rPr lang="fr-FR" sz="2000" dirty="0" smtClean="0"/>
              <a:t>variable (</a:t>
            </a:r>
            <a:r>
              <a:rPr lang="fr-FR" sz="2000" dirty="0" err="1" smtClean="0"/>
              <a:t>boolean</a:t>
            </a:r>
            <a:r>
              <a:rPr lang="fr-FR" sz="2000" dirty="0" smtClean="0"/>
              <a:t>, </a:t>
            </a:r>
            <a:r>
              <a:rPr lang="fr-FR" sz="2000" dirty="0" err="1" smtClean="0"/>
              <a:t>integer</a:t>
            </a:r>
            <a:r>
              <a:rPr lang="fr-FR" sz="2000" dirty="0" smtClean="0"/>
              <a:t>, double(</a:t>
            </a:r>
            <a:r>
              <a:rPr lang="fr-FR" sz="2000" dirty="0" err="1" smtClean="0"/>
              <a:t>float</a:t>
            </a:r>
            <a:r>
              <a:rPr lang="fr-FR" sz="2000" dirty="0" smtClean="0"/>
              <a:t>), string, </a:t>
            </a:r>
            <a:r>
              <a:rPr lang="fr-FR" sz="2000" dirty="0" err="1" smtClean="0"/>
              <a:t>array</a:t>
            </a:r>
            <a:r>
              <a:rPr lang="fr-FR" sz="2000" dirty="0" smtClean="0"/>
              <a:t>, </a:t>
            </a:r>
            <a:r>
              <a:rPr lang="fr-FR" sz="2000" dirty="0" err="1" smtClean="0"/>
              <a:t>object</a:t>
            </a:r>
            <a:r>
              <a:rPr lang="fr-FR" sz="2000" dirty="0" smtClean="0"/>
              <a:t>, </a:t>
            </a:r>
            <a:r>
              <a:rPr lang="fr-FR" sz="2000" dirty="0" err="1" smtClean="0"/>
              <a:t>null</a:t>
            </a:r>
            <a:r>
              <a:rPr lang="fr-FR" sz="2000" dirty="0" smtClean="0"/>
              <a:t>, </a:t>
            </a:r>
            <a:r>
              <a:rPr lang="fr-FR" sz="2000" dirty="0" err="1" smtClean="0"/>
              <a:t>unkown</a:t>
            </a:r>
            <a:r>
              <a:rPr lang="fr-FR" sz="2000" dirty="0" smtClean="0"/>
              <a:t> type)</a:t>
            </a:r>
            <a:endParaRPr lang="fr-FR" altLang="fr-FR" sz="20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intval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</a:t>
            </a:r>
            <a:r>
              <a:rPr lang="fr-FR" sz="2000" dirty="0"/>
              <a:t>Retourne la valeur numérique entière équivalente d'une variable</a:t>
            </a:r>
            <a:endParaRPr lang="fr-FR" altLang="fr-FR" sz="20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cs typeface="Times New Roman" panose="02020603050405020304" pitchFamily="18" charset="0"/>
              </a:rPr>
              <a:t>Is_</a:t>
            </a: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Type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() 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is_bool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is_double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is_float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is_int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is_integer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is_long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is_obj,is_arrayect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is_real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(), 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is_numeric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(),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is_string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vérifie si la variable est de type </a:t>
            </a: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Type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Isset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Détermine si une variable est définie et est différente de NULL</a:t>
            </a: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settype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(var, </a:t>
            </a:r>
            <a:r>
              <a:rPr lang="fr-FR" altLang="fr-FR" sz="2000" dirty="0" err="1" smtClean="0">
                <a:cs typeface="Times New Roman" panose="02020603050405020304" pitchFamily="18" charset="0"/>
              </a:rPr>
              <a:t>newType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) :</a:t>
            </a:r>
            <a:r>
              <a:rPr lang="fr-FR" sz="2000" dirty="0"/>
              <a:t>Affecte un type à une variable</a:t>
            </a:r>
            <a:endParaRPr lang="fr-FR" altLang="fr-FR" sz="20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strval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</a:t>
            </a:r>
            <a:r>
              <a:rPr lang="fr-FR" sz="2000" dirty="0"/>
              <a:t>Récupère la valeur d'une variable, au format chaîne</a:t>
            </a:r>
            <a:endParaRPr lang="fr-FR" altLang="fr-FR" sz="20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unset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</a:t>
            </a:r>
            <a:r>
              <a:rPr lang="fr-FR" sz="2000" dirty="0"/>
              <a:t>Détruit une </a:t>
            </a:r>
            <a:r>
              <a:rPr lang="fr-FR" sz="2000" dirty="0" smtClean="0"/>
              <a:t>variable</a:t>
            </a:r>
          </a:p>
          <a:p>
            <a:pPr>
              <a:lnSpc>
                <a:spcPct val="90000"/>
              </a:lnSpc>
            </a:pPr>
            <a:r>
              <a:rPr lang="fr-FR" altLang="fr-FR" sz="20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v</a:t>
            </a:r>
            <a:r>
              <a:rPr lang="fr-FR" altLang="fr-FR" sz="20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ar_dump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() : </a:t>
            </a:r>
            <a:r>
              <a:rPr lang="fr-FR" sz="2000" dirty="0"/>
              <a:t>Affiche les informations d'une variable</a:t>
            </a:r>
            <a:endParaRPr lang="fr-FR" altLang="fr-FR" sz="2000" dirty="0"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/>
          </a:p>
          <a:p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Variables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12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076645"/>
            <a:ext cx="77399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 smtClean="0"/>
              <a:t>Variables d’environnement Client  </a:t>
            </a:r>
            <a:endParaRPr lang="fr-FR" altLang="fr-FR" sz="2000" dirty="0">
              <a:cs typeface="Times New Roman" panose="02020603050405020304" pitchFamily="18" charset="0"/>
            </a:endParaRPr>
          </a:p>
          <a:p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>
                <a:solidFill>
                  <a:schemeClr val="bg1"/>
                </a:solidFill>
              </a:rPr>
              <a:t>Les Variables </a:t>
            </a:r>
            <a:r>
              <a:rPr lang="fr-FR" sz="2800" dirty="0" err="1">
                <a:solidFill>
                  <a:schemeClr val="bg1"/>
                </a:solidFill>
              </a:rPr>
              <a:t>superglobales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58459"/>
              </p:ext>
            </p:extLst>
          </p:nvPr>
        </p:nvGraphicFramePr>
        <p:xfrm>
          <a:off x="1164270" y="1874945"/>
          <a:ext cx="7677472" cy="3566216"/>
        </p:xfrm>
        <a:graphic>
          <a:graphicData uri="http://schemas.openxmlformats.org/drawingml/2006/table">
            <a:tbl>
              <a:tblPr/>
              <a:tblGrid>
                <a:gridCol w="383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037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Variable</a:t>
                      </a:r>
                      <a:endParaRPr kumimoji="0" lang="fr-FR" alt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Book Antiqua" panose="02040602050305030304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</a:rPr>
                        <a:t>Description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3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$_SERVER["HTTP_HOST"]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Nom d'hôte de la machine du client (associée à l'adresse IP)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37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$_SERVER["HTTP_REFERER"]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URL de la page qui a appelé le script PHP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26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$_SERVER["HTTP_ACCEPT_LANGUAGE"]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Langue utilisée par le serveur</a:t>
                      </a:r>
                      <a:endParaRPr kumimoji="0" lang="fr-FR" alt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Book Antiqua" panose="0204060205030503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090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$_SERVER["CONTENT_TYPE"]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Type de données contenu présent dans le corps de la requête. Il s'agit du type MIME des données</a:t>
                      </a:r>
                      <a:r>
                        <a:rPr kumimoji="0" lang="fr-FR" alt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37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$_SERVER["REMOTE_ADDR"]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L'adresse IP du client appelant le script</a:t>
                      </a:r>
                      <a:endParaRPr kumimoji="0" lang="fr-FR" alt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Book Antiqua" panose="0204060205030503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37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$_SERVER["PHP_SELF"]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Nom du script PHP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7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13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076645"/>
            <a:ext cx="77399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 smtClean="0"/>
              <a:t>Variables d’environnement Serveur</a:t>
            </a:r>
            <a:endParaRPr lang="fr-FR" altLang="fr-FR" sz="2000" dirty="0">
              <a:cs typeface="Times New Roman" panose="02020603050405020304" pitchFamily="18" charset="0"/>
            </a:endParaRPr>
          </a:p>
          <a:p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>
                <a:solidFill>
                  <a:schemeClr val="bg1"/>
                </a:solidFill>
              </a:rPr>
              <a:t>Les Variables </a:t>
            </a:r>
            <a:r>
              <a:rPr lang="fr-FR" sz="2800" dirty="0" err="1">
                <a:solidFill>
                  <a:schemeClr val="bg1"/>
                </a:solidFill>
              </a:rPr>
              <a:t>superglobales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12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42198"/>
              </p:ext>
            </p:extLst>
          </p:nvPr>
        </p:nvGraphicFramePr>
        <p:xfrm>
          <a:off x="1208658" y="1753753"/>
          <a:ext cx="7622232" cy="3911054"/>
        </p:xfrm>
        <a:graphic>
          <a:graphicData uri="http://schemas.openxmlformats.org/drawingml/2006/table">
            <a:tbl>
              <a:tblPr/>
              <a:tblGrid>
                <a:gridCol w="398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6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6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SERVER_NAME</a:t>
                      </a: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 nom du serveur</a:t>
                      </a:r>
                      <a:endParaRPr kumimoji="0" lang="fr-FR" alt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9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$_SERVER["HTTP_HOST</a:t>
                      </a: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Nom de domaine du serveur</a:t>
                      </a:r>
                      <a:endParaRPr kumimoji="0" lang="fr-FR" alt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34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$_SERVER["SERVER_ADDR</a:t>
                      </a: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Adresse IP du serveur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286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$_SERVER["SERVER_PROTOCOL</a:t>
                      </a: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61950" marR="0" lvl="2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Nom et version du protocole utilisé pour envoyer la requête au script PHP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66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$_SERVER["DATE_GMT</a:t>
                      </a: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266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      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Date actuelle au format GMT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46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$_SERVER["DATE_LOCAL"]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Date actuelle au format local</a:t>
                      </a: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7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14400" marR="0" lvl="2" indent="-55245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$_SERVER["$DOCUMENT_ROOT</a:t>
                      </a: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6195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Racine des documents Web sur le                   serveur</a:t>
                      </a:r>
                      <a:endParaRPr kumimoji="0" lang="fr-FR" alt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Book Antiqua" panose="020406020503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208658" y="5805264"/>
            <a:ext cx="76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i="1" dirty="0" err="1">
                <a:solidFill>
                  <a:srgbClr val="000000"/>
                </a:solidFill>
                <a:cs typeface="Courier New" panose="02070309020205020404" pitchFamily="49" charset="0"/>
              </a:rPr>
              <a:t>phpinfo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FR" b="1" i="1" dirty="0">
                <a:solidFill>
                  <a:srgbClr val="660E7A"/>
                </a:solidFill>
                <a:cs typeface="Courier New" panose="02070309020205020404" pitchFamily="49" charset="0"/>
              </a:rPr>
              <a:t>INFO_VARIABLES </a:t>
            </a: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); permet d’afficher les variables d’environnement </a:t>
            </a:r>
            <a:endParaRPr lang="fr-FR" altLang="fr-FR" sz="4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0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14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958919"/>
            <a:ext cx="77399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 smtClean="0"/>
              <a:t>Une chaine de caractère est une série de caractères.</a:t>
            </a:r>
            <a:endParaRPr lang="fr-FR" altLang="fr-FR" dirty="0">
              <a:cs typeface="Times New Roman" panose="02020603050405020304" pitchFamily="18" charset="0"/>
            </a:endParaRPr>
          </a:p>
          <a:p>
            <a:r>
              <a:rPr lang="fr-FR" b="1" dirty="0" smtClean="0">
                <a:cs typeface="Times New Roman" panose="02020603050405020304" pitchFamily="18" charset="0"/>
              </a:rPr>
              <a:t>Quelques fonctions prédéfinies pour la gestion de chaines de caractères </a:t>
            </a:r>
          </a:p>
          <a:p>
            <a:r>
              <a:rPr lang="fr-FR" dirty="0" smtClean="0"/>
              <a:t>Pour les détails sur ces fonctions et d’autres fonctions de chaines consultez le Manuel PHP </a:t>
            </a:r>
            <a:r>
              <a:rPr lang="fr-FR" dirty="0"/>
              <a:t>: </a:t>
            </a:r>
            <a:r>
              <a:rPr lang="fr-FR" u="sng" dirty="0">
                <a:solidFill>
                  <a:srgbClr val="0070C0"/>
                </a:solidFill>
              </a:rPr>
              <a:t>http://php.net/manual/fr/ref.strings.php</a:t>
            </a:r>
            <a:endParaRPr lang="fr-FR" u="sng" dirty="0" smtClean="0">
              <a:solidFill>
                <a:srgbClr val="0070C0"/>
              </a:solidFill>
            </a:endParaRPr>
          </a:p>
          <a:p>
            <a:pPr lvl="0"/>
            <a:r>
              <a:rPr lang="fr-FR" dirty="0" err="1" smtClean="0">
                <a:hlinkClick r:id="rId2"/>
              </a:rPr>
              <a:t>chr</a:t>
            </a:r>
            <a:r>
              <a:rPr lang="fr-FR" dirty="0"/>
              <a:t> — Retourne un caractère à partir de son code ASCII</a:t>
            </a:r>
          </a:p>
          <a:p>
            <a:pPr lvl="0"/>
            <a:r>
              <a:rPr lang="fr-FR" dirty="0" err="1">
                <a:hlinkClick r:id="rId3"/>
              </a:rPr>
              <a:t>count_chars</a:t>
            </a:r>
            <a:r>
              <a:rPr lang="fr-FR" dirty="0"/>
              <a:t> — Retourne des statistiques sur les caractères utilisés dans une chaîne</a:t>
            </a:r>
          </a:p>
          <a:p>
            <a:pPr lvl="0"/>
            <a:r>
              <a:rPr lang="fr-FR" dirty="0" err="1">
                <a:hlinkClick r:id="rId4"/>
              </a:rPr>
              <a:t>echo</a:t>
            </a:r>
            <a:r>
              <a:rPr lang="fr-FR" dirty="0"/>
              <a:t> — Affiche une chaîne de caractères</a:t>
            </a:r>
          </a:p>
          <a:p>
            <a:pPr lvl="0"/>
            <a:r>
              <a:rPr lang="fr-FR" dirty="0" err="1">
                <a:hlinkClick r:id="rId5"/>
              </a:rPr>
              <a:t>explode</a:t>
            </a:r>
            <a:r>
              <a:rPr lang="fr-FR" dirty="0"/>
              <a:t> — Coupe une chaîne en </a:t>
            </a:r>
            <a:r>
              <a:rPr lang="fr-FR" dirty="0" smtClean="0"/>
              <a:t>segments et prends en paramètres le délimiteur et la chaine.</a:t>
            </a:r>
            <a:endParaRPr lang="fr-FR" dirty="0"/>
          </a:p>
          <a:p>
            <a:pPr lvl="0"/>
            <a:r>
              <a:rPr lang="fr-FR" dirty="0" err="1">
                <a:hlinkClick r:id="rId6"/>
              </a:rPr>
              <a:t>fprintf</a:t>
            </a:r>
            <a:r>
              <a:rPr lang="fr-FR" dirty="0"/>
              <a:t> — Écrit une chaîne formatée dans un flux</a:t>
            </a:r>
          </a:p>
          <a:p>
            <a:pPr lvl="0"/>
            <a:r>
              <a:rPr lang="fr-FR" dirty="0" err="1">
                <a:hlinkClick r:id="rId7"/>
              </a:rPr>
              <a:t>htmlentities</a:t>
            </a:r>
            <a:r>
              <a:rPr lang="fr-FR" dirty="0"/>
              <a:t> — Convertit tous les caractères éligibles en entités HTML</a:t>
            </a:r>
          </a:p>
          <a:p>
            <a:pPr lvl="0"/>
            <a:r>
              <a:rPr lang="fr-FR" dirty="0" err="1">
                <a:hlinkClick r:id="rId8"/>
              </a:rPr>
              <a:t>htmlspecialchars_decode</a:t>
            </a:r>
            <a:r>
              <a:rPr lang="fr-FR" dirty="0"/>
              <a:t> — Convertit les entités HTML spéciales en caractères</a:t>
            </a:r>
          </a:p>
          <a:p>
            <a:pPr lvl="0"/>
            <a:r>
              <a:rPr lang="fr-FR" dirty="0" err="1">
                <a:hlinkClick r:id="rId9"/>
              </a:rPr>
              <a:t>htmlspecialchars</a:t>
            </a:r>
            <a:r>
              <a:rPr lang="fr-FR" dirty="0"/>
              <a:t> — Convertit les caractères spéciaux en entités HTML</a:t>
            </a:r>
          </a:p>
          <a:p>
            <a:pPr lvl="0"/>
            <a:r>
              <a:rPr lang="fr-FR" dirty="0" err="1">
                <a:hlinkClick r:id="rId10"/>
              </a:rPr>
              <a:t>implode</a:t>
            </a:r>
            <a:r>
              <a:rPr lang="fr-FR" dirty="0"/>
              <a:t> — Rassemble les éléments d'un tableau en une chaîne</a:t>
            </a:r>
          </a:p>
          <a:p>
            <a:pPr lvl="0"/>
            <a:r>
              <a:rPr lang="fr-FR" dirty="0" err="1">
                <a:hlinkClick r:id="rId11"/>
              </a:rPr>
              <a:t>lcfirst</a:t>
            </a:r>
            <a:r>
              <a:rPr lang="fr-FR" dirty="0"/>
              <a:t> — Met le premier caractère en minuscule</a:t>
            </a:r>
          </a:p>
          <a:p>
            <a:pPr lvl="0"/>
            <a:r>
              <a:rPr lang="fr-FR" dirty="0" err="1">
                <a:hlinkClick r:id="rId12"/>
              </a:rPr>
              <a:t>ltrim</a:t>
            </a:r>
            <a:r>
              <a:rPr lang="fr-FR" dirty="0"/>
              <a:t> — Supprime les espaces (ou d'autres caractères) de début de chaîne</a:t>
            </a:r>
          </a:p>
          <a:p>
            <a:pPr lvl="0"/>
            <a:r>
              <a:rPr lang="fr-FR" dirty="0" err="1">
                <a:hlinkClick r:id="rId13"/>
              </a:rPr>
              <a:t>money_format</a:t>
            </a:r>
            <a:r>
              <a:rPr lang="fr-FR" dirty="0"/>
              <a:t> — Met un nombre au format monétaire</a:t>
            </a:r>
          </a:p>
          <a:p>
            <a:pPr lvl="0"/>
            <a:r>
              <a:rPr lang="fr-FR" dirty="0">
                <a:hlinkClick r:id="rId14"/>
              </a:rPr>
              <a:t>nl2br</a:t>
            </a:r>
            <a:r>
              <a:rPr lang="fr-FR" dirty="0"/>
              <a:t> — Insère un retour à la ligne HTML à chaque nouvelle ligne</a:t>
            </a:r>
          </a:p>
          <a:p>
            <a:pPr lvl="0"/>
            <a:r>
              <a:rPr lang="fr-FR" dirty="0">
                <a:hlinkClick r:id="rId15"/>
              </a:rPr>
              <a:t>ord</a:t>
            </a:r>
            <a:r>
              <a:rPr lang="fr-FR" dirty="0"/>
              <a:t> — Retourne le code ASCII d'un caractère</a:t>
            </a:r>
          </a:p>
          <a:p>
            <a:pPr lvl="0"/>
            <a:r>
              <a:rPr lang="fr-FR" dirty="0" err="1">
                <a:hlinkClick r:id="rId16"/>
              </a:rPr>
              <a:t>print</a:t>
            </a:r>
            <a:r>
              <a:rPr lang="fr-FR" dirty="0"/>
              <a:t> — Affiche une chaîne de </a:t>
            </a:r>
            <a:r>
              <a:rPr lang="fr-FR" dirty="0" smtClean="0"/>
              <a:t>caractères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chaines de caractères 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15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076645"/>
            <a:ext cx="7739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>
                <a:hlinkClick r:id="rId2"/>
              </a:rPr>
              <a:t>printf</a:t>
            </a:r>
            <a:r>
              <a:rPr lang="fr-FR" dirty="0"/>
              <a:t> — Affiche une chaîne de caractères formatée</a:t>
            </a:r>
          </a:p>
          <a:p>
            <a:r>
              <a:rPr lang="fr-FR" u="sng" dirty="0" err="1">
                <a:hlinkClick r:id="rId3"/>
              </a:rPr>
              <a:t>rtrim</a:t>
            </a:r>
            <a:r>
              <a:rPr lang="fr-FR" dirty="0"/>
              <a:t> — Supprime les espaces (ou d'autres caractères) de fin de chaîne</a:t>
            </a:r>
          </a:p>
          <a:p>
            <a:r>
              <a:rPr lang="fr-FR" u="sng" dirty="0" err="1">
                <a:hlinkClick r:id="rId4"/>
              </a:rPr>
              <a:t>sprintf</a:t>
            </a:r>
            <a:r>
              <a:rPr lang="fr-FR" dirty="0"/>
              <a:t> — Retourne une chaîne formatée</a:t>
            </a:r>
          </a:p>
          <a:p>
            <a:r>
              <a:rPr lang="fr-FR" u="sng" dirty="0" err="1">
                <a:hlinkClick r:id="rId5"/>
              </a:rPr>
              <a:t>sscanf</a:t>
            </a:r>
            <a:r>
              <a:rPr lang="fr-FR" dirty="0"/>
              <a:t> — Analyse une chaîne à l'aide d'un format</a:t>
            </a:r>
          </a:p>
          <a:p>
            <a:r>
              <a:rPr lang="fr-FR" u="sng" dirty="0" err="1">
                <a:hlinkClick r:id="rId6"/>
              </a:rPr>
              <a:t>str_getcsv</a:t>
            </a:r>
            <a:r>
              <a:rPr lang="fr-FR" dirty="0"/>
              <a:t> — Analyse une chaîne de caractères CSV dans un tableau</a:t>
            </a:r>
          </a:p>
          <a:p>
            <a:r>
              <a:rPr lang="fr-FR" u="sng" dirty="0" err="1">
                <a:hlinkClick r:id="rId7"/>
              </a:rPr>
              <a:t>str_repeat</a:t>
            </a:r>
            <a:r>
              <a:rPr lang="fr-FR" dirty="0"/>
              <a:t> — Répète une chaîne</a:t>
            </a:r>
          </a:p>
          <a:p>
            <a:r>
              <a:rPr lang="fr-FR" u="sng" dirty="0" err="1">
                <a:hlinkClick r:id="rId8"/>
              </a:rPr>
              <a:t>str_replace</a:t>
            </a:r>
            <a:r>
              <a:rPr lang="fr-FR" dirty="0"/>
              <a:t> — Remplace toutes les occurrences dans une chaîne</a:t>
            </a:r>
          </a:p>
          <a:p>
            <a:r>
              <a:rPr lang="fr-FR" u="sng" dirty="0" err="1">
                <a:hlinkClick r:id="rId9"/>
              </a:rPr>
              <a:t>str_shuffle</a:t>
            </a:r>
            <a:r>
              <a:rPr lang="fr-FR" dirty="0"/>
              <a:t> — Mélange les caractères d'une chaîne de caractères</a:t>
            </a:r>
          </a:p>
          <a:p>
            <a:r>
              <a:rPr lang="fr-FR" u="sng" dirty="0" err="1">
                <a:hlinkClick r:id="rId10"/>
              </a:rPr>
              <a:t>str_split</a:t>
            </a:r>
            <a:r>
              <a:rPr lang="fr-FR" dirty="0"/>
              <a:t> — Convertit une chaîne de caractères en tableau</a:t>
            </a:r>
          </a:p>
          <a:p>
            <a:r>
              <a:rPr lang="fr-FR" u="sng" dirty="0" err="1">
                <a:hlinkClick r:id="rId11"/>
              </a:rPr>
              <a:t>str_word_count</a:t>
            </a:r>
            <a:r>
              <a:rPr lang="fr-FR" dirty="0"/>
              <a:t> — Compte le nombre de mots utilisés dans une chaîne</a:t>
            </a:r>
          </a:p>
          <a:p>
            <a:r>
              <a:rPr lang="fr-FR" u="sng" dirty="0" err="1">
                <a:hlinkClick r:id="rId12"/>
              </a:rPr>
              <a:t>strcmp</a:t>
            </a:r>
            <a:r>
              <a:rPr lang="fr-FR" dirty="0"/>
              <a:t> — Comparaison binaire de chaînes</a:t>
            </a:r>
          </a:p>
          <a:p>
            <a:r>
              <a:rPr lang="fr-FR" u="sng" dirty="0" err="1">
                <a:hlinkClick r:id="rId13"/>
              </a:rPr>
              <a:t>strip_tags</a:t>
            </a:r>
            <a:r>
              <a:rPr lang="fr-FR" dirty="0"/>
              <a:t> — Supprime les balises HTML et PHP d'une chaîne</a:t>
            </a:r>
          </a:p>
          <a:p>
            <a:r>
              <a:rPr lang="fr-FR" u="sng" dirty="0" err="1">
                <a:hlinkClick r:id="rId14"/>
              </a:rPr>
              <a:t>stripos</a:t>
            </a:r>
            <a:r>
              <a:rPr lang="fr-FR" dirty="0"/>
              <a:t> — Recherche la position de la première occurrence dans une chaîne, sans tenir compte de la casse</a:t>
            </a:r>
          </a:p>
          <a:p>
            <a:r>
              <a:rPr lang="fr-FR" u="sng" dirty="0" err="1">
                <a:hlinkClick r:id="rId15"/>
              </a:rPr>
              <a:t>stripslashes</a:t>
            </a:r>
            <a:r>
              <a:rPr lang="fr-FR" dirty="0"/>
              <a:t> — Supprime les antislashs d'une chaîne</a:t>
            </a:r>
          </a:p>
          <a:p>
            <a:r>
              <a:rPr lang="fr-FR" u="sng" dirty="0" err="1">
                <a:hlinkClick r:id="rId16"/>
              </a:rPr>
              <a:t>strstr</a:t>
            </a:r>
            <a:r>
              <a:rPr lang="fr-FR" dirty="0"/>
              <a:t> — Trouve la première occurrence dans une chaîne</a:t>
            </a:r>
          </a:p>
          <a:p>
            <a:r>
              <a:rPr lang="fr-FR" u="sng" dirty="0" err="1">
                <a:hlinkClick r:id="rId17"/>
              </a:rPr>
              <a:t>stristr</a:t>
            </a:r>
            <a:r>
              <a:rPr lang="fr-FR" dirty="0"/>
              <a:t> — Version insensible à la casse de </a:t>
            </a:r>
            <a:r>
              <a:rPr lang="fr-FR" dirty="0" err="1"/>
              <a:t>strstr</a:t>
            </a:r>
            <a:endParaRPr lang="fr-FR" dirty="0"/>
          </a:p>
          <a:p>
            <a:r>
              <a:rPr lang="fr-FR" u="sng" dirty="0" err="1">
                <a:hlinkClick r:id="rId18"/>
              </a:rPr>
              <a:t>strlen</a:t>
            </a:r>
            <a:r>
              <a:rPr lang="fr-FR" dirty="0"/>
              <a:t> — Calcule la taille d'une chaîne</a:t>
            </a:r>
          </a:p>
          <a:p>
            <a:r>
              <a:rPr lang="fr-FR" u="sng" dirty="0" err="1">
                <a:hlinkClick r:id="rId19"/>
              </a:rPr>
              <a:t>strncmp</a:t>
            </a:r>
            <a:r>
              <a:rPr lang="fr-FR" dirty="0"/>
              <a:t> — Comparaison binaire des n premiers </a:t>
            </a:r>
            <a:r>
              <a:rPr lang="fr-FR" dirty="0" smtClean="0"/>
              <a:t>caractères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chaines de caractères 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16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076645"/>
            <a:ext cx="77399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>
                <a:hlinkClick r:id="rId2"/>
              </a:rPr>
              <a:t>strpos</a:t>
            </a:r>
            <a:r>
              <a:rPr lang="fr-FR" dirty="0"/>
              <a:t> — Cherche la position de la première occurrence dans une chaîne</a:t>
            </a:r>
          </a:p>
          <a:p>
            <a:r>
              <a:rPr lang="fr-FR" u="sng" dirty="0" err="1">
                <a:hlinkClick r:id="rId3"/>
              </a:rPr>
              <a:t>strrchr</a:t>
            </a:r>
            <a:r>
              <a:rPr lang="fr-FR" dirty="0"/>
              <a:t> — Trouve la dernière occurrence d'un caractère dans une chaîne</a:t>
            </a:r>
          </a:p>
          <a:p>
            <a:r>
              <a:rPr lang="fr-FR" u="sng" dirty="0" err="1">
                <a:hlinkClick r:id="rId4"/>
              </a:rPr>
              <a:t>strrev</a:t>
            </a:r>
            <a:r>
              <a:rPr lang="fr-FR" dirty="0"/>
              <a:t> — Inverse une chaîne</a:t>
            </a:r>
          </a:p>
          <a:p>
            <a:r>
              <a:rPr lang="fr-FR" u="sng" dirty="0" err="1">
                <a:hlinkClick r:id="rId5"/>
              </a:rPr>
              <a:t>strripos</a:t>
            </a:r>
            <a:r>
              <a:rPr lang="fr-FR" dirty="0"/>
              <a:t> — Cherche la position de la dernière occurrence d'une chaîne contenue dans une autre, de façon insensible à la casse</a:t>
            </a:r>
          </a:p>
          <a:p>
            <a:r>
              <a:rPr lang="fr-FR" u="sng" dirty="0" err="1">
                <a:hlinkClick r:id="rId6"/>
              </a:rPr>
              <a:t>strrpos</a:t>
            </a:r>
            <a:r>
              <a:rPr lang="fr-FR" dirty="0"/>
              <a:t> — Cherche la position de la dernière occurrence d'une sous-chaîne dans une chaîne</a:t>
            </a:r>
          </a:p>
          <a:p>
            <a:r>
              <a:rPr lang="fr-FR" u="sng" dirty="0" err="1" smtClean="0">
                <a:hlinkClick r:id="rId7"/>
              </a:rPr>
              <a:t>strtok</a:t>
            </a:r>
            <a:r>
              <a:rPr lang="fr-FR" dirty="0"/>
              <a:t> — Coupe une chaîne en segments</a:t>
            </a:r>
          </a:p>
          <a:p>
            <a:r>
              <a:rPr lang="fr-FR" u="sng" dirty="0" err="1">
                <a:hlinkClick r:id="rId8"/>
              </a:rPr>
              <a:t>strtolower</a:t>
            </a:r>
            <a:r>
              <a:rPr lang="fr-FR" dirty="0"/>
              <a:t> — Renvoie une chaîne en minuscules</a:t>
            </a:r>
          </a:p>
          <a:p>
            <a:r>
              <a:rPr lang="fr-FR" u="sng" dirty="0" err="1">
                <a:hlinkClick r:id="rId9"/>
              </a:rPr>
              <a:t>strtoupper</a:t>
            </a:r>
            <a:r>
              <a:rPr lang="fr-FR" dirty="0"/>
              <a:t> — Renvoie une chaîne en majuscules</a:t>
            </a:r>
          </a:p>
          <a:p>
            <a:r>
              <a:rPr lang="fr-FR" u="sng" dirty="0" err="1">
                <a:hlinkClick r:id="rId10"/>
              </a:rPr>
              <a:t>strtr</a:t>
            </a:r>
            <a:r>
              <a:rPr lang="fr-FR" dirty="0"/>
              <a:t> — Remplace des caractères dans une chaîne</a:t>
            </a:r>
          </a:p>
          <a:p>
            <a:r>
              <a:rPr lang="fr-FR" u="sng" dirty="0" err="1">
                <a:hlinkClick r:id="rId11"/>
              </a:rPr>
              <a:t>substr_compare</a:t>
            </a:r>
            <a:r>
              <a:rPr lang="fr-FR" dirty="0"/>
              <a:t> — Compare deux chaînes depuis un offset jusqu'à une longueur en caractères</a:t>
            </a:r>
          </a:p>
          <a:p>
            <a:r>
              <a:rPr lang="fr-FR" u="sng" dirty="0" err="1">
                <a:hlinkClick r:id="rId12"/>
              </a:rPr>
              <a:t>substr_count</a:t>
            </a:r>
            <a:r>
              <a:rPr lang="fr-FR" dirty="0"/>
              <a:t> — Compte le nombre d'occurrences de segments dans une chaîne</a:t>
            </a:r>
          </a:p>
          <a:p>
            <a:r>
              <a:rPr lang="fr-FR" u="sng" dirty="0" err="1">
                <a:hlinkClick r:id="rId13"/>
              </a:rPr>
              <a:t>substr_replace</a:t>
            </a:r>
            <a:r>
              <a:rPr lang="fr-FR" dirty="0"/>
              <a:t> — Remplace un segment dans une chaîne</a:t>
            </a:r>
          </a:p>
          <a:p>
            <a:r>
              <a:rPr lang="fr-FR" u="sng" dirty="0" err="1">
                <a:hlinkClick r:id="rId14"/>
              </a:rPr>
              <a:t>substr</a:t>
            </a:r>
            <a:r>
              <a:rPr lang="fr-FR" dirty="0"/>
              <a:t> — Retourne un segment de chaîne</a:t>
            </a:r>
          </a:p>
          <a:p>
            <a:r>
              <a:rPr lang="fr-FR" u="sng" dirty="0" err="1">
                <a:hlinkClick r:id="rId15"/>
              </a:rPr>
              <a:t>trim</a:t>
            </a:r>
            <a:r>
              <a:rPr lang="fr-FR" dirty="0"/>
              <a:t> — Supprime les espaces (ou d'autres caractères) en début et fin de chaîne</a:t>
            </a:r>
          </a:p>
          <a:p>
            <a:r>
              <a:rPr lang="fr-FR" u="sng" dirty="0" err="1">
                <a:hlinkClick r:id="rId16"/>
              </a:rPr>
              <a:t>ucfirst</a:t>
            </a:r>
            <a:r>
              <a:rPr lang="fr-FR" dirty="0"/>
              <a:t> — Met le premier caractère en majuscule</a:t>
            </a:r>
          </a:p>
          <a:p>
            <a:r>
              <a:rPr lang="fr-FR" u="sng" dirty="0" err="1">
                <a:hlinkClick r:id="rId17"/>
              </a:rPr>
              <a:t>ucwords</a:t>
            </a:r>
            <a:r>
              <a:rPr lang="fr-FR" dirty="0"/>
              <a:t> — Met en majuscule la première lettre de tous les mots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 smtClean="0">
              <a:latin typeface="Book Antiqua" panose="0204060205030503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chaines de caractères 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17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40780" y="1776572"/>
            <a:ext cx="7739906" cy="477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 smtClean="0"/>
              <a:t>Un tableau est une succession d’éléments de </a:t>
            </a:r>
            <a:r>
              <a:rPr lang="fr-FR" altLang="fr-FR" dirty="0" smtClean="0">
                <a:solidFill>
                  <a:srgbClr val="0070C0"/>
                </a:solidFill>
              </a:rPr>
              <a:t>différents types</a:t>
            </a:r>
          </a:p>
          <a:p>
            <a:pPr marL="361950" lvl="1" indent="-361950">
              <a:buFont typeface="Wingdings" panose="05000000000000000000" pitchFamily="2" charset="2"/>
              <a:buChar char="Ø"/>
            </a:pPr>
            <a:endParaRPr lang="fr-FR" altLang="fr-FR" dirty="0" smtClean="0"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r>
              <a:rPr lang="fr-FR" altLang="fr-FR" dirty="0" smtClean="0">
                <a:cs typeface="Times New Roman" panose="02020603050405020304" pitchFamily="18" charset="0"/>
              </a:rPr>
              <a:t>Un tableau est crée en utilisant </a:t>
            </a:r>
            <a:r>
              <a:rPr lang="fr-FR" altLang="fr-FR" dirty="0">
                <a:cs typeface="Times New Roman" panose="02020603050405020304" pitchFamily="18" charset="0"/>
              </a:rPr>
              <a:t>la fonction </a:t>
            </a:r>
            <a:r>
              <a:rPr lang="fr-FR" altLang="fr-FR" dirty="0" err="1">
                <a:solidFill>
                  <a:srgbClr val="0070C0"/>
                </a:solidFill>
                <a:cs typeface="Times New Roman" panose="02020603050405020304" pitchFamily="18" charset="0"/>
              </a:rPr>
              <a:t>array</a:t>
            </a:r>
            <a:r>
              <a:rPr lang="fr-FR" altLang="fr-FR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()</a:t>
            </a:r>
            <a:endParaRPr lang="fr-FR" altLang="fr-FR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61950" lvl="2" indent="-361950">
              <a:buFont typeface="Wingdings" panose="05000000000000000000" pitchFamily="2" charset="2"/>
              <a:buChar char="Ø"/>
            </a:pPr>
            <a:endParaRPr lang="fr-FR" altLang="fr-FR" dirty="0" smtClean="0">
              <a:cs typeface="Times New Roman" panose="02020603050405020304" pitchFamily="18" charset="0"/>
            </a:endParaRPr>
          </a:p>
          <a:p>
            <a:pPr marL="361950" lvl="2" indent="-361950">
              <a:buFont typeface="Wingdings" panose="05000000000000000000" pitchFamily="2" charset="2"/>
              <a:buChar char="Ø"/>
            </a:pPr>
            <a:r>
              <a:rPr lang="fr-FR" altLang="fr-FR" dirty="0" smtClean="0">
                <a:cs typeface="Times New Roman" panose="02020603050405020304" pitchFamily="18" charset="0"/>
              </a:rPr>
              <a:t>Les </a:t>
            </a:r>
            <a:r>
              <a:rPr lang="fr-FR" altLang="fr-FR" dirty="0">
                <a:cs typeface="Times New Roman" panose="02020603050405020304" pitchFamily="18" charset="0"/>
              </a:rPr>
              <a:t>éléments d’un tableau peuvent </a:t>
            </a:r>
            <a:r>
              <a:rPr lang="fr-FR" altLang="fr-FR" dirty="0">
                <a:solidFill>
                  <a:srgbClr val="0070C0"/>
                </a:solidFill>
                <a:cs typeface="Times New Roman" panose="02020603050405020304" pitchFamily="18" charset="0"/>
              </a:rPr>
              <a:t>pointer vers d’autres </a:t>
            </a:r>
            <a:r>
              <a:rPr lang="fr-FR" altLang="fr-FR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tableaux</a:t>
            </a:r>
            <a:endParaRPr lang="fr-FR" altLang="fr-FR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endParaRPr lang="fr-FR" altLang="fr-FR" dirty="0" smtClean="0"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r>
              <a:rPr lang="fr-FR" altLang="fr-FR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L’index</a:t>
            </a:r>
            <a:r>
              <a:rPr lang="fr-FR" altLang="fr-FR" dirty="0" smtClean="0">
                <a:cs typeface="Times New Roman" panose="02020603050405020304" pitchFamily="18" charset="0"/>
              </a:rPr>
              <a:t> </a:t>
            </a:r>
            <a:r>
              <a:rPr lang="fr-FR" altLang="fr-FR" dirty="0">
                <a:cs typeface="Times New Roman" panose="02020603050405020304" pitchFamily="18" charset="0"/>
              </a:rPr>
              <a:t>d’un tableau en PHP commence de </a:t>
            </a:r>
            <a:r>
              <a:rPr lang="fr-FR" altLang="fr-FR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endParaRPr lang="fr-FR" altLang="fr-FR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endParaRPr lang="fr-FR" altLang="fr-FR" dirty="0" smtClean="0"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r>
              <a:rPr lang="fr-FR" altLang="fr-FR" dirty="0" smtClean="0">
                <a:cs typeface="Times New Roman" panose="02020603050405020304" pitchFamily="18" charset="0"/>
              </a:rPr>
              <a:t>On </a:t>
            </a:r>
            <a:r>
              <a:rPr lang="fr-FR" altLang="fr-FR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ne définit pas la taille </a:t>
            </a:r>
            <a:r>
              <a:rPr lang="fr-FR" altLang="fr-FR" dirty="0" smtClean="0">
                <a:cs typeface="Times New Roman" panose="02020603050405020304" pitchFamily="18" charset="0"/>
              </a:rPr>
              <a:t>du tableau</a:t>
            </a:r>
          </a:p>
          <a:p>
            <a:pPr marL="361950" lvl="1" indent="-361950">
              <a:buFont typeface="Wingdings" panose="05000000000000000000" pitchFamily="2" charset="2"/>
              <a:buChar char="Ø"/>
            </a:pPr>
            <a:endParaRPr lang="fr-FR" altLang="fr-FR" dirty="0"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r>
              <a:rPr lang="fr-FR" altLang="fr-FR" dirty="0" smtClean="0">
                <a:cs typeface="Times New Roman" panose="02020603050405020304" pitchFamily="18" charset="0"/>
              </a:rPr>
              <a:t>Pour </a:t>
            </a:r>
            <a:r>
              <a:rPr lang="fr-FR" altLang="fr-FR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ajouter/modifier</a:t>
            </a:r>
            <a:r>
              <a:rPr lang="fr-FR" altLang="fr-FR" dirty="0" smtClean="0">
                <a:cs typeface="Times New Roman" panose="02020603050405020304" pitchFamily="18" charset="0"/>
              </a:rPr>
              <a:t> un élément dans un tableau on utilise la syntaxe suivante : </a:t>
            </a:r>
            <a:r>
              <a:rPr lang="fr-FR" altLang="fr-FR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tab[indice] = valeur</a:t>
            </a:r>
            <a:r>
              <a:rPr lang="fr-FR" altLang="fr-FR" dirty="0" smtClean="0">
                <a:cs typeface="Times New Roman" panose="02020603050405020304" pitchFamily="18" charset="0"/>
              </a:rPr>
              <a:t>. </a:t>
            </a:r>
          </a:p>
          <a:p>
            <a:pPr marL="361950" lvl="1" indent="-361950">
              <a:buFont typeface="Wingdings" panose="05000000000000000000" pitchFamily="2" charset="2"/>
              <a:buChar char="Ø"/>
            </a:pPr>
            <a:endParaRPr lang="fr-FR" altLang="fr-FR" dirty="0"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r>
              <a:rPr lang="fr-FR" altLang="fr-FR" dirty="0" smtClean="0">
                <a:cs typeface="Times New Roman" panose="02020603050405020304" pitchFamily="18" charset="0"/>
              </a:rPr>
              <a:t>Pour supprimer un élément d’un tableau on utilise la fonction </a:t>
            </a:r>
            <a:r>
              <a:rPr lang="fr-FR" altLang="fr-FR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unset</a:t>
            </a:r>
            <a:r>
              <a:rPr lang="fr-FR" altLang="fr-FR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qui prend en paramètre l’élément  supprimer.</a:t>
            </a:r>
            <a:r>
              <a:rPr lang="fr-FR" altLang="fr-FR" dirty="0" smtClean="0">
                <a:cs typeface="Times New Roman" panose="02020603050405020304" pitchFamily="18" charset="0"/>
              </a:rPr>
              <a:t> </a:t>
            </a:r>
            <a:endParaRPr lang="fr-FR" altLang="fr-FR" dirty="0"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endParaRPr lang="fr-FR" altLang="fr-FR" dirty="0" smtClean="0">
              <a:cs typeface="Times New Roman" panose="02020603050405020304" pitchFamily="18" charset="0"/>
            </a:endParaRPr>
          </a:p>
          <a:p>
            <a:pPr marL="361950" lvl="1" indent="-361950">
              <a:buFont typeface="Wingdings" panose="05000000000000000000" pitchFamily="2" charset="2"/>
              <a:buChar char="Ø"/>
            </a:pPr>
            <a:r>
              <a:rPr lang="fr-FR" altLang="fr-FR" dirty="0" smtClean="0">
                <a:cs typeface="Times New Roman" panose="02020603050405020304" pitchFamily="18" charset="0"/>
              </a:rPr>
              <a:t>La </a:t>
            </a:r>
            <a:r>
              <a:rPr lang="fr-FR" altLang="fr-FR" dirty="0">
                <a:cs typeface="Times New Roman" panose="02020603050405020304" pitchFamily="18" charset="0"/>
              </a:rPr>
              <a:t>fonction </a:t>
            </a:r>
            <a:r>
              <a:rPr lang="fr-FR" altLang="fr-FR" dirty="0">
                <a:solidFill>
                  <a:srgbClr val="0070C0"/>
                </a:solidFill>
                <a:cs typeface="Times New Roman" panose="02020603050405020304" pitchFamily="18" charset="0"/>
              </a:rPr>
              <a:t>count() </a:t>
            </a:r>
            <a:r>
              <a:rPr lang="fr-FR" altLang="fr-FR" dirty="0">
                <a:cs typeface="Times New Roman" panose="02020603050405020304" pitchFamily="18" charset="0"/>
              </a:rPr>
              <a:t>pour avoir le nombre d’éléments d’un </a:t>
            </a:r>
            <a:r>
              <a:rPr lang="fr-FR" altLang="fr-FR" dirty="0" smtClean="0">
                <a:cs typeface="Times New Roman" panose="02020603050405020304" pitchFamily="18" charset="0"/>
              </a:rPr>
              <a:t>tableau</a:t>
            </a:r>
            <a:r>
              <a:rPr lang="fr-FR" altLang="fr-FR" dirty="0" smtClean="0"/>
              <a:t> 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tableaux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18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062038"/>
            <a:ext cx="7739906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 smtClean="0"/>
              <a:t>Tableau </a:t>
            </a:r>
            <a:r>
              <a:rPr lang="fr-FR" altLang="fr-FR" dirty="0" smtClean="0">
                <a:solidFill>
                  <a:srgbClr val="0070C0"/>
                </a:solidFill>
              </a:rPr>
              <a:t>indicés</a:t>
            </a:r>
            <a:r>
              <a:rPr lang="fr-FR" altLang="fr-FR" dirty="0" smtClean="0"/>
              <a:t> : Les éléments sont accessible par leur index qui commence par 0.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dirty="0" smtClean="0"/>
          </a:p>
          <a:p>
            <a:pPr>
              <a:lnSpc>
                <a:spcPct val="90000"/>
              </a:lnSpc>
            </a:pPr>
            <a:r>
              <a:rPr lang="fr-FR" altLang="fr-FR" dirty="0" smtClean="0">
                <a:solidFill>
                  <a:srgbClr val="0070C0"/>
                </a:solidFill>
              </a:rPr>
              <a:t>Exemple</a:t>
            </a:r>
          </a:p>
          <a:p>
            <a:pPr>
              <a:lnSpc>
                <a:spcPct val="90000"/>
              </a:lnSpc>
            </a:pPr>
            <a:endParaRPr lang="fr-FR" altLang="fr-FR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fr-FR" dirty="0"/>
              <a:t>$</a:t>
            </a:r>
            <a:r>
              <a:rPr lang="fr-FR" dirty="0" smtClean="0"/>
              <a:t>cartes =</a:t>
            </a:r>
            <a:r>
              <a:rPr lang="fr-FR" dirty="0" err="1" smtClean="0"/>
              <a:t>array</a:t>
            </a:r>
            <a:r>
              <a:rPr lang="fr-FR" dirty="0" smtClean="0"/>
              <a:t>(1,2,3,4,5,6,7,8,9,10,11,12,13);</a:t>
            </a:r>
          </a:p>
          <a:p>
            <a:pPr>
              <a:lnSpc>
                <a:spcPct val="90000"/>
              </a:lnSpc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>
                <a:solidFill>
                  <a:srgbClr val="0070C0"/>
                </a:solidFill>
              </a:rPr>
              <a:t>Parcours</a:t>
            </a:r>
            <a:r>
              <a:rPr lang="fr-FR" dirty="0" smtClean="0"/>
              <a:t> </a:t>
            </a:r>
          </a:p>
          <a:p>
            <a:pPr>
              <a:lnSpc>
                <a:spcPct val="90000"/>
              </a:lnSpc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echo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"Affichage avec for : &lt;</a:t>
            </a:r>
            <a:r>
              <a:rPr lang="fr-FR" altLang="fr-FR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br</a:t>
            </a:r>
            <a:r>
              <a:rPr lang="fr-FR" altLang="fr-FR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&gt;"</a:t>
            </a: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for 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$i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fr-FR" altLang="fr-FR" dirty="0">
                <a:solidFill>
                  <a:srgbClr val="0000FF"/>
                </a:solidFill>
                <a:cs typeface="Courier New" panose="02070309020205020404" pitchFamily="49" charset="0"/>
              </a:rPr>
              <a:t>0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$i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fr-FR" altLang="fr-FR" i="1" dirty="0">
                <a:solidFill>
                  <a:srgbClr val="000000"/>
                </a:solidFill>
                <a:cs typeface="Courier New" panose="02070309020205020404" pitchFamily="49" charset="0"/>
              </a:rPr>
              <a:t>count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smtClean="0">
                <a:solidFill>
                  <a:srgbClr val="660000"/>
                </a:solidFill>
                <a:cs typeface="Courier New" panose="02070309020205020404" pitchFamily="49" charset="0"/>
              </a:rPr>
              <a:t>cartes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$i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++){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echo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"carte de valeur : "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smtClean="0">
                <a:solidFill>
                  <a:srgbClr val="660000"/>
                </a:solidFill>
                <a:cs typeface="Courier New" panose="02070309020205020404" pitchFamily="49" charset="0"/>
              </a:rPr>
              <a:t>cartes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[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$i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].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"&lt;</a:t>
            </a:r>
            <a:r>
              <a:rPr lang="fr-FR" altLang="fr-FR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br</a:t>
            </a:r>
            <a:r>
              <a:rPr lang="fr-FR" altLang="fr-FR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&gt;"</a:t>
            </a: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echo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"Affichage avec </a:t>
            </a:r>
            <a:r>
              <a:rPr lang="fr-FR" altLang="fr-FR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foreach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 : &lt;</a:t>
            </a:r>
            <a:r>
              <a:rPr lang="fr-FR" altLang="fr-FR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br</a:t>
            </a:r>
            <a:r>
              <a:rPr lang="fr-FR" altLang="fr-FR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&gt;"</a:t>
            </a: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foreach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smtClean="0">
                <a:solidFill>
                  <a:srgbClr val="660000"/>
                </a:solidFill>
                <a:cs typeface="Courier New" panose="02070309020205020404" pitchFamily="49" charset="0"/>
              </a:rPr>
              <a:t>cartes 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as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smtClean="0">
                <a:solidFill>
                  <a:srgbClr val="660000"/>
                </a:solidFill>
                <a:cs typeface="Courier New" panose="02070309020205020404" pitchFamily="49" charset="0"/>
              </a:rPr>
              <a:t>carte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){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echo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"carte de valeur : "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smtClean="0">
                <a:solidFill>
                  <a:srgbClr val="660000"/>
                </a:solidFill>
                <a:cs typeface="Courier New" panose="02070309020205020404" pitchFamily="49" charset="0"/>
              </a:rPr>
              <a:t>carte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"&lt;</a:t>
            </a:r>
            <a:r>
              <a:rPr lang="fr-FR" altLang="fr-FR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br</a:t>
            </a:r>
            <a:r>
              <a:rPr lang="fr-FR" altLang="fr-FR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&gt;"</a:t>
            </a: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fr-FR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lnSpc>
                <a:spcPct val="90000"/>
              </a:lnSpc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tableaux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19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925389"/>
            <a:ext cx="773990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Tableau </a:t>
            </a:r>
            <a:r>
              <a:rPr lang="fr-FR" dirty="0" smtClean="0">
                <a:solidFill>
                  <a:srgbClr val="0070C0"/>
                </a:solidFill>
              </a:rPr>
              <a:t>associatif</a:t>
            </a:r>
            <a:r>
              <a:rPr lang="fr-FR" dirty="0" smtClean="0"/>
              <a:t> : L’indice de chaque élément est une chaine de caractère.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>
                <a:solidFill>
                  <a:srgbClr val="0070C0"/>
                </a:solidFill>
              </a:rPr>
              <a:t>Exemple </a:t>
            </a:r>
            <a:endParaRPr lang="fr-FR" dirty="0"/>
          </a:p>
          <a:p>
            <a:pPr>
              <a:lnSpc>
                <a:spcPct val="90000"/>
              </a:lnSpc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/>
              <a:t>$cartes = </a:t>
            </a:r>
            <a:r>
              <a:rPr lang="fr-FR" dirty="0" err="1" smtClean="0"/>
              <a:t>array</a:t>
            </a:r>
            <a:r>
              <a:rPr lang="fr-FR" dirty="0" smtClean="0"/>
              <a:t>(</a:t>
            </a:r>
          </a:p>
          <a:p>
            <a:pPr>
              <a:lnSpc>
                <a:spcPct val="90000"/>
              </a:lnSpc>
            </a:pPr>
            <a:r>
              <a:rPr lang="fr-FR" dirty="0" smtClean="0"/>
              <a:t>« As »=&gt;1, </a:t>
            </a:r>
            <a:r>
              <a:rPr lang="fr-FR" dirty="0"/>
              <a:t>« </a:t>
            </a:r>
            <a:r>
              <a:rPr lang="fr-FR" dirty="0" err="1" smtClean="0"/>
              <a:t>Dous</a:t>
            </a:r>
            <a:r>
              <a:rPr lang="fr-FR" dirty="0"/>
              <a:t> </a:t>
            </a:r>
            <a:r>
              <a:rPr lang="fr-FR" dirty="0" smtClean="0"/>
              <a:t>»=&gt;2,</a:t>
            </a:r>
            <a:r>
              <a:rPr lang="fr-FR" dirty="0"/>
              <a:t> « </a:t>
            </a:r>
            <a:r>
              <a:rPr lang="fr-FR" dirty="0" smtClean="0"/>
              <a:t>Tris</a:t>
            </a:r>
            <a:r>
              <a:rPr lang="fr-FR" dirty="0"/>
              <a:t> </a:t>
            </a:r>
            <a:r>
              <a:rPr lang="fr-FR" dirty="0" smtClean="0"/>
              <a:t>»=&gt;3,</a:t>
            </a:r>
            <a:r>
              <a:rPr lang="fr-FR" dirty="0"/>
              <a:t> « </a:t>
            </a:r>
            <a:r>
              <a:rPr lang="fr-FR" dirty="0" err="1" smtClean="0"/>
              <a:t>Quatro</a:t>
            </a:r>
            <a:r>
              <a:rPr lang="fr-FR" dirty="0"/>
              <a:t> </a:t>
            </a:r>
            <a:r>
              <a:rPr lang="fr-FR" dirty="0" smtClean="0"/>
              <a:t>»=&gt;4,</a:t>
            </a:r>
            <a:r>
              <a:rPr lang="fr-FR" dirty="0"/>
              <a:t> « </a:t>
            </a:r>
            <a:r>
              <a:rPr lang="fr-FR" dirty="0" err="1" smtClean="0"/>
              <a:t>Chinka</a:t>
            </a:r>
            <a:r>
              <a:rPr lang="fr-FR" dirty="0"/>
              <a:t> </a:t>
            </a:r>
            <a:r>
              <a:rPr lang="fr-FR" dirty="0" smtClean="0"/>
              <a:t>»=&gt;5,</a:t>
            </a:r>
          </a:p>
          <a:p>
            <a:pPr>
              <a:lnSpc>
                <a:spcPct val="90000"/>
              </a:lnSpc>
            </a:pPr>
            <a:r>
              <a:rPr lang="fr-FR" dirty="0"/>
              <a:t> « </a:t>
            </a:r>
            <a:r>
              <a:rPr lang="fr-FR" dirty="0" smtClean="0"/>
              <a:t>six</a:t>
            </a:r>
            <a:r>
              <a:rPr lang="fr-FR" dirty="0"/>
              <a:t> </a:t>
            </a:r>
            <a:r>
              <a:rPr lang="fr-FR" dirty="0" smtClean="0"/>
              <a:t>»=&gt;6,</a:t>
            </a:r>
            <a:r>
              <a:rPr lang="fr-FR" dirty="0"/>
              <a:t> « </a:t>
            </a:r>
            <a:r>
              <a:rPr lang="fr-FR" dirty="0" smtClean="0"/>
              <a:t>Sept</a:t>
            </a:r>
            <a:r>
              <a:rPr lang="fr-FR" dirty="0"/>
              <a:t> </a:t>
            </a:r>
            <a:r>
              <a:rPr lang="fr-FR" dirty="0" smtClean="0"/>
              <a:t>»=&gt;7,</a:t>
            </a:r>
            <a:r>
              <a:rPr lang="fr-FR" dirty="0"/>
              <a:t> « </a:t>
            </a:r>
            <a:r>
              <a:rPr lang="fr-FR" dirty="0" smtClean="0"/>
              <a:t>huit</a:t>
            </a:r>
            <a:r>
              <a:rPr lang="fr-FR" dirty="0"/>
              <a:t> </a:t>
            </a:r>
            <a:r>
              <a:rPr lang="fr-FR" dirty="0" smtClean="0"/>
              <a:t>»=&gt;8,</a:t>
            </a:r>
            <a:r>
              <a:rPr lang="fr-FR" dirty="0"/>
              <a:t> « </a:t>
            </a:r>
            <a:r>
              <a:rPr lang="fr-FR" dirty="0" smtClean="0"/>
              <a:t>neuf</a:t>
            </a:r>
            <a:r>
              <a:rPr lang="fr-FR" dirty="0"/>
              <a:t> </a:t>
            </a:r>
            <a:r>
              <a:rPr lang="fr-FR" dirty="0" smtClean="0"/>
              <a:t>»=&gt;9,</a:t>
            </a:r>
            <a:r>
              <a:rPr lang="fr-FR" dirty="0"/>
              <a:t> « </a:t>
            </a:r>
            <a:r>
              <a:rPr lang="fr-FR" dirty="0" smtClean="0"/>
              <a:t>Dix</a:t>
            </a:r>
            <a:r>
              <a:rPr lang="fr-FR" dirty="0"/>
              <a:t> </a:t>
            </a:r>
            <a:r>
              <a:rPr lang="fr-FR" dirty="0" smtClean="0"/>
              <a:t>»=&gt;10,</a:t>
            </a:r>
            <a:r>
              <a:rPr lang="fr-FR" dirty="0"/>
              <a:t> « </a:t>
            </a:r>
            <a:r>
              <a:rPr lang="fr-FR" dirty="0" smtClean="0"/>
              <a:t>Valet</a:t>
            </a:r>
            <a:r>
              <a:rPr lang="fr-FR" dirty="0"/>
              <a:t> »=&gt;</a:t>
            </a:r>
            <a:r>
              <a:rPr lang="fr-FR" dirty="0" smtClean="0"/>
              <a:t>11,</a:t>
            </a:r>
            <a:r>
              <a:rPr lang="fr-FR" dirty="0"/>
              <a:t> </a:t>
            </a: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smtClean="0"/>
              <a:t>Dame</a:t>
            </a:r>
            <a:r>
              <a:rPr lang="fr-FR" dirty="0"/>
              <a:t> »=&gt;</a:t>
            </a:r>
            <a:r>
              <a:rPr lang="fr-FR" dirty="0" smtClean="0"/>
              <a:t>12,</a:t>
            </a:r>
            <a:r>
              <a:rPr lang="fr-FR" dirty="0"/>
              <a:t> « </a:t>
            </a:r>
            <a:r>
              <a:rPr lang="fr-FR" dirty="0" smtClean="0"/>
              <a:t>Roi</a:t>
            </a:r>
            <a:r>
              <a:rPr lang="fr-FR" dirty="0"/>
              <a:t> »=&gt;</a:t>
            </a:r>
            <a:r>
              <a:rPr lang="fr-FR" dirty="0" smtClean="0"/>
              <a:t>13,</a:t>
            </a:r>
            <a:r>
              <a:rPr lang="fr-FR" dirty="0"/>
              <a:t> </a:t>
            </a: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/>
              <a:t>);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 smtClean="0">
                <a:solidFill>
                  <a:srgbClr val="0070C0"/>
                </a:solidFill>
              </a:rPr>
              <a:t>Parcours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foreach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$cartes 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as </a:t>
            </a:r>
            <a:r>
              <a:rPr lang="fr-FR" altLang="fr-FR" dirty="0">
                <a:solidFill>
                  <a:srgbClr val="0070C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0070C0"/>
                </a:solidFill>
                <a:cs typeface="Courier New" panose="02070309020205020404" pitchFamily="49" charset="0"/>
              </a:rPr>
              <a:t>indCarte</a:t>
            </a:r>
            <a:r>
              <a:rPr lang="fr-FR" altLang="fr-FR" dirty="0">
                <a:solidFill>
                  <a:srgbClr val="0070C0"/>
                </a:solidFill>
                <a:cs typeface="Courier New" panose="02070309020205020404" pitchFamily="49" charset="0"/>
              </a:rPr>
              <a:t> =&gt; $Carte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echo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"La carte "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cs typeface="Courier New" panose="02070309020205020404" pitchFamily="49" charset="0"/>
              </a:rPr>
              <a:t>indCarte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 de valeur : " 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$Carte 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"&lt;</a:t>
            </a:r>
            <a:r>
              <a:rPr lang="fr-FR" altLang="fr-FR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br</a:t>
            </a:r>
            <a:r>
              <a:rPr lang="fr-FR" altLang="fr-FR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&gt;"</a:t>
            </a: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fr-FR" altLang="fr-F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dirty="0"/>
              <a:t>http://php.net/manual/fr/language.types.array.php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tableaux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</a:t>
            </a:r>
            <a:endParaRPr lang="fr-FR" sz="4000" dirty="0"/>
          </a:p>
        </p:txBody>
      </p:sp>
      <p:sp>
        <p:nvSpPr>
          <p:cNvPr id="17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PHP</a:t>
            </a:r>
          </a:p>
          <a:p>
            <a:pPr fontAlgn="auto">
              <a:spcAft>
                <a:spcPts val="0"/>
              </a:spcAft>
              <a:defRPr/>
            </a:pP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BE2E8-56B9-4ECB-897B-EBD0948C25EC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  <p:sp>
        <p:nvSpPr>
          <p:cNvPr id="14" name="ZoneTexte 4"/>
          <p:cNvSpPr txBox="1">
            <a:spLocks noChangeArrowheads="1"/>
          </p:cNvSpPr>
          <p:nvPr/>
        </p:nvSpPr>
        <p:spPr bwMode="auto">
          <a:xfrm>
            <a:off x="1185601" y="1052736"/>
            <a:ext cx="75178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PHP est un langage de script côté serveur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1438610" y="2597589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Langage interprété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S’exécute coté serveur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Le code est intégré au code source de la page 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Permet de rendre les pages HTML Dynamique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20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149821" y="2747649"/>
            <a:ext cx="773990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fr-FR" dirty="0" smtClean="0"/>
              <a:t>Exercice </a:t>
            </a:r>
          </a:p>
          <a:p>
            <a:pPr algn="just">
              <a:lnSpc>
                <a:spcPct val="90000"/>
              </a:lnSpc>
            </a:pPr>
            <a:endParaRPr lang="fr-FR" dirty="0"/>
          </a:p>
          <a:p>
            <a:pPr algn="just">
              <a:lnSpc>
                <a:spcPct val="90000"/>
              </a:lnSpc>
            </a:pPr>
            <a:r>
              <a:rPr lang="fr-FR" dirty="0" smtClean="0"/>
              <a:t>En utilisant les deux fonctions </a:t>
            </a:r>
            <a:r>
              <a:rPr lang="fr-FR" altLang="fr-FR" dirty="0" err="1"/>
              <a:t>count_chars</a:t>
            </a:r>
            <a:r>
              <a:rPr lang="fr-FR" altLang="fr-FR" dirty="0"/>
              <a:t>($chaine,1) qui retourne le nombre d’occurrence de chaque caractère dans la chaine entrée en paramètre et la fonction </a:t>
            </a:r>
            <a:r>
              <a:rPr lang="fr-FR" altLang="fr-FR" dirty="0" err="1"/>
              <a:t>chr</a:t>
            </a:r>
            <a:r>
              <a:rPr lang="fr-FR" altLang="fr-FR" dirty="0"/>
              <a:t> qui retourne le caractère du code ASCII introduit en </a:t>
            </a:r>
            <a:r>
              <a:rPr lang="fr-FR" altLang="fr-FR" dirty="0" smtClean="0"/>
              <a:t>paramètre, afficher chaque caractère suivi de son nombre d’occurrence. </a:t>
            </a:r>
            <a:endParaRPr lang="fr-FR" alt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tableaux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21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5284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130796" y="1985297"/>
            <a:ext cx="7739906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$tableau = </a:t>
            </a:r>
            <a:r>
              <a:rPr lang="en-GB" altLang="fr-FR" dirty="0" err="1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array_count_values</a:t>
            </a:r>
            <a:r>
              <a:rPr lang="en-GB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($variable</a:t>
            </a:r>
            <a:r>
              <a:rPr lang="en-GB" altLang="fr-FR" dirty="0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retourne </a:t>
            </a:r>
            <a:r>
              <a:rPr lang="fr-FR" altLang="fr-FR" dirty="0">
                <a:latin typeface="Book Antiqua" panose="02040602050305030304" pitchFamily="18" charset="0"/>
                <a:cs typeface="Arial" panose="020B0604020202020204" pitchFamily="34" charset="0"/>
              </a:rPr>
              <a:t>un tableau comptant le nombre d'occurrences des valeurs d'un tableau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dirty="0">
              <a:solidFill>
                <a:srgbClr val="990000"/>
              </a:solidFill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$tableau = </a:t>
            </a:r>
            <a:r>
              <a:rPr lang="fr-FR" altLang="fr-FR" dirty="0" err="1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array_diff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($var_1, $var_2, ..., $</a:t>
            </a:r>
            <a:r>
              <a:rPr lang="fr-FR" altLang="fr-FR" dirty="0" err="1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var_N</a:t>
            </a: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retourne </a:t>
            </a:r>
            <a:r>
              <a:rPr lang="fr-FR" altLang="fr-FR" dirty="0">
                <a:latin typeface="Book Antiqua" panose="02040602050305030304" pitchFamily="18" charset="0"/>
                <a:cs typeface="Arial" panose="020B0604020202020204" pitchFamily="34" charset="0"/>
              </a:rPr>
              <a:t>dans un tableau contenant les valeurs différentes entre deux ou plusieurs tableaux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dirty="0">
              <a:solidFill>
                <a:srgbClr val="990000"/>
              </a:solidFill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$tableau = </a:t>
            </a:r>
            <a:r>
              <a:rPr lang="fr-FR" altLang="fr-FR" dirty="0" err="1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array_intersect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($var_1, $var_2, ..., $</a:t>
            </a:r>
            <a:r>
              <a:rPr lang="fr-FR" altLang="fr-FR" dirty="0" err="1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var_N</a:t>
            </a: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retourne </a:t>
            </a:r>
            <a:r>
              <a:rPr lang="fr-FR" altLang="fr-FR" dirty="0">
                <a:latin typeface="Book Antiqua" panose="02040602050305030304" pitchFamily="18" charset="0"/>
                <a:cs typeface="Arial" panose="020B0604020202020204" pitchFamily="34" charset="0"/>
              </a:rPr>
              <a:t>un tableau contenant les enregistrements communs aux tableaux entrés en argument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dirty="0" smtClean="0"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$tableau = </a:t>
            </a:r>
            <a:r>
              <a:rPr lang="fr-FR" altLang="fr-FR" dirty="0" err="1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array_merge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($var_1, $var_2, ..., $</a:t>
            </a:r>
            <a:r>
              <a:rPr lang="fr-FR" altLang="fr-FR" dirty="0" err="1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var_N</a:t>
            </a: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enchaîne </a:t>
            </a:r>
            <a:r>
              <a:rPr lang="fr-FR" altLang="fr-FR" dirty="0">
                <a:latin typeface="Book Antiqua" panose="02040602050305030304" pitchFamily="18" charset="0"/>
                <a:cs typeface="Arial" panose="020B0604020202020204" pitchFamily="34" charset="0"/>
              </a:rPr>
              <a:t>des tableaux entrés en argument afin d'en retourner un unique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.</a:t>
            </a:r>
            <a:endParaRPr lang="fr-FR" altLang="fr-FR" sz="900" dirty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169541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Quelques  fonctions sur Les tableaux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22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5284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126232" y="1554740"/>
            <a:ext cx="7739906" cy="444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tableau = </a:t>
            </a:r>
            <a:r>
              <a:rPr lang="fr-FR" altLang="fr-FR" dirty="0" err="1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array_merge_recursive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($var_1, $var_2, ..., $</a:t>
            </a:r>
            <a:r>
              <a:rPr lang="fr-FR" altLang="fr-FR" dirty="0" err="1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var_N</a:t>
            </a: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enchaîne </a:t>
            </a:r>
            <a:r>
              <a:rPr lang="fr-FR" altLang="fr-FR" dirty="0">
                <a:latin typeface="Book Antiqua" panose="02040602050305030304" pitchFamily="18" charset="0"/>
                <a:cs typeface="Arial" panose="020B0604020202020204" pitchFamily="34" charset="0"/>
              </a:rPr>
              <a:t>des tableaux en conservant l'ordre des éléments dans le tableau résultant. </a:t>
            </a:r>
            <a:endParaRPr lang="fr-FR" altLang="fr-FR" dirty="0" smtClean="0"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dirty="0"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sort($var) </a:t>
            </a:r>
            <a:r>
              <a:rPr lang="fr-FR" alt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: tri les valeurs du tableau selon le code ASCII </a:t>
            </a:r>
          </a:p>
          <a:p>
            <a:pPr algn="just">
              <a:lnSpc>
                <a:spcPct val="90000"/>
              </a:lnSpc>
            </a:pPr>
            <a:r>
              <a:rPr lang="fr-FR" altLang="fr-FR" sz="1600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fr-FR" altLang="fr-FR" sz="1600" dirty="0" smtClean="0">
                <a:latin typeface="Book Antiqua" panose="02040602050305030304" pitchFamily="18" charset="0"/>
                <a:cs typeface="Arial" panose="020B0604020202020204" pitchFamily="34" charset="0"/>
              </a:rPr>
              <a:t>    </a:t>
            </a:r>
            <a:r>
              <a:rPr lang="fr-FR" altLang="fr-FR" sz="16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Le </a:t>
            </a:r>
            <a:r>
              <a:rPr lang="fr-FR" alt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tableau </a:t>
            </a:r>
            <a:r>
              <a:rPr lang="fr-FR" altLang="fr-FR" sz="16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initial</a:t>
            </a:r>
            <a:r>
              <a:rPr lang="fr-FR" alt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est </a:t>
            </a:r>
            <a:r>
              <a:rPr lang="fr-FR" altLang="fr-FR" sz="16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modifié et non récupérables </a:t>
            </a:r>
            <a:r>
              <a:rPr lang="fr-FR" alt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dans son ordre original</a:t>
            </a:r>
            <a:r>
              <a:rPr lang="fr-FR" altLang="fr-FR" sz="1600" dirty="0">
                <a:latin typeface="Book Antiqua" panose="02040602050305030304" pitchFamily="18" charset="0"/>
              </a:rPr>
              <a:t> </a:t>
            </a:r>
            <a:r>
              <a:rPr lang="fr-FR" altLang="fr-FR" sz="1600" dirty="0" smtClean="0">
                <a:latin typeface="Book Antiqua" panose="02040602050305030304" pitchFamily="18" charset="0"/>
              </a:rPr>
              <a:t>   </a:t>
            </a:r>
          </a:p>
          <a:p>
            <a:pPr algn="just">
              <a:lnSpc>
                <a:spcPct val="90000"/>
              </a:lnSpc>
            </a:pPr>
            <a:r>
              <a:rPr lang="fr-FR" alt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16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  Pour </a:t>
            </a:r>
            <a:r>
              <a:rPr lang="fr-FR" alt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 </a:t>
            </a:r>
            <a:r>
              <a:rPr lang="fr-FR" altLang="fr-FR" sz="16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associatifs</a:t>
            </a:r>
            <a:r>
              <a:rPr lang="fr-FR" alt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les </a:t>
            </a:r>
            <a:r>
              <a:rPr lang="fr-FR" altLang="fr-FR" sz="16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clés seront perdues </a:t>
            </a:r>
            <a:r>
              <a:rPr lang="fr-FR" alt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et remplacées par un indice </a:t>
            </a:r>
            <a:r>
              <a:rPr lang="fr-FR" altLang="fr-FR" sz="16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créé </a:t>
            </a:r>
            <a:r>
              <a:rPr lang="fr-FR" alt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après le </a:t>
            </a:r>
            <a:r>
              <a:rPr lang="fr-FR" altLang="fr-FR" sz="16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tri.</a:t>
            </a:r>
          </a:p>
          <a:p>
            <a:pPr algn="just">
              <a:lnSpc>
                <a:spcPct val="90000"/>
              </a:lnSpc>
            </a:pPr>
            <a:endParaRPr lang="fr-FR" altLang="fr-FR" sz="16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 err="1" smtClean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rsort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($var)</a:t>
            </a:r>
            <a:r>
              <a:rPr lang="fr-FR" altLang="fr-FR" dirty="0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tri en </a:t>
            </a:r>
            <a:r>
              <a:rPr lang="fr-FR" altLang="fr-FR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ordre inverse des codes </a:t>
            </a:r>
            <a:r>
              <a:rPr lang="fr-FR" altLang="fr-FR" dirty="0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ASCII.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dirty="0" smtClean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 err="1" smtClean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asort</a:t>
            </a: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($var)</a:t>
            </a:r>
            <a:r>
              <a:rPr lang="fr-FR" alt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trie également les valeurs selon le critère des codes ASCII, mais en préservant les clés pour les tableaux </a:t>
            </a:r>
            <a:r>
              <a:rPr lang="fr-FR" alt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associatifs</a:t>
            </a:r>
            <a:r>
              <a:rPr lang="fr-FR" altLang="fr-FR" dirty="0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fr-FR" altLang="fr-FR" dirty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800" dirty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 err="1" smtClean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arsort</a:t>
            </a: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($var)</a:t>
            </a:r>
            <a:r>
              <a:rPr lang="fr-FR" alt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la même action mais en ordre inverse des codes ASCII</a:t>
            </a:r>
          </a:p>
          <a:p>
            <a:pPr algn="just">
              <a:lnSpc>
                <a:spcPct val="90000"/>
              </a:lnSpc>
            </a:pPr>
            <a:endParaRPr lang="fr-FR" altLang="fr-FR" dirty="0" smtClean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 err="1" smtClean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natcasesort</a:t>
            </a:r>
            <a:r>
              <a:rPr lang="fr-FR" altLang="fr-FR" dirty="0" smtClean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fr-FR" altLang="fr-FR" dirty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($var)</a:t>
            </a:r>
            <a:r>
              <a:rPr lang="fr-FR" alt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effectue un tri dans l’ordre alphabétique non ASCII (« a » est avant « z » et « 10 » est après « 9 ») 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169541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Quelques  fonctions sur Les tableaux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23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5284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940372" y="772073"/>
            <a:ext cx="7739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dirty="0" smtClean="0"/>
              <a:t>Tri personnalisé des tableaux associatif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dirty="0" smtClean="0"/>
              <a:t>Sachant que le trie utilise le code ASCII pour comparé les éléments, on peut personnaliser la fonction de comparaison de la manière suivante.</a:t>
            </a:r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169541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Quelques  fonctions sur Les tableaux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7860" y="2291595"/>
            <a:ext cx="7491153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fr-FR" altLang="fr-FR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-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Tableau à trier</a:t>
            </a:r>
            <a:br>
              <a:rPr lang="fr-FR" altLang="fr-FR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-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-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-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Trie et affiche le tableau résultant</a:t>
            </a:r>
            <a:br>
              <a:rPr lang="fr-FR" altLang="fr-FR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uasort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'compare'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24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5284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940372" y="772073"/>
            <a:ext cx="7952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dirty="0" smtClean="0"/>
              <a:t>Plusieurs fonctions de gestion des dates.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>
                <a:solidFill>
                  <a:srgbClr val="00B0F0"/>
                </a:solidFill>
              </a:rPr>
              <a:t>getdate</a:t>
            </a:r>
            <a:r>
              <a:rPr lang="fr-FR" dirty="0" smtClean="0">
                <a:solidFill>
                  <a:srgbClr val="00B0F0"/>
                </a:solidFill>
              </a:rPr>
              <a:t>()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altLang="fr-FR" dirty="0"/>
              <a:t>Retourne un tableau associatif contenant les informations de date et d'heure du </a:t>
            </a:r>
            <a:r>
              <a:rPr lang="fr-FR" altLang="fr-FR" dirty="0" err="1" smtClean="0"/>
              <a:t>timestamp</a:t>
            </a:r>
            <a:r>
              <a:rPr lang="fr-FR" altLang="fr-FR" dirty="0"/>
              <a:t> lorsqu'il est fourni, sinon, le </a:t>
            </a:r>
            <a:r>
              <a:rPr lang="fr-FR" altLang="fr-FR" dirty="0" err="1"/>
              <a:t>timestamp</a:t>
            </a:r>
            <a:r>
              <a:rPr lang="fr-FR" altLang="fr-FR" dirty="0"/>
              <a:t> de la date/heure courante locale</a:t>
            </a:r>
            <a:r>
              <a:rPr lang="fr-FR" altLang="fr-FR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070C0"/>
                </a:solidFill>
              </a:rPr>
              <a:t>http://php.net/manual/fr/function.getdate.php</a:t>
            </a:r>
            <a:endParaRPr lang="fr-FR" altLang="fr-FR" dirty="0" smtClean="0">
              <a:solidFill>
                <a:srgbClr val="0070C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/>
              <a:t> </a:t>
            </a:r>
            <a:endParaRPr lang="fr-FR" alt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169541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Date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06475" y="3332383"/>
            <a:ext cx="7952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B0F0"/>
                </a:solidFill>
              </a:rPr>
              <a:t>date()</a:t>
            </a:r>
            <a:r>
              <a:rPr lang="fr-FR" dirty="0" smtClean="0"/>
              <a:t> : </a:t>
            </a:r>
            <a:r>
              <a:rPr lang="fr-FR" altLang="fr-FR" dirty="0"/>
              <a:t>Retourne une date sous forme d'une chaîne, au format donné par le paramètre format, fournie par le paramètre </a:t>
            </a:r>
            <a:r>
              <a:rPr lang="fr-FR" altLang="fr-FR" dirty="0" err="1"/>
              <a:t>timestamp</a:t>
            </a:r>
            <a:r>
              <a:rPr lang="fr-FR" altLang="fr-FR" dirty="0"/>
              <a:t> ou la date et l'heure courantes si aucun </a:t>
            </a:r>
            <a:r>
              <a:rPr lang="fr-FR" altLang="fr-FR" dirty="0" err="1"/>
              <a:t>timestamp</a:t>
            </a:r>
            <a:r>
              <a:rPr lang="fr-FR" altLang="fr-FR" dirty="0"/>
              <a:t> n'est fourni. En d'autres termes, le paramètre </a:t>
            </a:r>
            <a:r>
              <a:rPr lang="fr-FR" altLang="fr-FR" dirty="0" err="1"/>
              <a:t>timestamp</a:t>
            </a:r>
            <a:r>
              <a:rPr lang="fr-FR" altLang="fr-FR" dirty="0"/>
              <a:t> est optionnel et vaut par défaut la valeur de la fonction time(). </a:t>
            </a:r>
            <a:endParaRPr lang="fr-FR" altLang="fr-FR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070C0"/>
                </a:solidFill>
              </a:rPr>
              <a:t>http://php.net/manual/fr/function.date.php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/>
              <a:t> 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291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25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187624" y="737867"/>
            <a:ext cx="7739906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400" dirty="0"/>
              <a:t>L'instruction if</a:t>
            </a:r>
          </a:p>
          <a:p>
            <a:pPr lvl="1" algn="just">
              <a:lnSpc>
                <a:spcPct val="90000"/>
              </a:lnSpc>
            </a:pPr>
            <a:r>
              <a:rPr lang="fr-FR" altLang="fr-FR" sz="2400" dirty="0">
                <a:solidFill>
                  <a:schemeClr val="hlink"/>
                </a:solidFill>
              </a:rPr>
              <a:t>if (condition réalisée) { liste d'instructions }</a:t>
            </a:r>
            <a:r>
              <a:rPr lang="fr-FR" altLang="fr-FR" sz="2400" dirty="0"/>
              <a:t> </a:t>
            </a:r>
          </a:p>
          <a:p>
            <a:pPr marL="628650" lvl="1" indent="-1714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4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400" dirty="0"/>
              <a:t>L'instruction if ... </a:t>
            </a:r>
            <a:r>
              <a:rPr lang="fr-FR" altLang="fr-FR" sz="2400" dirty="0" err="1"/>
              <a:t>Else</a:t>
            </a:r>
            <a:endParaRPr lang="fr-FR" altLang="fr-FR" sz="2400" dirty="0"/>
          </a:p>
          <a:p>
            <a:pPr lvl="1" algn="just">
              <a:lnSpc>
                <a:spcPct val="90000"/>
              </a:lnSpc>
            </a:pPr>
            <a:r>
              <a:rPr lang="fr-FR" altLang="fr-FR" sz="2400" dirty="0">
                <a:solidFill>
                  <a:schemeClr val="hlink"/>
                </a:solidFill>
              </a:rPr>
              <a:t>if (condition réalisée) </a:t>
            </a:r>
            <a:endParaRPr lang="fr-FR" altLang="fr-FR" sz="2400" dirty="0" smtClean="0">
              <a:solidFill>
                <a:schemeClr val="hlink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fr-FR" altLang="fr-FR" sz="2400" dirty="0" smtClean="0">
                <a:solidFill>
                  <a:schemeClr val="hlink"/>
                </a:solidFill>
              </a:rPr>
              <a:t>   { </a:t>
            </a:r>
          </a:p>
          <a:p>
            <a:pPr lvl="1" algn="just">
              <a:lnSpc>
                <a:spcPct val="90000"/>
              </a:lnSpc>
            </a:pPr>
            <a:r>
              <a:rPr lang="fr-FR" altLang="fr-FR" sz="2400" dirty="0">
                <a:solidFill>
                  <a:schemeClr val="hlink"/>
                </a:solidFill>
              </a:rPr>
              <a:t> </a:t>
            </a:r>
            <a:r>
              <a:rPr lang="fr-FR" altLang="fr-FR" sz="2400" dirty="0" smtClean="0">
                <a:solidFill>
                  <a:schemeClr val="hlink"/>
                </a:solidFill>
              </a:rPr>
              <a:t>        liste d'instructions</a:t>
            </a:r>
          </a:p>
          <a:p>
            <a:pPr lvl="1" algn="just">
              <a:lnSpc>
                <a:spcPct val="90000"/>
              </a:lnSpc>
            </a:pPr>
            <a:r>
              <a:rPr lang="fr-FR" altLang="fr-FR" sz="2400" dirty="0" smtClean="0">
                <a:solidFill>
                  <a:schemeClr val="hlink"/>
                </a:solidFill>
              </a:rPr>
              <a:t>} </a:t>
            </a:r>
            <a:r>
              <a:rPr lang="fr-FR" altLang="fr-FR" sz="2400" dirty="0">
                <a:solidFill>
                  <a:schemeClr val="hlink"/>
                </a:solidFill>
              </a:rPr>
              <a:t/>
            </a:r>
            <a:br>
              <a:rPr lang="fr-FR" altLang="fr-FR" sz="2400" dirty="0">
                <a:solidFill>
                  <a:schemeClr val="hlink"/>
                </a:solidFill>
              </a:rPr>
            </a:br>
            <a:r>
              <a:rPr lang="fr-FR" altLang="fr-FR" sz="2400" dirty="0" err="1">
                <a:solidFill>
                  <a:schemeClr val="hlink"/>
                </a:solidFill>
              </a:rPr>
              <a:t>else</a:t>
            </a:r>
            <a:r>
              <a:rPr lang="fr-FR" altLang="fr-FR" sz="2400" dirty="0">
                <a:solidFill>
                  <a:schemeClr val="hlink"/>
                </a:solidFill>
              </a:rPr>
              <a:t> { </a:t>
            </a:r>
            <a:endParaRPr lang="fr-FR" altLang="fr-FR" sz="2400" dirty="0" smtClean="0">
              <a:solidFill>
                <a:schemeClr val="hlink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fr-FR" altLang="fr-FR" sz="2400" dirty="0">
                <a:solidFill>
                  <a:schemeClr val="hlink"/>
                </a:solidFill>
              </a:rPr>
              <a:t> </a:t>
            </a:r>
            <a:r>
              <a:rPr lang="fr-FR" altLang="fr-FR" sz="2400" dirty="0" smtClean="0">
                <a:solidFill>
                  <a:schemeClr val="hlink"/>
                </a:solidFill>
              </a:rPr>
              <a:t>       autre </a:t>
            </a:r>
            <a:r>
              <a:rPr lang="fr-FR" altLang="fr-FR" sz="2400" dirty="0">
                <a:solidFill>
                  <a:schemeClr val="hlink"/>
                </a:solidFill>
              </a:rPr>
              <a:t>série d'instructions </a:t>
            </a:r>
            <a:endParaRPr lang="fr-FR" altLang="fr-FR" sz="2400" dirty="0" smtClean="0">
              <a:solidFill>
                <a:schemeClr val="hlink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fr-FR" altLang="fr-FR" sz="2400" dirty="0">
                <a:solidFill>
                  <a:schemeClr val="hlink"/>
                </a:solidFill>
              </a:rPr>
              <a:t> </a:t>
            </a:r>
            <a:r>
              <a:rPr lang="fr-FR" altLang="fr-FR" sz="2400" dirty="0" smtClean="0">
                <a:solidFill>
                  <a:schemeClr val="hlink"/>
                </a:solidFill>
              </a:rPr>
              <a:t>      } </a:t>
            </a:r>
            <a:endParaRPr lang="fr-FR" altLang="fr-FR" sz="2400" dirty="0">
              <a:solidFill>
                <a:schemeClr val="hlink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fr-FR" sz="2400" dirty="0" err="1"/>
              <a:t>L'instruction</a:t>
            </a:r>
            <a:r>
              <a:rPr lang="en-GB" altLang="fr-FR" sz="2400" dirty="0"/>
              <a:t> if ... </a:t>
            </a:r>
            <a:r>
              <a:rPr lang="en-GB" altLang="fr-FR" sz="2400" dirty="0" err="1"/>
              <a:t>elseif</a:t>
            </a:r>
            <a:r>
              <a:rPr lang="en-GB" altLang="fr-FR" sz="2400" dirty="0"/>
              <a:t> ... Else</a:t>
            </a:r>
          </a:p>
          <a:p>
            <a:pPr lvl="1" algn="just">
              <a:lnSpc>
                <a:spcPct val="90000"/>
              </a:lnSpc>
            </a:pPr>
            <a:r>
              <a:rPr lang="fr-FR" altLang="fr-FR" sz="2400" dirty="0" smtClean="0">
                <a:solidFill>
                  <a:schemeClr val="hlink"/>
                </a:solidFill>
              </a:rPr>
              <a:t>   if </a:t>
            </a:r>
            <a:r>
              <a:rPr lang="fr-FR" altLang="fr-FR" sz="2400" dirty="0">
                <a:solidFill>
                  <a:schemeClr val="hlink"/>
                </a:solidFill>
              </a:rPr>
              <a:t>(condition réalisée) {liste d'instructions} </a:t>
            </a:r>
            <a:br>
              <a:rPr lang="fr-FR" altLang="fr-FR" sz="2400" dirty="0">
                <a:solidFill>
                  <a:schemeClr val="hlink"/>
                </a:solidFill>
              </a:rPr>
            </a:br>
            <a:r>
              <a:rPr lang="fr-FR" altLang="fr-FR" sz="2400" dirty="0" smtClean="0">
                <a:solidFill>
                  <a:schemeClr val="hlink"/>
                </a:solidFill>
              </a:rPr>
              <a:t>   </a:t>
            </a:r>
            <a:r>
              <a:rPr lang="fr-FR" altLang="fr-FR" sz="2400" dirty="0" err="1" smtClean="0">
                <a:solidFill>
                  <a:schemeClr val="hlink"/>
                </a:solidFill>
              </a:rPr>
              <a:t>elseif</a:t>
            </a:r>
            <a:r>
              <a:rPr lang="fr-FR" altLang="fr-FR" sz="2400" dirty="0" smtClean="0">
                <a:solidFill>
                  <a:schemeClr val="hlink"/>
                </a:solidFill>
              </a:rPr>
              <a:t> </a:t>
            </a:r>
            <a:r>
              <a:rPr lang="fr-FR" altLang="fr-FR" sz="2400" dirty="0">
                <a:solidFill>
                  <a:schemeClr val="hlink"/>
                </a:solidFill>
              </a:rPr>
              <a:t>(autre condition ) {autre série d'instructions } </a:t>
            </a:r>
          </a:p>
          <a:p>
            <a:pPr lvl="1">
              <a:lnSpc>
                <a:spcPct val="90000"/>
              </a:lnSpc>
            </a:pPr>
            <a:r>
              <a:rPr lang="fr-FR" altLang="fr-FR" sz="2400" dirty="0">
                <a:solidFill>
                  <a:schemeClr val="hlink"/>
                </a:solidFill>
              </a:rPr>
              <a:t>    </a:t>
            </a:r>
            <a:r>
              <a:rPr lang="fr-FR" altLang="fr-FR" sz="2400" dirty="0" err="1">
                <a:solidFill>
                  <a:schemeClr val="hlink"/>
                </a:solidFill>
              </a:rPr>
              <a:t>else</a:t>
            </a:r>
            <a:r>
              <a:rPr lang="fr-FR" altLang="fr-FR" sz="2400" dirty="0">
                <a:solidFill>
                  <a:schemeClr val="hlink"/>
                </a:solidFill>
              </a:rPr>
              <a:t> (dernière condition réalisée) { série d'instructions }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altLang="fr-FR" sz="2400" dirty="0">
              <a:solidFill>
                <a:schemeClr val="hlink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400" dirty="0"/>
              <a:t>Opérateur ternaire </a:t>
            </a:r>
          </a:p>
          <a:p>
            <a:pPr lvl="1">
              <a:lnSpc>
                <a:spcPct val="90000"/>
              </a:lnSpc>
            </a:pPr>
            <a:r>
              <a:rPr lang="fr-FR" altLang="fr-FR" sz="2400" dirty="0">
                <a:solidFill>
                  <a:schemeClr val="hlink"/>
                </a:solidFill>
              </a:rPr>
              <a:t>(condition) ? instruction si vrai : instruction si faux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structure conditionnelles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26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149821" y="1715992"/>
            <a:ext cx="7739906" cy="392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800" dirty="0"/>
              <a:t>L'instruction </a:t>
            </a:r>
            <a:r>
              <a:rPr lang="fr-FR" altLang="fr-FR" sz="2800" dirty="0">
                <a:solidFill>
                  <a:srgbClr val="0070C0"/>
                </a:solidFill>
              </a:rPr>
              <a:t>switch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sz="2800" dirty="0"/>
          </a:p>
          <a:p>
            <a:pPr lvl="2">
              <a:buFont typeface="Wingdings" panose="05000000000000000000" pitchFamily="2" charset="2"/>
              <a:buNone/>
            </a:pPr>
            <a:r>
              <a:rPr lang="en-GB" altLang="fr-FR" sz="2800" dirty="0">
                <a:solidFill>
                  <a:schemeClr val="accent1"/>
                </a:solidFill>
              </a:rPr>
              <a:t>switch</a:t>
            </a:r>
            <a:r>
              <a:rPr lang="en-GB" altLang="fr-FR" sz="2800" b="1" dirty="0">
                <a:solidFill>
                  <a:schemeClr val="accent1"/>
                </a:solidFill>
              </a:rPr>
              <a:t> </a:t>
            </a:r>
            <a:r>
              <a:rPr lang="en-GB" altLang="fr-FR" sz="2800" b="1" dirty="0"/>
              <a:t>(Variable) {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GB" altLang="fr-FR" sz="2800" dirty="0">
                <a:solidFill>
                  <a:schemeClr val="accent1"/>
                </a:solidFill>
              </a:rPr>
              <a:t>case</a:t>
            </a:r>
            <a:r>
              <a:rPr lang="en-GB" altLang="fr-FR" sz="2800" b="1" dirty="0">
                <a:solidFill>
                  <a:schemeClr val="accent1"/>
                </a:solidFill>
              </a:rPr>
              <a:t> </a:t>
            </a:r>
            <a:r>
              <a:rPr lang="en-GB" altLang="fr-FR" sz="2800" b="1" dirty="0"/>
              <a:t>Valeur1: </a:t>
            </a:r>
            <a:r>
              <a:rPr lang="fr-FR" altLang="fr-FR" sz="2800" b="1" dirty="0"/>
              <a:t>Liste d'instructions </a:t>
            </a:r>
            <a:r>
              <a:rPr lang="fr-FR" altLang="fr-FR" sz="2800" dirty="0">
                <a:solidFill>
                  <a:schemeClr val="accent1"/>
                </a:solidFill>
              </a:rPr>
              <a:t>break;</a:t>
            </a:r>
            <a:r>
              <a:rPr lang="fr-FR" altLang="fr-FR" sz="2800" b="1" dirty="0"/>
              <a:t>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fr-FR" altLang="fr-FR" sz="2800" dirty="0">
                <a:solidFill>
                  <a:schemeClr val="accent1"/>
                </a:solidFill>
              </a:rPr>
              <a:t>case</a:t>
            </a:r>
            <a:r>
              <a:rPr lang="fr-FR" altLang="fr-FR" sz="2800" b="1" dirty="0"/>
              <a:t> Valeur1: Liste d'instructions </a:t>
            </a:r>
            <a:r>
              <a:rPr lang="en-GB" altLang="fr-FR" sz="2800" dirty="0">
                <a:solidFill>
                  <a:schemeClr val="accent1"/>
                </a:solidFill>
              </a:rPr>
              <a:t>break;</a:t>
            </a:r>
            <a:r>
              <a:rPr lang="en-GB" altLang="fr-FR" sz="2800" b="1" dirty="0"/>
              <a:t>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GB" altLang="fr-FR" sz="2800" dirty="0">
                <a:solidFill>
                  <a:schemeClr val="accent1"/>
                </a:solidFill>
              </a:rPr>
              <a:t>case</a:t>
            </a:r>
            <a:r>
              <a:rPr lang="en-GB" altLang="fr-FR" sz="2800" b="1" dirty="0">
                <a:solidFill>
                  <a:schemeClr val="accent1"/>
                </a:solidFill>
              </a:rPr>
              <a:t> </a:t>
            </a:r>
            <a:r>
              <a:rPr lang="en-GB" altLang="fr-FR" sz="2800" b="1" dirty="0" err="1"/>
              <a:t>Valeurs</a:t>
            </a:r>
            <a:r>
              <a:rPr lang="en-GB" altLang="fr-FR" sz="2800" b="1" dirty="0"/>
              <a:t>...: </a:t>
            </a:r>
            <a:r>
              <a:rPr lang="fr-FR" altLang="fr-FR" sz="2800" b="1" dirty="0"/>
              <a:t>Liste d'instructions </a:t>
            </a:r>
            <a:r>
              <a:rPr lang="fr-FR" altLang="fr-FR" sz="2800" dirty="0">
                <a:solidFill>
                  <a:schemeClr val="accent1"/>
                </a:solidFill>
              </a:rPr>
              <a:t>break;</a:t>
            </a:r>
            <a:r>
              <a:rPr lang="fr-FR" altLang="fr-FR" sz="2800" b="1" dirty="0"/>
              <a:t>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fr-FR" altLang="fr-FR" sz="2800" dirty="0">
                <a:solidFill>
                  <a:schemeClr val="accent1"/>
                </a:solidFill>
              </a:rPr>
              <a:t>default</a:t>
            </a:r>
            <a:r>
              <a:rPr lang="fr-FR" altLang="fr-FR" sz="2800" dirty="0"/>
              <a:t>: </a:t>
            </a:r>
            <a:r>
              <a:rPr lang="fr-FR" altLang="fr-FR" sz="2800" b="1" dirty="0"/>
              <a:t>Liste d'instructions </a:t>
            </a:r>
            <a:r>
              <a:rPr lang="fr-FR" altLang="fr-FR" sz="2800" dirty="0">
                <a:solidFill>
                  <a:schemeClr val="accent1"/>
                </a:solidFill>
              </a:rPr>
              <a:t>break;</a:t>
            </a:r>
            <a:r>
              <a:rPr lang="fr-FR" altLang="fr-FR" sz="2800" b="1" dirty="0"/>
              <a:t>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fr-FR" altLang="fr-FR" sz="2800" b="1" dirty="0"/>
              <a:t>}</a:t>
            </a:r>
            <a:endParaRPr lang="en-US" altLang="fr-FR" sz="2800" b="1" dirty="0"/>
          </a:p>
          <a:p>
            <a:pPr>
              <a:lnSpc>
                <a:spcPct val="90000"/>
              </a:lnSpc>
            </a:pPr>
            <a:endParaRPr lang="fr-FR" altLang="fr-FR" sz="2800" dirty="0">
              <a:solidFill>
                <a:schemeClr val="hlink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structure conditionnelles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27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structure itératives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77914" y="1220789"/>
            <a:ext cx="8597900" cy="5500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400" dirty="0" smtClean="0"/>
              <a:t>La boucle for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fr-FR" sz="2400" dirty="0" smtClean="0">
                <a:solidFill>
                  <a:schemeClr val="hlink"/>
                </a:solidFill>
              </a:rPr>
              <a:t>for ($</a:t>
            </a:r>
            <a:r>
              <a:rPr lang="en-GB" altLang="fr-FR" sz="2400" dirty="0" err="1" smtClean="0">
                <a:solidFill>
                  <a:schemeClr val="hlink"/>
                </a:solidFill>
              </a:rPr>
              <a:t>i</a:t>
            </a:r>
            <a:r>
              <a:rPr lang="en-GB" altLang="fr-FR" sz="2400" dirty="0" smtClean="0">
                <a:solidFill>
                  <a:schemeClr val="hlink"/>
                </a:solidFill>
              </a:rPr>
              <a:t>=1; $</a:t>
            </a:r>
            <a:r>
              <a:rPr lang="en-GB" altLang="fr-FR" sz="2400" dirty="0" err="1" smtClean="0">
                <a:solidFill>
                  <a:schemeClr val="hlink"/>
                </a:solidFill>
              </a:rPr>
              <a:t>i</a:t>
            </a:r>
            <a:r>
              <a:rPr lang="en-GB" altLang="fr-FR" sz="2400" dirty="0" smtClean="0">
                <a:solidFill>
                  <a:schemeClr val="hlink"/>
                </a:solidFill>
              </a:rPr>
              <a:t>&lt;6; $</a:t>
            </a:r>
            <a:r>
              <a:rPr lang="en-GB" altLang="fr-FR" sz="2400" dirty="0" err="1" smtClean="0">
                <a:solidFill>
                  <a:schemeClr val="hlink"/>
                </a:solidFill>
              </a:rPr>
              <a:t>i</a:t>
            </a:r>
            <a:r>
              <a:rPr lang="en-GB" altLang="fr-FR" sz="2400" dirty="0" smtClean="0">
                <a:solidFill>
                  <a:schemeClr val="hlink"/>
                </a:solidFill>
              </a:rPr>
              <a:t>++) { echo "$</a:t>
            </a:r>
            <a:r>
              <a:rPr lang="en-GB" altLang="fr-FR" sz="2400" dirty="0" err="1" smtClean="0">
                <a:solidFill>
                  <a:schemeClr val="hlink"/>
                </a:solidFill>
              </a:rPr>
              <a:t>i</a:t>
            </a:r>
            <a:r>
              <a:rPr lang="en-GB" altLang="fr-FR" sz="2400" dirty="0" smtClean="0">
                <a:solidFill>
                  <a:schemeClr val="hlink"/>
                </a:solidFill>
              </a:rPr>
              <a:t>&lt;</a:t>
            </a:r>
            <a:r>
              <a:rPr lang="en-GB" altLang="fr-FR" sz="2400" dirty="0" err="1" smtClean="0">
                <a:solidFill>
                  <a:schemeClr val="hlink"/>
                </a:solidFill>
              </a:rPr>
              <a:t>br</a:t>
            </a:r>
            <a:r>
              <a:rPr lang="en-GB" altLang="fr-FR" sz="2400" dirty="0" smtClean="0">
                <a:solidFill>
                  <a:schemeClr val="hlink"/>
                </a:solidFill>
              </a:rPr>
              <a:t>&gt;"; </a:t>
            </a:r>
            <a:r>
              <a:rPr lang="fr-FR" altLang="fr-FR" sz="2400" dirty="0" smtClean="0">
                <a:solidFill>
                  <a:schemeClr val="hlink"/>
                </a:solidFill>
              </a:rPr>
              <a:t>}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4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400" dirty="0" smtClean="0"/>
              <a:t>La boucle </a:t>
            </a:r>
            <a:r>
              <a:rPr lang="fr-FR" altLang="fr-FR" sz="2400" dirty="0" err="1" smtClean="0"/>
              <a:t>while</a:t>
            </a:r>
            <a:endParaRPr lang="fr-FR" altLang="fr-FR" sz="2400" dirty="0" smtClean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400" dirty="0" err="1" smtClean="0">
                <a:solidFill>
                  <a:schemeClr val="hlink"/>
                </a:solidFill>
              </a:rPr>
              <a:t>While</a:t>
            </a:r>
            <a:r>
              <a:rPr lang="fr-FR" altLang="fr-FR" sz="2400" dirty="0" smtClean="0">
                <a:solidFill>
                  <a:schemeClr val="hlink"/>
                </a:solidFill>
              </a:rPr>
              <a:t>(condition) {bloc d’instructions ;}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fr-FR" altLang="fr-FR" sz="24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fr-FR" sz="2400" dirty="0" smtClean="0"/>
              <a:t>La boucle do…while</a:t>
            </a:r>
            <a:endParaRPr lang="fr-FR" altLang="fr-FR" sz="2400" dirty="0" smtClean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fr-FR" sz="2400" dirty="0">
                <a:solidFill>
                  <a:schemeClr val="hlink"/>
                </a:solidFill>
              </a:rPr>
              <a:t>d</a:t>
            </a:r>
            <a:r>
              <a:rPr lang="en-GB" altLang="fr-FR" sz="2400" dirty="0" smtClean="0">
                <a:solidFill>
                  <a:schemeClr val="hlink"/>
                </a:solidFill>
              </a:rPr>
              <a:t>o {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GB" altLang="fr-FR" sz="2400" dirty="0" smtClean="0">
                <a:solidFill>
                  <a:schemeClr val="hlink"/>
                </a:solidFill>
              </a:rPr>
              <a:t>           bloc </a:t>
            </a:r>
            <a:r>
              <a:rPr lang="en-GB" altLang="fr-FR" sz="2400" dirty="0" err="1" smtClean="0">
                <a:solidFill>
                  <a:schemeClr val="hlink"/>
                </a:solidFill>
              </a:rPr>
              <a:t>d’instructions</a:t>
            </a:r>
            <a:r>
              <a:rPr lang="en-GB" altLang="fr-FR" sz="2400" dirty="0" smtClean="0">
                <a:solidFill>
                  <a:schemeClr val="hlink"/>
                </a:solidFill>
              </a:rPr>
              <a:t> ;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GB" altLang="fr-FR" sz="2400" dirty="0" smtClean="0">
                <a:solidFill>
                  <a:schemeClr val="hlink"/>
                </a:solidFill>
              </a:rPr>
              <a:t>}while(condition) ;</a:t>
            </a:r>
            <a:endParaRPr lang="fr-FR" altLang="fr-FR" sz="2400" dirty="0" smtClean="0">
              <a:solidFill>
                <a:schemeClr val="hlink"/>
              </a:solidFill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fr-FR" sz="24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fr-FR" sz="2400" dirty="0" smtClean="0"/>
              <a:t>La boucle </a:t>
            </a:r>
            <a:r>
              <a:rPr lang="en-GB" altLang="fr-FR" sz="2400" dirty="0" err="1" smtClean="0"/>
              <a:t>foreach</a:t>
            </a:r>
            <a:r>
              <a:rPr lang="en-GB" altLang="fr-FR" sz="2400" dirty="0" smtClean="0"/>
              <a:t> (PHP4)</a:t>
            </a:r>
            <a:endParaRPr lang="fr-FR" altLang="fr-FR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400" dirty="0" err="1" smtClean="0">
                <a:solidFill>
                  <a:schemeClr val="hlink"/>
                </a:solidFill>
              </a:rPr>
              <a:t>Foreach</a:t>
            </a:r>
            <a:r>
              <a:rPr lang="fr-FR" altLang="fr-FR" sz="2400" dirty="0" smtClean="0">
                <a:solidFill>
                  <a:schemeClr val="hlink"/>
                </a:solidFill>
              </a:rPr>
              <a:t> ($tableau as $valeur) {</a:t>
            </a:r>
            <a:r>
              <a:rPr lang="fr-FR" altLang="fr-FR" sz="2400" dirty="0" err="1" smtClean="0">
                <a:solidFill>
                  <a:schemeClr val="hlink"/>
                </a:solidFill>
              </a:rPr>
              <a:t>insts</a:t>
            </a:r>
            <a:r>
              <a:rPr lang="fr-FR" altLang="fr-FR" sz="2400" dirty="0" smtClean="0">
                <a:solidFill>
                  <a:schemeClr val="hlink"/>
                </a:solidFill>
              </a:rPr>
              <a:t> utilisant $valeur ;}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fr-FR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28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fonctions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71600" y="1141412"/>
            <a:ext cx="8172400" cy="517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>
                <a:cs typeface="Times New Roman" panose="02020603050405020304" pitchFamily="18" charset="0"/>
              </a:rPr>
              <a:t>Déclaration et appel d’une fonction</a:t>
            </a:r>
            <a:r>
              <a:rPr lang="fr-FR" altLang="fr-FR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800" dirty="0"/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fr-FR" altLang="fr-FR" sz="1600" dirty="0" err="1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</a:t>
            </a: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nom_fonction</a:t>
            </a: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($arg1, $arg2, …$</a:t>
            </a:r>
            <a:r>
              <a:rPr lang="fr-FR" altLang="fr-FR" sz="1600" dirty="0" err="1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argn</a:t>
            </a: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fr-FR" altLang="fr-FR" sz="1600" dirty="0" smtClean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fr-FR" altLang="fr-FR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déclaration </a:t>
            </a:r>
            <a:r>
              <a:rPr lang="fr-FR" altLang="fr-FR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des variables ;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fr-FR" altLang="fr-FR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bloc </a:t>
            </a:r>
            <a:r>
              <a:rPr lang="fr-FR" altLang="fr-FR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d’instructions </a:t>
            </a:r>
            <a:r>
              <a:rPr lang="fr-FR" altLang="fr-FR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fr-FR" altLang="fr-FR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// en cas de retour de valeur 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fr-FR" altLang="fr-FR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fr-FR" altLang="fr-FR" sz="1600" dirty="0" smtClean="0">
                <a:solidFill>
                  <a:schemeClr val="accen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return </a:t>
            </a:r>
            <a:r>
              <a:rPr lang="fr-FR" altLang="fr-FR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$</a:t>
            </a:r>
            <a:r>
              <a:rPr lang="fr-FR" altLang="fr-FR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resultat</a:t>
            </a:r>
            <a:r>
              <a:rPr lang="fr-FR" altLang="fr-FR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 ;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16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dirty="0">
                <a:cs typeface="Times New Roman" panose="02020603050405020304" pitchFamily="18" charset="0"/>
              </a:rPr>
              <a:t>Fonction avec nombre d’arguments inconnu</a:t>
            </a:r>
            <a:r>
              <a:rPr lang="fr-FR" altLang="fr-FR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1800" b="1" dirty="0" err="1">
                <a:solidFill>
                  <a:schemeClr val="hlink"/>
                </a:solidFill>
                <a:cs typeface="Times New Roman" panose="02020603050405020304" pitchFamily="18" charset="0"/>
              </a:rPr>
              <a:t>func_num_args</a:t>
            </a:r>
            <a:r>
              <a:rPr lang="fr-FR" altLang="fr-FR" sz="1800" b="1" dirty="0">
                <a:solidFill>
                  <a:schemeClr val="hlink"/>
                </a:solidFill>
                <a:cs typeface="Times New Roman" panose="02020603050405020304" pitchFamily="18" charset="0"/>
              </a:rPr>
              <a:t>()</a:t>
            </a:r>
            <a:r>
              <a:rPr lang="fr-FR" altLang="fr-FR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 :</a:t>
            </a:r>
            <a:r>
              <a:rPr lang="fr-FR" altLang="fr-FR" sz="1800" dirty="0">
                <a:cs typeface="Times New Roman" panose="02020603050405020304" pitchFamily="18" charset="0"/>
              </a:rPr>
              <a:t> fournit le nombre d’arguments qui ont été passés lors de l’appel de la fonction</a:t>
            </a:r>
            <a:r>
              <a:rPr lang="fr-FR" altLang="fr-FR" sz="1800" dirty="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1800" b="1" dirty="0" err="1">
                <a:solidFill>
                  <a:schemeClr val="hlink"/>
                </a:solidFill>
                <a:cs typeface="Times New Roman" panose="02020603050405020304" pitchFamily="18" charset="0"/>
              </a:rPr>
              <a:t>func_get_arg</a:t>
            </a:r>
            <a:r>
              <a:rPr lang="fr-FR" altLang="fr-FR" sz="1800" b="1" dirty="0">
                <a:solidFill>
                  <a:schemeClr val="hlink"/>
                </a:solidFill>
                <a:cs typeface="Times New Roman" panose="02020603050405020304" pitchFamily="18" charset="0"/>
              </a:rPr>
              <a:t>($i)</a:t>
            </a:r>
            <a:r>
              <a:rPr lang="fr-FR" altLang="fr-FR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 :</a:t>
            </a:r>
            <a:r>
              <a:rPr lang="fr-FR" altLang="fr-FR" sz="1800" dirty="0">
                <a:cs typeface="Times New Roman" panose="02020603050405020304" pitchFamily="18" charset="0"/>
              </a:rPr>
              <a:t> retourne la valeur de la variable située à la position $i dans la liste des arguments passés en paramètres.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1800" dirty="0">
                <a:cs typeface="Times New Roman" panose="02020603050405020304" pitchFamily="18" charset="0"/>
              </a:rPr>
              <a:t>Ces arguments sont numérotés à partir de 0</a:t>
            </a:r>
            <a:endParaRPr lang="en-US" altLang="fr-FR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29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fonctions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71600" y="1141412"/>
            <a:ext cx="8172400" cy="11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 smtClean="0">
                <a:cs typeface="Times New Roman" panose="02020603050405020304" pitchFamily="18" charset="0"/>
              </a:rPr>
              <a:t>Exemple fonction avec nombre d’arguments inconnu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000" dirty="0" smtClean="0">
                <a:cs typeface="Times New Roman" panose="02020603050405020304" pitchFamily="18" charset="0"/>
              </a:rPr>
              <a:t>Ecrire une fonction qui calcule le produit des paramètres qui luis ont passé en argument. Le 0 n’est pas comptabilisé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fr-FR" sz="2000" dirty="0">
              <a:solidFill>
                <a:schemeClr val="hlink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3633" y="2604954"/>
            <a:ext cx="7993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fr-FR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endParaRPr lang="fr-FR" altLang="fr-FR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</a:t>
            </a: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produit()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fr-FR" altLang="fr-FR" sz="2000" dirty="0">
              <a:solidFill>
                <a:srgbClr val="FFCC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$</a:t>
            </a:r>
            <a:r>
              <a:rPr lang="fr-FR" altLang="fr-FR" sz="2000" dirty="0" err="1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nbarg</a:t>
            </a:r>
            <a:r>
              <a:rPr lang="fr-FR" altLang="fr-FR" sz="2000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fr-FR" altLang="fr-FR" sz="2000" dirty="0" err="1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func_num_args</a:t>
            </a:r>
            <a:r>
              <a:rPr lang="fr-FR" altLang="fr-FR" sz="2000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() ;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$</a:t>
            </a:r>
            <a:r>
              <a:rPr lang="fr-FR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prod</a:t>
            </a: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=1 ;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($</a:t>
            </a:r>
            <a:r>
              <a:rPr lang="en-GB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=0 ; $</a:t>
            </a:r>
            <a:r>
              <a:rPr lang="en-GB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&lt;$</a:t>
            </a:r>
            <a:r>
              <a:rPr lang="en-GB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nbarg</a:t>
            </a:r>
            <a:r>
              <a:rPr lang="en-GB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 ; $</a:t>
            </a:r>
            <a:r>
              <a:rPr lang="en-GB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++)</a:t>
            </a:r>
            <a:endParaRPr lang="fr-FR" altLang="fr-FR" sz="2000" dirty="0">
              <a:solidFill>
                <a:srgbClr val="FFCC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fr-FR" altLang="fr-FR" sz="2000" dirty="0">
              <a:solidFill>
                <a:srgbClr val="FFCC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fr-FR" sz="2000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$prod *= </a:t>
            </a:r>
            <a:r>
              <a:rPr lang="en-GB" altLang="fr-FR" sz="2000" dirty="0" err="1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func_get_arg</a:t>
            </a:r>
            <a:r>
              <a:rPr lang="en-GB" altLang="fr-FR" sz="2000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($</a:t>
            </a:r>
            <a:r>
              <a:rPr lang="en-GB" altLang="fr-FR" sz="2000" dirty="0" err="1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altLang="fr-FR" sz="2000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 ;</a:t>
            </a:r>
            <a:endParaRPr lang="fr-FR" altLang="fr-FR" sz="2000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return $</a:t>
            </a:r>
            <a:r>
              <a:rPr lang="fr-FR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prod</a:t>
            </a: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echo</a:t>
            </a: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"le  produit est : ", produit (2, 7, 82, 8, 11, 2016), "&lt;</a:t>
            </a:r>
            <a:r>
              <a:rPr lang="fr-FR" altLang="fr-FR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br</a:t>
            </a: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/&gt;" ;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?&gt;</a:t>
            </a:r>
            <a:endParaRPr lang="fr-FR" altLang="fr-FR" sz="2000" dirty="0">
              <a:solidFill>
                <a:srgbClr val="FFCC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</a:t>
            </a:r>
            <a:endParaRPr lang="fr-FR" sz="4000" dirty="0"/>
          </a:p>
        </p:txBody>
      </p:sp>
      <p:sp>
        <p:nvSpPr>
          <p:cNvPr id="17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PHP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BE2E8-56B9-4ECB-897B-EBD0948C25E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16832"/>
            <a:ext cx="7083324" cy="38711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30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fonctions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71600" y="1141412"/>
            <a:ext cx="8172400" cy="5580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>
                <a:cs typeface="Arial" panose="020B0604020202020204" pitchFamily="34" charset="0"/>
              </a:rPr>
              <a:t>Passage de paramètre </a:t>
            </a:r>
            <a:r>
              <a:rPr lang="fr-FR" altLang="fr-FR" sz="2000" dirty="0">
                <a:solidFill>
                  <a:schemeClr val="accent1"/>
                </a:solidFill>
                <a:cs typeface="Arial" panose="020B0604020202020204" pitchFamily="34" charset="0"/>
              </a:rPr>
              <a:t>par référence</a:t>
            </a:r>
            <a:r>
              <a:rPr lang="fr-FR" altLang="fr-FR" sz="2000" dirty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>
                <a:cs typeface="Times New Roman" panose="02020603050405020304" pitchFamily="18" charset="0"/>
              </a:rPr>
              <a:t>Pour passer une variable par référence, il faut que son nom soit précédé du symbole  &amp; (exemple &amp;$a</a:t>
            </a:r>
            <a:r>
              <a:rPr lang="fr-FR" altLang="fr-FR" sz="2000" dirty="0" smtClean="0">
                <a:cs typeface="Times New Roman" panose="02020603050405020304" pitchFamily="18" charset="0"/>
              </a:rPr>
              <a:t>) lors de la définition.</a:t>
            </a:r>
            <a:endParaRPr lang="fr-FR" altLang="fr-FR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 smtClean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 smtClean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 smtClean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 smtClean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 smtClean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/>
              <a:t>L’appel récursif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/>
              <a:t>PHP admet les appels récursifs de fonctions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fr-FR" sz="2000" dirty="0">
              <a:solidFill>
                <a:schemeClr val="hlink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590800" y="2051071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000" b="1" dirty="0">
              <a:cs typeface="Arial" panose="020B0604020202020204" pitchFamily="34" charset="0"/>
            </a:endParaRPr>
          </a:p>
          <a:p>
            <a:pPr lvl="2" algn="just">
              <a:lnSpc>
                <a:spcPct val="90000"/>
              </a:lnSpc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&lt;? </a:t>
            </a:r>
          </a:p>
          <a:p>
            <a:pPr marL="1714500" lvl="4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function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solidFill>
                  <a:srgbClr val="000000"/>
                </a:solidFill>
                <a:cs typeface="Courier New" panose="02070309020205020404" pitchFamily="49" charset="0"/>
              </a:rPr>
              <a:t>sommeProduit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chemeClr val="accent1"/>
                </a:solidFill>
                <a:cs typeface="Courier New" panose="02070309020205020404" pitchFamily="49" charset="0"/>
              </a:rPr>
              <a:t>&amp;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cs typeface="Courier New" panose="02070309020205020404" pitchFamily="49" charset="0"/>
              </a:rPr>
              <a:t>som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chemeClr val="accent1"/>
                </a:solidFill>
                <a:cs typeface="Courier New" panose="02070309020205020404" pitchFamily="49" charset="0"/>
              </a:rPr>
              <a:t>&amp;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cs typeface="Courier New" panose="02070309020205020404" pitchFamily="49" charset="0"/>
              </a:rPr>
              <a:t>prod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cs typeface="Courier New" panose="02070309020205020404" pitchFamily="49" charset="0"/>
              </a:rPr>
              <a:t>x</a:t>
            </a:r>
            <a:r>
              <a:rPr lang="fr-FR" altLang="fr-FR" dirty="0" err="1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fr-FR" altLang="fr-FR" dirty="0" err="1">
                <a:solidFill>
                  <a:srgbClr val="660000"/>
                </a:solidFill>
                <a:cs typeface="Courier New" panose="02070309020205020404" pitchFamily="49" charset="0"/>
              </a:rPr>
              <a:t>$y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cs typeface="Courier New" panose="02070309020205020404" pitchFamily="49" charset="0"/>
              </a:rPr>
              <a:t>som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$x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+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$y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cs typeface="Courier New" panose="02070309020205020404" pitchFamily="49" charset="0"/>
              </a:rPr>
              <a:t>prod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$x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*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$y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$s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fr-FR" altLang="fr-FR" dirty="0">
                <a:solidFill>
                  <a:srgbClr val="0000FF"/>
                </a:solidFill>
                <a:cs typeface="Courier New" panose="02070309020205020404" pitchFamily="49" charset="0"/>
              </a:rPr>
              <a:t>0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$p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fr-FR" altLang="fr-FR" dirty="0">
                <a:solidFill>
                  <a:srgbClr val="0000FF"/>
                </a:solidFill>
                <a:cs typeface="Courier New" panose="02070309020205020404" pitchFamily="49" charset="0"/>
              </a:rPr>
              <a:t>0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 err="1">
                <a:solidFill>
                  <a:srgbClr val="000000"/>
                </a:solidFill>
                <a:cs typeface="Courier New" panose="02070309020205020404" pitchFamily="49" charset="0"/>
              </a:rPr>
              <a:t>sommeProduit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$s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$p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fr-FR" altLang="fr-FR" dirty="0">
                <a:solidFill>
                  <a:srgbClr val="0000FF"/>
                </a:solidFill>
                <a:cs typeface="Courier New" panose="02070309020205020404" pitchFamily="49" charset="0"/>
              </a:rPr>
              <a:t>5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fr-FR" altLang="fr-FR" dirty="0">
                <a:solidFill>
                  <a:srgbClr val="0000FF"/>
                </a:solidFill>
                <a:cs typeface="Courier New" panose="02070309020205020404" pitchFamily="49" charset="0"/>
              </a:rPr>
              <a:t>2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echo</a:t>
            </a:r>
            <a:r>
              <a:rPr lang="fr-FR" altLang="fr-FR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 somme =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$s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 et </a:t>
            </a:r>
            <a:r>
              <a:rPr lang="fr-FR" altLang="fr-FR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prod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 = </a:t>
            </a:r>
            <a:r>
              <a:rPr lang="fr-FR" altLang="fr-FR" dirty="0">
                <a:solidFill>
                  <a:srgbClr val="660000"/>
                </a:solidFill>
                <a:cs typeface="Courier New" panose="02070309020205020404" pitchFamily="49" charset="0"/>
              </a:rPr>
              <a:t>$p</a:t>
            </a:r>
            <a:r>
              <a:rPr lang="fr-FR" altLang="fr-FR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fr-FR" altLang="fr-FR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fr-FR" altLang="fr-FR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?&gt;</a:t>
            </a:r>
            <a:endParaRPr lang="fr-FR" altLang="fr-FR" sz="2000" dirty="0">
              <a:solidFill>
                <a:srgbClr val="FFCC00"/>
              </a:solidFill>
            </a:endParaRP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52042" y="3040002"/>
            <a:ext cx="273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Ecrire une fonction </a:t>
            </a:r>
            <a:r>
              <a:rPr lang="fr-FR" dirty="0" err="1" smtClean="0"/>
              <a:t>sommeProduit</a:t>
            </a:r>
            <a:r>
              <a:rPr lang="fr-FR" dirty="0" smtClean="0"/>
              <a:t> qui calcule la somme et le produit de deux entiers passés en paramètre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31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fonctions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71600" y="772074"/>
            <a:ext cx="8172400" cy="5949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900" dirty="0">
                <a:solidFill>
                  <a:schemeClr val="accent1"/>
                </a:solidFill>
                <a:cs typeface="Times New Roman" panose="02020603050405020304" pitchFamily="18" charset="0"/>
              </a:rPr>
              <a:t>Appel dynamique de fonctions</a:t>
            </a:r>
            <a:r>
              <a:rPr lang="fr-FR" altLang="fr-FR" sz="2900" dirty="0">
                <a:solidFill>
                  <a:schemeClr val="accent1"/>
                </a:solidFill>
              </a:rPr>
              <a:t> </a:t>
            </a:r>
            <a:endParaRPr lang="fr-FR" altLang="fr-FR" sz="2900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sz="29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900" dirty="0">
                <a:cs typeface="Times New Roman" panose="02020603050405020304" pitchFamily="18" charset="0"/>
              </a:rPr>
              <a:t>Exécuter une fonction dont le </a:t>
            </a:r>
            <a:r>
              <a:rPr lang="fr-FR" altLang="fr-FR" sz="2900" dirty="0">
                <a:solidFill>
                  <a:schemeClr val="accent1"/>
                </a:solidFill>
                <a:cs typeface="Times New Roman" panose="02020603050405020304" pitchFamily="18" charset="0"/>
              </a:rPr>
              <a:t>nom n’est pas forcément connu </a:t>
            </a:r>
            <a:r>
              <a:rPr lang="fr-FR" altLang="fr-FR" sz="2900" dirty="0">
                <a:cs typeface="Times New Roman" panose="02020603050405020304" pitchFamily="18" charset="0"/>
              </a:rPr>
              <a:t>à l’avance par le programmeur du </a:t>
            </a:r>
            <a:r>
              <a:rPr lang="fr-FR" altLang="fr-FR" sz="2900" dirty="0" smtClean="0">
                <a:cs typeface="Times New Roman" panose="02020603050405020304" pitchFamily="18" charset="0"/>
              </a:rPr>
              <a:t>script</a:t>
            </a:r>
            <a:endParaRPr lang="fr-FR" altLang="fr-FR" sz="29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sz="2900" dirty="0">
                <a:cs typeface="Times New Roman" panose="02020603050405020304" pitchFamily="18" charset="0"/>
              </a:rPr>
              <a:t>L’appel </a:t>
            </a:r>
            <a:r>
              <a:rPr lang="fr-FR" altLang="fr-FR" sz="2900" dirty="0">
                <a:solidFill>
                  <a:schemeClr val="accent1"/>
                </a:solidFill>
                <a:cs typeface="Times New Roman" panose="02020603050405020304" pitchFamily="18" charset="0"/>
              </a:rPr>
              <a:t>dynamique</a:t>
            </a:r>
            <a:r>
              <a:rPr lang="fr-FR" altLang="fr-FR" sz="2900" dirty="0">
                <a:cs typeface="Times New Roman" panose="02020603050405020304" pitchFamily="18" charset="0"/>
              </a:rPr>
              <a:t> d’une fonction s’effectue en suivant le nom d’une variable contenant le nom de la fonction par des parenthèses </a:t>
            </a:r>
            <a:endParaRPr lang="fr-FR" altLang="fr-FR" sz="2900" b="1" dirty="0" smtClean="0">
              <a:solidFill>
                <a:srgbClr val="000080"/>
              </a:solidFill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fr-FR" altLang="fr-FR" sz="29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&lt;?</a:t>
            </a:r>
            <a:r>
              <a:rPr lang="fr-FR" altLang="fr-FR" sz="29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php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/>
            </a:r>
            <a:b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</a:br>
            <a:r>
              <a:rPr lang="fr-FR" altLang="fr-FR" sz="2900" i="1" dirty="0">
                <a:solidFill>
                  <a:srgbClr val="808080"/>
                </a:solidFill>
                <a:cs typeface="Courier New" panose="02070309020205020404" pitchFamily="49" charset="0"/>
              </a:rPr>
              <a:t/>
            </a:r>
            <a:br>
              <a:rPr lang="fr-FR" altLang="fr-FR" sz="29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fr-FR" altLang="fr-FR" sz="2900" dirty="0" smtClean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sz="2900" dirty="0" err="1">
                <a:solidFill>
                  <a:srgbClr val="660000"/>
                </a:solidFill>
                <a:cs typeface="Courier New" panose="02070309020205020404" pitchFamily="49" charset="0"/>
              </a:rPr>
              <a:t>datejour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fr-FR" altLang="fr-FR" sz="2900" i="1" dirty="0" err="1">
                <a:solidFill>
                  <a:srgbClr val="000000"/>
                </a:solidFill>
                <a:cs typeface="Courier New" panose="02070309020205020404" pitchFamily="49" charset="0"/>
              </a:rPr>
              <a:t>getdate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(); </a:t>
            </a:r>
            <a:r>
              <a:rPr lang="fr-FR" altLang="fr-FR" sz="2900" i="1" dirty="0">
                <a:solidFill>
                  <a:srgbClr val="808080"/>
                </a:solidFill>
                <a:cs typeface="Courier New" panose="02070309020205020404" pitchFamily="49" charset="0"/>
              </a:rPr>
              <a:t/>
            </a:r>
            <a:br>
              <a:rPr lang="fr-FR" altLang="fr-FR" sz="29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$heure 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sz="2900" dirty="0" err="1">
                <a:solidFill>
                  <a:srgbClr val="660000"/>
                </a:solidFill>
                <a:cs typeface="Courier New" panose="02070309020205020404" pitchFamily="49" charset="0"/>
              </a:rPr>
              <a:t>datejour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[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fr-FR" altLang="fr-FR" sz="290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hours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];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$minute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sz="2900" dirty="0" err="1">
                <a:solidFill>
                  <a:srgbClr val="660000"/>
                </a:solidFill>
                <a:cs typeface="Courier New" panose="02070309020205020404" pitchFamily="49" charset="0"/>
              </a:rPr>
              <a:t>datejour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[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"minutes</a:t>
            </a:r>
            <a:r>
              <a:rPr lang="fr-FR" altLang="fr-FR" sz="29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fr-FR" altLang="fr-FR" sz="2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];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function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bonjour(){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global 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$heure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global 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$minute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sz="29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echo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"&lt;b&gt; BONJOUR A VOUS IL EST : </a:t>
            </a:r>
            <a:r>
              <a:rPr lang="fr-FR" altLang="fr-FR" sz="2900" dirty="0" smtClean="0">
                <a:solidFill>
                  <a:srgbClr val="660000"/>
                </a:solidFill>
                <a:cs typeface="Courier New" panose="02070309020205020404" pitchFamily="49" charset="0"/>
              </a:rPr>
              <a:t>$heure</a:t>
            </a:r>
            <a:r>
              <a:rPr lang="fr-FR" altLang="fr-FR" sz="29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H</a:t>
            </a:r>
            <a:r>
              <a:rPr lang="fr-FR" altLang="fr-FR" sz="2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sz="2900" dirty="0" smtClean="0">
                <a:solidFill>
                  <a:srgbClr val="660000"/>
                </a:solidFill>
                <a:cs typeface="Courier New" panose="02070309020205020404" pitchFamily="49" charset="0"/>
              </a:rPr>
              <a:t>minute</a:t>
            </a:r>
            <a:r>
              <a:rPr lang="fr-FR" altLang="fr-FR" sz="2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&lt;/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b&gt; </a:t>
            </a:r>
            <a:r>
              <a:rPr lang="fr-FR" altLang="fr-FR" sz="29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fr-FR" altLang="fr-FR" sz="2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altLang="fr-FR" sz="2900" b="1" dirty="0" err="1" smtClean="0">
                <a:solidFill>
                  <a:srgbClr val="000080"/>
                </a:solidFill>
                <a:cs typeface="Courier New" panose="02070309020205020404" pitchFamily="49" charset="0"/>
              </a:rPr>
              <a:t>function</a:t>
            </a:r>
            <a:r>
              <a:rPr lang="fr-FR" altLang="fr-FR" sz="29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bonsoir (){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global 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$heure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global 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$minute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sz="29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echo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"&lt;b&gt; BONSOIR A VOUS IL EST : </a:t>
            </a:r>
            <a:r>
              <a:rPr lang="fr-FR" altLang="fr-FR" sz="2900" dirty="0" smtClean="0">
                <a:solidFill>
                  <a:srgbClr val="660000"/>
                </a:solidFill>
                <a:cs typeface="Courier New" panose="02070309020205020404" pitchFamily="49" charset="0"/>
              </a:rPr>
              <a:t>$heure</a:t>
            </a:r>
            <a:r>
              <a:rPr lang="fr-FR" altLang="fr-FR" sz="2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H </a:t>
            </a:r>
            <a:r>
              <a:rPr lang="fr-FR" altLang="fr-FR" sz="2900" dirty="0" smtClean="0">
                <a:solidFill>
                  <a:srgbClr val="660000"/>
                </a:solidFill>
                <a:cs typeface="Courier New" panose="02070309020205020404" pitchFamily="49" charset="0"/>
              </a:rPr>
              <a:t>$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minute </a:t>
            </a:r>
            <a:r>
              <a:rPr lang="fr-FR" altLang="fr-FR" sz="29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&lt;</a:t>
            </a:r>
            <a:r>
              <a:rPr lang="fr-FR" altLang="fr-FR" sz="290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br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  /&gt;"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$heure 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&lt;= </a:t>
            </a:r>
            <a:r>
              <a:rPr lang="fr-FR" altLang="fr-FR" sz="2900" dirty="0">
                <a:solidFill>
                  <a:srgbClr val="0000FF"/>
                </a:solidFill>
                <a:cs typeface="Courier New" panose="02070309020205020404" pitchFamily="49" charset="0"/>
              </a:rPr>
              <a:t>17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)  {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$salut 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"bonjour"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else</a:t>
            </a:r>
            <a:r>
              <a:rPr lang="fr-FR" altLang="fr-FR" sz="29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$salut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fr-FR" altLang="fr-FR" sz="2900" b="1" dirty="0">
                <a:solidFill>
                  <a:srgbClr val="008000"/>
                </a:solidFill>
                <a:cs typeface="Courier New" panose="02070309020205020404" pitchFamily="49" charset="0"/>
              </a:rPr>
              <a:t>"bonsoir</a:t>
            </a:r>
            <a:r>
              <a:rPr lang="fr-FR" altLang="fr-FR" sz="29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fr-FR" altLang="fr-FR" sz="2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i="1" dirty="0">
                <a:solidFill>
                  <a:srgbClr val="808080"/>
                </a:solidFill>
                <a:cs typeface="Courier New" panose="02070309020205020404" pitchFamily="49" charset="0"/>
              </a:rPr>
              <a:t>//appel dynamique de la fonction</a:t>
            </a:r>
            <a:br>
              <a:rPr lang="fr-FR" altLang="fr-FR" sz="29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fr-FR" altLang="fr-FR" sz="2900" dirty="0">
                <a:solidFill>
                  <a:srgbClr val="660000"/>
                </a:solidFill>
                <a:cs typeface="Courier New" panose="02070309020205020404" pitchFamily="49" charset="0"/>
              </a:rPr>
              <a:t>$salut</a:t>
            </a:r>
            <a: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  <a:br>
              <a:rPr lang="fr-FR" altLang="fr-FR" sz="29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29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?&gt;</a:t>
            </a:r>
            <a:endParaRPr lang="fr-FR" altLang="fr-FR" sz="2900" dirty="0"/>
          </a:p>
        </p:txBody>
      </p:sp>
    </p:spTree>
    <p:extLst>
      <p:ext uri="{BB962C8B-B14F-4D97-AF65-F5344CB8AC3E}">
        <p14:creationId xmlns:p14="http://schemas.microsoft.com/office/powerpoint/2010/main" val="1672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32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sessions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15976" y="1628800"/>
            <a:ext cx="8172400" cy="469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1800" dirty="0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Mécanisme </a:t>
            </a:r>
            <a:r>
              <a:rPr lang="fr-FR" alt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permettant de mettre en relation les différentes requêtes du </a:t>
            </a:r>
            <a:r>
              <a:rPr lang="fr-FR" altLang="fr-FR" sz="1800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même client </a:t>
            </a:r>
            <a:r>
              <a:rPr lang="fr-FR" alt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sur une période de </a:t>
            </a:r>
            <a:r>
              <a:rPr lang="fr-FR" altLang="fr-FR" sz="1800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temps donnée</a:t>
            </a:r>
            <a:r>
              <a:rPr lang="fr-FR" altLang="fr-FR" sz="1800" dirty="0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1800" dirty="0" smtClean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1800" dirty="0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Stocké côté serveur.</a:t>
            </a:r>
            <a:endParaRPr lang="fr-FR" altLang="fr-FR" sz="1800" dirty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800" dirty="0" smtClean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800" dirty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Les sessions permettent de </a:t>
            </a:r>
            <a:r>
              <a:rPr lang="fr-FR" altLang="fr-FR" sz="1800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conserver des informations </a:t>
            </a:r>
            <a:r>
              <a:rPr lang="fr-FR" alt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relatives à un utilisateur lors de son </a:t>
            </a:r>
            <a:r>
              <a:rPr lang="fr-FR" altLang="fr-FR" sz="1800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parcours sur un site web</a:t>
            </a: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800" dirty="0" smtClean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800" dirty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Des données spécifiques à un visiteur pourront être </a:t>
            </a:r>
            <a:r>
              <a:rPr lang="fr-FR" altLang="fr-FR" sz="1800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transmises de page en page</a:t>
            </a:r>
            <a:r>
              <a:rPr lang="fr-FR" alt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afin d'adapter personnellement les réponses d'une application PHP</a:t>
            </a: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800" dirty="0" smtClean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800" dirty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Chaque </a:t>
            </a:r>
            <a:r>
              <a:rPr lang="fr-FR" altLang="fr-FR" sz="1800" dirty="0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 est identifiée par un </a:t>
            </a:r>
            <a:r>
              <a:rPr lang="fr-FR" alt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numéro d'identification dénommé </a:t>
            </a:r>
            <a:r>
              <a:rPr lang="fr-FR" altLang="fr-FR" sz="1800" dirty="0">
                <a:solidFill>
                  <a:srgbClr val="0070C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identifiant de session (SID)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8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33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sessions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14900" y="1062038"/>
            <a:ext cx="8172400" cy="529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Book Antiqua" panose="02040602050305030304" pitchFamily="18" charset="0"/>
              </a:rPr>
              <a:t> </a:t>
            </a:r>
            <a:r>
              <a:rPr lang="fr-FR" altLang="fr-FR" sz="2400" dirty="0" smtClean="0"/>
              <a:t>Fonctionnement</a:t>
            </a:r>
            <a:endParaRPr lang="fr-FR" altLang="fr-FR" sz="2400" dirty="0"/>
          </a:p>
          <a:p>
            <a:pPr lvl="1">
              <a:defRPr/>
            </a:pPr>
            <a:r>
              <a:rPr lang="fr-FR" altLang="fr-FR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Un répertoire est créé sur le </a:t>
            </a:r>
            <a:r>
              <a:rPr lang="fr-FR" altLang="fr-FR" sz="2400" b="1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serveur</a:t>
            </a:r>
            <a:r>
              <a:rPr lang="fr-FR" altLang="fr-FR" sz="2400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à l'emplacement désigné par le fichier de configuration </a:t>
            </a:r>
            <a:r>
              <a:rPr lang="fr-FR" altLang="fr-FR" sz="2400" b="1" dirty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php.ini</a:t>
            </a:r>
            <a:r>
              <a:rPr lang="fr-FR" altLang="fr-FR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afin de recueillir les données de la nouvelle session.</a:t>
            </a:r>
          </a:p>
          <a:p>
            <a:pPr lvl="2" algn="just">
              <a:buFont typeface="Wingdings" panose="05000000000000000000" pitchFamily="2" charset="2"/>
              <a:buNone/>
              <a:defRPr/>
            </a:pPr>
            <a:endParaRPr lang="en-GB" altLang="fr-FR" b="1" dirty="0" smtClean="0">
              <a:solidFill>
                <a:srgbClr val="0070C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>
              <a:buFont typeface="Wingdings" panose="05000000000000000000" pitchFamily="2" charset="2"/>
              <a:buNone/>
              <a:defRPr/>
            </a:pPr>
            <a:r>
              <a:rPr lang="en-GB" altLang="fr-FR" b="1" dirty="0" err="1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session.save_path</a:t>
            </a:r>
            <a:r>
              <a:rPr lang="en-GB" altLang="fr-FR" b="1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altLang="fr-FR" b="1" dirty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 "c:/wamp/tmp"; </a:t>
            </a:r>
            <a:endParaRPr lang="fr-FR" altLang="fr-FR" b="1" dirty="0" smtClean="0">
              <a:solidFill>
                <a:srgbClr val="0070C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fr-FR" altLang="fr-FR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1" indent="442913"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>
                <a:cs typeface="Times New Roman" panose="02020603050405020304" pitchFamily="18" charset="0"/>
              </a:rPr>
              <a:t>Le fichier php.ini peut également préciser </a:t>
            </a:r>
            <a:r>
              <a:rPr lang="fr-FR" altLang="fr-FR" sz="2400" dirty="0" smtClean="0">
                <a:cs typeface="Times New Roman" panose="02020603050405020304" pitchFamily="18" charset="0"/>
              </a:rPr>
              <a:t>la </a:t>
            </a:r>
            <a:r>
              <a:rPr lang="fr-FR" altLang="fr-FR" sz="2400" dirty="0">
                <a:cs typeface="Times New Roman" panose="02020603050405020304" pitchFamily="18" charset="0"/>
              </a:rPr>
              <a:t>durée de </a:t>
            </a:r>
            <a:r>
              <a:rPr lang="fr-FR" altLang="fr-FR" sz="2400" dirty="0" smtClean="0">
                <a:cs typeface="Times New Roman" panose="02020603050405020304" pitchFamily="18" charset="0"/>
              </a:rPr>
              <a:t>vie d’une session en seconde </a:t>
            </a:r>
            <a:r>
              <a:rPr lang="fr-FR" altLang="fr-FR" sz="2400" dirty="0">
                <a:cs typeface="Times New Roman" panose="02020603050405020304" pitchFamily="18" charset="0"/>
              </a:rPr>
              <a:t>par </a:t>
            </a:r>
            <a:r>
              <a:rPr lang="fr-FR" altLang="fr-FR" sz="2400" b="1" dirty="0" err="1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session.gc_maxlifetime</a:t>
            </a:r>
            <a:endParaRPr lang="fr-FR" altLang="fr-FR" sz="2400" b="1" dirty="0" smtClean="0">
              <a:solidFill>
                <a:srgbClr val="0070C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b="1" dirty="0">
              <a:solidFill>
                <a:srgbClr val="0070C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</a:t>
            </a:r>
            <a:r>
              <a:rPr lang="fr-FR" altLang="fr-FR" sz="2400" b="1" dirty="0" err="1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session.gc_maxlifetime</a:t>
            </a:r>
            <a:r>
              <a:rPr lang="fr-FR" altLang="fr-FR" sz="2400" b="1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2400" b="1" dirty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fr-FR" altLang="fr-FR" sz="2400" b="1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1800 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fr-FR" altLang="fr-FR" sz="8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GB" altLang="fr-FR" sz="18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0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34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sessions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71600" y="1000248"/>
            <a:ext cx="8172400" cy="5453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fr-FR" altLang="fr-FR" dirty="0" smtClean="0">
                <a:latin typeface="Book Antiqua" panose="02040602050305030304" pitchFamily="18" charset="0"/>
              </a:rPr>
              <a:t>Utilité </a:t>
            </a:r>
            <a:endParaRPr lang="fr-FR" altLang="fr-FR" sz="18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Sécuriser l’accès à vos pages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Conserver le user authentifié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fr-FR" altLang="fr-FR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Restreindre certaines fonctionnalités à des rôles particulier 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fr-FR" altLang="fr-FR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Passer un « </a:t>
            </a:r>
            <a:r>
              <a:rPr lang="fr-FR" altLang="fr-FR" dirty="0" err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token</a:t>
            </a: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» pour vérifier qu’on suit un même </a:t>
            </a:r>
            <a:r>
              <a:rPr lang="fr-FR" altLang="fr-FR" dirty="0" err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</a:t>
            </a: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fr-FR" altLang="fr-FR" sz="2400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Conserver des données le long de la visite d’un utilisateur 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Ces coordonnées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fr-FR" altLang="fr-FR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contenu d’un panier pour un site de e-commerce</a:t>
            </a:r>
          </a:p>
          <a:p>
            <a:pPr lvl="2">
              <a:defRPr/>
            </a:pPr>
            <a:endParaRPr lang="fr-FR" altLang="fr-FR" sz="1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defRPr/>
            </a:pPr>
            <a:endParaRPr lang="fr-FR" altLang="fr-FR" sz="14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defRPr/>
            </a:pPr>
            <a:endParaRPr lang="fr-FR" altLang="fr-FR" sz="18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defRPr/>
            </a:pPr>
            <a:endParaRPr lang="fr-FR" altLang="fr-FR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fr-FR" altLang="fr-FR" sz="8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GB" altLang="fr-FR" sz="18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7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35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sessions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98514" y="953987"/>
            <a:ext cx="8172400" cy="5767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Afin de 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créer une session 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 utilise la fonction </a:t>
            </a:r>
            <a:r>
              <a:rPr lang="en-GB" altLang="fr-FR" sz="2400" b="1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altLang="fr-FR" sz="2400" b="1" dirty="0" err="1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session_start</a:t>
            </a:r>
            <a:r>
              <a:rPr lang="en-GB" altLang="fr-FR" sz="2400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GB" altLang="fr-FR" sz="2400" b="1" dirty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Cette</a:t>
            </a:r>
            <a:r>
              <a:rPr lang="en-GB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fonction</a:t>
            </a:r>
            <a:r>
              <a:rPr lang="en-GB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2400" dirty="0" smtClean="0">
                <a:solidFill>
                  <a:srgbClr val="FF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doit</a:t>
            </a:r>
            <a:r>
              <a:rPr lang="en-GB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être appelée à 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chaque début de page </a:t>
            </a:r>
            <a:r>
              <a:rPr lang="fr-FR" altLang="fr-FR" sz="2400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avant le code HTML</a:t>
            </a:r>
            <a:r>
              <a:rPr lang="fr-FR" altLang="fr-FR" sz="2400" b="1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Afin de fermer une session on utilise la fonction </a:t>
            </a:r>
            <a:r>
              <a:rPr lang="en-GB" alt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session_destroy</a:t>
            </a:r>
            <a:r>
              <a:rPr lang="en-GB" altLang="fr-FR" sz="2400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GB" altLang="fr-FR" sz="2400" b="1" dirty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Pour ajouter une variable de session on peut :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utiliser</a:t>
            </a:r>
            <a:r>
              <a:rPr lang="fr-FR" altLang="fr-FR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la méthode </a:t>
            </a:r>
            <a:r>
              <a:rPr lang="fr-FR" altLang="fr-FR" b="1" dirty="0" err="1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session_register</a:t>
            </a:r>
            <a:r>
              <a:rPr lang="fr-FR" altLang="fr-FR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fr-FR" altLang="fr-FR" b="1" dirty="0" err="1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nomVariable</a:t>
            </a:r>
            <a:r>
              <a:rPr lang="fr-FR" altLang="fr-FR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fr-FR" altLang="fr-FR" b="1" dirty="0" smtClean="0">
                <a:solidFill>
                  <a:srgbClr val="FF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(Déconseillé)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 directement en utilisant la variable </a:t>
            </a:r>
            <a:r>
              <a:rPr lang="fr-FR" altLang="fr-FR" b="1" dirty="0" err="1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superglobale</a:t>
            </a:r>
            <a:r>
              <a:rPr lang="fr-FR" altLang="fr-FR" b="1" dirty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$_SESSION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Pour récupérer une variable de session on utilise le nom de la variable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Exemple </a:t>
            </a:r>
            <a:r>
              <a:rPr lang="fr-FR" altLang="fr-FR" sz="24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$_SESSION['</a:t>
            </a:r>
            <a:r>
              <a:rPr lang="fr-FR" altLang="fr-FR" sz="2400" dirty="0" err="1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maVarSession</a:t>
            </a:r>
            <a:r>
              <a:rPr lang="fr-FR" altLang="fr-FR" sz="24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'] </a:t>
            </a:r>
            <a:r>
              <a:rPr lang="fr-FR" altLang="fr-FR" sz="2400" dirty="0" err="1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récupére</a:t>
            </a:r>
            <a:r>
              <a:rPr lang="fr-FR" altLang="fr-FR" sz="24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la variable </a:t>
            </a:r>
            <a:r>
              <a:rPr lang="fr-FR" altLang="fr-FR" sz="2400" dirty="0" err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maVarSession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Pour supprimer les variables de sessions utiliser la fonction </a:t>
            </a:r>
            <a:r>
              <a:rPr lang="en-GB" alt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session_unset</a:t>
            </a:r>
            <a:r>
              <a:rPr lang="en-GB" altLang="fr-FR" sz="2400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GB" altLang="fr-FR" sz="2400" b="1" dirty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34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36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cookies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6545" y="735018"/>
            <a:ext cx="8172400" cy="5986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 cookie est un </a:t>
            </a:r>
            <a:r>
              <a:rPr lang="fr-FR" altLang="fr-FR" sz="23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fichier texte </a:t>
            </a: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enregistré </a:t>
            </a:r>
            <a:r>
              <a:rPr lang="fr-FR" altLang="fr-FR" sz="23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côté client</a:t>
            </a: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3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Il permet d’enregistrer des informations utiles sur et pour le client qui sont généralement utilisées pour ses prochaines visites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3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Pour des raisons de sécurité, les cookies </a:t>
            </a:r>
            <a:r>
              <a:rPr lang="fr-FR" altLang="fr-FR" sz="23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 peuvent être lus </a:t>
            </a: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que par les pages du </a:t>
            </a:r>
            <a:r>
              <a:rPr lang="fr-FR" altLang="fr-FR" sz="23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serveur créateur</a:t>
            </a: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du cookie en question.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3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sz="2300" dirty="0" smtClean="0">
                <a:latin typeface="Garamond" panose="02020404030301010803" pitchFamily="18" charset="0"/>
              </a:rPr>
              <a:t>La </a:t>
            </a:r>
            <a:r>
              <a:rPr lang="fr-FR" sz="2300" dirty="0">
                <a:solidFill>
                  <a:srgbClr val="0070C0"/>
                </a:solidFill>
                <a:latin typeface="Garamond" panose="02020404030301010803" pitchFamily="18" charset="0"/>
              </a:rPr>
              <a:t>date d’expiration </a:t>
            </a:r>
            <a:r>
              <a:rPr lang="fr-FR" sz="2300" dirty="0">
                <a:latin typeface="Garamond" panose="02020404030301010803" pitchFamily="18" charset="0"/>
              </a:rPr>
              <a:t>des cookies est définie </a:t>
            </a:r>
            <a:r>
              <a:rPr lang="fr-FR" sz="2300" dirty="0" smtClean="0">
                <a:latin typeface="Garamond" panose="02020404030301010803" pitchFamily="18" charset="0"/>
              </a:rPr>
              <a:t>par </a:t>
            </a:r>
            <a:r>
              <a:rPr lang="fr-FR" sz="2300" dirty="0">
                <a:latin typeface="Garamond" panose="02020404030301010803" pitchFamily="18" charset="0"/>
              </a:rPr>
              <a:t>le </a:t>
            </a:r>
            <a:r>
              <a:rPr lang="fr-FR" sz="2300" dirty="0">
                <a:solidFill>
                  <a:srgbClr val="0070C0"/>
                </a:solidFill>
                <a:latin typeface="Garamond" panose="02020404030301010803" pitchFamily="18" charset="0"/>
              </a:rPr>
              <a:t>serveur</a:t>
            </a:r>
            <a:r>
              <a:rPr lang="fr-FR" sz="2300" dirty="0">
                <a:latin typeface="Garamond" panose="02020404030301010803" pitchFamily="18" charset="0"/>
              </a:rPr>
              <a:t> web </a:t>
            </a:r>
            <a:r>
              <a:rPr lang="fr-FR" sz="2300" dirty="0" smtClean="0">
                <a:latin typeface="Garamond" panose="02020404030301010803" pitchFamily="18" charset="0"/>
              </a:rPr>
              <a:t>qui les a crées.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300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23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Les cookies disponibles sont </a:t>
            </a: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importés </a:t>
            </a:r>
            <a:r>
              <a:rPr lang="fr-FR" altLang="fr-FR" sz="23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 PHP sous forme de variables identifiées </a:t>
            </a:r>
            <a:r>
              <a:rPr lang="fr-FR" altLang="fr-FR" sz="2300" dirty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sous les noms utilisés par ces </a:t>
            </a:r>
            <a:r>
              <a:rPr lang="fr-FR" altLang="fr-FR" sz="23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cookies</a:t>
            </a: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2300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3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 </a:t>
            </a:r>
            <a:r>
              <a:rPr lang="fr-FR" altLang="fr-FR" sz="23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variable globale du serveur </a:t>
            </a:r>
            <a:r>
              <a:rPr lang="fr-FR" altLang="fr-FR" sz="2300" dirty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$_COOKIES </a:t>
            </a:r>
            <a:r>
              <a:rPr lang="fr-FR" altLang="fr-FR" sz="23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enregistre tous les cookies qui ont été définis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b="1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2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37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cookies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6545" y="990601"/>
            <a:ext cx="8172400" cy="5361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18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r>
              <a:rPr lang="fr-FR" altLang="fr-FR" sz="2600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Exemple d’utilisation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600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6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6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Mémorisation </a:t>
            </a:r>
            <a:r>
              <a:rPr lang="fr-FR" altLang="fr-FR" sz="26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des paniers dans les applications </a:t>
            </a:r>
            <a:r>
              <a:rPr lang="fr-FR" altLang="fr-FR" sz="26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d’e-commerce pour une prochaine visite</a:t>
            </a:r>
            <a:endParaRPr lang="fr-FR" altLang="fr-FR" sz="26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6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6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Identification des utilisateurs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6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6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Des pages web individualisées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6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6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Afficher des menus personnalisés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6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6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Afficher des pages adaptées aux utilisateurs en fonction de leurs précédents visites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2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38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cookies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87123" y="598350"/>
            <a:ext cx="8412416" cy="625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2400" b="1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Ecrire un cookie </a:t>
            </a:r>
            <a:endParaRPr lang="fr-FR" altLang="fr-FR" sz="2400" dirty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err="1" smtClean="0">
                <a:solidFill>
                  <a:srgbClr val="669933"/>
                </a:solidFill>
                <a:latin typeface="Garamond" panose="02020404030301010803" pitchFamily="18" charset="0"/>
              </a:rPr>
              <a:t>bool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err="1">
                <a:solidFill>
                  <a:srgbClr val="336699"/>
                </a:solidFill>
                <a:latin typeface="Garamond" panose="02020404030301010803" pitchFamily="18" charset="0"/>
              </a:rPr>
              <a:t>setcookie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(</a:t>
            </a:r>
            <a:r>
              <a:rPr lang="fr-FR" altLang="fr-FR" sz="2400" dirty="0" smtClean="0">
                <a:solidFill>
                  <a:srgbClr val="669933"/>
                </a:solidFill>
                <a:latin typeface="Garamond" panose="02020404030301010803" pitchFamily="18" charset="0"/>
              </a:rPr>
              <a:t>string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 </a:t>
            </a:r>
            <a:r>
              <a:rPr lang="fr-FR" altLang="fr-FR" sz="2400" dirty="0" smtClean="0">
                <a:solidFill>
                  <a:srgbClr val="336699"/>
                </a:solidFill>
                <a:latin typeface="Garamond" panose="02020404030301010803" pitchFamily="18" charset="0"/>
              </a:rPr>
              <a:t>$</a:t>
            </a:r>
            <a:r>
              <a:rPr lang="fr-FR" altLang="fr-FR" sz="2400" dirty="0" err="1" smtClean="0">
                <a:solidFill>
                  <a:srgbClr val="336699"/>
                </a:solidFill>
                <a:latin typeface="Garamond" panose="02020404030301010803" pitchFamily="18" charset="0"/>
              </a:rPr>
              <a:t>name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,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>
                <a:solidFill>
                  <a:srgbClr val="669933"/>
                </a:solidFill>
                <a:latin typeface="Garamond" panose="02020404030301010803" pitchFamily="18" charset="0"/>
              </a:rPr>
              <a:t>string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>
                <a:solidFill>
                  <a:srgbClr val="336699"/>
                </a:solidFill>
                <a:latin typeface="Garamond" panose="02020404030301010803" pitchFamily="18" charset="0"/>
              </a:rPr>
              <a:t>$</a:t>
            </a:r>
            <a:r>
              <a:rPr lang="fr-FR" altLang="fr-FR" sz="2400" dirty="0" smtClean="0">
                <a:solidFill>
                  <a:srgbClr val="336699"/>
                </a:solidFill>
                <a:latin typeface="Garamond" panose="02020404030301010803" pitchFamily="18" charset="0"/>
              </a:rPr>
              <a:t>value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,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err="1">
                <a:solidFill>
                  <a:srgbClr val="669933"/>
                </a:solidFill>
                <a:latin typeface="Garamond" panose="02020404030301010803" pitchFamily="18" charset="0"/>
              </a:rPr>
              <a:t>int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>
                <a:solidFill>
                  <a:srgbClr val="336699"/>
                </a:solidFill>
                <a:latin typeface="Garamond" panose="02020404030301010803" pitchFamily="18" charset="0"/>
              </a:rPr>
              <a:t>$expire</a:t>
            </a:r>
            <a:r>
              <a:rPr lang="fr-FR" altLang="fr-FR" sz="2400" dirty="0">
                <a:solidFill>
                  <a:srgbClr val="993366"/>
                </a:solidFill>
                <a:latin typeface="Garamond" panose="02020404030301010803" pitchFamily="18" charset="0"/>
              </a:rPr>
              <a:t> = 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,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>
                <a:solidFill>
                  <a:srgbClr val="669933"/>
                </a:solidFill>
                <a:latin typeface="Garamond" panose="02020404030301010803" pitchFamily="18" charset="0"/>
              </a:rPr>
              <a:t>string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>
                <a:solidFill>
                  <a:srgbClr val="336699"/>
                </a:solidFill>
                <a:latin typeface="Garamond" panose="02020404030301010803" pitchFamily="18" charset="0"/>
              </a:rPr>
              <a:t>$</a:t>
            </a:r>
            <a:r>
              <a:rPr lang="fr-FR" altLang="fr-FR" sz="2400" dirty="0" err="1">
                <a:solidFill>
                  <a:srgbClr val="336699"/>
                </a:solidFill>
                <a:latin typeface="Garamond" panose="02020404030301010803" pitchFamily="18" charset="0"/>
              </a:rPr>
              <a:t>path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,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>
                <a:solidFill>
                  <a:srgbClr val="669933"/>
                </a:solidFill>
                <a:latin typeface="Garamond" panose="02020404030301010803" pitchFamily="18" charset="0"/>
              </a:rPr>
              <a:t>string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>
                <a:solidFill>
                  <a:srgbClr val="336699"/>
                </a:solidFill>
                <a:latin typeface="Garamond" panose="02020404030301010803" pitchFamily="18" charset="0"/>
              </a:rPr>
              <a:t>$</a:t>
            </a:r>
            <a:r>
              <a:rPr lang="fr-FR" altLang="fr-FR" sz="2400" dirty="0" err="1">
                <a:solidFill>
                  <a:srgbClr val="336699"/>
                </a:solidFill>
                <a:latin typeface="Garamond" panose="02020404030301010803" pitchFamily="18" charset="0"/>
              </a:rPr>
              <a:t>domain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,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err="1" smtClean="0">
                <a:solidFill>
                  <a:srgbClr val="669933"/>
                </a:solidFill>
                <a:latin typeface="Garamond" panose="02020404030301010803" pitchFamily="18" charset="0"/>
              </a:rPr>
              <a:t>bool</a:t>
            </a:r>
            <a:r>
              <a:rPr lang="fr-FR" altLang="fr-FR" sz="2400" dirty="0" smtClean="0">
                <a:solidFill>
                  <a:srgbClr val="669933"/>
                </a:solidFill>
                <a:latin typeface="Garamond" panose="02020404030301010803" pitchFamily="18" charset="0"/>
              </a:rPr>
              <a:t> </a:t>
            </a:r>
            <a:r>
              <a:rPr lang="fr-FR" altLang="fr-FR" sz="2400" dirty="0" smtClean="0">
                <a:solidFill>
                  <a:srgbClr val="336699"/>
                </a:solidFill>
                <a:latin typeface="Garamond" panose="02020404030301010803" pitchFamily="18" charset="0"/>
              </a:rPr>
              <a:t>$</a:t>
            </a:r>
            <a:r>
              <a:rPr lang="fr-FR" altLang="fr-FR" sz="2400" dirty="0" err="1">
                <a:solidFill>
                  <a:srgbClr val="336699"/>
                </a:solidFill>
                <a:latin typeface="Garamond" panose="02020404030301010803" pitchFamily="18" charset="0"/>
              </a:rPr>
              <a:t>secure</a:t>
            </a:r>
            <a:r>
              <a:rPr lang="fr-FR" altLang="fr-FR" sz="2400" dirty="0">
                <a:solidFill>
                  <a:srgbClr val="993366"/>
                </a:solidFill>
                <a:latin typeface="Garamond" panose="02020404030301010803" pitchFamily="18" charset="0"/>
              </a:rPr>
              <a:t> = false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,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err="1">
                <a:solidFill>
                  <a:srgbClr val="669933"/>
                </a:solidFill>
                <a:latin typeface="Garamond" panose="02020404030301010803" pitchFamily="18" charset="0"/>
              </a:rPr>
              <a:t>bool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>
                <a:solidFill>
                  <a:srgbClr val="336699"/>
                </a:solidFill>
                <a:latin typeface="Garamond" panose="02020404030301010803" pitchFamily="18" charset="0"/>
              </a:rPr>
              <a:t>$</a:t>
            </a:r>
            <a:r>
              <a:rPr lang="fr-FR" altLang="fr-FR" sz="2400" dirty="0" err="1">
                <a:solidFill>
                  <a:srgbClr val="336699"/>
                </a:solidFill>
                <a:latin typeface="Garamond" panose="02020404030301010803" pitchFamily="18" charset="0"/>
              </a:rPr>
              <a:t>httponly</a:t>
            </a:r>
            <a:r>
              <a:rPr lang="fr-FR" altLang="fr-FR" sz="2400" dirty="0">
                <a:solidFill>
                  <a:srgbClr val="993366"/>
                </a:solidFill>
                <a:latin typeface="Garamond" panose="02020404030301010803" pitchFamily="18" charset="0"/>
              </a:rPr>
              <a:t> = false</a:t>
            </a:r>
            <a:r>
              <a:rPr lang="fr-FR" altLang="fr-FR" sz="2400" dirty="0">
                <a:solidFill>
                  <a:srgbClr val="737373"/>
                </a:solidFill>
                <a:latin typeface="Garamond" panose="02020404030301010803" pitchFamily="18" charset="0"/>
              </a:rPr>
              <a:t> </a:t>
            </a:r>
            <a:r>
              <a:rPr lang="fr-FR" altLang="fr-FR" sz="2400" dirty="0" smtClean="0">
                <a:solidFill>
                  <a:srgbClr val="737373"/>
                </a:solidFill>
                <a:latin typeface="Garamond" panose="02020404030301010803" pitchFamily="18" charset="0"/>
              </a:rPr>
              <a:t>)</a:t>
            </a:r>
            <a:endParaRPr lang="fr-FR" altLang="fr-FR" sz="2400" dirty="0">
              <a:solidFill>
                <a:srgbClr val="737373"/>
              </a:solidFill>
              <a:latin typeface="Garamond" panose="02020404030301010803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</a:rPr>
              <a:t>Tout les arguments sauf 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$</a:t>
            </a:r>
            <a:r>
              <a:rPr lang="fr-FR" alt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name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fr-FR" altLang="fr-FR" sz="2400" dirty="0" smtClean="0">
                <a:latin typeface="Garamond" panose="02020404030301010803" pitchFamily="18" charset="0"/>
              </a:rPr>
              <a:t>ne sont pas obligatoire  </a:t>
            </a:r>
            <a:endParaRPr lang="fr-FR" altLang="fr-FR" sz="2400" dirty="0">
              <a:latin typeface="Garamond" panose="02020404030301010803" pitchFamily="18" charset="0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</a:t>
            </a:r>
            <a:r>
              <a:rPr lang="fr-FR" alt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nom du cookie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$value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: contenu du cookie, n’y stocker pas de mot de passes ou des propriétés critiques ou importantes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$expire : </a:t>
            </a:r>
            <a:r>
              <a:rPr lang="fr-FR" sz="2400" dirty="0" smtClean="0">
                <a:latin typeface="Garamond" panose="02020404030301010803" pitchFamily="18" charset="0"/>
              </a:rPr>
              <a:t>Le temps après lequel le cookie expire. C'est un </a:t>
            </a:r>
            <a:r>
              <a:rPr lang="fr-FR" sz="2400" dirty="0" err="1" smtClean="0">
                <a:latin typeface="Garamond" panose="02020404030301010803" pitchFamily="18" charset="0"/>
              </a:rPr>
              <a:t>timestamp</a:t>
            </a:r>
            <a:r>
              <a:rPr lang="fr-FR" sz="2400" dirty="0" smtClean="0">
                <a:latin typeface="Garamond" panose="02020404030301010803" pitchFamily="18" charset="0"/>
              </a:rPr>
              <a:t> Unix, donc, ce sera un nombre de secondes depuis l'époque Unix (1 Janvier 1970). Il faut donc fixer cette valeur à l'aide de la fonction </a:t>
            </a:r>
            <a:r>
              <a:rPr lang="fr-FR" sz="2400" dirty="0" smtClean="0">
                <a:latin typeface="Garamond" panose="02020404030301010803" pitchFamily="18" charset="0"/>
                <a:hlinkClick r:id="rId3"/>
              </a:rPr>
              <a:t>time()</a:t>
            </a:r>
            <a:r>
              <a:rPr lang="fr-FR" sz="2400" dirty="0" smtClean="0">
                <a:latin typeface="Garamond" panose="02020404030301010803" pitchFamily="18" charset="0"/>
              </a:rPr>
              <a:t> qui permet d’avoir le </a:t>
            </a:r>
            <a:r>
              <a:rPr lang="fr-FR" sz="2400" dirty="0" err="1" smtClean="0">
                <a:latin typeface="Garamond" panose="02020404030301010803" pitchFamily="18" charset="0"/>
              </a:rPr>
              <a:t>timestamp</a:t>
            </a:r>
            <a:r>
              <a:rPr lang="fr-FR" sz="2400" dirty="0" smtClean="0">
                <a:latin typeface="Garamond" panose="02020404030301010803" pitchFamily="18" charset="0"/>
              </a:rPr>
              <a:t> actuel en y ajoutant le nombre de secondes après lequel on veut que le cookie expire. </a:t>
            </a:r>
          </a:p>
          <a:p>
            <a:pPr marL="457200" lvl="1" indent="0" algn="just">
              <a:lnSpc>
                <a:spcPct val="90000"/>
              </a:lnSpc>
              <a:buNone/>
              <a:defRPr/>
            </a:pPr>
            <a:r>
              <a:rPr lang="fr-FR" sz="2400" i="1" dirty="0" smtClean="0">
                <a:latin typeface="Garamond" panose="02020404030301010803" pitchFamily="18" charset="0"/>
              </a:rPr>
              <a:t>      Exemple : time</a:t>
            </a:r>
            <a:r>
              <a:rPr lang="fr-FR" sz="2400" i="1" dirty="0">
                <a:latin typeface="Garamond" panose="02020404030301010803" pitchFamily="18" charset="0"/>
              </a:rPr>
              <a:t>()+</a:t>
            </a:r>
            <a:r>
              <a:rPr lang="fr-FR" sz="2400" i="1" dirty="0" smtClean="0">
                <a:latin typeface="Garamond" panose="02020404030301010803" pitchFamily="18" charset="0"/>
              </a:rPr>
              <a:t>60*60*24*365</a:t>
            </a:r>
            <a:r>
              <a:rPr lang="fr-FR" sz="2400" dirty="0">
                <a:latin typeface="Garamond" panose="02020404030301010803" pitchFamily="18" charset="0"/>
              </a:rPr>
              <a:t> fera expirer le cookie dans </a:t>
            </a:r>
            <a:r>
              <a:rPr lang="fr-FR" sz="2400" dirty="0" smtClean="0">
                <a:latin typeface="Garamond" panose="02020404030301010803" pitchFamily="18" charset="0"/>
              </a:rPr>
              <a:t>1 an.</a:t>
            </a: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2400" dirty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b="1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39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cookies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6545" y="1197079"/>
            <a:ext cx="8172400" cy="502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2400" b="1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Accéder à un cookie </a:t>
            </a:r>
            <a:endParaRPr lang="fr-FR" altLang="fr-FR" sz="2400" dirty="0" smtClean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</a:rPr>
              <a:t>Pour accéder à un cookie, il faut se souvenir qu’il est stocké dans la variable super globale </a:t>
            </a:r>
            <a:r>
              <a:rPr lang="fr-FR" altLang="fr-FR" sz="2400" dirty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$_COOKIES</a:t>
            </a:r>
            <a:r>
              <a:rPr lang="fr-FR" altLang="fr-FR" sz="2400" dirty="0" smtClean="0">
                <a:latin typeface="Garamond" panose="02020404030301010803" pitchFamily="18" charset="0"/>
              </a:rPr>
              <a:t>  ce qui fait qu’on lui accède comme n’importe quel variable dans un tableau associatif via son nom.</a:t>
            </a: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sz="2400" dirty="0">
              <a:latin typeface="Garamond" panose="02020404030301010803" pitchFamily="18" charset="0"/>
            </a:endParaRP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sz="2400" dirty="0" smtClean="0">
                <a:latin typeface="Garamond" panose="02020404030301010803" pitchFamily="18" charset="0"/>
              </a:rPr>
              <a:t>Exemple </a:t>
            </a:r>
            <a:r>
              <a:rPr lang="fr-FR" altLang="fr-FR" sz="2400" dirty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$_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COOKIES[‘nom’] 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permet d’accéder au cookie nom.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fr-FR" sz="2400" dirty="0" smtClean="0">
              <a:latin typeface="Garamond" panose="02020404030301010803" pitchFamily="18" charset="0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1800" dirty="0">
              <a:solidFill>
                <a:srgbClr val="0070C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</a:t>
            </a:r>
            <a:endParaRPr lang="fr-FR" sz="4000" dirty="0"/>
          </a:p>
        </p:txBody>
      </p:sp>
      <p:sp>
        <p:nvSpPr>
          <p:cNvPr id="17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Intégration PHP et HTML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BE2E8-56B9-4ECB-897B-EBD0948C25EC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07280" y="1081578"/>
            <a:ext cx="85979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altLang="fr-FR" sz="18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Principe</a:t>
            </a:r>
          </a:p>
          <a:p>
            <a:pPr algn="l">
              <a:buFont typeface="Wingdings" panose="05000000000000000000" pitchFamily="2" charset="2"/>
              <a:buNone/>
            </a:pPr>
            <a:endParaRPr lang="fr-FR" altLang="fr-FR" sz="18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algn="l"/>
            <a:r>
              <a:rPr lang="fr-FR" altLang="fr-FR" sz="18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Les scripts PHP sont généralement intégrés dans le code d’un document HTML</a:t>
            </a:r>
          </a:p>
          <a:p>
            <a:pPr algn="l">
              <a:buFont typeface="Wingdings" panose="05000000000000000000" pitchFamily="2" charset="2"/>
              <a:buNone/>
            </a:pPr>
            <a:endParaRPr lang="fr-FR" altLang="fr-FR" sz="18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algn="l"/>
            <a:r>
              <a:rPr lang="fr-FR" altLang="fr-FR" sz="180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L’intégration nécessite l’utilisation de balises</a:t>
            </a:r>
          </a:p>
          <a:p>
            <a:pPr algn="l">
              <a:buFont typeface="Wingdings" panose="05000000000000000000" pitchFamily="2" charset="2"/>
              <a:buNone/>
            </a:pPr>
            <a:endParaRPr lang="fr-FR" altLang="fr-FR" sz="1800" dirty="0" smtClean="0">
              <a:solidFill>
                <a:schemeClr val="tx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l">
              <a:buFont typeface="Wingdings" panose="05000000000000000000" pitchFamily="2" charset="2"/>
              <a:buNone/>
            </a:pPr>
            <a:endParaRPr lang="fr-FR" altLang="fr-FR" sz="18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l"/>
            <a:r>
              <a:rPr lang="fr-FR" altLang="fr-FR" sz="180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Avec le style </a:t>
            </a:r>
            <a:r>
              <a:rPr lang="fr-FR" altLang="fr-FR" sz="1800" dirty="0" err="1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r>
              <a:rPr lang="fr-FR" altLang="fr-FR" sz="180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fr-FR" altLang="fr-FR" sz="1800" dirty="0" smtClean="0">
                <a:solidFill>
                  <a:srgbClr val="0347F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fr-FR" altLang="fr-FR" sz="1800" dirty="0" err="1" smtClean="0">
                <a:solidFill>
                  <a:srgbClr val="0347F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r>
              <a:rPr lang="fr-FR" altLang="fr-FR" sz="18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fr-FR" altLang="fr-FR" sz="1800" dirty="0" smtClean="0">
                <a:solidFill>
                  <a:schemeClr val="hlin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ligne de code PHP</a:t>
            </a:r>
            <a:r>
              <a:rPr lang="fr-FR" altLang="fr-FR" sz="18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       </a:t>
            </a:r>
            <a:r>
              <a:rPr lang="fr-FR" altLang="fr-FR" sz="1800" dirty="0" smtClean="0">
                <a:solidFill>
                  <a:srgbClr val="0347F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?&gt;</a:t>
            </a:r>
          </a:p>
          <a:p>
            <a:pPr lvl="1" algn="l">
              <a:buFont typeface="Wingdings" panose="05000000000000000000" pitchFamily="2" charset="2"/>
              <a:buNone/>
            </a:pPr>
            <a:endParaRPr lang="fr-FR" altLang="fr-FR" sz="18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l"/>
            <a:r>
              <a:rPr lang="fr-FR" altLang="fr-FR" sz="180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avec le style des ASP</a:t>
            </a:r>
            <a:r>
              <a:rPr lang="fr-FR" altLang="fr-FR" sz="18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fr-FR" altLang="fr-FR" sz="1800" dirty="0" smtClean="0">
                <a:latin typeface="+mj-lt"/>
                <a:cs typeface="Times New Roman" panose="02020603050405020304" pitchFamily="18" charset="0"/>
              </a:rPr>
              <a:t>: </a:t>
            </a:r>
            <a:r>
              <a:rPr lang="fr-FR" altLang="fr-FR" sz="1800" dirty="0" smtClean="0">
                <a:solidFill>
                  <a:srgbClr val="0347F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&lt;%</a:t>
            </a:r>
            <a:r>
              <a:rPr lang="fr-FR" altLang="fr-FR" sz="18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fr-FR" altLang="fr-FR" sz="1800" dirty="0" smtClean="0">
                <a:solidFill>
                  <a:schemeClr val="hlin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ligne de code ASP</a:t>
            </a:r>
            <a:r>
              <a:rPr lang="fr-FR" altLang="fr-FR" sz="18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fr-FR" altLang="fr-FR" sz="1800" dirty="0" smtClean="0">
                <a:solidFill>
                  <a:srgbClr val="0347F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%&gt;</a:t>
            </a:r>
            <a:endParaRPr lang="fr-FR" altLang="fr-FR" sz="1800" dirty="0">
              <a:solidFill>
                <a:srgbClr val="0347F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40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cookies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6545" y="1197079"/>
            <a:ext cx="8172400" cy="502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18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Supprimer un cookie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</a:rPr>
              <a:t>Il n’existe pas une fonction dédiée à la suppression d’un cookie.</a:t>
            </a: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 smtClean="0">
              <a:latin typeface="Garamond" panose="02020404030301010803" pitchFamily="18" charset="0"/>
            </a:endParaRP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</a:rPr>
              <a:t>Deux solutions peuvent être utilisées : </a:t>
            </a: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847725" lvl="2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Renvoyer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le cookie grâce à la fonction </a:t>
            </a:r>
            <a:r>
              <a:rPr lang="fr-FR" dirty="0" err="1">
                <a:solidFill>
                  <a:srgbClr val="0070C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setcookie</a:t>
            </a:r>
            <a:r>
              <a:rPr lang="fr-FR" dirty="0">
                <a:solidFill>
                  <a:srgbClr val="0070C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()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en spécifiant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uniquement le </a:t>
            </a:r>
            <a:r>
              <a:rPr lang="fr-FR" dirty="0" smtClean="0">
                <a:solidFill>
                  <a:srgbClr val="0070C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nom du cookie à supprimer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847725" lvl="2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847725" lvl="2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dirty="0" smtClean="0">
                <a:latin typeface="Garamond" panose="02020404030301010803" pitchFamily="18" charset="0"/>
              </a:rPr>
              <a:t>E</a:t>
            </a:r>
            <a:r>
              <a:rPr 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nvoyer </a:t>
            </a:r>
            <a:r>
              <a:rPr lang="fr-FR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 cookie dont la </a:t>
            </a:r>
            <a:r>
              <a:rPr lang="fr-FR" dirty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date d'expiration est </a:t>
            </a:r>
            <a:r>
              <a:rPr lang="fr-FR" dirty="0" smtClean="0">
                <a:solidFill>
                  <a:srgbClr val="0070C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passée </a:t>
            </a:r>
            <a:r>
              <a:rPr lang="fr-FR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 spécifiant par exemple time()-1 </a:t>
            </a:r>
            <a:endParaRPr lang="fr-FR" altLang="fr-FR" dirty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41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exceptions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93969" y="767345"/>
            <a:ext cx="8172400" cy="595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18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</a:rPr>
              <a:t>Une exception est une exception à la règle une erreur à gérer.</a:t>
            </a: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 smtClean="0">
              <a:latin typeface="Garamond" panose="02020404030301010803" pitchFamily="18" charset="0"/>
            </a:endParaRP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</a:rPr>
              <a:t>En PHP la classe de base des exceptions est la classe </a:t>
            </a:r>
            <a:r>
              <a:rPr lang="fr-FR" alt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Exception</a:t>
            </a:r>
            <a:r>
              <a:rPr lang="fr-FR" altLang="fr-FR" sz="2400" dirty="0" smtClean="0">
                <a:latin typeface="Garamond" panose="02020404030301010803" pitchFamily="18" charset="0"/>
              </a:rPr>
              <a:t>.</a:t>
            </a: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 smtClean="0">
              <a:latin typeface="Garamond" panose="02020404030301010803" pitchFamily="18" charset="0"/>
            </a:endParaRP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sz="2400" dirty="0">
                <a:latin typeface="Garamond" panose="02020404030301010803" pitchFamily="18" charset="0"/>
              </a:rPr>
              <a:t>Une exception peut être lancée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throw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) </a:t>
            </a:r>
            <a:r>
              <a:rPr lang="fr-FR" sz="2400" dirty="0">
                <a:latin typeface="Garamond" panose="02020404030301010803" pitchFamily="18" charset="0"/>
              </a:rPr>
              <a:t>et attrapée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(catch) </a:t>
            </a:r>
            <a:r>
              <a:rPr lang="fr-FR" sz="2400" dirty="0">
                <a:latin typeface="Garamond" panose="02020404030301010803" pitchFamily="18" charset="0"/>
              </a:rPr>
              <a:t>dans PHP. </a:t>
            </a:r>
            <a:endParaRPr lang="fr-FR" sz="2400" dirty="0" smtClean="0">
              <a:latin typeface="Garamond" panose="02020404030301010803" pitchFamily="18" charset="0"/>
            </a:endParaRP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sz="2400" dirty="0" smtClean="0">
              <a:latin typeface="Garamond" panose="02020404030301010803" pitchFamily="18" charset="0"/>
            </a:endParaRP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sz="2400" dirty="0" smtClean="0">
                <a:latin typeface="Garamond" panose="02020404030301010803" pitchFamily="18" charset="0"/>
              </a:rPr>
              <a:t>Le </a:t>
            </a:r>
            <a:r>
              <a:rPr lang="fr-FR" sz="2400" dirty="0">
                <a:latin typeface="Garamond" panose="02020404030301010803" pitchFamily="18" charset="0"/>
              </a:rPr>
              <a:t>code devra être entouré d'un bloc </a:t>
            </a:r>
            <a:r>
              <a:rPr lang="fr-FR" sz="24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try</a:t>
            </a:r>
            <a:r>
              <a:rPr lang="fr-FR" sz="2400" dirty="0">
                <a:latin typeface="Garamond" panose="02020404030301010803" pitchFamily="18" charset="0"/>
              </a:rPr>
              <a:t> </a:t>
            </a:r>
            <a:r>
              <a:rPr lang="fr-FR" sz="2400" dirty="0" smtClean="0">
                <a:latin typeface="Garamond" panose="02020404030301010803" pitchFamily="18" charset="0"/>
              </a:rPr>
              <a:t>permettant de faciliter </a:t>
            </a:r>
            <a:r>
              <a:rPr lang="fr-FR" sz="2400" dirty="0">
                <a:latin typeface="Garamond" panose="02020404030301010803" pitchFamily="18" charset="0"/>
              </a:rPr>
              <a:t>la saisie d'une exception potentielle. </a:t>
            </a:r>
            <a:endParaRPr lang="fr-FR" sz="2400" dirty="0" smtClean="0">
              <a:latin typeface="Garamond" panose="02020404030301010803" pitchFamily="18" charset="0"/>
            </a:endParaRP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sz="2400" dirty="0" smtClean="0">
              <a:latin typeface="Garamond" panose="02020404030301010803" pitchFamily="18" charset="0"/>
            </a:endParaRP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sz="2400" dirty="0" smtClean="0">
                <a:latin typeface="Garamond" panose="02020404030301010803" pitchFamily="18" charset="0"/>
              </a:rPr>
              <a:t>Chaque 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try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</a:rPr>
              <a:t>doit avoir au moins un bloc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catch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</a:rPr>
              <a:t>ou 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finally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</a:rPr>
              <a:t>correspondant.</a:t>
            </a:r>
          </a:p>
          <a:p>
            <a:pPr marL="447675" lvl="1" indent="9525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sz="2400" dirty="0" smtClean="0">
              <a:latin typeface="Garamond" panose="02020404030301010803" pitchFamily="18" charset="0"/>
            </a:endParaRPr>
          </a:p>
          <a:p>
            <a:pPr marL="447675" lvl="1" indent="9525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41" y="5938330"/>
            <a:ext cx="724200" cy="6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42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exceptions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7274" y="772074"/>
            <a:ext cx="6971109" cy="594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&lt;?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php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// fonction qui retourne a/b</a:t>
            </a:r>
            <a:b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quotient(</a:t>
            </a:r>
            <a:r>
              <a:rPr lang="fr-FR" altLang="fr-FR" sz="20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$a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, </a:t>
            </a:r>
            <a:r>
              <a:rPr lang="fr-FR" altLang="fr-FR" sz="20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$b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) {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if 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(!</a:t>
            </a:r>
            <a:r>
              <a:rPr lang="fr-FR" altLang="fr-FR" sz="20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$b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) {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 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throw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new 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Exception(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'Impossible de diviser par zéro.'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);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}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return </a:t>
            </a:r>
            <a:r>
              <a:rPr lang="fr-FR" altLang="fr-FR" sz="20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$a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/</a:t>
            </a:r>
            <a:r>
              <a:rPr lang="fr-FR" altLang="fr-FR" sz="20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$b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try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{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echo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quotient(</a:t>
            </a:r>
            <a:r>
              <a:rPr lang="fr-FR" altLang="fr-FR" sz="2000" dirty="0">
                <a:solidFill>
                  <a:srgbClr val="0000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5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,</a:t>
            </a:r>
            <a:r>
              <a:rPr lang="fr-FR" altLang="fr-FR" sz="2000" dirty="0">
                <a:solidFill>
                  <a:srgbClr val="0000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10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) . 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\n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echo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quotient(</a:t>
            </a:r>
            <a:r>
              <a:rPr lang="fr-FR" altLang="fr-FR" sz="2000" dirty="0">
                <a:solidFill>
                  <a:srgbClr val="0000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3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,</a:t>
            </a:r>
            <a:r>
              <a:rPr lang="fr-FR" altLang="fr-FR" sz="2000" dirty="0">
                <a:solidFill>
                  <a:srgbClr val="0000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0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) . 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\n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} 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catch 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(Exception </a:t>
            </a:r>
            <a:r>
              <a:rPr lang="fr-FR" altLang="fr-FR" sz="20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$e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) {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echo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'Exception catché : '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.  </a:t>
            </a:r>
            <a:r>
              <a:rPr lang="fr-FR" altLang="fr-FR" sz="20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$e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-&gt;</a:t>
            </a:r>
            <a:r>
              <a:rPr lang="fr-FR" altLang="fr-FR" sz="2000" dirty="0" err="1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getMessage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(). 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"&lt;</a:t>
            </a:r>
            <a:r>
              <a:rPr lang="fr-FR" altLang="fr-FR" sz="2000" b="1" dirty="0" err="1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br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&gt;"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// Continue </a:t>
            </a:r>
            <a:r>
              <a:rPr lang="fr-FR" altLang="fr-FR" sz="2000" i="1" dirty="0" err="1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execution</a:t>
            </a: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echo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"Je serais toujours la !&lt;</a:t>
            </a:r>
            <a:r>
              <a:rPr lang="fr-FR" altLang="fr-FR" sz="2000" b="1" dirty="0" err="1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br</a:t>
            </a:r>
            <a:r>
              <a:rPr lang="fr-FR" altLang="fr-FR" sz="20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&gt;"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?&gt;</a:t>
            </a:r>
            <a:endParaRPr lang="fr-FR" altLang="fr-FR" sz="4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3444757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43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173573" y="3400814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Récupérer les variables envoyées par un formulaire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98514" y="953987"/>
            <a:ext cx="8172400" cy="57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Afin de récupérer 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une 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variable envoyée à travers un formulaire, nous utilisons les deux variables globaux $_POST et $_GET selon la méthode utilisée lors de l’envoi et le nom de la variable envoyée (le continu de l’attribut </a:t>
            </a:r>
            <a:r>
              <a:rPr lang="fr-FR" altLang="fr-FR" sz="2400" dirty="0" err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).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Ces deux variables sont des tableaux associatifs.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2400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Exemple :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0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Pour récupérer la variable de </a:t>
            </a:r>
            <a:r>
              <a:rPr lang="fr-FR" altLang="fr-FR" sz="2000" dirty="0" err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fr-FR" altLang="fr-FR" sz="20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« nom » et envoyé par post on utilise : </a:t>
            </a:r>
            <a:r>
              <a:rPr lang="fr-FR" altLang="fr-FR" sz="20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$_</a:t>
            </a:r>
            <a:r>
              <a:rPr lang="fr-FR" altLang="fr-FR" sz="20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POST[‘nom’]; </a:t>
            </a: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en-GB" altLang="fr-FR" sz="2400" b="1" dirty="0" smtClean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en-GB" altLang="fr-FR" sz="2400" b="1" dirty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44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173573" y="3400814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Récupérer les variables envoyées par un formulaire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8" y="856864"/>
            <a:ext cx="7909928" cy="60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45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sessions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98514" y="953987"/>
            <a:ext cx="8172400" cy="57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90000"/>
              </a:lnSpc>
              <a:buNone/>
              <a:defRPr/>
            </a:pPr>
            <a:r>
              <a:rPr lang="fr-FR" altLang="fr-FR" sz="24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xercice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Ecrire les scripts nécessaires afin de gérer une liste de personnes.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Cette liste est sauvegardé dans la session sous forme d’un tableau associatif avec le nom comme clé et prénom comme valeur. </a:t>
            </a:r>
            <a:r>
              <a:rPr lang="fr-FR" altLang="fr-FR" sz="2400" dirty="0" smtClean="0">
                <a:solidFill>
                  <a:srgbClr val="00B05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 suppose que le nom ne se répète pas.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Créer un script permettant d’afficher la liste des personnes :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000" dirty="0" smtClean="0">
                <a:solidFill>
                  <a:schemeClr val="accent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 la session n’existe pas on crée la session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000" dirty="0" smtClean="0">
                <a:solidFill>
                  <a:schemeClr val="accent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Son initialisation avec deux personnes fictives.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000" dirty="0" smtClean="0">
                <a:solidFill>
                  <a:schemeClr val="accent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 la session existe déjà il faudra juste afficher la liste.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 construction de la session se fera dans le cas d’une session nouvellement crée.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Créer une page permettant d’ajouter une nouvelle personne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Créer une page permettant de modifier une personne.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sz="24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Créer une page permettant de </a:t>
            </a:r>
            <a:r>
              <a:rPr lang="fr-FR" altLang="fr-FR" sz="2400" dirty="0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supprimer </a:t>
            </a:r>
            <a:r>
              <a:rPr lang="fr-FR" altLang="fr-FR" sz="2400" dirty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une personne.</a:t>
            </a: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fr-FR" altLang="fr-FR" sz="2400" dirty="0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just">
              <a:lnSpc>
                <a:spcPct val="90000"/>
              </a:lnSpc>
              <a:buNone/>
              <a:defRPr/>
            </a:pPr>
            <a:endParaRPr lang="en-GB" altLang="fr-FR" sz="2400" b="1" dirty="0">
              <a:solidFill>
                <a:srgbClr val="0070C0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1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fr-FR" altLang="fr-FR" sz="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9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46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251274" y="330373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La programmation </a:t>
            </a:r>
            <a:r>
              <a:rPr lang="fr-FR" sz="2800" dirty="0">
                <a:solidFill>
                  <a:schemeClr val="bg1"/>
                </a:solidFill>
              </a:rPr>
              <a:t>impérative/procédurale (rappel)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latin typeface="Garamond" panose="02020404030301010803" pitchFamily="18" charset="0"/>
              </a:rPr>
              <a:t>Dans les scripts que vous avez écrits jusqu’à maintenant, nous avons vu les notions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latin typeface="Garamond" panose="02020404030301010803" pitchFamily="18" charset="0"/>
              </a:rPr>
              <a:t>de variables/types de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latin typeface="Garamond" panose="02020404030301010803" pitchFamily="18" charset="0"/>
              </a:rPr>
              <a:t>et de traitement de ces données</a:t>
            </a:r>
          </a:p>
        </p:txBody>
      </p:sp>
      <p:pic>
        <p:nvPicPr>
          <p:cNvPr id="14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66" y="3501008"/>
            <a:ext cx="5616575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>
            <a:spLocks noChangeArrowheads="1"/>
          </p:cNvSpPr>
          <p:nvPr/>
        </p:nvSpPr>
        <p:spPr bwMode="auto">
          <a:xfrm>
            <a:off x="5759053" y="2348922"/>
            <a:ext cx="295275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Séparation entre le traitement et les données</a:t>
            </a:r>
          </a:p>
        </p:txBody>
      </p:sp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1115616" y="5887021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Fonctions</a:t>
            </a:r>
          </a:p>
        </p:txBody>
      </p:sp>
      <p:cxnSp>
        <p:nvCxnSpPr>
          <p:cNvPr id="17" name="Connecteur droit avec flèche 16"/>
          <p:cNvCxnSpPr>
            <a:cxnSpLocks noChangeShapeType="1"/>
          </p:cNvCxnSpPr>
          <p:nvPr/>
        </p:nvCxnSpPr>
        <p:spPr bwMode="auto">
          <a:xfrm flipV="1">
            <a:off x="1799828" y="5140896"/>
            <a:ext cx="555625" cy="760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4017566" y="5887021"/>
            <a:ext cx="1382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arguments</a:t>
            </a:r>
          </a:p>
        </p:txBody>
      </p:sp>
      <p:cxnSp>
        <p:nvCxnSpPr>
          <p:cNvPr id="19" name="Connecteur droit avec flèche 18"/>
          <p:cNvCxnSpPr>
            <a:cxnSpLocks noChangeShapeType="1"/>
          </p:cNvCxnSpPr>
          <p:nvPr/>
        </p:nvCxnSpPr>
        <p:spPr bwMode="auto">
          <a:xfrm flipH="1">
            <a:off x="2355453" y="6071171"/>
            <a:ext cx="1662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5759053" y="3674046"/>
            <a:ext cx="1296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Variables/constantes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66441" y="3635946"/>
            <a:ext cx="6121400" cy="2133600"/>
          </a:xfrm>
          <a:prstGeom prst="rect">
            <a:avLst/>
          </a:prstGeom>
          <a:noFill/>
          <a:ln w="571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/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7703741" y="4320158"/>
            <a:ext cx="1398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ORIENTEE</a:t>
            </a:r>
          </a:p>
          <a:p>
            <a:r>
              <a:rPr lang="fr-FR" altLang="fr-FR"/>
              <a:t>OBJETS</a:t>
            </a:r>
          </a:p>
        </p:txBody>
      </p:sp>
      <p:sp>
        <p:nvSpPr>
          <p:cNvPr id="2" name="Flèche droite 1"/>
          <p:cNvSpPr/>
          <p:nvPr/>
        </p:nvSpPr>
        <p:spPr>
          <a:xfrm>
            <a:off x="1115616" y="6256908"/>
            <a:ext cx="1943100" cy="46456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62569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Programmation orientée Objet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20" grpId="0"/>
      <p:bldP spid="21" grpId="0" animBg="1"/>
      <p:bldP spid="22" grpId="0"/>
      <p:bldP spid="2" grpId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47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251274" y="330373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Définition d’une classe et d’un objet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18262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latin typeface="Garamond" panose="02020404030301010803" pitchFamily="18" charset="0"/>
              </a:rPr>
              <a:t>Une classe en orientée objet représente un 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regroupement</a:t>
            </a:r>
            <a:r>
              <a:rPr lang="fr-FR" altLang="fr-FR" sz="2400" dirty="0" smtClean="0">
                <a:latin typeface="Garamond" panose="02020404030301010803" pitchFamily="18" charset="0"/>
              </a:rPr>
              <a:t> 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d’attributs</a:t>
            </a:r>
            <a:r>
              <a:rPr lang="fr-FR" altLang="fr-FR" sz="2400" dirty="0" smtClean="0">
                <a:latin typeface="Garamond" panose="02020404030301010803" pitchFamily="18" charset="0"/>
              </a:rPr>
              <a:t> (variables) et de 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méthodes</a:t>
            </a:r>
            <a:r>
              <a:rPr lang="fr-FR" altLang="fr-FR" sz="2400" dirty="0" smtClean="0">
                <a:latin typeface="Garamond" panose="02020404030301010803" pitchFamily="18" charset="0"/>
              </a:rPr>
              <a:t> (fonctions).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altLang="fr-FR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latin typeface="Garamond" panose="02020404030301010803" pitchFamily="18" charset="0"/>
              </a:rPr>
              <a:t> Un objet est une instance de classe.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68" y="3009217"/>
            <a:ext cx="2864404" cy="25958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76" y="2802053"/>
            <a:ext cx="3776230" cy="314685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35696" y="56612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Classe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660232" y="566089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5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48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251274" y="330373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Définition d’une classe et d’un objet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 class 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NomClasse</a:t>
            </a: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// Contenu de la classe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Déclaration d’un attribut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 class </a:t>
            </a:r>
            <a:r>
              <a:rPr lang="fr-FR" altLang="fr-FR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NomClasse</a:t>
            </a: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fr-FR" altLang="fr-FR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Visibilité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DeLaVariable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$_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nomVariable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;</a:t>
            </a: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// Contenu de la classe </a:t>
            </a: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Exemple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class 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Gateau</a:t>
            </a: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fr-FR" altLang="fr-FR" sz="18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private</a:t>
            </a:r>
            <a:r>
              <a:rPr lang="fr-FR" altLang="fr-FR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$_parfum;</a:t>
            </a: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}</a:t>
            </a: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49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251274" y="330373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Définition d’une classe et d’un objet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Déclaration d’une méthode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 class </a:t>
            </a:r>
            <a:r>
              <a:rPr lang="fr-FR" altLang="fr-FR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NomClasse</a:t>
            </a: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VisibilitéDeLaVariable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$_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nomVariable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;</a:t>
            </a: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fr-FR" altLang="fr-FR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Visibilité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DeLaFonction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function</a:t>
            </a:r>
            <a:r>
              <a:rPr lang="fr-FR" altLang="fr-FR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nomDeLaFonction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; </a:t>
            </a:r>
            <a:endParaRPr lang="fr-FR" altLang="fr-FR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Exemple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class </a:t>
            </a:r>
            <a:r>
              <a:rPr lang="fr-FR" altLang="fr-FR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Gateau</a:t>
            </a: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fr-FR" altLang="fr-FR" sz="18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private</a:t>
            </a:r>
            <a:r>
              <a:rPr lang="fr-FR" altLang="fr-FR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$_parfum;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fr-FR" altLang="fr-FR" sz="1800" dirty="0">
                <a:solidFill>
                  <a:schemeClr val="tx2"/>
                </a:solidFill>
                <a:cs typeface="Courier New" panose="02070309020205020404" pitchFamily="49" charset="0"/>
              </a:rPr>
              <a:t>public</a:t>
            </a: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function</a:t>
            </a:r>
            <a:r>
              <a:rPr lang="fr-FR" altLang="fr-FR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appliquerGlacage</a:t>
            </a: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(){}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  // Contenu de la classe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0000"/>
                </a:solidFill>
                <a:cs typeface="Courier New" panose="02070309020205020404" pitchFamily="49" charset="0"/>
              </a:rPr>
              <a:t>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</a:t>
            </a:r>
            <a:endParaRPr lang="fr-FR" sz="4000" dirty="0"/>
          </a:p>
        </p:txBody>
      </p:sp>
      <p:sp>
        <p:nvSpPr>
          <p:cNvPr id="17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Intégration PHP et HTML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BE2E8-56B9-4ECB-897B-EBD0948C25EC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06475" y="940943"/>
            <a:ext cx="85979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altLang="fr-FR" dirty="0" smtClean="0">
                <a:cs typeface="Courier New" panose="02070309020205020404" pitchFamily="49" charset="0"/>
              </a:rPr>
              <a:t>Forme d’une page PHP</a:t>
            </a:r>
          </a:p>
          <a:p>
            <a:pPr lvl="1" algn="just"/>
            <a:r>
              <a:rPr lang="fr-FR" altLang="fr-FR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Intégration directe</a:t>
            </a:r>
          </a:p>
          <a:p>
            <a:pPr lvl="1" algn="just"/>
            <a:endParaRPr lang="fr-FR" altLang="fr-FR" dirty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lvl="1" algn="just"/>
            <a:endParaRPr lang="fr-FR" altLang="fr-FR" dirty="0" smtClean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fr-FR" altLang="fr-FR" sz="1600" dirty="0" smtClean="0">
                <a:solidFill>
                  <a:srgbClr val="FF000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		</a:t>
            </a:r>
            <a:endParaRPr lang="fr-FR" alt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33674" y="2326070"/>
            <a:ext cx="6172200" cy="397031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sz="1600" b="1" i="1" dirty="0" smtClean="0">
                <a:solidFill>
                  <a:srgbClr val="FF6600"/>
                </a:solidFill>
                <a:cs typeface="Courier New" panose="02070309020205020404" pitchFamily="49" charset="0"/>
              </a:rPr>
              <a:t>        &lt;</a:t>
            </a:r>
            <a:r>
              <a:rPr lang="fr-FR" altLang="fr-FR" sz="1600" dirty="0" smtClean="0">
                <a:solidFill>
                  <a:srgbClr val="FF6600"/>
                </a:solidFill>
                <a:cs typeface="Courier New" panose="02070309020205020404" pitchFamily="49" charset="0"/>
              </a:rPr>
              <a:t> ?</a:t>
            </a:r>
            <a:r>
              <a:rPr lang="fr-FR" altLang="fr-FR" sz="1600" dirty="0" err="1" smtClean="0">
                <a:solidFill>
                  <a:srgbClr val="FF6600"/>
                </a:solidFill>
                <a:cs typeface="Courier New" panose="02070309020205020404" pitchFamily="49" charset="0"/>
              </a:rPr>
              <a:t>php</a:t>
            </a:r>
            <a:endParaRPr lang="fr-FR" altLang="fr-FR" sz="1600" dirty="0" smtClean="0">
              <a:solidFill>
                <a:srgbClr val="FF66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rgbClr val="FF6600"/>
                </a:solidFill>
                <a:cs typeface="Courier New" panose="02070309020205020404" pitchFamily="49" charset="0"/>
              </a:rPr>
              <a:t>//ligne de code PHP</a:t>
            </a:r>
            <a:endParaRPr lang="fr-FR" altLang="fr-FR" dirty="0" smtClean="0">
              <a:solidFill>
                <a:srgbClr val="FF66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fr-FR" dirty="0" smtClean="0">
                <a:solidFill>
                  <a:srgbClr val="FF6600"/>
                </a:solidFill>
                <a:cs typeface="Courier New" panose="02070309020205020404" pitchFamily="49" charset="0"/>
              </a:rPr>
              <a:t>?&gt;</a:t>
            </a:r>
            <a:endParaRPr lang="fr-FR" altLang="fr-FR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fr-FR" dirty="0" smtClean="0">
                <a:cs typeface="Courier New" panose="02070309020205020404" pitchFamily="49" charset="0"/>
              </a:rPr>
              <a:t>&lt;html&gt;</a:t>
            </a:r>
            <a:endParaRPr lang="fr-FR" altLang="fr-FR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fr-FR" dirty="0" smtClean="0">
                <a:cs typeface="Courier New" panose="02070309020205020404" pitchFamily="49" charset="0"/>
              </a:rPr>
              <a:t>&lt;head&gt; &lt;title&gt; Mon script PHP &lt;/title&gt; &lt;/head&gt;</a:t>
            </a:r>
            <a:endParaRPr lang="fr-FR" altLang="fr-FR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cs typeface="Courier New" panose="02070309020205020404" pitchFamily="49" charset="0"/>
              </a:rPr>
              <a:t>&lt;body&gt;</a:t>
            </a:r>
            <a:endParaRPr lang="fr-FR" altLang="fr-FR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cs typeface="Courier New" panose="02070309020205020404" pitchFamily="49" charset="0"/>
              </a:rPr>
              <a:t>//ligne de code HTML</a:t>
            </a:r>
            <a:endParaRPr lang="fr-FR" altLang="fr-FR" dirty="0" smtClean="0">
              <a:solidFill>
                <a:srgbClr val="FFCC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chemeClr val="hlink"/>
                </a:solidFill>
                <a:cs typeface="Courier New" panose="02070309020205020404" pitchFamily="49" charset="0"/>
              </a:rPr>
              <a:t>&lt; ?</a:t>
            </a:r>
            <a:r>
              <a:rPr lang="fr-FR" altLang="fr-FR" dirty="0" err="1" smtClean="0">
                <a:solidFill>
                  <a:schemeClr val="hlink"/>
                </a:solidFill>
                <a:cs typeface="Courier New" panose="02070309020205020404" pitchFamily="49" charset="0"/>
              </a:rPr>
              <a:t>php</a:t>
            </a:r>
            <a:endParaRPr lang="fr-FR" altLang="fr-FR" dirty="0" smtClean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chemeClr val="hlink"/>
                </a:solidFill>
                <a:cs typeface="Courier New" panose="02070309020205020404" pitchFamily="49" charset="0"/>
              </a:rPr>
              <a:t>//ligne de code PHP</a:t>
            </a:r>
            <a:endParaRPr lang="fr-FR" altLang="fr-FR" dirty="0" smtClean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chemeClr val="hlink"/>
                </a:solidFill>
                <a:cs typeface="Courier New" panose="02070309020205020404" pitchFamily="49" charset="0"/>
              </a:rPr>
              <a:t>?&gt;</a:t>
            </a:r>
            <a:endParaRPr lang="fr-FR" altLang="fr-FR" dirty="0" smtClean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cs typeface="Courier New" panose="02070309020205020404" pitchFamily="49" charset="0"/>
              </a:rPr>
              <a:t>//ligne de code HTML</a:t>
            </a:r>
            <a:endParaRPr lang="fr-FR" altLang="fr-FR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cs typeface="Courier New" panose="02070309020205020404" pitchFamily="49" charset="0"/>
              </a:rPr>
              <a:t>….</a:t>
            </a:r>
            <a:endParaRPr lang="fr-FR" altLang="fr-FR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fr-FR" dirty="0" smtClean="0">
                <a:cs typeface="Courier New" panose="02070309020205020404" pitchFamily="49" charset="0"/>
              </a:rPr>
              <a:t>&lt;/body&gt; </a:t>
            </a:r>
            <a:r>
              <a:rPr lang="fr-FR" altLang="fr-FR" dirty="0" smtClean="0">
                <a:cs typeface="Times New Roman" panose="02020603050405020304" pitchFamily="18" charset="0"/>
              </a:rPr>
              <a:t>&lt;/html&gt;</a:t>
            </a:r>
            <a:r>
              <a:rPr lang="fr-FR" altLang="fr-FR" dirty="0" smtClean="0">
                <a:solidFill>
                  <a:srgbClr val="FFCC99"/>
                </a:solidFill>
              </a:rPr>
              <a:t> </a:t>
            </a:r>
            <a:endParaRPr lang="en-GB" altLang="fr-FR" dirty="0">
              <a:solidFill>
                <a:srgbClr val="FFCC99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50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251274" y="330373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Visibilité des attributs et des méthodes  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latin typeface="Garamond" panose="02020404030301010803" pitchFamily="18" charset="0"/>
              </a:rPr>
              <a:t>La visibilité permet de définir de quelle manière un attribut ou une méthode d'un objet </a:t>
            </a:r>
            <a:r>
              <a:rPr lang="fr-FR" sz="2400" dirty="0" smtClean="0">
                <a:latin typeface="Garamond" panose="02020404030301010803" pitchFamily="18" charset="0"/>
              </a:rPr>
              <a:t>est accessible.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fr-FR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Les 3 niveaux de visibilité en PHP sont 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fr-FR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public (comportement par défaut) : </a:t>
            </a:r>
            <a:r>
              <a:rPr lang="fr-FR" altLang="fr-FR" sz="24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Accessible 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partout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fr-FR" sz="24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private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: </a:t>
            </a:r>
            <a:r>
              <a:rPr lang="fr-FR" altLang="fr-FR" sz="2400" dirty="0">
                <a:latin typeface="Garamond" panose="02020404030301010803" pitchFamily="18" charset="0"/>
                <a:cs typeface="Courier New" panose="02070309020205020404" pitchFamily="49" charset="0"/>
              </a:rPr>
              <a:t>Accessible </a:t>
            </a:r>
            <a:r>
              <a:rPr lang="fr-FR" altLang="fr-FR" sz="24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au 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sein de la classe elle même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fr-FR" sz="24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Protected</a:t>
            </a:r>
            <a:r>
              <a:rPr lang="fr-FR" alt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: </a:t>
            </a:r>
            <a:r>
              <a:rPr lang="fr-FR" altLang="fr-FR" sz="24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Accessible </a:t>
            </a:r>
            <a:r>
              <a:rPr lang="fr-FR" altLang="fr-FR" sz="2400" dirty="0">
                <a:latin typeface="Garamond" panose="02020404030301010803" pitchFamily="18" charset="0"/>
                <a:cs typeface="Courier New" panose="02070309020205020404" pitchFamily="49" charset="0"/>
              </a:rPr>
              <a:t>au sein de</a:t>
            </a:r>
            <a:r>
              <a:rPr lang="fr-FR" altLang="fr-FR" sz="24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Garamond" panose="02020404030301010803" pitchFamily="18" charset="0"/>
              </a:rPr>
              <a:t>la 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</a:rPr>
              <a:t>classe elle-même</a:t>
            </a:r>
            <a:r>
              <a:rPr lang="fr-FR" sz="2400" dirty="0">
                <a:latin typeface="Garamond" panose="02020404030301010803" pitchFamily="18" charset="0"/>
              </a:rPr>
              <a:t>, ainsi qu'aux 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</a:rPr>
              <a:t>classes qui en héritent</a:t>
            </a:r>
            <a:r>
              <a:rPr lang="fr-FR" sz="2400" dirty="0">
                <a:latin typeface="Garamond" panose="02020404030301010803" pitchFamily="18" charset="0"/>
              </a:rPr>
              <a:t>, et 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</a:rPr>
              <a:t>à ses classes parentes</a:t>
            </a:r>
            <a:r>
              <a:rPr lang="fr-FR" sz="2400" dirty="0">
                <a:latin typeface="Garamond" panose="02020404030301010803" pitchFamily="18" charset="0"/>
              </a:rPr>
              <a:t>.</a:t>
            </a:r>
            <a:endParaRPr lang="fr-FR" altLang="fr-FR" sz="2400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400" dirty="0">
              <a:solidFill>
                <a:srgbClr val="0070C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latin typeface="Garamond" panose="02020404030301010803" pitchFamily="18" charset="0"/>
              </a:rPr>
              <a:t>Les objets de 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</a:rPr>
              <a:t>mêmes types </a:t>
            </a:r>
            <a:r>
              <a:rPr lang="fr-FR" sz="2400" dirty="0">
                <a:latin typeface="Garamond" panose="02020404030301010803" pitchFamily="18" charset="0"/>
              </a:rPr>
              <a:t>ont 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</a:rPr>
              <a:t>accès</a:t>
            </a:r>
            <a:r>
              <a:rPr lang="fr-FR" sz="2400" dirty="0">
                <a:latin typeface="Garamond" panose="02020404030301010803" pitchFamily="18" charset="0"/>
              </a:rPr>
              <a:t> aux 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</a:rPr>
              <a:t>membres privés et protégés </a:t>
            </a:r>
            <a:r>
              <a:rPr lang="fr-FR" sz="2400" dirty="0">
                <a:latin typeface="Garamond" panose="02020404030301010803" pitchFamily="18" charset="0"/>
              </a:rPr>
              <a:t>les uns des </a:t>
            </a:r>
            <a:r>
              <a:rPr lang="fr-FR" sz="2400" dirty="0" smtClean="0">
                <a:latin typeface="Garamond" panose="02020404030301010803" pitchFamily="18" charset="0"/>
              </a:rPr>
              <a:t>autres.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51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251274" y="330373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Créer un objet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622776"/>
          </a:xfrm>
        </p:spPr>
        <p:txBody>
          <a:bodyPr>
            <a:normAutofit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La création d’un objet à partir d’une classe est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l’instanciation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L’instanciation se fait  l’aide de new();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</a:rPr>
              <a:t>Exemple $</a:t>
            </a:r>
            <a:r>
              <a:rPr lang="fr-FR" sz="2000" dirty="0" err="1" smtClean="0">
                <a:latin typeface="Garamond" panose="02020404030301010803" pitchFamily="18" charset="0"/>
              </a:rPr>
              <a:t>monObjet</a:t>
            </a:r>
            <a:r>
              <a:rPr lang="fr-FR" sz="2000" dirty="0" smtClean="0">
                <a:latin typeface="Garamond" panose="02020404030301010803" pitchFamily="18" charset="0"/>
              </a:rPr>
              <a:t> = new </a:t>
            </a:r>
            <a:r>
              <a:rPr lang="fr-FR" sz="2000" dirty="0" err="1" smtClean="0">
                <a:latin typeface="Garamond" panose="02020404030301010803" pitchFamily="18" charset="0"/>
              </a:rPr>
              <a:t>MaClasse</a:t>
            </a:r>
            <a:r>
              <a:rPr lang="fr-FR" sz="2000" dirty="0" smtClean="0">
                <a:latin typeface="Garamond" panose="02020404030301010803" pitchFamily="18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New retourne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l’identifiant de l’objet </a:t>
            </a:r>
            <a:r>
              <a:rPr lang="fr-FR" sz="2400" dirty="0" smtClean="0">
                <a:latin typeface="Garamond" panose="02020404030301010803" pitchFamily="18" charset="0"/>
              </a:rPr>
              <a:t>crée, donc $</a:t>
            </a:r>
            <a:r>
              <a:rPr lang="fr-FR" sz="2400" dirty="0" err="1" smtClean="0">
                <a:latin typeface="Garamond" panose="02020404030301010803" pitchFamily="18" charset="0"/>
              </a:rPr>
              <a:t>monObjet</a:t>
            </a:r>
            <a:r>
              <a:rPr lang="fr-FR" sz="2400" dirty="0" smtClean="0">
                <a:latin typeface="Garamond" panose="02020404030301010803" pitchFamily="18" charset="0"/>
              </a:rPr>
              <a:t> ne contient réellement l’objet mais son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identifiant</a:t>
            </a:r>
            <a:r>
              <a:rPr lang="fr-FR" sz="2400" dirty="0" smtClean="0">
                <a:latin typeface="Garamond" panose="02020404030301010803" pitchFamily="18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Que fait alors $</a:t>
            </a:r>
            <a:r>
              <a:rPr lang="fr-FR" sz="2400" dirty="0" err="1" smtClean="0">
                <a:solidFill>
                  <a:srgbClr val="00B050"/>
                </a:solidFill>
                <a:latin typeface="Garamond" panose="02020404030301010803" pitchFamily="18" charset="0"/>
              </a:rPr>
              <a:t>monNouvelObjet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=$</a:t>
            </a:r>
            <a:r>
              <a:rPr lang="fr-FR" sz="2400" dirty="0" err="1" smtClean="0">
                <a:solidFill>
                  <a:srgbClr val="00B050"/>
                </a:solidFill>
                <a:latin typeface="Garamond" panose="02020404030301010803" pitchFamily="18" charset="0"/>
              </a:rPr>
              <a:t>monObjet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 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Afin de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cloner</a:t>
            </a:r>
            <a:r>
              <a:rPr lang="fr-FR" sz="2400" dirty="0" smtClean="0">
                <a:latin typeface="Garamond" panose="02020404030301010803" pitchFamily="18" charset="0"/>
              </a:rPr>
              <a:t> un objet on utilise le mot clé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clone.</a:t>
            </a:r>
            <a:r>
              <a:rPr lang="fr-FR" sz="2400" dirty="0" smtClean="0">
                <a:latin typeface="Garamond" panose="02020404030301010803" pitchFamily="18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$</a:t>
            </a:r>
            <a:r>
              <a:rPr lang="fr-FR" sz="2000" dirty="0" err="1">
                <a:latin typeface="Garamond" panose="02020404030301010803" pitchFamily="18" charset="0"/>
              </a:rPr>
              <a:t>monNouvelObjet</a:t>
            </a:r>
            <a:r>
              <a:rPr lang="fr-FR" sz="2000" dirty="0" smtClean="0">
                <a:latin typeface="Garamond" panose="02020404030301010803" pitchFamily="18" charset="0"/>
              </a:rPr>
              <a:t>= clone $</a:t>
            </a:r>
            <a:r>
              <a:rPr lang="fr-FR" sz="2000" dirty="0" err="1" smtClean="0">
                <a:latin typeface="Garamond" panose="02020404030301010803" pitchFamily="18" charset="0"/>
              </a:rPr>
              <a:t>monObjet</a:t>
            </a:r>
            <a:r>
              <a:rPr lang="fr-FR" sz="2000" dirty="0" smtClean="0">
                <a:latin typeface="Garamond" panose="02020404030301010803" pitchFamily="18" charset="0"/>
              </a:rPr>
              <a:t>.</a:t>
            </a:r>
            <a:endParaRPr lang="fr-FR" sz="20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Ceci permettra d’avoir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deux objets différents </a:t>
            </a:r>
            <a:r>
              <a:rPr lang="fr-FR" sz="2400" dirty="0" smtClean="0">
                <a:latin typeface="Garamond" panose="02020404030301010803" pitchFamily="18" charset="0"/>
              </a:rPr>
              <a:t>avec les mêmes propriétés.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Afin de parcourir l’ensemble des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propriétés </a:t>
            </a:r>
            <a:r>
              <a:rPr lang="fr-FR" sz="2400" b="1" u="sng" dirty="0" smtClean="0">
                <a:solidFill>
                  <a:srgbClr val="0070C0"/>
                </a:solidFill>
                <a:latin typeface="Garamond" panose="02020404030301010803" pitchFamily="18" charset="0"/>
              </a:rPr>
              <a:t>visibles</a:t>
            </a:r>
            <a:r>
              <a:rPr lang="fr-FR" sz="2400" dirty="0" smtClean="0">
                <a:latin typeface="Garamond" panose="02020404030301010803" pitchFamily="18" charset="0"/>
              </a:rPr>
              <a:t> d’un objet, nous pouvons utiliser le 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foreach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</a:rPr>
              <a:t>Exemple 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dirty="0">
                <a:latin typeface="Garamond" panose="02020404030301010803" pitchFamily="18" charset="0"/>
              </a:rPr>
              <a:t> </a:t>
            </a:r>
            <a:r>
              <a:rPr lang="fr-FR" sz="2000" dirty="0" smtClean="0">
                <a:latin typeface="Garamond" panose="02020404030301010803" pitchFamily="18" charset="0"/>
              </a:rPr>
              <a:t>   </a:t>
            </a:r>
            <a:r>
              <a:rPr lang="en-US" sz="2000" dirty="0" err="1" smtClean="0"/>
              <a:t>foreach</a:t>
            </a:r>
            <a:r>
              <a:rPr lang="en-US" sz="2000" dirty="0"/>
              <a:t>($this as </a:t>
            </a:r>
            <a:r>
              <a:rPr lang="en-US" sz="2000" dirty="0" smtClean="0"/>
              <a:t>$</a:t>
            </a:r>
            <a:r>
              <a:rPr lang="en-US" sz="2000" dirty="0" err="1" smtClean="0"/>
              <a:t>cle</a:t>
            </a:r>
            <a:r>
              <a:rPr lang="en-US" sz="2000" dirty="0"/>
              <a:t> =&gt; $</a:t>
            </a:r>
            <a:r>
              <a:rPr lang="en-US" sz="2000" dirty="0" err="1" smtClean="0"/>
              <a:t>valeur</a:t>
            </a:r>
            <a:r>
              <a:rPr lang="en-US" sz="2000" dirty="0" smtClean="0"/>
              <a:t>)</a:t>
            </a:r>
            <a:r>
              <a:rPr lang="en-US" sz="2000" dirty="0"/>
              <a:t> {</a:t>
            </a:r>
            <a:br>
              <a:rPr lang="en-US" sz="2000" dirty="0"/>
            </a:br>
            <a:r>
              <a:rPr lang="en-US" sz="2000" dirty="0"/>
              <a:t>         print </a:t>
            </a:r>
            <a:r>
              <a:rPr lang="en-US" sz="2000" dirty="0" smtClean="0"/>
              <a:t>"$</a:t>
            </a:r>
            <a:r>
              <a:rPr lang="en-US" sz="2000" dirty="0" err="1" smtClean="0"/>
              <a:t>cle</a:t>
            </a:r>
            <a:r>
              <a:rPr lang="en-US" sz="2000" dirty="0"/>
              <a:t> =&gt; $</a:t>
            </a:r>
            <a:r>
              <a:rPr lang="en-US" sz="2000" dirty="0" err="1" smtClean="0"/>
              <a:t>valeur</a:t>
            </a:r>
            <a:r>
              <a:rPr lang="en-US" sz="2000" dirty="0" smtClean="0"/>
              <a:t>\n</a:t>
            </a:r>
            <a:r>
              <a:rPr lang="en-US" sz="2000" dirty="0"/>
              <a:t>";</a:t>
            </a:r>
            <a:br>
              <a:rPr lang="en-US" sz="2000" dirty="0"/>
            </a:br>
            <a:r>
              <a:rPr lang="en-US" sz="2000" dirty="0"/>
              <a:t>     </a:t>
            </a:r>
            <a:r>
              <a:rPr lang="en-US" sz="2000" dirty="0" smtClean="0"/>
              <a:t>}</a:t>
            </a:r>
          </a:p>
          <a:p>
            <a:pPr marL="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dirty="0" smtClean="0">
                <a:latin typeface="Garamond" panose="02020404030301010803" pitchFamily="18" charset="0"/>
              </a:rPr>
              <a:t>Cet exemple permet à </a:t>
            </a:r>
            <a:r>
              <a:rPr lang="fr-FR" sz="20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chaque itération </a:t>
            </a:r>
            <a:r>
              <a:rPr lang="fr-FR" sz="2000" dirty="0" smtClean="0">
                <a:latin typeface="Garamond" panose="02020404030301010803" pitchFamily="18" charset="0"/>
              </a:rPr>
              <a:t>d’avoir dans la variable $</a:t>
            </a:r>
            <a:r>
              <a:rPr lang="fr-FR" sz="2000" dirty="0" err="1" smtClean="0">
                <a:latin typeface="Garamond" panose="02020404030301010803" pitchFamily="18" charset="0"/>
              </a:rPr>
              <a:t>cle</a:t>
            </a:r>
            <a:r>
              <a:rPr lang="fr-FR" sz="2000" dirty="0" smtClean="0">
                <a:latin typeface="Garamond" panose="02020404030301010803" pitchFamily="18" charset="0"/>
              </a:rPr>
              <a:t> le nom de l’attribut et dans </a:t>
            </a:r>
            <a:r>
              <a:rPr lang="en-US" sz="2000" dirty="0" smtClean="0">
                <a:latin typeface="Garamond" panose="02020404030301010803" pitchFamily="18" charset="0"/>
              </a:rPr>
              <a:t>la variable $</a:t>
            </a:r>
            <a:r>
              <a:rPr lang="en-US" sz="2000" dirty="0" err="1" smtClean="0">
                <a:latin typeface="Garamond" panose="02020404030301010803" pitchFamily="18" charset="0"/>
              </a:rPr>
              <a:t>valeur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latin typeface="Garamond" panose="02020404030301010803" pitchFamily="18" charset="0"/>
              </a:rPr>
              <a:t>sa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fr-FR" sz="2000" dirty="0" smtClean="0">
                <a:latin typeface="Garamond" panose="02020404030301010803" pitchFamily="18" charset="0"/>
              </a:rPr>
              <a:t>valeur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  <a:endParaRPr lang="fr-FR" sz="2000" dirty="0" smtClean="0">
              <a:latin typeface="Garamond" panose="02020404030301010803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52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-37056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22383" y="3504797"/>
            <a:ext cx="4959350" cy="5857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Attributs et méthodes statiques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033147" cy="5257651"/>
          </a:xfrm>
        </p:spPr>
        <p:txBody>
          <a:bodyPr>
            <a:norm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Les attributs et méthodes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statiques</a:t>
            </a:r>
            <a:r>
              <a:rPr lang="fr-FR" sz="2400" dirty="0" smtClean="0">
                <a:latin typeface="Garamond" panose="02020404030301010803" pitchFamily="18" charset="0"/>
              </a:rPr>
              <a:t> sont des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attributs et méthodes de classe</a:t>
            </a:r>
            <a:r>
              <a:rPr lang="fr-FR" sz="2400" dirty="0" smtClean="0">
                <a:latin typeface="Garamond" panose="02020404030301010803" pitchFamily="18" charset="0"/>
              </a:rPr>
              <a:t>. Elles sont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accessibles via la classe </a:t>
            </a:r>
            <a:r>
              <a:rPr lang="fr-FR" sz="2400" u="sng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sans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</a:rPr>
              <a:t>avoir besoin d’</a:t>
            </a:r>
            <a:r>
              <a:rPr lang="fr-FR" sz="2400" u="sng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instancier un objet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Elles sont déclarées avec le mot clé 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static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Pour accéder à un attribut ou méthode statique on écrit le nom de la classe suivi de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l’opérateur de résolution de portée </a:t>
            </a:r>
            <a:r>
              <a:rPr lang="fr-FR" sz="2400" dirty="0" smtClean="0">
                <a:latin typeface="Garamond" panose="02020404030301010803" pitchFamily="18" charset="0"/>
              </a:rPr>
              <a:t>« 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:: </a:t>
            </a:r>
            <a:r>
              <a:rPr lang="fr-FR" sz="2400" dirty="0" smtClean="0">
                <a:latin typeface="Garamond" panose="02020404030301010803" pitchFamily="18" charset="0"/>
              </a:rPr>
              <a:t>».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 attribut statique est un attribut partagé par tout le monde. UNE SEULE COPIE.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Interdit d’utiliser </a:t>
            </a:r>
            <a:r>
              <a:rPr lang="fr-FR" sz="24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this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!!!!!!!!!!!!!!!!!!!!!! </a:t>
            </a:r>
            <a:r>
              <a:rPr lang="fr-FR" sz="2400" dirty="0" smtClean="0">
                <a:latin typeface="Garamond" panose="02020404030301010803" pitchFamily="18" charset="0"/>
              </a:rPr>
              <a:t>qui représente la référence de l’objet.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« L’équivalent » de </a:t>
            </a:r>
            <a:r>
              <a:rPr lang="fr-FR" sz="2400" dirty="0" err="1" smtClean="0">
                <a:latin typeface="Garamond" panose="02020404030301010803" pitchFamily="18" charset="0"/>
              </a:rPr>
              <a:t>this</a:t>
            </a:r>
            <a:r>
              <a:rPr lang="fr-FR" sz="2400" dirty="0" smtClean="0">
                <a:latin typeface="Garamond" panose="02020404030301010803" pitchFamily="18" charset="0"/>
              </a:rPr>
              <a:t> pour la classe est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self</a:t>
            </a:r>
            <a:r>
              <a:rPr lang="fr-FR" sz="2400" dirty="0" smtClean="0">
                <a:latin typeface="Garamond" panose="02020404030301010803" pitchFamily="18" charset="0"/>
              </a:rPr>
              <a:t>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99" y="5583098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53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-37056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26" y="-32327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22383" y="3504797"/>
            <a:ext cx="4959350" cy="5857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Attributs et méthodes statiques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7275" y="775495"/>
            <a:ext cx="4270254" cy="5945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class </a:t>
            </a:r>
            <a:r>
              <a:rPr lang="fr-FR" altLang="fr-FR" sz="2000" dirty="0" err="1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MaStatic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{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private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b="1" dirty="0">
                <a:solidFill>
                  <a:srgbClr val="660E7A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$x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private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static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i="1" dirty="0">
                <a:solidFill>
                  <a:srgbClr val="660E7A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$static1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=</a:t>
            </a:r>
            <a:r>
              <a:rPr lang="fr-FR" altLang="fr-FR" sz="2000" dirty="0">
                <a:solidFill>
                  <a:srgbClr val="0000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0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/**</a:t>
            </a:r>
            <a:b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* </a:t>
            </a:r>
            <a:r>
              <a:rPr lang="fr-FR" altLang="fr-FR" sz="2000" i="1" dirty="0" err="1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MaStatic</a:t>
            </a: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i="1" dirty="0" err="1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constructor</a:t>
            </a: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b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*/</a:t>
            </a:r>
            <a:b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i="1" dirty="0">
                <a:solidFill>
                  <a:srgbClr val="808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public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__</a:t>
            </a:r>
            <a:r>
              <a:rPr lang="fr-FR" altLang="fr-FR" sz="2000" dirty="0" err="1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construct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{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  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self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::</a:t>
            </a:r>
            <a:r>
              <a:rPr lang="fr-FR" altLang="fr-FR" sz="2000" i="1" dirty="0">
                <a:solidFill>
                  <a:srgbClr val="660E7A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$static1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++;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}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public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static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000" dirty="0" err="1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nbInstance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(){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  </a:t>
            </a:r>
            <a:r>
              <a:rPr lang="fr-FR" altLang="fr-FR" sz="20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echo</a:t>
            </a:r>
            <a:r>
              <a:rPr lang="fr-FR" altLang="fr-FR" sz="20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self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::</a:t>
            </a:r>
            <a:r>
              <a:rPr lang="fr-FR" altLang="fr-FR" sz="2000" i="1" dirty="0">
                <a:solidFill>
                  <a:srgbClr val="660E7A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$static1</a:t>
            </a: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}</a:t>
            </a:r>
            <a:b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  <a:endParaRPr lang="fr-FR" altLang="fr-FR" sz="2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98580" y="2467275"/>
            <a:ext cx="3528392" cy="207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$ma1</a:t>
            </a: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MaStatic();</a:t>
            </a:r>
            <a:b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$ma2</a:t>
            </a: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MaStatic();</a:t>
            </a:r>
            <a:b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$ma3</a:t>
            </a: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MaStatic();</a:t>
            </a:r>
            <a:b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MaStatic::</a:t>
            </a:r>
            <a:r>
              <a:rPr lang="fr-FR" altLang="fr-FR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nbInstance</a:t>
            </a:r>
            <a:r>
              <a:rPr lang="fr-FR" altLang="fr-F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altLang="fr-FR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5301208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54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-37056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22383" y="3504797"/>
            <a:ext cx="4959350" cy="5857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constantes de classe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Les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constantes de classes </a:t>
            </a:r>
            <a:r>
              <a:rPr lang="fr-FR" sz="2400" dirty="0" smtClean="0">
                <a:latin typeface="Garamond" panose="02020404030301010803" pitchFamily="18" charset="0"/>
              </a:rPr>
              <a:t>sont des attributs constants et qui appartiennent à la classe et non à l’objet.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Définit avec le mot clé 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const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sz="2400" dirty="0" smtClean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Accessible via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l’opérateur de résolution de portée </a:t>
            </a:r>
            <a:r>
              <a:rPr lang="fr-FR" sz="2400" dirty="0" smtClean="0">
                <a:latin typeface="Garamond" panose="02020404030301010803" pitchFamily="18" charset="0"/>
              </a:rPr>
              <a:t>« 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:: </a:t>
            </a:r>
            <a:r>
              <a:rPr lang="fr-FR" sz="2400" dirty="0" smtClean="0">
                <a:latin typeface="Garamond" panose="02020404030301010803" pitchFamily="18" charset="0"/>
              </a:rPr>
              <a:t>».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Permettent d’éviter des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données muettes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Exemple </a:t>
            </a:r>
            <a:r>
              <a:rPr lang="fr-FR" sz="2400" dirty="0" err="1" smtClean="0">
                <a:latin typeface="Garamond" panose="02020404030301010803" pitchFamily="18" charset="0"/>
              </a:rPr>
              <a:t>const</a:t>
            </a:r>
            <a:r>
              <a:rPr lang="fr-FR" sz="2400" dirty="0" smtClean="0">
                <a:latin typeface="Garamond" panose="02020404030301010803" pitchFamily="18" charset="0"/>
              </a:rPr>
              <a:t> </a:t>
            </a:r>
            <a:r>
              <a:rPr lang="fr-FR" sz="2400" smtClean="0">
                <a:latin typeface="Garamond" panose="02020404030301010803" pitchFamily="18" charset="0"/>
              </a:rPr>
              <a:t>PARIS=«Aéroport </a:t>
            </a:r>
            <a:r>
              <a:rPr lang="fr-FR" sz="2400" dirty="0" err="1" smtClean="0">
                <a:latin typeface="Garamond" panose="02020404030301010803" pitchFamily="18" charset="0"/>
              </a:rPr>
              <a:t>Charle</a:t>
            </a:r>
            <a:r>
              <a:rPr lang="fr-FR" sz="2400" dirty="0" smtClean="0">
                <a:latin typeface="Garamond" panose="02020404030301010803" pitchFamily="18" charset="0"/>
              </a:rPr>
              <a:t> de Gaulle»;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>
                <a:solidFill>
                  <a:schemeClr val="bg1"/>
                </a:solidFill>
              </a:rPr>
              <a:pPr/>
              <a:t>55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règle</a:t>
            </a:r>
          </a:p>
          <a:p>
            <a:r>
              <a:rPr lang="fr-FR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5072" y="-37056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>
                <a:solidFill>
                  <a:schemeClr val="bg1"/>
                </a:solidFill>
              </a:rPr>
              <a:t>POO PHP5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22383" y="3504797"/>
            <a:ext cx="4959350" cy="5857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Héritage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8" name="Imag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50" y="4073525"/>
            <a:ext cx="122237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Imag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12" y="3986213"/>
            <a:ext cx="12128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Imag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4900"/>
            <a:ext cx="88741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ZoneTexte 10"/>
          <p:cNvSpPr txBox="1">
            <a:spLocks noChangeArrowheads="1"/>
          </p:cNvSpPr>
          <p:nvPr/>
        </p:nvSpPr>
        <p:spPr bwMode="auto">
          <a:xfrm>
            <a:off x="1131937" y="1984375"/>
            <a:ext cx="741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Commençons par un exemple concret : Les personnages de jeux vidéo </a:t>
            </a:r>
          </a:p>
        </p:txBody>
      </p:sp>
      <p:pic>
        <p:nvPicPr>
          <p:cNvPr id="8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25" y="2524125"/>
            <a:ext cx="159702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Image 1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50" y="4535488"/>
            <a:ext cx="1023937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>
                <a:solidFill>
                  <a:schemeClr val="bg1"/>
                </a:solidFill>
              </a:rPr>
              <a:pPr/>
              <a:t>56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règle</a:t>
            </a:r>
          </a:p>
          <a:p>
            <a:r>
              <a:rPr lang="fr-FR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5072" y="-37056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>
                <a:solidFill>
                  <a:schemeClr val="bg1"/>
                </a:solidFill>
              </a:rPr>
              <a:t>POO PHP5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22383" y="3504797"/>
            <a:ext cx="4959350" cy="5857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Héritage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008881" y="1628775"/>
            <a:ext cx="2879725" cy="2087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44" name="ZoneTexte 6"/>
          <p:cNvSpPr txBox="1">
            <a:spLocks noChangeArrowheads="1"/>
          </p:cNvSpPr>
          <p:nvPr/>
        </p:nvSpPr>
        <p:spPr bwMode="auto">
          <a:xfrm>
            <a:off x="1126356" y="1196975"/>
            <a:ext cx="166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Class Guerrier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1126356" y="1773238"/>
            <a:ext cx="1662112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string nom</a:t>
            </a:r>
          </a:p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int energie</a:t>
            </a:r>
          </a:p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int duree_vie</a:t>
            </a:r>
          </a:p>
        </p:txBody>
      </p:sp>
      <p:sp>
        <p:nvSpPr>
          <p:cNvPr id="46" name="ZoneTexte 8"/>
          <p:cNvSpPr txBox="1">
            <a:spLocks noChangeArrowheads="1"/>
          </p:cNvSpPr>
          <p:nvPr/>
        </p:nvSpPr>
        <p:spPr bwMode="auto">
          <a:xfrm>
            <a:off x="1080318" y="2708275"/>
            <a:ext cx="1662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Arme arme</a:t>
            </a:r>
          </a:p>
        </p:txBody>
      </p:sp>
      <p:sp>
        <p:nvSpPr>
          <p:cNvPr id="47" name="ZoneTexte 9"/>
          <p:cNvSpPr txBox="1">
            <a:spLocks noChangeArrowheads="1"/>
          </p:cNvSpPr>
          <p:nvPr/>
        </p:nvSpPr>
        <p:spPr bwMode="auto">
          <a:xfrm>
            <a:off x="1080318" y="3203575"/>
            <a:ext cx="290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Rencontrer(Personnage)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008881" y="4221163"/>
            <a:ext cx="2879725" cy="2087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49" name="ZoneTexte 16"/>
          <p:cNvSpPr txBox="1">
            <a:spLocks noChangeArrowheads="1"/>
          </p:cNvSpPr>
          <p:nvPr/>
        </p:nvSpPr>
        <p:spPr bwMode="auto">
          <a:xfrm>
            <a:off x="1342256" y="3789363"/>
            <a:ext cx="182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Class Magicien</a:t>
            </a: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1126356" y="4365625"/>
            <a:ext cx="166211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string nom</a:t>
            </a:r>
          </a:p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int energie</a:t>
            </a:r>
          </a:p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int duree_vie</a:t>
            </a:r>
          </a:p>
        </p:txBody>
      </p:sp>
      <p:sp>
        <p:nvSpPr>
          <p:cNvPr id="51" name="ZoneTexte 18"/>
          <p:cNvSpPr txBox="1">
            <a:spLocks noChangeArrowheads="1"/>
          </p:cNvSpPr>
          <p:nvPr/>
        </p:nvSpPr>
        <p:spPr bwMode="auto">
          <a:xfrm>
            <a:off x="1080318" y="5300663"/>
            <a:ext cx="2663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Baguette baguette</a:t>
            </a:r>
          </a:p>
        </p:txBody>
      </p:sp>
      <p:sp>
        <p:nvSpPr>
          <p:cNvPr id="52" name="ZoneTexte 19"/>
          <p:cNvSpPr txBox="1">
            <a:spLocks noChangeArrowheads="1"/>
          </p:cNvSpPr>
          <p:nvPr/>
        </p:nvSpPr>
        <p:spPr bwMode="auto">
          <a:xfrm>
            <a:off x="1080318" y="5795963"/>
            <a:ext cx="290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Rencontrer(Personnage)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3995936" y="1628775"/>
            <a:ext cx="2881313" cy="2087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54" name="ZoneTexte 21"/>
          <p:cNvSpPr txBox="1">
            <a:spLocks noChangeArrowheads="1"/>
          </p:cNvSpPr>
          <p:nvPr/>
        </p:nvSpPr>
        <p:spPr bwMode="auto">
          <a:xfrm>
            <a:off x="4114999" y="1196975"/>
            <a:ext cx="166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Class Voleur</a:t>
            </a:r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4114999" y="1773238"/>
            <a:ext cx="1662112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string nom</a:t>
            </a:r>
          </a:p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int energie</a:t>
            </a:r>
          </a:p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int duree_vie</a:t>
            </a:r>
          </a:p>
        </p:txBody>
      </p:sp>
      <p:sp>
        <p:nvSpPr>
          <p:cNvPr id="56" name="ZoneTexte 23"/>
          <p:cNvSpPr txBox="1">
            <a:spLocks noChangeArrowheads="1"/>
          </p:cNvSpPr>
          <p:nvPr/>
        </p:nvSpPr>
        <p:spPr bwMode="auto">
          <a:xfrm>
            <a:off x="4068961" y="3141663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Voler(Personnage)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57" name="ZoneTexte 24"/>
          <p:cNvSpPr txBox="1">
            <a:spLocks noChangeArrowheads="1"/>
          </p:cNvSpPr>
          <p:nvPr/>
        </p:nvSpPr>
        <p:spPr bwMode="auto">
          <a:xfrm>
            <a:off x="4068961" y="2771775"/>
            <a:ext cx="290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Rencontrer(Personnage)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3995936" y="4221163"/>
            <a:ext cx="2881313" cy="2087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59" name="ZoneTexte 26"/>
          <p:cNvSpPr txBox="1">
            <a:spLocks noChangeArrowheads="1"/>
          </p:cNvSpPr>
          <p:nvPr/>
        </p:nvSpPr>
        <p:spPr bwMode="auto">
          <a:xfrm>
            <a:off x="4429324" y="3779838"/>
            <a:ext cx="166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Class Sorcier</a:t>
            </a:r>
          </a:p>
        </p:txBody>
      </p:sp>
      <p:sp>
        <p:nvSpPr>
          <p:cNvPr id="60" name="Rectangle 27"/>
          <p:cNvSpPr>
            <a:spLocks noChangeArrowheads="1"/>
          </p:cNvSpPr>
          <p:nvPr/>
        </p:nvSpPr>
        <p:spPr bwMode="auto">
          <a:xfrm>
            <a:off x="4114999" y="4375150"/>
            <a:ext cx="16621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string nom</a:t>
            </a:r>
          </a:p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int energie</a:t>
            </a:r>
          </a:p>
          <a:p>
            <a:pPr eaLnBrk="1" hangingPunct="1"/>
            <a:r>
              <a:rPr lang="fr-FR" altLang="fr-FR" noProof="1">
                <a:solidFill>
                  <a:schemeClr val="bg1"/>
                </a:solidFill>
              </a:rPr>
              <a:t>int duree_vie</a:t>
            </a:r>
          </a:p>
        </p:txBody>
      </p:sp>
      <p:sp>
        <p:nvSpPr>
          <p:cNvPr id="61" name="ZoneTexte 29"/>
          <p:cNvSpPr txBox="1">
            <a:spLocks noChangeArrowheads="1"/>
          </p:cNvSpPr>
          <p:nvPr/>
        </p:nvSpPr>
        <p:spPr bwMode="auto">
          <a:xfrm>
            <a:off x="4068961" y="5867400"/>
            <a:ext cx="290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Rencontrer(Personnage)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62" name="ZoneTexte 30"/>
          <p:cNvSpPr txBox="1">
            <a:spLocks noChangeArrowheads="1"/>
          </p:cNvSpPr>
          <p:nvPr/>
        </p:nvSpPr>
        <p:spPr bwMode="auto">
          <a:xfrm>
            <a:off x="4068961" y="5229225"/>
            <a:ext cx="2663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Baguette baguette</a:t>
            </a:r>
          </a:p>
        </p:txBody>
      </p:sp>
      <p:sp>
        <p:nvSpPr>
          <p:cNvPr id="63" name="ZoneTexte 31"/>
          <p:cNvSpPr txBox="1">
            <a:spLocks noChangeArrowheads="1"/>
          </p:cNvSpPr>
          <p:nvPr/>
        </p:nvSpPr>
        <p:spPr bwMode="auto">
          <a:xfrm>
            <a:off x="4070549" y="5516563"/>
            <a:ext cx="2301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Baton baton</a:t>
            </a:r>
          </a:p>
        </p:txBody>
      </p:sp>
      <p:sp>
        <p:nvSpPr>
          <p:cNvPr id="64" name="Rectangle à coins arrondis 63"/>
          <p:cNvSpPr>
            <a:spLocks noChangeArrowheads="1"/>
          </p:cNvSpPr>
          <p:nvPr/>
        </p:nvSpPr>
        <p:spPr bwMode="auto">
          <a:xfrm>
            <a:off x="1126356" y="1773238"/>
            <a:ext cx="1662112" cy="927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65" name="Rectangle à coins arrondis 64"/>
          <p:cNvSpPr>
            <a:spLocks noChangeArrowheads="1"/>
          </p:cNvSpPr>
          <p:nvPr/>
        </p:nvSpPr>
        <p:spPr bwMode="auto">
          <a:xfrm>
            <a:off x="4134049" y="1782763"/>
            <a:ext cx="1662112" cy="9350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66" name="Rectangle à coins arrondis 65"/>
          <p:cNvSpPr>
            <a:spLocks noChangeArrowheads="1"/>
          </p:cNvSpPr>
          <p:nvPr/>
        </p:nvSpPr>
        <p:spPr bwMode="auto">
          <a:xfrm>
            <a:off x="1151756" y="4375150"/>
            <a:ext cx="1662112" cy="9255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67" name="Rectangle à coins arrondis 66"/>
          <p:cNvSpPr>
            <a:spLocks noChangeArrowheads="1"/>
          </p:cNvSpPr>
          <p:nvPr/>
        </p:nvSpPr>
        <p:spPr bwMode="auto">
          <a:xfrm>
            <a:off x="4134049" y="4419600"/>
            <a:ext cx="1662112" cy="8191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68" name="Rectangle à coins arrondis 67"/>
          <p:cNvSpPr>
            <a:spLocks noChangeArrowheads="1"/>
          </p:cNvSpPr>
          <p:nvPr/>
        </p:nvSpPr>
        <p:spPr bwMode="auto">
          <a:xfrm>
            <a:off x="1080318" y="3203575"/>
            <a:ext cx="2762250" cy="3698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69" name="Rectangle à coins arrondis 68"/>
          <p:cNvSpPr>
            <a:spLocks noChangeArrowheads="1"/>
          </p:cNvSpPr>
          <p:nvPr/>
        </p:nvSpPr>
        <p:spPr bwMode="auto">
          <a:xfrm>
            <a:off x="4068961" y="2781300"/>
            <a:ext cx="2762250" cy="3683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70" name="Rectangle à coins arrondis 69"/>
          <p:cNvSpPr>
            <a:spLocks noChangeArrowheads="1"/>
          </p:cNvSpPr>
          <p:nvPr/>
        </p:nvSpPr>
        <p:spPr bwMode="auto">
          <a:xfrm>
            <a:off x="1080318" y="5791200"/>
            <a:ext cx="2762250" cy="3698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71" name="Rectangle à coins arrondis 70"/>
          <p:cNvSpPr>
            <a:spLocks noChangeArrowheads="1"/>
          </p:cNvSpPr>
          <p:nvPr/>
        </p:nvSpPr>
        <p:spPr bwMode="auto">
          <a:xfrm>
            <a:off x="4068961" y="5949950"/>
            <a:ext cx="2762250" cy="2778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72" name="Rectangle à coins arrondis 71"/>
          <p:cNvSpPr>
            <a:spLocks noChangeArrowheads="1"/>
          </p:cNvSpPr>
          <p:nvPr/>
        </p:nvSpPr>
        <p:spPr bwMode="auto">
          <a:xfrm>
            <a:off x="4114999" y="5300663"/>
            <a:ext cx="2546350" cy="2619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73" name="Rectangle à coins arrondis 72"/>
          <p:cNvSpPr>
            <a:spLocks noChangeArrowheads="1"/>
          </p:cNvSpPr>
          <p:nvPr/>
        </p:nvSpPr>
        <p:spPr bwMode="auto">
          <a:xfrm>
            <a:off x="1080318" y="5373688"/>
            <a:ext cx="2546350" cy="2603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74" name="ZoneTexte 73"/>
          <p:cNvSpPr txBox="1">
            <a:spLocks noChangeArrowheads="1"/>
          </p:cNvSpPr>
          <p:nvPr/>
        </p:nvSpPr>
        <p:spPr bwMode="auto">
          <a:xfrm>
            <a:off x="7092726" y="1341438"/>
            <a:ext cx="1901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FF0000"/>
                </a:solidFill>
              </a:rPr>
              <a:t>PROBLEMES ?</a:t>
            </a:r>
          </a:p>
          <a:p>
            <a:pPr eaLnBrk="1" hangingPunct="1"/>
            <a:endParaRPr lang="fr-FR" altLang="fr-FR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164164" y="1916113"/>
            <a:ext cx="19034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dirty="0">
                <a:solidFill>
                  <a:srgbClr val="FF0000"/>
                </a:solidFill>
              </a:rPr>
              <a:t>Duplication de codes</a:t>
            </a:r>
          </a:p>
          <a:p>
            <a:pPr eaLnBrk="1" hangingPunct="1">
              <a:defRPr/>
            </a:pP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6948264" y="2636838"/>
            <a:ext cx="2195512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dirty="0">
                <a:solidFill>
                  <a:srgbClr val="FF0000"/>
                </a:solidFill>
              </a:rPr>
              <a:t>Problèmes de maintenance :</a:t>
            </a:r>
          </a:p>
          <a:p>
            <a:pPr marL="268288" indent="-268288" eaLnBrk="1" hangingPunct="1">
              <a:defRPr/>
            </a:pPr>
            <a:r>
              <a:rPr lang="fr-FR" dirty="0">
                <a:solidFill>
                  <a:srgbClr val="FF0000"/>
                </a:solidFill>
              </a:rPr>
              <a:t>     Supposons  qu’on veuille changer le nom ou le type d’un attribut, il faudra le faire pour </a:t>
            </a:r>
            <a:r>
              <a:rPr lang="fr-FR" dirty="0" smtClean="0">
                <a:solidFill>
                  <a:srgbClr val="FF0000"/>
                </a:solidFill>
              </a:rPr>
              <a:t>chacune </a:t>
            </a:r>
            <a:r>
              <a:rPr lang="fr-FR" dirty="0">
                <a:solidFill>
                  <a:srgbClr val="FF0000"/>
                </a:solidFill>
              </a:rPr>
              <a:t>des classes !!!!!</a:t>
            </a:r>
          </a:p>
          <a:p>
            <a:pPr eaLnBrk="1" hangingPunct="1">
              <a:defRPr/>
            </a:pPr>
            <a:endParaRPr lang="fr-FR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fr-FR" dirty="0"/>
          </a:p>
        </p:txBody>
      </p:sp>
      <p:sp>
        <p:nvSpPr>
          <p:cNvPr id="77" name="ZoneTexte 76"/>
          <p:cNvSpPr txBox="1">
            <a:spLocks noChangeArrowheads="1"/>
          </p:cNvSpPr>
          <p:nvPr/>
        </p:nvSpPr>
        <p:spPr bwMode="auto">
          <a:xfrm>
            <a:off x="6948264" y="5651500"/>
            <a:ext cx="227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>
                <a:solidFill>
                  <a:srgbClr val="00B050"/>
                </a:solidFill>
              </a:rPr>
              <a:t>Solution : Héritage</a:t>
            </a:r>
          </a:p>
        </p:txBody>
      </p:sp>
    </p:spTree>
    <p:extLst>
      <p:ext uri="{BB962C8B-B14F-4D97-AF65-F5344CB8AC3E}">
        <p14:creationId xmlns:p14="http://schemas.microsoft.com/office/powerpoint/2010/main" val="2875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>
                <a:solidFill>
                  <a:schemeClr val="bg1"/>
                </a:solidFill>
              </a:rPr>
              <a:pPr/>
              <a:t>57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règle</a:t>
            </a:r>
          </a:p>
          <a:p>
            <a:r>
              <a:rPr lang="fr-FR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5072" y="-37056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>
                <a:solidFill>
                  <a:schemeClr val="bg1"/>
                </a:solidFill>
              </a:rPr>
              <a:t>POO PHP5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22383" y="3504797"/>
            <a:ext cx="4959350" cy="5857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Héritage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34431" y="3752850"/>
            <a:ext cx="2330450" cy="8016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12" name="ZoneTexte 6"/>
          <p:cNvSpPr txBox="1">
            <a:spLocks noChangeArrowheads="1"/>
          </p:cNvSpPr>
          <p:nvPr/>
        </p:nvSpPr>
        <p:spPr bwMode="auto">
          <a:xfrm>
            <a:off x="1255068" y="3284538"/>
            <a:ext cx="1662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Class Voleur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682356" y="3752850"/>
            <a:ext cx="2881312" cy="8016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4068118" y="3321050"/>
            <a:ext cx="180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Class Magicien</a:t>
            </a:r>
          </a:p>
        </p:txBody>
      </p:sp>
      <p:sp>
        <p:nvSpPr>
          <p:cNvPr id="16" name="ZoneTexte 13"/>
          <p:cNvSpPr txBox="1">
            <a:spLocks noChangeArrowheads="1"/>
          </p:cNvSpPr>
          <p:nvPr/>
        </p:nvSpPr>
        <p:spPr bwMode="auto">
          <a:xfrm>
            <a:off x="3891906" y="3932238"/>
            <a:ext cx="2665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Baguette baguette</a:t>
            </a:r>
          </a:p>
        </p:txBody>
      </p:sp>
      <p:grpSp>
        <p:nvGrpSpPr>
          <p:cNvPr id="17" name="Groupe 36"/>
          <p:cNvGrpSpPr>
            <a:grpSpLocks/>
          </p:cNvGrpSpPr>
          <p:nvPr/>
        </p:nvGrpSpPr>
        <p:grpSpPr bwMode="auto">
          <a:xfrm>
            <a:off x="3682356" y="620713"/>
            <a:ext cx="2978150" cy="2087562"/>
            <a:chOff x="3851920" y="1196752"/>
            <a:chExt cx="2978100" cy="2088232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851920" y="1628800"/>
              <a:ext cx="2880320" cy="1656184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noProof="1">
                <a:solidFill>
                  <a:schemeClr val="bg1"/>
                </a:solidFill>
              </a:endParaRPr>
            </a:p>
          </p:txBody>
        </p:sp>
        <p:sp>
          <p:nvSpPr>
            <p:cNvPr id="19" name="ZoneTexte 16"/>
            <p:cNvSpPr txBox="1">
              <a:spLocks noChangeArrowheads="1"/>
            </p:cNvSpPr>
            <p:nvPr/>
          </p:nvSpPr>
          <p:spPr bwMode="auto">
            <a:xfrm>
              <a:off x="4093716" y="1196752"/>
              <a:ext cx="21397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dirty="0">
                  <a:solidFill>
                    <a:schemeClr val="tx1"/>
                  </a:solidFill>
                </a:rPr>
                <a:t>Class Personnage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970164" y="1772816"/>
              <a:ext cx="1662112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noProof="1">
                  <a:solidFill>
                    <a:schemeClr val="bg1"/>
                  </a:solidFill>
                </a:rPr>
                <a:t>string nom</a:t>
              </a:r>
            </a:p>
            <a:p>
              <a:pPr eaLnBrk="1" hangingPunct="1"/>
              <a:r>
                <a:rPr lang="fr-FR" altLang="fr-FR" noProof="1">
                  <a:solidFill>
                    <a:schemeClr val="bg1"/>
                  </a:solidFill>
                </a:rPr>
                <a:t>int energie</a:t>
              </a:r>
            </a:p>
            <a:p>
              <a:pPr eaLnBrk="1" hangingPunct="1"/>
              <a:r>
                <a:rPr lang="fr-FR" altLang="fr-FR" noProof="1">
                  <a:solidFill>
                    <a:schemeClr val="bg1"/>
                  </a:solidFill>
                </a:rPr>
                <a:t>int duree_vie</a:t>
              </a:r>
            </a:p>
          </p:txBody>
        </p:sp>
        <p:sp>
          <p:nvSpPr>
            <p:cNvPr id="21" name="ZoneTexte 19"/>
            <p:cNvSpPr txBox="1">
              <a:spLocks noChangeArrowheads="1"/>
            </p:cNvSpPr>
            <p:nvPr/>
          </p:nvSpPr>
          <p:spPr bwMode="auto">
            <a:xfrm>
              <a:off x="3923928" y="2771636"/>
              <a:ext cx="29060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dirty="0">
                  <a:solidFill>
                    <a:schemeClr val="bg1"/>
                  </a:solidFill>
                </a:rPr>
                <a:t>Rencontrer(Personnage&amp;)</a:t>
              </a:r>
            </a:p>
          </p:txBody>
        </p:sp>
      </p:grp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733531" y="3752850"/>
            <a:ext cx="2224087" cy="8016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23" name="ZoneTexte 21"/>
          <p:cNvSpPr txBox="1">
            <a:spLocks noChangeArrowheads="1"/>
          </p:cNvSpPr>
          <p:nvPr/>
        </p:nvSpPr>
        <p:spPr bwMode="auto">
          <a:xfrm>
            <a:off x="7446318" y="3321050"/>
            <a:ext cx="1662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Class Guerrier</a:t>
            </a: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1281041" y="3953022"/>
            <a:ext cx="2262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Voler(Personnage&amp;)</a:t>
            </a:r>
          </a:p>
        </p:txBody>
      </p:sp>
      <p:sp>
        <p:nvSpPr>
          <p:cNvPr id="25" name="ZoneTexte 38"/>
          <p:cNvSpPr txBox="1">
            <a:spLocks noChangeArrowheads="1"/>
          </p:cNvSpPr>
          <p:nvPr/>
        </p:nvSpPr>
        <p:spPr bwMode="auto">
          <a:xfrm>
            <a:off x="6847831" y="3943350"/>
            <a:ext cx="166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Arme arme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3707756" y="5580063"/>
            <a:ext cx="2881312" cy="801687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noProof="1">
              <a:solidFill>
                <a:schemeClr val="bg1"/>
              </a:solidFill>
            </a:endParaRPr>
          </a:p>
        </p:txBody>
      </p:sp>
      <p:sp>
        <p:nvSpPr>
          <p:cNvPr id="28" name="ZoneTexte 40"/>
          <p:cNvSpPr txBox="1">
            <a:spLocks noChangeArrowheads="1"/>
          </p:cNvSpPr>
          <p:nvPr/>
        </p:nvSpPr>
        <p:spPr bwMode="auto">
          <a:xfrm>
            <a:off x="4134793" y="5148263"/>
            <a:ext cx="1806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Class Sorcier</a:t>
            </a:r>
          </a:p>
        </p:txBody>
      </p:sp>
      <p:sp>
        <p:nvSpPr>
          <p:cNvPr id="29" name="ZoneTexte 42"/>
          <p:cNvSpPr txBox="1">
            <a:spLocks noChangeArrowheads="1"/>
          </p:cNvSpPr>
          <p:nvPr/>
        </p:nvSpPr>
        <p:spPr bwMode="auto">
          <a:xfrm>
            <a:off x="4214168" y="5795963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Baton baton</a:t>
            </a:r>
          </a:p>
        </p:txBody>
      </p:sp>
      <p:cxnSp>
        <p:nvCxnSpPr>
          <p:cNvPr id="30" name="Connecteur droit avec flèche 29"/>
          <p:cNvCxnSpPr/>
          <p:nvPr/>
        </p:nvCxnSpPr>
        <p:spPr bwMode="auto">
          <a:xfrm flipV="1">
            <a:off x="5004743" y="2744788"/>
            <a:ext cx="0" cy="5762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48"/>
          <p:cNvCxnSpPr>
            <a:cxnSpLocks noChangeShapeType="1"/>
            <a:stCxn id="12" idx="3"/>
          </p:cNvCxnSpPr>
          <p:nvPr/>
        </p:nvCxnSpPr>
        <p:spPr bwMode="auto">
          <a:xfrm flipV="1">
            <a:off x="2917181" y="2744788"/>
            <a:ext cx="1223962" cy="725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Connecteur droit avec flèche 52"/>
          <p:cNvCxnSpPr>
            <a:cxnSpLocks noChangeShapeType="1"/>
          </p:cNvCxnSpPr>
          <p:nvPr/>
        </p:nvCxnSpPr>
        <p:spPr bwMode="auto">
          <a:xfrm flipH="1" flipV="1">
            <a:off x="5900093" y="2744788"/>
            <a:ext cx="1265238" cy="725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onnecteur droit avec flèche 32"/>
          <p:cNvCxnSpPr/>
          <p:nvPr/>
        </p:nvCxnSpPr>
        <p:spPr bwMode="auto">
          <a:xfrm flipV="1">
            <a:off x="5004743" y="4581525"/>
            <a:ext cx="0" cy="576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Texte 57"/>
          <p:cNvSpPr txBox="1">
            <a:spLocks noChangeArrowheads="1"/>
          </p:cNvSpPr>
          <p:nvPr/>
        </p:nvSpPr>
        <p:spPr bwMode="auto">
          <a:xfrm>
            <a:off x="1234431" y="941388"/>
            <a:ext cx="19700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tx1"/>
                </a:solidFill>
              </a:rPr>
              <a:t>Pourquoi ne pas regrouper les caractéristiques en commun dans une super classe ?</a:t>
            </a:r>
          </a:p>
        </p:txBody>
      </p:sp>
      <p:pic>
        <p:nvPicPr>
          <p:cNvPr id="38" name="Imag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89" y="927594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Image 5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743" y="4084638"/>
            <a:ext cx="7397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Image 6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9" y="4212431"/>
            <a:ext cx="92075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Imag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31" y="4137172"/>
            <a:ext cx="7477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Image 6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56" y="5132388"/>
            <a:ext cx="6985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7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58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Héritage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En PHP pour dire qu’une classe A hérite d’une classe B  on utilise le mot clé 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extends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1800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latin typeface="Garamond" panose="02020404030301010803" pitchFamily="18" charset="0"/>
              </a:rPr>
              <a:t>La classe fille héritera de toutes les méthodes et les attributs de la classe </a:t>
            </a:r>
            <a:r>
              <a:rPr lang="fr-FR" sz="2400" dirty="0" smtClean="0">
                <a:latin typeface="Garamond" panose="02020404030301010803" pitchFamily="18" charset="0"/>
              </a:rPr>
              <a:t>mère </a:t>
            </a:r>
            <a:r>
              <a:rPr lang="fr-FR" sz="2400" dirty="0">
                <a:latin typeface="Garamond" panose="02020404030301010803" pitchFamily="18" charset="0"/>
              </a:rPr>
              <a:t>mais elle ne pourra accéder qu’aux attributs 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</a:rPr>
              <a:t>public</a:t>
            </a:r>
            <a:r>
              <a:rPr lang="fr-FR" sz="2400" dirty="0">
                <a:latin typeface="Garamond" panose="02020404030301010803" pitchFamily="18" charset="0"/>
              </a:rPr>
              <a:t> et 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protected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Une classe fille peut redéfinir les méthodes de la classe mère.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Pour accéder à une méthode redéfinie de la classe mère on utiliser l’objet </a:t>
            </a:r>
            <a:r>
              <a:rPr lang="fr-FR" sz="2400" u="sng" dirty="0" smtClean="0">
                <a:solidFill>
                  <a:srgbClr val="0070C0"/>
                </a:solidFill>
                <a:latin typeface="Garamond" panose="02020404030301010803" pitchFamily="18" charset="0"/>
              </a:rPr>
              <a:t>parent</a:t>
            </a:r>
            <a:r>
              <a:rPr lang="fr-FR" sz="2400" dirty="0" smtClean="0">
                <a:latin typeface="Garamond" panose="02020404030301010803" pitchFamily="18" charset="0"/>
              </a:rPr>
              <a:t> et </a:t>
            </a:r>
            <a:r>
              <a:rPr lang="fr-FR" sz="2400" u="sng" dirty="0" smtClean="0">
                <a:solidFill>
                  <a:srgbClr val="0070C0"/>
                </a:solidFill>
                <a:latin typeface="Garamond" panose="02020404030301010803" pitchFamily="18" charset="0"/>
              </a:rPr>
              <a:t>l’opérateur de portée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parent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::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  <a:endParaRPr lang="fr-FR" sz="2400" dirty="0">
              <a:latin typeface="Garamond" panose="02020404030301010803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24" y="5857764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59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Héritage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5170" y="794158"/>
            <a:ext cx="3957835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Voiture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$matricule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$couleur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$vitesse</a:t>
            </a:r>
            <a:r>
              <a:rPr lang="fr-FR" alt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$matricule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$couleur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$vitesse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matricule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$matricule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couleur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$couleur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vitesse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$vitesse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tableauDeBord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'NOW'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'Bonjour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Nous sommes le 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-&gt;format(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'Y-m-d'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&lt;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matricule : 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getMatricule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&lt;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'Vitesse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actuelle : 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&lt;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getMatricule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matricule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setMatricule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$matricule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matricule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$matricule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9368" y="772073"/>
            <a:ext cx="3851474" cy="59673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getNbChevaux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fr-FR" altLang="fr-FR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setNbChevaux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fr-FR" altLang="fr-FR" sz="12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getCouleur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fr-FR" altLang="fr-FR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setCouleur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$couleur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$couleur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fr-FR" altLang="fr-FR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vitesse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accelerer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fr-FR" altLang="fr-F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freiner(){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fr-FR" altLang="fr-F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1006475" y="772074"/>
            <a:ext cx="3996531" cy="6081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>
                <a:latin typeface="+mn-lt"/>
              </a:rPr>
              <a:t>PHP</a:t>
            </a:r>
            <a:endParaRPr lang="fr-FR" sz="4000" dirty="0">
              <a:latin typeface="+mn-lt"/>
            </a:endParaRPr>
          </a:p>
        </p:txBody>
      </p:sp>
      <p:sp>
        <p:nvSpPr>
          <p:cNvPr id="17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Intégration PHP et HTML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BE2E8-56B9-4ECB-897B-EBD0948C25EC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06475" y="940943"/>
            <a:ext cx="85979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altLang="fr-FR" dirty="0" smtClean="0">
                <a:cs typeface="Courier New" panose="02070309020205020404" pitchFamily="49" charset="0"/>
              </a:rPr>
              <a:t>Forme d’une page PHP</a:t>
            </a:r>
          </a:p>
          <a:p>
            <a:pPr lvl="1" algn="just"/>
            <a:r>
              <a:rPr lang="fr-FR" altLang="fr-FR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Intégration « indirecte »</a:t>
            </a:r>
          </a:p>
          <a:p>
            <a:pPr lvl="1" algn="just"/>
            <a:r>
              <a:rPr lang="fr-FR" altLang="fr-FR" sz="2000" dirty="0">
                <a:cs typeface="Courier New" panose="02070309020205020404" pitchFamily="49" charset="0"/>
              </a:rPr>
              <a:t>Inclure un fichier PHP dans un fichier HTML : </a:t>
            </a:r>
            <a:r>
              <a:rPr lang="fr-FR" altLang="fr-FR" sz="2000" dirty="0" err="1">
                <a:cs typeface="Courier New" panose="02070309020205020404" pitchFamily="49" charset="0"/>
              </a:rPr>
              <a:t>include</a:t>
            </a:r>
            <a:r>
              <a:rPr lang="fr-FR" altLang="fr-FR" sz="2000" dirty="0">
                <a:cs typeface="Courier New" panose="02070309020205020404" pitchFamily="49" charset="0"/>
              </a:rPr>
              <a:t>()</a:t>
            </a:r>
          </a:p>
          <a:p>
            <a:pPr lvl="1" algn="just"/>
            <a:endParaRPr lang="fr-FR" altLang="fr-FR" dirty="0" smtClean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lvl="1" algn="just"/>
            <a:endParaRPr lang="fr-FR" altLang="fr-FR" dirty="0">
              <a:cs typeface="Courier New" panose="02070309020205020404" pitchFamily="49" charset="0"/>
            </a:endParaRPr>
          </a:p>
          <a:p>
            <a:pPr lvl="1" algn="just"/>
            <a:endParaRPr lang="fr-FR" altLang="fr-FR" dirty="0" smtClean="0"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fr-FR" altLang="fr-FR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		</a:t>
            </a:r>
            <a:endParaRPr lang="fr-FR" alt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42011" y="2557808"/>
            <a:ext cx="3962037" cy="3693319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Fichier</a:t>
            </a:r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altLang="fr-FR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Prinipal</a:t>
            </a:r>
            <a:endParaRPr lang="fr-FR" altLang="fr-F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GB" altLang="fr-F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&lt;html&gt;</a:t>
            </a:r>
            <a:endParaRPr lang="fr-FR" altLang="fr-F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&lt;head&gt;</a:t>
            </a:r>
            <a:endParaRPr lang="fr-FR" altLang="fr-F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&lt;title&gt; </a:t>
            </a:r>
            <a:r>
              <a:rPr lang="en-GB" altLang="fr-FR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Fichier</a:t>
            </a:r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altLang="fr-FR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d’appel</a:t>
            </a:r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&lt;/title&gt;</a:t>
            </a:r>
            <a:endParaRPr lang="fr-FR" altLang="fr-F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&lt;/head&gt;</a:t>
            </a:r>
            <a:endParaRPr lang="fr-FR" altLang="fr-F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&lt;body&gt;</a:t>
            </a:r>
            <a:endParaRPr lang="fr-FR" altLang="fr-FR" dirty="0">
              <a:solidFill>
                <a:srgbClr val="FFCC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en-GB" altLang="fr-FR" dirty="0" err="1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endParaRPr lang="fr-FR" altLang="fr-FR" dirty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$</a:t>
            </a:r>
            <a:r>
              <a:rPr lang="en-GB" altLang="fr-FR" dirty="0" err="1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salut</a:t>
            </a:r>
            <a:r>
              <a:rPr lang="en-GB" altLang="fr-FR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= “ BONJOUR” ;</a:t>
            </a:r>
            <a:endParaRPr lang="fr-FR" altLang="fr-FR" dirty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include “information.inc” ;</a:t>
            </a:r>
            <a:endParaRPr lang="fr-FR" altLang="fr-FR" dirty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?&gt;</a:t>
            </a:r>
            <a:endParaRPr lang="fr-FR" altLang="fr-FR" dirty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&lt;/body&gt;</a:t>
            </a:r>
            <a:endParaRPr lang="fr-FR" altLang="fr-F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&lt;/html&gt;</a:t>
            </a:r>
            <a:endParaRPr lang="fr-FR" altLang="fr-FR" sz="2000" dirty="0">
              <a:solidFill>
                <a:srgbClr val="FFCC99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148550" y="2567782"/>
            <a:ext cx="3959954" cy="2499146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GB" altLang="fr-FR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Fichier</a:t>
            </a:r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à </a:t>
            </a:r>
            <a:r>
              <a:rPr lang="en-GB" altLang="fr-FR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inclure</a:t>
            </a:r>
            <a:r>
              <a:rPr lang="en-GB" altLang="fr-F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: information.inc</a:t>
            </a:r>
            <a:endParaRPr lang="en-GB" altLang="fr-FR" dirty="0">
              <a:solidFill>
                <a:srgbClr val="FFCC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</a:pPr>
            <a:endParaRPr lang="fr-FR" altLang="fr-FR" dirty="0">
              <a:solidFill>
                <a:srgbClr val="FFCC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</a:pPr>
            <a:endParaRPr lang="fr-FR" altLang="fr-FR" dirty="0">
              <a:solidFill>
                <a:srgbClr val="FFCC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</a:pP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fr-FR" altLang="fr-FR" sz="1600" dirty="0" err="1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endParaRPr lang="fr-FR" altLang="fr-FR" sz="1600" dirty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</a:pP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$chaine=$salut</a:t>
            </a:r>
            <a:r>
              <a:rPr lang="fr-FR" altLang="fr-FR" sz="1600" dirty="0" smtClean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.“ ,C’est PHP“;</a:t>
            </a:r>
            <a:endParaRPr lang="fr-FR" altLang="fr-FR" sz="1600" dirty="0">
              <a:solidFill>
                <a:schemeClr val="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</a:pPr>
            <a:r>
              <a:rPr lang="fr-FR" altLang="fr-FR" sz="1600" dirty="0" err="1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echo</a:t>
            </a: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“  &lt;table border= \“3“</a:t>
            </a:r>
          </a:p>
          <a:p>
            <a:pPr>
              <a:lnSpc>
                <a:spcPct val="85000"/>
              </a:lnSpc>
            </a:pP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&lt;tr&gt; &lt;td </a:t>
            </a:r>
            <a:r>
              <a:rPr lang="fr-FR" altLang="fr-FR" sz="1600" dirty="0" err="1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width</a:t>
            </a: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= “ 100%\ “ &gt; </a:t>
            </a:r>
          </a:p>
          <a:p>
            <a:pPr>
              <a:lnSpc>
                <a:spcPct val="85000"/>
              </a:lnSpc>
            </a:pP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&lt;h2&gt; $chaine&lt;/h2&gt; </a:t>
            </a:r>
          </a:p>
          <a:p>
            <a:pPr>
              <a:lnSpc>
                <a:spcPct val="85000"/>
              </a:lnSpc>
            </a:pP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&lt;/td&gt; &lt;/tr&gt;&lt;/table&gt; “;</a:t>
            </a:r>
          </a:p>
          <a:p>
            <a:pPr>
              <a:lnSpc>
                <a:spcPct val="85000"/>
              </a:lnSpc>
            </a:pPr>
            <a:r>
              <a:rPr lang="fr-FR" altLang="fr-FR" sz="1600" dirty="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?&gt;</a:t>
            </a:r>
          </a:p>
          <a:p>
            <a:pPr>
              <a:lnSpc>
                <a:spcPct val="85000"/>
              </a:lnSpc>
            </a:pPr>
            <a:endParaRPr lang="fr-FR" altLang="fr-FR" dirty="0">
              <a:solidFill>
                <a:srgbClr val="FFCC99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60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Héritage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Afin de forcer la classe à n’être qu’un modèle on la transforme en classe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abstraite. </a:t>
            </a:r>
            <a:r>
              <a:rPr lang="fr-FR" sz="2400" dirty="0" smtClean="0">
                <a:latin typeface="Garamond" panose="02020404030301010803" pitchFamily="18" charset="0"/>
              </a:rPr>
              <a:t>Une classe abstraite est donc une classe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non 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instanciable</a:t>
            </a:r>
            <a:r>
              <a:rPr lang="fr-FR" sz="2400" dirty="0" smtClean="0">
                <a:latin typeface="Garamond" panose="02020404030301010803" pitchFamily="18" charset="0"/>
              </a:rPr>
              <a:t>. Elle ne sert qu’a être une classe mère. On ne peut pas créer une voiture sans marque dans notre exemple.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Une classe abstraite peut contenir des méthodes « normales » et des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méthodes abstraites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méthode abstraite </a:t>
            </a:r>
            <a:r>
              <a:rPr lang="fr-FR" sz="2400" dirty="0" smtClean="0">
                <a:latin typeface="Garamond" panose="02020404030301010803" pitchFamily="18" charset="0"/>
              </a:rPr>
              <a:t>est une méthode non définie dans une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classe abstraite</a:t>
            </a:r>
            <a:r>
              <a:rPr lang="fr-FR" sz="2400" dirty="0" smtClean="0">
                <a:latin typeface="Garamond" panose="02020404030301010803" pitchFamily="18" charset="0"/>
              </a:rPr>
              <a:t>. Elle sert à obliger toute classe héritant de la classe mère de redéfinir cette fonction.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Une méthode finale est une méthode qui ne peut être redéfinie par une classe fille. </a:t>
            </a:r>
            <a:endParaRPr lang="fr-FR" sz="2400" dirty="0">
              <a:latin typeface="Garamond" panose="02020404030301010803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991" y="6011084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61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Héritage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5170" y="732603"/>
            <a:ext cx="7559278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VoitureAbstraite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$matricule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$couleur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$vitesse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$matricule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$couleur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$vitesse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matricule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$matricule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lang="fr-FR" altLang="fr-F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nbChevaux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$couleur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vitesse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$vitesse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//Méthode Finale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public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quatreFeu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"Les 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quatres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feux clignotent !!!"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//Méthode </a:t>
            </a:r>
            <a:r>
              <a:rPr lang="fr-FR" altLang="fr-FR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abstraite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public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reglageMoteur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tableauDeBord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'NOW'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'Bonjour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Nous sommes le 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-&gt;format(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'Y-m-d'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&lt;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matricule : 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getMatricule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&lt;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'Vitesse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actuelle : 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getVitesse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&lt;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1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6475" y="772073"/>
            <a:ext cx="7597973" cy="5949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5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62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Héritage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5170" y="794158"/>
            <a:ext cx="7055222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Megane2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VoitureAbstraite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radarDeRecul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"Attention Vous allez touchez un obstacle freinez s'il vous plait"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Fonction Statique si on la défini pas il y aura une erreur  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reglageMoteur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Je 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régle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 moteur"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tableauDeBord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altLang="fr-FR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tableauDeBord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fr-FR" altLang="fr-FR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br>
              <a:rPr lang="fr-FR" altLang="fr-FR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 suis une 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Megane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freiner()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altLang="fr-FR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freiner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 dispose de l'abs "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getVitesse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fr-FR" altLang="fr-F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altLang="fr-FR" sz="12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2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vitesse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fr-FR" altLang="fr-F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Activé votre téléphone est </a:t>
            </a: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maintenat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connecté'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2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6475" y="772074"/>
            <a:ext cx="7093917" cy="6081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338" y="3231239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63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Interface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Une </a:t>
            </a:r>
            <a:r>
              <a:rPr lang="fr-FR" sz="24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interface</a:t>
            </a:r>
            <a:r>
              <a:rPr lang="fr-FR" sz="2400" dirty="0" smtClean="0">
                <a:latin typeface="Garamond" panose="02020404030301010803" pitchFamily="18" charset="0"/>
              </a:rPr>
              <a:t> est une classe qui permet de spécifier quelles méthodes les classes implémentant cette interface doivent implémenter.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C’est un </a:t>
            </a:r>
            <a:r>
              <a:rPr lang="fr-FR" sz="24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contrat</a:t>
            </a:r>
            <a:r>
              <a:rPr lang="fr-FR" sz="2400" dirty="0" smtClean="0">
                <a:latin typeface="Garamond" panose="02020404030301010803" pitchFamily="18" charset="0"/>
              </a:rPr>
              <a:t> permettant de préciser exactement le modèle à créer.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Une interface est un </a:t>
            </a:r>
            <a:r>
              <a:rPr lang="fr-FR" sz="24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ensemble de prototype </a:t>
            </a:r>
            <a:r>
              <a:rPr lang="fr-FR" sz="2400" dirty="0" smtClean="0">
                <a:latin typeface="Garamond" panose="02020404030301010803" pitchFamily="18" charset="0"/>
              </a:rPr>
              <a:t>de méthodes publiques.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Une interface est déclarée comme une classe. Cependant  la place du mot clé class vous devez mettre le </a:t>
            </a:r>
            <a:r>
              <a:rPr lang="fr-FR" sz="24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mot clé </a:t>
            </a:r>
            <a:r>
              <a:rPr lang="fr-FR" sz="24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interface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Afin de spécifier qu’une classe doit implémenter une interface on ajoute devant le nom de la classe le mot clé </a:t>
            </a:r>
            <a:r>
              <a:rPr lang="fr-FR" sz="2400" b="1" dirty="0" err="1" smtClean="0">
                <a:solidFill>
                  <a:schemeClr val="tx2"/>
                </a:solidFill>
                <a:latin typeface="Garamond" panose="02020404030301010803" pitchFamily="18" charset="0"/>
              </a:rPr>
              <a:t>implements</a:t>
            </a:r>
            <a:r>
              <a:rPr lang="fr-FR" sz="24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</a:rPr>
              <a:t>suivi du nom de l’interface.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Une classe implémentant une interface </a:t>
            </a:r>
            <a:r>
              <a:rPr lang="fr-FR" sz="24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doit obligatoirement respecter la totalité du contrat</a:t>
            </a:r>
            <a:r>
              <a:rPr lang="fr-FR" sz="2400" dirty="0" smtClean="0">
                <a:latin typeface="Garamond" panose="02020404030301010803" pitchFamily="18" charset="0"/>
              </a:rPr>
              <a:t>. </a:t>
            </a:r>
            <a:r>
              <a:rPr lang="fr-FR" sz="24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Toutes les méthodes </a:t>
            </a:r>
            <a:r>
              <a:rPr lang="fr-FR" sz="2400" dirty="0" smtClean="0">
                <a:latin typeface="Garamond" panose="02020404030301010803" pitchFamily="18" charset="0"/>
              </a:rPr>
              <a:t>de l’interface doivent être </a:t>
            </a:r>
            <a:r>
              <a:rPr lang="fr-FR" sz="24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implémentées</a:t>
            </a:r>
            <a:r>
              <a:rPr lang="fr-FR" sz="2400" dirty="0" smtClean="0">
                <a:latin typeface="Garamond" panose="02020404030301010803" pitchFamily="18" charset="0"/>
              </a:rPr>
              <a:t>. </a:t>
            </a:r>
            <a:endParaRPr lang="fr-FR" sz="2400" dirty="0">
              <a:latin typeface="Garamond" panose="02020404030301010803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6009215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64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>
                <a:solidFill>
                  <a:schemeClr val="bg1"/>
                </a:solidFill>
              </a:rPr>
              <a:t>Interface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2591" y="772074"/>
            <a:ext cx="3950491" cy="594940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1006476" y="772074"/>
            <a:ext cx="3872794" cy="5949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0992" y="1407395"/>
            <a:ext cx="365145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interface 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Vehicule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{</a:t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demarrer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();</a:t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arreter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();</a:t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14" y="3332383"/>
            <a:ext cx="3781478" cy="1598245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57179" y="1190728"/>
            <a:ext cx="3815903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class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Voiture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implements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Vehicule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protected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$matricule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protected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$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nbChevaux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protected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$couleur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protected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$vitesse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public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function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demarrer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{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// </a:t>
            </a: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TODO: </a:t>
            </a:r>
            <a:r>
              <a:rPr kumimoji="0" lang="fr-FR" altLang="fr-FR" b="1" i="1" u="none" strike="noStrike" cap="none" normalizeH="0" baseline="0" dirty="0" err="1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Implement</a:t>
            </a: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1" i="1" u="none" strike="noStrike" cap="none" normalizeH="0" baseline="0" dirty="0" err="1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demarrer</a:t>
            </a: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() </a:t>
            </a:r>
            <a:r>
              <a:rPr kumimoji="0" lang="fr-FR" altLang="fr-FR" b="1" i="1" u="none" strike="noStrike" cap="none" normalizeH="0" baseline="0" dirty="0" err="1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method</a:t>
            </a: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b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public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function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arreter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{</a:t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// </a:t>
            </a: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TODO: </a:t>
            </a:r>
            <a:r>
              <a:rPr kumimoji="0" lang="fr-FR" altLang="fr-FR" b="1" i="1" u="none" strike="noStrike" cap="none" normalizeH="0" baseline="0" dirty="0" err="1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Implement</a:t>
            </a: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b="1" i="1" u="none" strike="noStrike" cap="none" normalizeH="0" baseline="0" dirty="0" err="1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arreter</a:t>
            </a: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() </a:t>
            </a:r>
            <a:r>
              <a:rPr kumimoji="0" lang="fr-FR" altLang="fr-FR" b="1" i="1" u="none" strike="noStrike" cap="none" normalizeH="0" baseline="0" dirty="0" err="1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method</a:t>
            </a: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b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kumimoji="0" lang="fr-FR" altLang="fr-FR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</a:b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94" y="5954878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65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Conventions de nommage 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Nom de la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classe</a:t>
            </a:r>
            <a:r>
              <a:rPr lang="fr-FR" sz="2400" dirty="0" smtClean="0">
                <a:latin typeface="Garamond" panose="02020404030301010803" pitchFamily="18" charset="0"/>
              </a:rPr>
              <a:t> DOIT </a:t>
            </a:r>
            <a:r>
              <a:rPr lang="fr-FR" sz="2400" dirty="0">
                <a:latin typeface="Garamond" panose="02020404030301010803" pitchFamily="18" charset="0"/>
              </a:rPr>
              <a:t>être </a:t>
            </a:r>
            <a:r>
              <a:rPr lang="fr-FR" sz="2400" dirty="0" smtClean="0">
                <a:latin typeface="Garamond" panose="02020404030301010803" pitchFamily="18" charset="0"/>
              </a:rPr>
              <a:t>déclaré </a:t>
            </a:r>
            <a:r>
              <a:rPr lang="fr-FR" sz="2400" dirty="0">
                <a:latin typeface="Garamond" panose="02020404030301010803" pitchFamily="18" charset="0"/>
              </a:rPr>
              <a:t>comme 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StudlyCaps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. </a:t>
            </a:r>
            <a:r>
              <a:rPr lang="fr-FR" sz="2400" dirty="0" smtClean="0">
                <a:latin typeface="Garamond" panose="02020404030301010803" pitchFamily="18" charset="0"/>
              </a:rPr>
              <a:t>Le nom de la classe doit être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descriptif</a:t>
            </a:r>
            <a:r>
              <a:rPr lang="fr-FR" sz="2400" dirty="0" smtClean="0">
                <a:latin typeface="Garamond" panose="02020404030301010803" pitchFamily="18" charset="0"/>
              </a:rPr>
              <a:t>. Il est conseillé 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d’éviter les abréviation </a:t>
            </a:r>
            <a:r>
              <a:rPr lang="fr-FR" sz="2400" dirty="0" smtClean="0">
                <a:latin typeface="Garamond" panose="02020404030301010803" pitchFamily="18" charset="0"/>
              </a:rPr>
              <a:t>tel que Pers pour parler d’une personne.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Pour les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noms composées </a:t>
            </a:r>
            <a:r>
              <a:rPr lang="fr-FR" sz="2400" dirty="0" smtClean="0">
                <a:latin typeface="Garamond" panose="02020404030301010803" pitchFamily="18" charset="0"/>
              </a:rPr>
              <a:t>utiliser le séparateur «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 _ </a:t>
            </a:r>
            <a:r>
              <a:rPr lang="fr-FR" sz="2400" dirty="0" smtClean="0">
                <a:latin typeface="Garamond" panose="02020404030301010803" pitchFamily="18" charset="0"/>
              </a:rPr>
              <a:t>» et les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majuscules</a:t>
            </a:r>
            <a:r>
              <a:rPr lang="fr-FR" sz="2400" dirty="0" smtClean="0">
                <a:latin typeface="Garamond" panose="02020404030301010803" pitchFamily="18" charset="0"/>
              </a:rPr>
              <a:t> pour passer d’un nom à un autre ou uniquement les majuscules selon la norme que vous suivez.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Les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méthodes et les attributs </a:t>
            </a:r>
            <a:r>
              <a:rPr lang="fr-FR" sz="2400" dirty="0" smtClean="0">
                <a:latin typeface="Garamond" panose="02020404030301010803" pitchFamily="18" charset="0"/>
              </a:rPr>
              <a:t>doivent être nommées en utilisant le </a:t>
            </a:r>
            <a:r>
              <a:rPr lang="fr-FR" sz="2400" dirty="0" err="1">
                <a:solidFill>
                  <a:srgbClr val="0070C0"/>
                </a:solidFill>
                <a:latin typeface="Garamond" panose="02020404030301010803" pitchFamily="18" charset="0"/>
              </a:rPr>
              <a:t>camelCase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, </a:t>
            </a:r>
            <a:r>
              <a:rPr lang="fr-FR" sz="2400" dirty="0" smtClean="0">
                <a:latin typeface="Garamond" panose="02020404030301010803" pitchFamily="18" charset="0"/>
              </a:rPr>
              <a:t>$</a:t>
            </a:r>
            <a:r>
              <a:rPr lang="fr-FR" sz="2400" dirty="0" err="1" smtClean="0">
                <a:latin typeface="Garamond" panose="02020404030301010803" pitchFamily="18" charset="0"/>
              </a:rPr>
              <a:t>parfumGlacage</a:t>
            </a:r>
            <a:r>
              <a:rPr lang="fr-FR" sz="2400" dirty="0" smtClean="0">
                <a:latin typeface="Garamond" panose="02020404030301010803" pitchFamily="18" charset="0"/>
              </a:rPr>
              <a:t>, $</a:t>
            </a:r>
            <a:r>
              <a:rPr lang="fr-FR" sz="2400" dirty="0" err="1" smtClean="0">
                <a:latin typeface="Garamond" panose="02020404030301010803" pitchFamily="18" charset="0"/>
              </a:rPr>
              <a:t>getParfum</a:t>
            </a:r>
            <a:r>
              <a:rPr lang="fr-FR" sz="2400" dirty="0" smtClean="0">
                <a:latin typeface="Garamond" panose="02020404030301010803" pitchFamily="18" charset="0"/>
              </a:rPr>
              <a:t>(), ceci s’applique pour la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visibilité non privées</a:t>
            </a:r>
            <a:r>
              <a:rPr lang="fr-FR" sz="2400" dirty="0" smtClean="0">
                <a:latin typeface="Garamond" panose="02020404030301010803" pitchFamily="18" charset="0"/>
              </a:rPr>
              <a:t>. Par convention les attributs avec une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visibilité privée </a:t>
            </a:r>
            <a:r>
              <a:rPr lang="fr-FR" sz="2400" dirty="0" smtClean="0">
                <a:latin typeface="Garamond" panose="02020404030301010803" pitchFamily="18" charset="0"/>
              </a:rPr>
              <a:t>doivent avoir un nom commençant par « 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_</a:t>
            </a:r>
            <a:r>
              <a:rPr lang="fr-FR" sz="2400" dirty="0" smtClean="0">
                <a:latin typeface="Garamond" panose="02020404030301010803" pitchFamily="18" charset="0"/>
              </a:rPr>
              <a:t> ». Exemple :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$_parfum.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Les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constantes</a:t>
            </a:r>
            <a:r>
              <a:rPr lang="fr-FR" sz="2400" dirty="0" smtClean="0">
                <a:latin typeface="Garamond" panose="02020404030301010803" pitchFamily="18" charset="0"/>
              </a:rPr>
              <a:t> doivent avoir un nom qui est en totalité en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Majuscule </a:t>
            </a:r>
            <a:r>
              <a:rPr lang="fr-FR" sz="2400" dirty="0">
                <a:latin typeface="Garamond" panose="02020404030301010803" pitchFamily="18" charset="0"/>
              </a:rPr>
              <a:t>avec </a:t>
            </a:r>
            <a:r>
              <a:rPr lang="fr-FR" sz="2400" dirty="0" smtClean="0">
                <a:latin typeface="Garamond" panose="02020404030301010803" pitchFamily="18" charset="0"/>
              </a:rPr>
              <a:t>«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</a:rPr>
              <a:t>_</a:t>
            </a:r>
            <a:r>
              <a:rPr lang="fr-FR" sz="2400" dirty="0" smtClean="0">
                <a:latin typeface="Garamond" panose="02020404030301010803" pitchFamily="18" charset="0"/>
              </a:rPr>
              <a:t>» </a:t>
            </a:r>
            <a:r>
              <a:rPr lang="fr-FR" sz="2400" dirty="0">
                <a:latin typeface="Garamond" panose="02020404030301010803" pitchFamily="18" charset="0"/>
              </a:rPr>
              <a:t>en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séparateur</a:t>
            </a:r>
            <a:r>
              <a:rPr lang="fr-FR" sz="2400" dirty="0" smtClean="0">
                <a:latin typeface="Garamond" panose="02020404030301010803" pitchFamily="18" charset="0"/>
              </a:rPr>
              <a:t>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1800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66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Auto Chargement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66391" y="1098699"/>
            <a:ext cx="8229600" cy="5257651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Il faut inclure une Classe afin de l’utiliser un script PHP en utilisant le mot clé 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require</a:t>
            </a:r>
            <a:r>
              <a:rPr lang="fr-F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0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Exemple : </a:t>
            </a:r>
            <a:r>
              <a:rPr lang="fr-FR" sz="20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require</a:t>
            </a:r>
            <a:r>
              <a:rPr lang="fr-FR" sz="20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‘‘</a:t>
            </a:r>
            <a:r>
              <a:rPr lang="fr-FR" sz="20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ConnexionBD.php</a:t>
            </a:r>
            <a:r>
              <a:rPr lang="fr-FR" sz="20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’’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Afin d’éviter de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charger manuellement </a:t>
            </a:r>
            <a:r>
              <a:rPr lang="fr-FR" sz="2400" dirty="0" smtClean="0">
                <a:latin typeface="Garamond" panose="02020404030301010803" pitchFamily="18" charset="0"/>
              </a:rPr>
              <a:t>chaque classe à utiliser dans un script, il vaut mieux utiliser le concept d’</a:t>
            </a:r>
            <a:r>
              <a:rPr lang="fr-FR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autoload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PHP possède une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pile d’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autoloads</a:t>
            </a:r>
            <a:r>
              <a:rPr lang="fr-FR" sz="2400" dirty="0" smtClean="0">
                <a:latin typeface="Garamond" panose="02020404030301010803" pitchFamily="18" charset="0"/>
              </a:rPr>
              <a:t> qui permet de lister les fonctions à utiliser pour gérer le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chargement automatique</a:t>
            </a:r>
            <a:r>
              <a:rPr lang="fr-FR" sz="2400" dirty="0" smtClean="0">
                <a:latin typeface="Garamond" panose="02020404030301010803" pitchFamily="18" charset="0"/>
              </a:rPr>
              <a:t> des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classes instanciées et non déclarées</a:t>
            </a:r>
            <a:r>
              <a:rPr lang="fr-FR" sz="2400" dirty="0" smtClean="0">
                <a:latin typeface="Garamond" panose="02020404030301010803" pitchFamily="18" charset="0"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La solution est donc d’ajouter une fonction qui permet de charger ces classes.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</a:rPr>
              <a:t>Afin d’ajouter une fonction à la Pile de fonctions d’auto chargement on utiliser </a:t>
            </a:r>
            <a:r>
              <a:rPr lang="fr-FR" sz="2400" dirty="0">
                <a:latin typeface="Garamond" panose="02020404030301010803" pitchFamily="18" charset="0"/>
              </a:rPr>
              <a:t>la fonction </a:t>
            </a:r>
            <a:r>
              <a:rPr lang="fr-FR" sz="24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spl_autoload_register</a:t>
            </a:r>
            <a:r>
              <a:rPr lang="fr-FR" sz="2400" b="1" dirty="0">
                <a:solidFill>
                  <a:srgbClr val="0070C0"/>
                </a:solidFill>
                <a:latin typeface="Garamond" panose="02020404030301010803" pitchFamily="18" charset="0"/>
              </a:rPr>
              <a:t>( ) </a:t>
            </a:r>
            <a:r>
              <a:rPr lang="fr-FR" sz="2400" dirty="0" smtClean="0">
                <a:latin typeface="Garamond" panose="02020404030301010803" pitchFamily="18" charset="0"/>
              </a:rPr>
              <a:t>qui prend en paramètre une chaine de caractère représentant le nom de la fonction.</a:t>
            </a:r>
            <a:endParaRPr lang="fr-FR" sz="2400" dirty="0">
              <a:latin typeface="Garamond" panose="02020404030301010803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000" dirty="0"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24" y="5857764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67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87967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469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POO PHP5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Auto Chargement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1431" y="2468287"/>
            <a:ext cx="5256584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loadClass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fr-FR" altLang="fr-F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</a:t>
            </a:r>
            <a:r>
              <a:rPr lang="fr-FR" altLang="fr-F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91" y="4365104"/>
            <a:ext cx="724200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68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1014954"/>
            <a:ext cx="799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Pour la gestion des Bases de données, PHP offre plusieurs extensions :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33746" y="1844824"/>
            <a:ext cx="777323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L'extension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: Ensemble de fonction commençons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 </a:t>
            </a:r>
            <a:r>
              <a:rPr lang="fr-FR" altLang="fr-FR" sz="2400" dirty="0" err="1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fr-FR" altLang="fr-FR" sz="2400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 et permettant de communiquer avec </a:t>
            </a:r>
            <a:r>
              <a:rPr lang="fr-FR" altLang="fr-FR" sz="2400" dirty="0" err="1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fr-FR" altLang="fr-FR" sz="2400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Elle sont devenue 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obsolète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L'extension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mysqli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: ce sont des fonctions améliorées d'accès à MySQL.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L'extension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: Outil complet qui permettant une abstraction du type de la base de données traitée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altLang="fr-FR" sz="2400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permettant ainsi de se 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onnecter aussi bien à MySQL que PostgreSQL ou Oracle.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Extensions gestion BD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69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1014954"/>
            <a:ext cx="799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Tableau comparatif 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algn="just"/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Src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: </a:t>
            </a:r>
            <a:r>
              <a:rPr lang="fr-FR" sz="2400" b="1" dirty="0">
                <a:latin typeface="Garamond" panose="02020404030301010803" pitchFamily="18" charset="0"/>
                <a:hlinkClick r:id="rId3"/>
              </a:rPr>
              <a:t>http://www.php.net/manual/fr/mysqli.overview.php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845" y="1772816"/>
            <a:ext cx="7899186" cy="427402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1907704" y="6237312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275856" y="626265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nous focalisons donc sur </a:t>
            </a:r>
            <a:r>
              <a:rPr lang="fr-FR" b="1" dirty="0" smtClean="0">
                <a:solidFill>
                  <a:srgbClr val="00B050"/>
                </a:solidFill>
              </a:rPr>
              <a:t>PDO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3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Tableau comparatif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563390" y="1816363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Commentaires : /* Bloc de commentaires */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// Ligne de commentaire</a:t>
            </a:r>
          </a:p>
          <a:p>
            <a:r>
              <a:rPr lang="fr-F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Insensible à la casse pour les </a:t>
            </a:r>
            <a:r>
              <a:rPr lang="fr-FR" b="1" dirty="0" smtClean="0">
                <a:solidFill>
                  <a:srgbClr val="FF0000"/>
                </a:solidFill>
              </a:rPr>
              <a:t>fonctions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et </a:t>
            </a:r>
            <a:r>
              <a:rPr lang="fr-FR" b="1" dirty="0" smtClean="0">
                <a:solidFill>
                  <a:srgbClr val="FF0000"/>
                </a:solidFill>
              </a:rPr>
              <a:t>pas pour les noms des variables</a:t>
            </a:r>
            <a:r>
              <a:rPr lang="fr-F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Toutes les variables ont un nom précédé par </a:t>
            </a:r>
            <a:r>
              <a:rPr lang="fr-FR" b="1" dirty="0" smtClean="0">
                <a:solidFill>
                  <a:srgbClr val="FF0000"/>
                </a:solidFill>
              </a:rPr>
              <a:t>$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Variables non typées à la déclaration (l’affectation détermine le type de la variable)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70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159519" y="2020476"/>
            <a:ext cx="7993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PDO : </a:t>
            </a:r>
            <a:r>
              <a:rPr lang="fr-FR" sz="2400" b="1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HP </a:t>
            </a:r>
            <a:r>
              <a:rPr lang="fr-FR" sz="2400" b="1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ata </a:t>
            </a:r>
            <a:r>
              <a:rPr lang="fr-FR" sz="2400" b="1" dirty="0" err="1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bjects</a:t>
            </a: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Extension fournissant des services d’accès aux bases de données.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Fournie avec plusieurs drivers (MySQL, 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sqlite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, PostgreSQL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Disponible 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par défaut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à partir des serveurs 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PHP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5.1.0 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84299" y="3303737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PDO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71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77914" y="755528"/>
            <a:ext cx="8137526" cy="5947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Pour se connecter à une base de données on instancie un objet PDO de la façon suivante 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</a:t>
            </a:r>
            <a:r>
              <a:rPr lang="en-US" sz="2400" dirty="0" err="1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maDb_connexion</a:t>
            </a:r>
            <a:r>
              <a:rPr lang="en-US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new PDO(</a:t>
            </a:r>
            <a:r>
              <a:rPr lang="en-US" sz="2400" dirty="0" smtClean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mysql:host</a:t>
            </a:r>
            <a:r>
              <a:rPr lang="en-US" sz="2400" dirty="0" smtClean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2400" dirty="0" err="1" smtClean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localhost;</a:t>
            </a:r>
            <a:r>
              <a:rPr lang="en-US" sz="2400" dirty="0" err="1" smtClean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dbName</a:t>
            </a:r>
            <a:r>
              <a:rPr lang="en-US" sz="2400" dirty="0" smtClean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2400" dirty="0" err="1" smtClean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nomDeLaBase</a:t>
            </a:r>
            <a:r>
              <a:rPr lang="en-US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2400" dirty="0" err="1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userName</a:t>
            </a:r>
            <a:r>
              <a:rPr lang="en-US" sz="2400" dirty="0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', </a:t>
            </a:r>
            <a:r>
              <a:rPr lang="en-US" sz="2400" dirty="0">
                <a:solidFill>
                  <a:srgbClr val="7030A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2400" dirty="0" err="1">
                <a:solidFill>
                  <a:srgbClr val="7030A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motDePasse</a:t>
            </a:r>
            <a:r>
              <a:rPr lang="en-US" sz="2400" dirty="0">
                <a:solidFill>
                  <a:srgbClr val="7030A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 crée donc une nouvelle instance de PDO qu’on récupère dans la variable $</a:t>
            </a:r>
            <a:r>
              <a:rPr lang="fr-FR" sz="2400" dirty="0" err="1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maDb_connexion</a:t>
            </a:r>
            <a:r>
              <a:rPr lang="fr-FR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Le constructeur nécessite trois paramètres :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driver utilisé</a:t>
            </a:r>
            <a:r>
              <a:rPr lang="fr-FR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l'adresse du serveur et le nom de la base noté ainsi </a:t>
            </a:r>
            <a:r>
              <a:rPr lang="fr-FR" sz="2400" dirty="0" err="1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driver:hot</a:t>
            </a:r>
            <a:r>
              <a:rPr lang="fr-FR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=serveur;</a:t>
            </a: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dbName</a:t>
            </a: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fr-FR" sz="2400" dirty="0" err="1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nomDeLaBase</a:t>
            </a: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lang="fr-FR" sz="2400" dirty="0">
              <a:solidFill>
                <a:srgbClr val="444444"/>
              </a:solidFill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nom d'utilisateur à utiliser pour la connexion au serveur</a:t>
            </a:r>
            <a:endParaRPr lang="fr-FR" sz="2400" dirty="0">
              <a:solidFill>
                <a:srgbClr val="0070C0"/>
              </a:solidFill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2400" dirty="0">
                <a:solidFill>
                  <a:srgbClr val="7030A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mot de passe du dit utilisateur</a:t>
            </a:r>
            <a:endParaRPr lang="fr-FR" sz="2400" dirty="0">
              <a:solidFill>
                <a:srgbClr val="7030A0"/>
              </a:solidFill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sz="2400" dirty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Ces informations différent un peu selon le pilote</a:t>
            </a:r>
            <a:r>
              <a:rPr lang="fr-FR" sz="2400" dirty="0" smtClean="0">
                <a:solidFill>
                  <a:srgbClr val="444444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Connexion à une BD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72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77914" y="772073"/>
            <a:ext cx="8137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de gérer les erreurs liées à la Connexion à la BD, il faut capturer les erreurs de type </a:t>
            </a:r>
            <a:r>
              <a:rPr lang="fr-FR" sz="2400" dirty="0" err="1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PDOException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. 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Connexion à une BD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859" y="1824759"/>
            <a:ext cx="7476679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 $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db_connexion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new PDO('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mysql:host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localhost;dbname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=user1', 'user1', '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motdepass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');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catch (</a:t>
            </a:r>
            <a:r>
              <a:rPr lang="fr-FR" sz="2400" dirty="0" err="1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PDOException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$e) 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 </a:t>
            </a:r>
            <a:r>
              <a:rPr lang="fr-FR" sz="2400" dirty="0" err="1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"Erreur : " . $e-&gt;</a:t>
            </a:r>
            <a:r>
              <a:rPr lang="fr-FR" sz="2400" dirty="0" err="1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getMessage</a:t>
            </a: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 die();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fr-FR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73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36512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735017"/>
            <a:ext cx="79930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Pattern Design singleton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But : 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Singleton garantit qu’une classe n’a qu’une seule instance et fournit un point d’accès global à cette instance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Principe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Empêcher les développeur d’utiliser le ou les constructeurs de la classe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: </a:t>
            </a: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</a:rPr>
              <a:t>déclarer privé tous les constructeurs de la 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classe.</a:t>
            </a:r>
            <a:endParaRPr lang="fr-FR" sz="2400" dirty="0">
              <a:solidFill>
                <a:srgbClr val="00B05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Problème : la classe n’est plus </a:t>
            </a:r>
            <a:r>
              <a:rPr lang="fr-FR" sz="2400" dirty="0" err="1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instanciable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que par elle-même.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Solution : Construire un pseudo constructeur à travers une méthode </a:t>
            </a:r>
            <a:r>
              <a:rPr lang="fr-FR" sz="2400" dirty="0" err="1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static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. Par convention il sera appelé </a:t>
            </a:r>
            <a:r>
              <a:rPr lang="fr-FR" sz="2400" dirty="0" err="1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getInstance</a:t>
            </a:r>
            <a:r>
              <a:rPr 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On crée un attribut statique stockant 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l’unique instance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de la classe.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Dans 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getInstance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on teste si cet attribut est nul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Si 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null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on instancie un objet et on le retourne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Sinon on retourne l’instance existante 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135755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Connexion à une BD : 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Design singleton</a:t>
            </a:r>
          </a:p>
          <a:p>
            <a:pPr fontAlgn="auto">
              <a:spcAft>
                <a:spcPts val="0"/>
              </a:spcAft>
              <a:defRPr/>
            </a:pP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74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44131" y="735017"/>
            <a:ext cx="7764218" cy="6312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&lt;?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php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ConnexionBD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fr-FR" altLang="fr-FR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fr-FR" altLang="fr-FR" sz="14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"bdphp5"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$_user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fr-FR" altLang="fr-FR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fr-FR" altLang="fr-FR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fr-FR" altLang="fr-FR" sz="14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$_host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altLang="fr-FR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fr-FR" altLang="fr-FR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bdd</a:t>
            </a:r>
            <a:r>
              <a:rPr lang="fr-FR" altLang="fr-FR" sz="14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altLang="fr-FR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fr-FR" altLang="fr-FR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bdd</a:t>
            </a:r>
            <a:r>
              <a:rPr lang="fr-FR" altLang="fr-FR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PDO(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mysql:host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altLang="fr-FR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$_host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altLang="fr-FR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fr-FR" altLang="fr-FR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fr-FR" altLang="fr-FR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fr-FR" alt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=utf8"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altLang="fr-FR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$_user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altLang="fr-FR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fr-FR" altLang="fr-FR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(PDO::</a:t>
            </a:r>
            <a:r>
              <a:rPr lang="fr-FR" altLang="fr-FR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MYSQL_ATTR_INIT_COMMAND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 NAMES UTF8</a:t>
            </a:r>
            <a:r>
              <a:rPr lang="fr-FR" altLang="fr-FR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'Erreur : '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altLang="fr-FR" sz="14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i="1" dirty="0" smtClean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 static 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::</a:t>
            </a:r>
            <a:r>
              <a:rPr lang="en-US" sz="1400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$_</a:t>
            </a:r>
            <a:r>
              <a:rPr 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ConnexionBD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::</a:t>
            </a:r>
            <a:r>
              <a:rPr lang="en-US" sz="1400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$_</a:t>
            </a:r>
            <a:r>
              <a:rPr 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::</a:t>
            </a:r>
            <a:r>
              <a:rPr lang="en-US" sz="1400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$_</a:t>
            </a:r>
            <a:r>
              <a:rPr 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ous-titre 7"/>
          <p:cNvSpPr txBox="1">
            <a:spLocks/>
          </p:cNvSpPr>
          <p:nvPr/>
        </p:nvSpPr>
        <p:spPr>
          <a:xfrm rot="16200000" flipH="1">
            <a:off x="-2040265" y="2999531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Connexion à une BD :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Design singleton</a:t>
            </a:r>
          </a:p>
          <a:p>
            <a:pPr fontAlgn="auto">
              <a:spcAft>
                <a:spcPts val="0"/>
              </a:spcAft>
              <a:defRPr/>
            </a:pP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75</a:t>
            </a:fld>
            <a:endParaRPr lang="fr-FR" dirty="0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1" name="Sous-titre 7"/>
          <p:cNvSpPr txBox="1">
            <a:spLocks/>
          </p:cNvSpPr>
          <p:nvPr/>
        </p:nvSpPr>
        <p:spPr>
          <a:xfrm rot="16200000" flipH="1">
            <a:off x="-2032522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Connexion à une BD :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afficher les erreurs 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06474" y="1014954"/>
            <a:ext cx="799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d’afficher les détails des erreurs liées à la BD, il faut activer le suivi de ces erreurs lors de la connexion à la BD</a:t>
            </a:r>
            <a:r>
              <a:rPr 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  <a:endParaRPr lang="fr-FR" sz="2400" dirty="0">
              <a:solidFill>
                <a:schemeClr val="accent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7961" y="2023600"/>
            <a:ext cx="8078299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 </a:t>
            </a:r>
            <a:r>
              <a:rPr lang="en-US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</a:t>
            </a:r>
            <a:r>
              <a:rPr lang="en-US" sz="2400" dirty="0" err="1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db_connexion</a:t>
            </a:r>
            <a:r>
              <a:rPr lang="en-US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new PDO('</a:t>
            </a:r>
            <a:r>
              <a:rPr lang="en-US" sz="2400" dirty="0" err="1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mysql:host</a:t>
            </a:r>
            <a:r>
              <a:rPr lang="en-US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localhost;dbname</a:t>
            </a:r>
            <a:r>
              <a:rPr lang="en-US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=user1', 'user1', '</a:t>
            </a:r>
            <a:r>
              <a:rPr lang="en-US" sz="2400" dirty="0" err="1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motdepass</a:t>
            </a:r>
            <a:r>
              <a:rPr lang="en-US" sz="24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fr-FR" sz="2400" dirty="0">
                <a:latin typeface="Garamond" panose="02020404030301010803" pitchFamily="18" charset="0"/>
              </a:rPr>
              <a:t>, </a:t>
            </a:r>
            <a:r>
              <a:rPr lang="fr-FR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array</a:t>
            </a:r>
            <a:r>
              <a:rPr lang="fr-FR" sz="2400" dirty="0">
                <a:solidFill>
                  <a:srgbClr val="FF0000"/>
                </a:solidFill>
                <a:latin typeface="Garamond" panose="02020404030301010803" pitchFamily="18" charset="0"/>
              </a:rPr>
              <a:t>(PDO::ATTR_ERRMODE =&gt; PDO::ERRMODE_EXCEPTION)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catch (</a:t>
            </a:r>
            <a:r>
              <a:rPr lang="fr-FR" sz="2400" dirty="0" err="1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PDOException</a:t>
            </a:r>
            <a:r>
              <a:rPr lang="fr-FR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$e) 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 </a:t>
            </a:r>
            <a:r>
              <a:rPr lang="fr-FR" sz="2400" dirty="0" err="1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fr-FR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"Erreur : " . $e-&gt;</a:t>
            </a:r>
            <a:r>
              <a:rPr lang="fr-FR" sz="2400" dirty="0" err="1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getMessage</a:t>
            </a:r>
            <a:r>
              <a:rPr lang="fr-FR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 die();</a:t>
            </a:r>
            <a:endParaRPr lang="fr-FR" sz="2400" dirty="0"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fr-FR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76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Interroger une BD 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739775"/>
            <a:ext cx="79930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d’interroger une BD via PDO, nous utilisons la méthode </a:t>
            </a:r>
            <a:r>
              <a:rPr lang="fr-FR" sz="2400" dirty="0" err="1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query</a:t>
            </a:r>
            <a:r>
              <a:rPr 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qui prend en paramètre</a:t>
            </a:r>
            <a:r>
              <a:rPr 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la </a:t>
            </a:r>
            <a:r>
              <a:rPr lang="fr-FR" sz="2400" dirty="0" smtClean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requête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à exécuter</a:t>
            </a:r>
            <a:r>
              <a:rPr 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  <a:endParaRPr lang="fr-FR" sz="2400" dirty="0">
              <a:solidFill>
                <a:schemeClr val="accent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:</a:t>
            </a:r>
          </a:p>
          <a:p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=« 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select * 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From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maTable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 »;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reponse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 =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$_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bdd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-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&gt;</a:t>
            </a:r>
            <a:r>
              <a:rPr lang="fr-FR" sz="2400" dirty="0" err="1" smtClean="0">
                <a:solidFill>
                  <a:schemeClr val="accent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query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($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La variable $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reponse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contiendra un objet contenant la réponse de MySQL qui n’est pas directement exploitable.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Pour exploiter ces données nous utilisons la méthode </a:t>
            </a:r>
            <a:r>
              <a:rPr lang="fr-FR" sz="2400" dirty="0" err="1" smtClean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fetch</a:t>
            </a:r>
            <a:r>
              <a:rPr lang="fr-FR" sz="2400" dirty="0" smtClean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qui retourne 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une ligne </a:t>
            </a:r>
            <a:r>
              <a:rPr lang="fr-FR" sz="2400" dirty="0" smtClean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ou </a:t>
            </a:r>
            <a:r>
              <a:rPr lang="fr-FR" sz="2400" dirty="0" err="1" smtClean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fetchAll</a:t>
            </a:r>
            <a:r>
              <a:rPr lang="fr-FR" sz="2400" dirty="0" smtClean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qui retourne </a:t>
            </a:r>
            <a:r>
              <a:rPr lang="fr-FR" sz="2400" dirty="0" smtClean="0">
                <a:latin typeface="Garamond" panose="02020404030301010803" pitchFamily="18" charset="0"/>
              </a:rPr>
              <a:t>un </a:t>
            </a:r>
            <a:r>
              <a:rPr lang="fr-FR" sz="2400" dirty="0">
                <a:solidFill>
                  <a:srgbClr val="00B050"/>
                </a:solidFill>
                <a:latin typeface="Garamond" panose="02020404030301010803" pitchFamily="18" charset="0"/>
              </a:rPr>
              <a:t>tableau</a:t>
            </a:r>
            <a:r>
              <a:rPr lang="fr-FR" sz="2400" dirty="0">
                <a:latin typeface="Garamond" panose="02020404030301010803" pitchFamily="18" charset="0"/>
              </a:rPr>
              <a:t> contenant toutes les lignes du jeu </a:t>
            </a:r>
            <a:r>
              <a:rPr lang="fr-FR" sz="2400" dirty="0" smtClean="0">
                <a:latin typeface="Garamond" panose="02020404030301010803" pitchFamily="18" charset="0"/>
              </a:rPr>
              <a:t>d'enregistrements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L’un des paramètres des méthodes 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fetch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et 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fetchAll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est l’attribut 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fetch_style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qui permet de spécifier le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type de la valeur de retour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de 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fetch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et 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fetchAll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Requête simple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77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/>
              <a:t>PHP Interroger une BD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6474" y="802441"/>
            <a:ext cx="79930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Contrôle comment la prochaine ligne sera retournée à l'appelant. Cette valeur doit être une des constantes 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PDO::FETCH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_*.</a:t>
            </a: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PDO::FETCH_BOTH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 (défaut): retourne un tableau indexé par les noms de colonnes et aussi par les numéros de colonnes, commençant à l'index 0, comme retournés dans le jeu de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résultats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PDO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::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FETCH_ASSOC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: 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retourne un tableau indexé par le nom de la colonne comme retourné dans le jeu de résultats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PDO</a:t>
            </a: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::FETCH_NUM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 : retourne un tableau indexé par le numéro de la colonne comme elle est retourné dans votre jeu de résultat, commençant à 0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PDO::FETCH_OBJ 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: retourne un objet anonyme avec les noms de propriétés qui correspondent aux noms des colonnes retournés dans le jeu de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résultats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…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err="1" smtClean="0">
                <a:solidFill>
                  <a:schemeClr val="bg1"/>
                </a:solidFill>
              </a:rPr>
              <a:t>Fetch</a:t>
            </a:r>
            <a:r>
              <a:rPr lang="fr-FR" sz="2800" dirty="0" smtClean="0">
                <a:solidFill>
                  <a:schemeClr val="bg1"/>
                </a:solidFill>
              </a:rPr>
              <a:t> style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78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/>
              <a:t>PHP Interroger une BD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6474" y="1014954"/>
            <a:ext cx="799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Exemple de parcours en utilisant des objets :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err="1" smtClean="0">
                <a:solidFill>
                  <a:schemeClr val="bg1"/>
                </a:solidFill>
              </a:rPr>
              <a:t>Fetch</a:t>
            </a:r>
            <a:r>
              <a:rPr lang="fr-FR" sz="2800" dirty="0" smtClean="0">
                <a:solidFill>
                  <a:schemeClr val="bg1"/>
                </a:solidFill>
              </a:rPr>
              <a:t> style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31117" y="2473171"/>
            <a:ext cx="7668420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$games 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$rep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-&gt;</a:t>
            </a: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fetchAll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(PDO::</a:t>
            </a:r>
            <a:r>
              <a:rPr kumimoji="0" lang="en-US" altLang="fr-FR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FETCH_OBJ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fr-F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foreach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$games </a:t>
            </a:r>
            <a:r>
              <a:rPr kumimoji="0" lang="en-US" altLang="fr-F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 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$game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kumimoji="0" lang="en-US" altLang="fr-F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fr-F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echo 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$game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-&gt;</a:t>
            </a:r>
            <a:r>
              <a:rPr kumimoji="0" lang="en-US" altLang="fr-FR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nom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en-US" altLang="fr-FR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 - "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$game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-&gt;</a:t>
            </a:r>
            <a:r>
              <a:rPr kumimoji="0" lang="en-US" altLang="fr-FR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commentaires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en-US" altLang="fr-FR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"&lt;</a:t>
            </a:r>
            <a:r>
              <a:rPr kumimoji="0" lang="en-US" altLang="fr-FR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</a:t>
            </a:r>
            <a:r>
              <a:rPr kumimoji="0" lang="en-US" altLang="fr-FR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&gt;"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fr-F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endforeach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$rep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-&gt;</a:t>
            </a: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closeCursor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79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/>
              <a:t>PHP Interroger une BD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14970" y="1118349"/>
            <a:ext cx="79930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de paramétrer une requête nous pouvons utiliser deux méthodes: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Paramétrage manuelle en concaténons les paramètres dans la requête. 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ENORME FAILLE DE SECURITE  SQL INJECTION</a:t>
            </a:r>
          </a:p>
          <a:p>
            <a:pPr lvl="1"/>
            <a:endParaRPr lang="fr-FR" sz="2400" dirty="0" smtClean="0">
              <a:solidFill>
                <a:srgbClr val="FF00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les requêtes préparées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Deux types de requêtes préparées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En utilisant les marqueurs « ? »</a:t>
            </a:r>
          </a:p>
          <a:p>
            <a:pPr lvl="1"/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En utilisant les marqueurs nominatifs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Requête paramétrable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076645"/>
            <a:ext cx="6912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Une constante est un identifiant (un nom) qui représente une valeur simple. 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Une constante </a:t>
            </a:r>
            <a:r>
              <a:rPr lang="fr-FR" dirty="0"/>
              <a:t>ne peut jamais être modifiée durant l'exécution du </a:t>
            </a:r>
            <a:r>
              <a:rPr lang="fr-FR" dirty="0" smtClean="0"/>
              <a:t>script.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Par convention, les constantes sont toujours en majuscules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Pour définir une constante dans un script et hors d’une classe PHP on utilise la syntaxe suivante :</a:t>
            </a:r>
          </a:p>
          <a:p>
            <a:r>
              <a:rPr lang="fr-FR" dirty="0" smtClean="0"/>
              <a:t>      </a:t>
            </a:r>
            <a:r>
              <a:rPr lang="fr-FR" dirty="0" err="1">
                <a:solidFill>
                  <a:srgbClr val="FF0000"/>
                </a:solidFill>
              </a:rPr>
              <a:t>define</a:t>
            </a:r>
            <a:r>
              <a:rPr lang="fr-FR" dirty="0" smtClean="0">
                <a:solidFill>
                  <a:schemeClr val="tx2"/>
                </a:solidFill>
              </a:rPr>
              <a:t>(</a:t>
            </a: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err="1" smtClean="0">
                <a:solidFill>
                  <a:schemeClr val="tx2"/>
                </a:solidFill>
              </a:rPr>
              <a:t>nomDeLaCostante</a:t>
            </a:r>
            <a:r>
              <a:rPr lang="fr-FR" dirty="0" smtClean="0">
                <a:solidFill>
                  <a:schemeClr val="tx2"/>
                </a:solidFill>
              </a:rPr>
              <a:t>",</a:t>
            </a:r>
            <a:r>
              <a:rPr lang="fr-FR" dirty="0"/>
              <a:t>     </a:t>
            </a:r>
            <a:r>
              <a:rPr lang="fr-FR" dirty="0">
                <a:solidFill>
                  <a:srgbClr val="00B050"/>
                </a:solidFill>
              </a:rPr>
              <a:t>"</a:t>
            </a:r>
            <a:r>
              <a:rPr lang="fr-FR" dirty="0" err="1" smtClean="0">
                <a:solidFill>
                  <a:srgbClr val="00B050"/>
                </a:solidFill>
              </a:rPr>
              <a:t>valeurDeLaConstante</a:t>
            </a:r>
            <a:r>
              <a:rPr lang="fr-FR" dirty="0" smtClean="0">
                <a:solidFill>
                  <a:srgbClr val="00B050"/>
                </a:solidFill>
              </a:rPr>
              <a:t>");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Exemple :</a:t>
            </a:r>
          </a:p>
          <a:p>
            <a:r>
              <a:rPr lang="fr-FR" dirty="0" smtClean="0"/>
              <a:t>     </a:t>
            </a:r>
            <a:r>
              <a:rPr lang="fr-FR" dirty="0" err="1" smtClean="0"/>
              <a:t>define</a:t>
            </a:r>
            <a:r>
              <a:rPr lang="fr-FR" dirty="0" smtClean="0"/>
              <a:t>(</a:t>
            </a: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err="1" smtClean="0"/>
              <a:t>jeSuisUneConstante</a:t>
            </a:r>
            <a:r>
              <a:rPr lang="fr-FR" dirty="0" smtClean="0"/>
              <a:t>",</a:t>
            </a:r>
            <a:r>
              <a:rPr lang="fr-FR" dirty="0"/>
              <a:t>     </a:t>
            </a: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smtClean="0"/>
              <a:t>bonjour"); </a:t>
            </a:r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Constantes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80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43606" y="754063"/>
            <a:ext cx="799306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Pour simplifier les choses une requête préparé est une requête dont les paramètres sont insérés dans la fonction lors de l’exécution.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Elle est effectuée en 2 étapes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Préparer la requête à l’aide de la méthode </a:t>
            </a:r>
            <a:r>
              <a:rPr lang="fr-FR" sz="20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prepare</a:t>
            </a:r>
            <a:r>
              <a:rPr lang="fr-FR" sz="20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Transmettre les paramètres dans un tableau et exécuter la requête préparée à l’aide de la méthode </a:t>
            </a:r>
            <a:r>
              <a:rPr lang="fr-FR" sz="20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execute</a:t>
            </a:r>
            <a:endParaRPr lang="fr-FR" sz="2000" dirty="0" smtClean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Les paramètres sont indiqués dans </a:t>
            </a:r>
            <a:r>
              <a:rPr lang="fr-FR" sz="20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l’ordre d’apparition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dans la requête préparée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Le contenu </a:t>
            </a:r>
            <a:r>
              <a:rPr lang="fr-FR" sz="2000" dirty="0" smtClean="0">
                <a:latin typeface="Garamond" panose="02020404030301010803" pitchFamily="18" charset="0"/>
              </a:rPr>
              <a:t>des variables est </a:t>
            </a:r>
            <a:r>
              <a:rPr lang="fr-FR" sz="2000" dirty="0">
                <a:latin typeface="Garamond" panose="02020404030301010803" pitchFamily="18" charset="0"/>
              </a:rPr>
              <a:t>automatiquement sécurisé pour prévenir les risques d'injection SQL</a:t>
            </a:r>
            <a:r>
              <a:rPr lang="fr-FR" sz="2000" dirty="0" smtClean="0">
                <a:latin typeface="Garamond" panose="02020404030301010803" pitchFamily="18" charset="0"/>
              </a:rPr>
              <a:t>.</a:t>
            </a:r>
            <a:endParaRPr lang="fr-FR" sz="20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Exemple :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= 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bdd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sz="2000" dirty="0" err="1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prepare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('SELECT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*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FROM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personne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WHERE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nom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= </a:t>
            </a:r>
            <a:r>
              <a:rPr lang="fr-FR" sz="20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?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 AND </a:t>
            </a:r>
            <a:r>
              <a:rPr lang="fr-FR" sz="20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&lt;= </a:t>
            </a:r>
            <a:r>
              <a:rPr lang="fr-FR" sz="2000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?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ORDER BY </a:t>
            </a:r>
            <a:r>
              <a:rPr lang="fr-FR" sz="20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cin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');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execute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array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sz="20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$nom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lang="fr-FR" sz="20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000" dirty="0" err="1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));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Requête préparée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81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772073"/>
            <a:ext cx="799306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Pour simplifier les choses une requête préparé est une requête dont les paramètres sont insérés dans la fonction lors de l’exécution.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Elle est effectuée en 2 étapes :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Préparer la requête à l’aide de la méthode </a:t>
            </a:r>
            <a:r>
              <a:rPr lang="fr-FR" sz="20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prepare</a:t>
            </a:r>
            <a:r>
              <a:rPr lang="fr-FR" sz="20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Transmettre les paramètres dans un tableau et exécuter la requête préparée à l’aide de la méthode </a:t>
            </a:r>
            <a:r>
              <a:rPr lang="fr-FR" sz="20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execute</a:t>
            </a:r>
            <a:endParaRPr lang="fr-FR" sz="2000" dirty="0" smtClean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Les paramètres sont indiqués dans </a:t>
            </a:r>
            <a:r>
              <a:rPr lang="fr-FR" sz="20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l’ordre d’apparition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dans la requête préparée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Le contenu </a:t>
            </a:r>
            <a:r>
              <a:rPr lang="fr-FR" sz="2000" dirty="0" smtClean="0">
                <a:latin typeface="Garamond" panose="02020404030301010803" pitchFamily="18" charset="0"/>
              </a:rPr>
              <a:t>des variables est </a:t>
            </a:r>
            <a:r>
              <a:rPr lang="fr-FR" sz="2000" dirty="0">
                <a:latin typeface="Garamond" panose="02020404030301010803" pitchFamily="18" charset="0"/>
              </a:rPr>
              <a:t>automatiquement sécurisé pour prévenir les risques d'injection SQL</a:t>
            </a:r>
            <a:r>
              <a:rPr lang="fr-FR" sz="2000" dirty="0" smtClean="0">
                <a:latin typeface="Garamond" panose="02020404030301010803" pitchFamily="18" charset="0"/>
              </a:rPr>
              <a:t>.</a:t>
            </a:r>
            <a:endParaRPr lang="fr-FR" sz="20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Exemple :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= 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bdd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sz="2000" dirty="0" err="1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prepare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('SELECT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*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FROM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personne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WHERE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nom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= </a:t>
            </a:r>
            <a:r>
              <a:rPr lang="fr-FR" sz="20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?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 AND </a:t>
            </a:r>
            <a:r>
              <a:rPr lang="fr-FR" sz="20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&lt;= </a:t>
            </a:r>
            <a:r>
              <a:rPr lang="fr-FR" sz="2000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?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ORDER BY </a:t>
            </a:r>
            <a:r>
              <a:rPr lang="fr-FR" sz="20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cin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');</a:t>
            </a:r>
          </a:p>
          <a:p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$nom=« test »;$</a:t>
            </a:r>
            <a:r>
              <a:rPr lang="fr-FR" sz="20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=« 10 »;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execute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array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sz="20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$nom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lang="fr-FR" sz="20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000" dirty="0" err="1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));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Requête préparée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82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1014954"/>
            <a:ext cx="79930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Requête paramétrable avec des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marqueurs nominatifs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de rendre la requête préparée plus lisible, ion peut remplacer les ? Par des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marqueurs nommés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Un marqueur nommé est un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nom précédé par « : 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 = $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bdd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sz="2400" dirty="0" err="1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prepare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('SELECT * FROM personne WHERE nom = 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:nom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AND 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 &lt;= 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  <a:r>
              <a:rPr lang="fr-FR" sz="2400" dirty="0" err="1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ORDER BY 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cin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');</a:t>
            </a:r>
          </a:p>
          <a:p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execute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sz="2400" dirty="0" err="1">
                <a:latin typeface="Garamond" panose="02020404030301010803" pitchFamily="18" charset="0"/>
                <a:cs typeface="Arial" panose="020B0604020202020204" pitchFamily="34" charset="0"/>
              </a:rPr>
              <a:t>array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(‘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nom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’=&gt;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$nom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lang="fr-FR" sz="2400" dirty="0" err="1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=&gt;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400" dirty="0" err="1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));</a:t>
            </a:r>
          </a:p>
          <a:p>
            <a:endParaRPr lang="fr-FR" sz="24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L’ordre des paramètres 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n’a plus d’importance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vu que nous utilisons des 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tableaux associatifs. </a:t>
            </a:r>
            <a:endParaRPr lang="fr-FR" sz="2400" dirty="0">
              <a:solidFill>
                <a:srgbClr val="00B05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Requête paramétrable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83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836712"/>
            <a:ext cx="79930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On peut aussi utiliser la méthode </a:t>
            </a:r>
            <a:r>
              <a:rPr lang="fr-FR" sz="20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bindValue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 qui prend en paramètres :      </a:t>
            </a:r>
            <a:r>
              <a:rPr lang="fr-FR" sz="20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1 -  rang de l’attribut si on n’utilise pas d’attribut nominatif sinon son nom</a:t>
            </a:r>
          </a:p>
          <a:p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     </a:t>
            </a:r>
            <a:r>
              <a:rPr lang="fr-FR" sz="20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2 -  Le contenu</a:t>
            </a:r>
          </a:p>
          <a:p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    </a:t>
            </a:r>
            <a:r>
              <a:rPr lang="fr-FR" sz="20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3 – Le type (PARAM_STR, PARAM_BOOL, PARAM_INT)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 smtClean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70C0"/>
                </a:solidFill>
                <a:latin typeface="Garamond" panose="02020404030301010803" pitchFamily="18" charset="0"/>
              </a:rPr>
              <a:t>PDO::PARAM_BOOL</a:t>
            </a:r>
            <a:r>
              <a:rPr lang="fr-FR" sz="2000" dirty="0">
                <a:latin typeface="Garamond" panose="02020404030301010803" pitchFamily="18" charset="0"/>
              </a:rPr>
              <a:t> </a:t>
            </a:r>
            <a:r>
              <a:rPr lang="fr-FR" sz="2000" dirty="0" smtClean="0">
                <a:latin typeface="Garamond" panose="02020404030301010803" pitchFamily="18" charset="0"/>
              </a:rPr>
              <a:t>Représente </a:t>
            </a:r>
            <a:r>
              <a:rPr lang="fr-FR" sz="2000" dirty="0">
                <a:latin typeface="Garamond" panose="02020404030301010803" pitchFamily="18" charset="0"/>
              </a:rPr>
              <a:t>le type de données </a:t>
            </a:r>
            <a:r>
              <a:rPr lang="fr-FR" sz="2000" dirty="0">
                <a:solidFill>
                  <a:srgbClr val="0070C0"/>
                </a:solidFill>
                <a:latin typeface="Garamond" panose="02020404030301010803" pitchFamily="18" charset="0"/>
              </a:rPr>
              <a:t>booléen</a:t>
            </a:r>
            <a:r>
              <a:rPr lang="fr-FR" sz="2000" dirty="0">
                <a:latin typeface="Garamond" panose="02020404030301010803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70C0"/>
                </a:solidFill>
                <a:latin typeface="Garamond" panose="02020404030301010803" pitchFamily="18" charset="0"/>
              </a:rPr>
              <a:t>PDO::PARAM_NULL</a:t>
            </a:r>
            <a:r>
              <a:rPr lang="fr-FR" sz="2000" dirty="0">
                <a:latin typeface="Garamond" panose="02020404030301010803" pitchFamily="18" charset="0"/>
              </a:rPr>
              <a:t> </a:t>
            </a:r>
            <a:r>
              <a:rPr lang="fr-FR" sz="2000" dirty="0" smtClean="0">
                <a:latin typeface="Garamond" panose="02020404030301010803" pitchFamily="18" charset="0"/>
              </a:rPr>
              <a:t>Représente </a:t>
            </a:r>
            <a:r>
              <a:rPr lang="fr-FR" sz="2000" dirty="0">
                <a:latin typeface="Garamond" panose="02020404030301010803" pitchFamily="18" charset="0"/>
              </a:rPr>
              <a:t>le type de données</a:t>
            </a:r>
            <a:r>
              <a:rPr lang="fr-FR" sz="2000" dirty="0">
                <a:solidFill>
                  <a:srgbClr val="0070C0"/>
                </a:solidFill>
                <a:latin typeface="Garamond" panose="02020404030301010803" pitchFamily="18" charset="0"/>
              </a:rPr>
              <a:t> NULL </a:t>
            </a:r>
            <a:r>
              <a:rPr lang="fr-FR" sz="2000" dirty="0">
                <a:latin typeface="Garamond" panose="02020404030301010803" pitchFamily="18" charset="0"/>
              </a:rPr>
              <a:t>SQL.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70C0"/>
                </a:solidFill>
                <a:latin typeface="Garamond" panose="02020404030301010803" pitchFamily="18" charset="0"/>
              </a:rPr>
              <a:t>PDO::PARAM_INT</a:t>
            </a:r>
            <a:r>
              <a:rPr lang="fr-FR" sz="2000" dirty="0">
                <a:latin typeface="Garamond" panose="02020404030301010803" pitchFamily="18" charset="0"/>
              </a:rPr>
              <a:t> </a:t>
            </a:r>
            <a:r>
              <a:rPr lang="fr-FR" sz="2000" dirty="0" smtClean="0">
                <a:latin typeface="Garamond" panose="02020404030301010803" pitchFamily="18" charset="0"/>
              </a:rPr>
              <a:t>Représente </a:t>
            </a:r>
            <a:r>
              <a:rPr lang="fr-FR" sz="2000" dirty="0">
                <a:latin typeface="Garamond" panose="02020404030301010803" pitchFamily="18" charset="0"/>
              </a:rPr>
              <a:t>le type de données </a:t>
            </a:r>
            <a:r>
              <a:rPr lang="fr-FR" sz="2000" dirty="0">
                <a:solidFill>
                  <a:srgbClr val="0070C0"/>
                </a:solidFill>
                <a:latin typeface="Garamond" panose="02020404030301010803" pitchFamily="18" charset="0"/>
              </a:rPr>
              <a:t>INTEGER</a:t>
            </a:r>
            <a:r>
              <a:rPr lang="fr-FR" sz="2000" dirty="0">
                <a:latin typeface="Garamond" panose="02020404030301010803" pitchFamily="18" charset="0"/>
              </a:rPr>
              <a:t> SQL.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70C0"/>
                </a:solidFill>
                <a:latin typeface="Garamond" panose="02020404030301010803" pitchFamily="18" charset="0"/>
              </a:rPr>
              <a:t>PDO::PARAM_STR</a:t>
            </a:r>
            <a:r>
              <a:rPr lang="fr-FR" sz="2000" dirty="0">
                <a:latin typeface="Garamond" panose="02020404030301010803" pitchFamily="18" charset="0"/>
              </a:rPr>
              <a:t> </a:t>
            </a:r>
            <a:r>
              <a:rPr lang="fr-FR" sz="2000" dirty="0" smtClean="0">
                <a:latin typeface="Garamond" panose="02020404030301010803" pitchFamily="18" charset="0"/>
              </a:rPr>
              <a:t>Représente </a:t>
            </a:r>
            <a:r>
              <a:rPr lang="fr-FR" sz="2000" dirty="0">
                <a:latin typeface="Garamond" panose="02020404030301010803" pitchFamily="18" charset="0"/>
              </a:rPr>
              <a:t>les types de données </a:t>
            </a:r>
            <a:r>
              <a:rPr lang="fr-FR" sz="2000" dirty="0">
                <a:solidFill>
                  <a:srgbClr val="0070C0"/>
                </a:solidFill>
                <a:latin typeface="Garamond" panose="02020404030301010803" pitchFamily="18" charset="0"/>
              </a:rPr>
              <a:t>CHAR, VARCHAR ou les autres types de données sous forme de chaîne </a:t>
            </a:r>
            <a:r>
              <a:rPr lang="fr-FR" sz="2000" dirty="0">
                <a:latin typeface="Garamond" panose="02020404030301010803" pitchFamily="18" charset="0"/>
              </a:rPr>
              <a:t>de caractères SQL.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</a:t>
            </a:r>
            <a:r>
              <a:rPr lang="fr-FR" sz="20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= 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bdd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sz="2000" dirty="0" err="1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prepare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('SELECT * FROM personne WHERE nom = </a:t>
            </a:r>
            <a:r>
              <a:rPr lang="fr-FR" sz="20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?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AND 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 &lt;= </a:t>
            </a:r>
            <a:r>
              <a:rPr lang="fr-FR" sz="20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?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ORDER 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BY 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cin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');</a:t>
            </a:r>
          </a:p>
          <a:p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alt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altLang="fr-FR" sz="2000" dirty="0" err="1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bindValue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altLang="fr-FR" sz="20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fr-FR" altLang="fr-FR" sz="2000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,"Aymen",</a:t>
            </a:r>
            <a:r>
              <a:rPr lang="fr-FR" altLang="fr-FR" sz="20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PDO::PARAM_STR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);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alt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altLang="fr-FR" sz="2000" dirty="0" err="1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bindValue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altLang="fr-FR" sz="20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lang="fr-FR" altLang="fr-FR" sz="2000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20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lang="fr-FR" altLang="fr-FR" sz="20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PDO::PARAM_INT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);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execute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();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Requête paramétrable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84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1014954"/>
            <a:ext cx="81329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de récupérer le nombre d’enregistrement retourné par la requête on utilise la méthode 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rowCount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:</a:t>
            </a:r>
            <a:endParaRPr lang="fr-FR" sz="2400" dirty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altLang="fr-FR" sz="24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</a:t>
            </a:r>
            <a:r>
              <a:rPr lang="fr-FR" altLang="fr-FR" sz="2400" dirty="0" err="1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req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=</a:t>
            </a:r>
            <a:r>
              <a:rPr lang="fr-FR" altLang="fr-FR" sz="24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"select </a:t>
            </a:r>
            <a:r>
              <a:rPr lang="fr-FR" altLang="fr-FR" sz="2400" i="1" dirty="0" smtClean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*</a:t>
            </a:r>
            <a:r>
              <a:rPr lang="fr-FR" altLang="fr-FR" sz="24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 err="1" smtClean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maTable</a:t>
            </a:r>
            <a:r>
              <a:rPr lang="fr-FR" altLang="fr-FR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</a:t>
            </a:r>
            <a:r>
              <a:rPr lang="fr-FR" altLang="fr-FR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4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</a:t>
            </a:r>
            <a:r>
              <a:rPr lang="fr-FR" altLang="fr-FR" sz="2400" dirty="0" err="1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rep</a:t>
            </a:r>
            <a:r>
              <a:rPr lang="fr-FR" altLang="fr-FR" sz="24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= </a:t>
            </a:r>
            <a:r>
              <a:rPr lang="fr-FR" altLang="fr-FR" sz="24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</a:t>
            </a:r>
            <a:r>
              <a:rPr lang="fr-FR" altLang="fr-FR" sz="2400" dirty="0" err="1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bdd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-&gt;</a:t>
            </a:r>
            <a:r>
              <a:rPr lang="fr-FR" altLang="fr-FR" sz="2400" dirty="0" err="1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query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</a:t>
            </a:r>
            <a:r>
              <a:rPr lang="fr-FR" altLang="fr-FR" sz="24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</a:t>
            </a:r>
            <a:r>
              <a:rPr lang="fr-FR" altLang="fr-FR" sz="2400" dirty="0" err="1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req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);</a:t>
            </a:r>
            <a:b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fr-FR" altLang="fr-FR" sz="24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echo</a:t>
            </a:r>
            <a:r>
              <a:rPr lang="fr-FR" altLang="fr-FR" sz="24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"le nombre d'enregistrements est :"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r>
              <a:rPr lang="fr-FR" altLang="fr-FR" sz="24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</a:t>
            </a:r>
            <a:r>
              <a:rPr lang="fr-FR" altLang="fr-FR" sz="2400" dirty="0" err="1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rep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-&gt;</a:t>
            </a:r>
            <a:r>
              <a:rPr lang="fr-FR" altLang="fr-FR" sz="2400" dirty="0" err="1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rowCount</a:t>
            </a:r>
            <a:r>
              <a:rPr lang="fr-FR" altLang="fr-FR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();</a:t>
            </a:r>
            <a:endParaRPr lang="fr-FR" sz="2400" dirty="0" smtClean="0">
              <a:solidFill>
                <a:srgbClr val="0070C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de récupérer l’id du dernier enregistrement, on utilise la méthode </a:t>
            </a:r>
            <a:r>
              <a:rPr lang="fr-FR" sz="2400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lastInsertedId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Remarque : Ca ne marche qu’après un INSERT.</a:t>
            </a: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altLang="fr-FR" sz="2400" b="1" dirty="0" err="1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echo</a:t>
            </a:r>
            <a:r>
              <a:rPr lang="fr-FR" altLang="fr-FR" sz="2400" b="1" dirty="0">
                <a:solidFill>
                  <a:srgbClr val="00008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"le dernier id est :"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r>
              <a:rPr lang="fr-FR" altLang="fr-FR" sz="2400" dirty="0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$</a:t>
            </a:r>
            <a:r>
              <a:rPr lang="fr-FR" altLang="fr-FR" sz="2400" dirty="0" err="1">
                <a:solidFill>
                  <a:srgbClr val="66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bdd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-&gt;</a:t>
            </a:r>
            <a:r>
              <a:rPr lang="fr-FR" altLang="fr-FR" sz="2400" dirty="0" err="1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lastInsertId</a:t>
            </a:r>
            <a:r>
              <a:rPr lang="fr-FR" altLang="fr-FR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().</a:t>
            </a:r>
            <a:r>
              <a:rPr lang="fr-FR" altLang="fr-FR" sz="2400" b="1" dirty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"&lt;</a:t>
            </a:r>
            <a:r>
              <a:rPr lang="fr-FR" altLang="fr-FR" sz="2400" b="1" dirty="0" err="1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br</a:t>
            </a:r>
            <a:r>
              <a:rPr lang="fr-FR" altLang="fr-FR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&gt;"</a:t>
            </a:r>
            <a:r>
              <a:rPr lang="fr-FR" altLang="fr-FR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endParaRPr lang="fr-FR" altLang="fr-FR" sz="2400" dirty="0">
              <a:latin typeface="Garamond" panose="02020404030301010803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Requête paramétrable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85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1014954"/>
            <a:ext cx="7993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d’ajouter, modifier et supprimer un enregistrement dans la Base de données PDO nous offre la méthode </a:t>
            </a:r>
            <a:r>
              <a:rPr lang="fr-FR" sz="2000" b="1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exec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Cette méthode prend en paramètre la requête à exécuter.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On peut utiliser la méthode prépare afin de préparer la requête à exécuter.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altLang="fr-FR" sz="2000" dirty="0">
                <a:latin typeface="Garamond" panose="02020404030301010803" pitchFamily="18" charset="0"/>
                <a:cs typeface="Courier New" panose="02070309020205020404" pitchFamily="49" charset="0"/>
              </a:rPr>
              <a:t>$</a:t>
            </a:r>
            <a:r>
              <a:rPr lang="fr-FR" alt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req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= $</a:t>
            </a:r>
            <a:r>
              <a:rPr lang="fr-FR" altLang="fr-FR" sz="2000" dirty="0" err="1">
                <a:latin typeface="Garamond" panose="02020404030301010803" pitchFamily="18" charset="0"/>
                <a:cs typeface="Arial" panose="020B0604020202020204" pitchFamily="34" charset="0"/>
              </a:rPr>
              <a:t>bdd</a:t>
            </a:r>
            <a:r>
              <a:rPr lang="fr-FR" alt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-&gt;</a:t>
            </a:r>
            <a:r>
              <a:rPr lang="fr-FR" altLang="fr-FR" sz="2000" b="1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prepare</a:t>
            </a:r>
            <a:r>
              <a:rPr lang="fr-FR" alt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(« La requête à préparer »)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  <a:cs typeface="Arial" panose="020B0604020202020204" pitchFamily="34" charset="0"/>
              </a:rPr>
              <a:t>Une fois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la requête préparée, on utilise la méthode </a:t>
            </a:r>
            <a:r>
              <a:rPr lang="fr-FR" sz="2000" b="1" dirty="0" err="1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execute</a:t>
            </a:r>
            <a:r>
              <a:rPr lang="fr-FR" sz="20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en lui passant un tableau associatif contenant la liste des paramètres.  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Ajout d’enregistrement BD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092" y="4740697"/>
            <a:ext cx="724200" cy="694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9" y="3933055"/>
            <a:ext cx="5969399" cy="2788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bdd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</a:t>
            </a:r>
            <a:r>
              <a:rPr lang="fr-FR" altLang="fr-F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matable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(`champ1`, `champ2`, `</a:t>
            </a:r>
            <a:r>
              <a:rPr lang="fr-FR" altLang="fr-F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champn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`) VALUES (:val1,:val2,:valn)"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'val1'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'val1'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'val2'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'val2'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fr-FR" altLang="fr-FR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86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1014954"/>
            <a:ext cx="79930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Même fonctionnement que l’ajout.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Requête update. 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Modification d’enregistrement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092" y="3660578"/>
            <a:ext cx="724200" cy="694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9" y="2852936"/>
            <a:ext cx="5969399" cy="3168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bdd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update 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matable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champ1=:val1, champ2= :val2, champ3= :champ3 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champ_condition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: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cnd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'val1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‘newval1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'val2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‘newval2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cnd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fr-FR" altLang="fr-F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valCnd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fr-FR" altLang="fr-FR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87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006474" y="1014954"/>
            <a:ext cx="79930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Même fonctionnement que la suppression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Requête </a:t>
            </a:r>
            <a:r>
              <a:rPr lang="fr-FR" sz="20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delete</a:t>
            </a:r>
            <a:r>
              <a:rPr lang="fr-FR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. </a:t>
            </a:r>
            <a:endParaRPr lang="fr-FR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Suppression d’enregistrement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092" y="3660578"/>
            <a:ext cx="724200" cy="694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9" y="2852936"/>
            <a:ext cx="5969399" cy="3168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bdd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matable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champ_condition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: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cnd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cnd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fr-FR" altLang="fr-F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valCnd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fr-FR" altLang="fr-FR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88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PHP Accès à la BD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947913" y="925513"/>
            <a:ext cx="79930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Pour pouvoir envoyer des fichiers dans un formulaire il faut ajouter </a:t>
            </a:r>
            <a:r>
              <a:rPr lang="fr-FR" altLang="fr-F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fr-FR" altLang="fr-F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2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multipart</a:t>
            </a:r>
            <a:r>
              <a:rPr lang="fr-FR" altLang="fr-FR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sz="2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fr-FR" altLang="fr-FR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r>
              <a:rPr lang="fr-FR" altLang="fr-FR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alt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dans la balise </a:t>
            </a:r>
            <a:r>
              <a:rPr lang="fr-FR" alt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form</a:t>
            </a:r>
            <a:r>
              <a:rPr lang="fr-FR" alt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  <a:endParaRPr lang="fr-FR" alt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Afin de récupérer les propriétés du fichier à uploader, on utilise la variable globale $_FILES au lieu de $_POST ou $_GET. Cette variable offre plusieurs informations sur le fichier dont l’information concernant son emplacement.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Pour copier un fichier dans le serveur on utilise la fonction copy qui prend en paramètre le chemin source suivi de la destination.</a:t>
            </a: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816498" y="3017267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3200" b="1" dirty="0" smtClean="0">
                <a:solidFill>
                  <a:schemeClr val="bg1"/>
                </a:solidFill>
              </a:rPr>
              <a:t>Gestion des fichiers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89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4000" b="1" dirty="0" smtClean="0"/>
              <a:t>Quelques </a:t>
            </a:r>
            <a:r>
              <a:rPr lang="fr-FR" sz="4000" b="1" dirty="0"/>
              <a:t>nouveautés de PHP7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46373" y="1052736"/>
            <a:ext cx="7993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Le passage de PHP5 à PHP7 est plus concentré sur le noyau de PHP et ces performances.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Une augmentation de performance est annoncé entre 20 et 70%</a:t>
            </a:r>
            <a:endParaRPr lang="fr-FR" altLang="fr-FR" sz="4800" dirty="0">
              <a:latin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959733" y="3359979"/>
            <a:ext cx="4959350" cy="76034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3200" b="1" dirty="0" smtClean="0">
                <a:solidFill>
                  <a:schemeClr val="bg1"/>
                </a:solidFill>
              </a:rPr>
              <a:t>PHP7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9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Fonctionnalités de base de PHP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076645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Une variable en PHP est représentée </a:t>
            </a:r>
            <a:r>
              <a:rPr lang="fr-FR" dirty="0"/>
              <a:t>par un signe dollar </a:t>
            </a:r>
            <a:r>
              <a:rPr lang="fr-FR" dirty="0">
                <a:solidFill>
                  <a:srgbClr val="00B050"/>
                </a:solidFill>
              </a:rPr>
              <a:t>"$"</a:t>
            </a:r>
            <a:r>
              <a:rPr lang="fr-FR" dirty="0"/>
              <a:t> suivi du </a:t>
            </a:r>
            <a:r>
              <a:rPr lang="fr-FR" dirty="0">
                <a:solidFill>
                  <a:srgbClr val="00B050"/>
                </a:solidFill>
              </a:rPr>
              <a:t>nom de la variable</a:t>
            </a:r>
            <a:r>
              <a:rPr lang="fr-FR" dirty="0"/>
              <a:t>. Le nom est </a:t>
            </a:r>
            <a:r>
              <a:rPr lang="fr-FR" dirty="0">
                <a:solidFill>
                  <a:srgbClr val="00B050"/>
                </a:solidFill>
              </a:rPr>
              <a:t>sensible à la casse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Une </a:t>
            </a:r>
            <a:r>
              <a:rPr lang="fr-FR" dirty="0" smtClean="0">
                <a:solidFill>
                  <a:srgbClr val="00B050"/>
                </a:solidFill>
              </a:rPr>
              <a:t>variable dynamique </a:t>
            </a:r>
            <a:r>
              <a:rPr lang="fr-FR" dirty="0" smtClean="0"/>
              <a:t>est une variable qui permet d’avoir un </a:t>
            </a:r>
            <a:r>
              <a:rPr lang="fr-FR" dirty="0" smtClean="0">
                <a:solidFill>
                  <a:srgbClr val="00B050"/>
                </a:solidFill>
              </a:rPr>
              <a:t>nom dynamique d’une variable.</a:t>
            </a:r>
            <a:r>
              <a:rPr lang="fr-FR" dirty="0" smtClean="0"/>
              <a:t> Elle </a:t>
            </a:r>
            <a:r>
              <a:rPr lang="fr-FR" dirty="0"/>
              <a:t>prend la valeur d'une variable et l'utilise comme nom d'une autre variable.</a:t>
            </a:r>
            <a:r>
              <a:rPr lang="fr-F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Pour déclarer une variable dynamique on utilise </a:t>
            </a:r>
            <a:r>
              <a:rPr lang="fr-FR" dirty="0" smtClean="0">
                <a:solidFill>
                  <a:srgbClr val="00B050"/>
                </a:solidFill>
              </a:rPr>
              <a:t>$$.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Exemple :</a:t>
            </a:r>
          </a:p>
          <a:p>
            <a:r>
              <a:rPr lang="fr-FR" dirty="0" smtClean="0"/>
              <a:t>$</a:t>
            </a:r>
            <a:r>
              <a:rPr lang="fr-FR" dirty="0" err="1" smtClean="0"/>
              <a:t>ndv</a:t>
            </a:r>
            <a:r>
              <a:rPr lang="fr-FR" dirty="0"/>
              <a:t> = </a:t>
            </a:r>
            <a:r>
              <a:rPr lang="fr-FR" dirty="0" smtClean="0"/>
              <a:t>‘</a:t>
            </a:r>
            <a:r>
              <a:rPr lang="fr-FR" dirty="0" err="1" smtClean="0"/>
              <a:t>varDyn</a:t>
            </a:r>
            <a:r>
              <a:rPr lang="fr-FR" dirty="0" smtClean="0"/>
              <a:t>'</a:t>
            </a:r>
            <a:endParaRPr lang="fr-FR" dirty="0"/>
          </a:p>
          <a:p>
            <a:r>
              <a:rPr lang="fr-FR" dirty="0" smtClean="0"/>
              <a:t>$$</a:t>
            </a:r>
            <a:r>
              <a:rPr lang="fr-FR" dirty="0" err="1" smtClean="0"/>
              <a:t>ndv</a:t>
            </a:r>
            <a:r>
              <a:rPr lang="fr-FR" dirty="0"/>
              <a:t> = </a:t>
            </a:r>
            <a:r>
              <a:rPr lang="fr-FR" dirty="0" smtClean="0"/>
              <a:t>‘</a:t>
            </a:r>
            <a:r>
              <a:rPr lang="fr-FR" dirty="0" err="1" smtClean="0"/>
              <a:t>contenuVarDyn</a:t>
            </a:r>
            <a:r>
              <a:rPr lang="fr-FR" dirty="0" smtClean="0"/>
              <a:t>';</a:t>
            </a:r>
          </a:p>
          <a:p>
            <a:endParaRPr lang="fr-FR" dirty="0"/>
          </a:p>
          <a:p>
            <a:r>
              <a:rPr lang="fr-FR" dirty="0" smtClean="0"/>
              <a:t>Quels sont les variables présentes dans ce script ?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2" y="0"/>
            <a:ext cx="905185" cy="687967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1999" y="3267076"/>
            <a:ext cx="4959350" cy="549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</a:rPr>
              <a:t>Les Variables</a:t>
            </a:r>
            <a:endParaRPr lang="fr-FR" dirty="0" smtClean="0">
              <a:solidFill>
                <a:schemeClr val="bg1"/>
              </a:solidFill>
            </a:endParaRPr>
          </a:p>
          <a:p>
            <a:pPr marL="0" lvl="1" fontAlgn="auto">
              <a:spcAft>
                <a:spcPts val="0"/>
              </a:spcAft>
              <a:defRPr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59632" y="515139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nous avons deux variables </a:t>
            </a:r>
            <a:r>
              <a:rPr lang="fr-FR" dirty="0">
                <a:solidFill>
                  <a:srgbClr val="00B050"/>
                </a:solidFill>
              </a:rPr>
              <a:t>$</a:t>
            </a:r>
            <a:r>
              <a:rPr lang="fr-FR" dirty="0" err="1">
                <a:solidFill>
                  <a:srgbClr val="00B050"/>
                </a:solidFill>
              </a:rPr>
              <a:t>ndv</a:t>
            </a:r>
            <a:r>
              <a:rPr lang="fr-FR" dirty="0"/>
              <a:t> qui contient la chaine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varDyn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/>
              <a:t>et </a:t>
            </a:r>
            <a:r>
              <a:rPr lang="fr-FR" dirty="0">
                <a:solidFill>
                  <a:srgbClr val="00B050"/>
                </a:solidFill>
              </a:rPr>
              <a:t>$</a:t>
            </a:r>
            <a:r>
              <a:rPr lang="fr-FR" dirty="0" err="1">
                <a:solidFill>
                  <a:srgbClr val="00B050"/>
                </a:solidFill>
              </a:rPr>
              <a:t>varDyn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qui contient la chaine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contenuVarDyn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41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90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4000" b="1" dirty="0" smtClean="0"/>
              <a:t>Quelques </a:t>
            </a:r>
            <a:r>
              <a:rPr lang="fr-FR" sz="4000" b="1" dirty="0"/>
              <a:t>nouveautés de PHP7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47913" y="925513"/>
            <a:ext cx="799306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Dans PHP 5 on pouvant forcer le type uniquement pour les interfaces, classes et tableau.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La nouvelle version de PHP généralise ca pour les types scalaires.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Exemple :  </a:t>
            </a:r>
          </a:p>
          <a:p>
            <a:r>
              <a:rPr lang="fr-FR" altLang="fr-FR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public</a:t>
            </a:r>
            <a:r>
              <a:rPr lang="fr-FR" altLang="fr-FR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function</a:t>
            </a:r>
            <a:r>
              <a:rPr lang="fr-FR" alt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getPersonnesParAge</a:t>
            </a:r>
            <a:r>
              <a:rPr lang="fr-FR" altLang="fr-FR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(Personne </a:t>
            </a:r>
            <a:r>
              <a:rPr lang="fr-FR" altLang="fr-FR" sz="2400" dirty="0">
                <a:solidFill>
                  <a:srgbClr val="99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2400" dirty="0" smtClean="0">
                <a:solidFill>
                  <a:srgbClr val="99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altLang="fr-FR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dirty="0" smtClean="0">
                <a:solidFill>
                  <a:srgbClr val="99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2400" dirty="0" err="1" smtClean="0">
                <a:solidFill>
                  <a:srgbClr val="99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altLang="fr-FR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2400" dirty="0" smtClean="0"/>
              <a:t> </a:t>
            </a:r>
            <a:endParaRPr lang="fr-FR" altLang="fr-FR" sz="4800" dirty="0">
              <a:latin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2000" y="3215703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3200" b="1" dirty="0" smtClean="0">
                <a:solidFill>
                  <a:schemeClr val="bg1"/>
                </a:solidFill>
              </a:rPr>
              <a:t>Forçage du type des paramètres d’une fonction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91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4000" b="1" dirty="0"/>
              <a:t>Quelques nouveautés de PHP7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47913" y="925513"/>
            <a:ext cx="7993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Récupérer un tableau d’arguments avec une nouvelle méthodes et en forçant le type avec la syntaxe suivante : </a:t>
            </a:r>
            <a:r>
              <a:rPr lang="fr-FR" sz="2400" dirty="0" smtClean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type </a:t>
            </a:r>
            <a:r>
              <a:rPr lang="fr-FR" sz="2400" dirty="0" smtClean="0">
                <a:solidFill>
                  <a:srgbClr val="0070C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…</a:t>
            </a:r>
            <a:r>
              <a:rPr lang="fr-FR" sz="2400" dirty="0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$</a:t>
            </a:r>
            <a:r>
              <a:rPr lang="fr-FR" sz="2400" dirty="0" err="1" smtClean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maVar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Exemple</a:t>
            </a:r>
            <a:endParaRPr lang="fr-FR" alt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altLang="fr-FR" sz="4800" dirty="0">
              <a:latin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2000" y="3215703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dirty="0" smtClean="0">
                <a:solidFill>
                  <a:schemeClr val="bg1"/>
                </a:solidFill>
              </a:rPr>
              <a:t>Récupérer les paramètres d’une fonction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8400" y="2901788"/>
            <a:ext cx="320878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prodOfInteger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0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34599" y="4352786"/>
            <a:ext cx="3456384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var_dump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prodOfInteger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'11'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1.35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/>
              <a:t>Fatal error</a:t>
            </a:r>
            <a:r>
              <a:rPr lang="en-US" dirty="0"/>
              <a:t>: Uncaught </a:t>
            </a:r>
            <a:r>
              <a:rPr lang="en-US" dirty="0" err="1"/>
              <a:t>TypeError</a:t>
            </a:r>
            <a:r>
              <a:rPr lang="en-US" dirty="0"/>
              <a:t>: Argument 1 passed to </a:t>
            </a:r>
            <a:r>
              <a:rPr lang="en-US" dirty="0" err="1"/>
              <a:t>prodOfInteger</a:t>
            </a:r>
            <a:r>
              <a:rPr lang="en-US" dirty="0"/>
              <a:t>() must be of the type integer, string given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53460" y="4373721"/>
            <a:ext cx="322795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var_dump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prodOfInteger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'11'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1.35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dirty="0" err="1"/>
              <a:t>int</a:t>
            </a:r>
            <a:r>
              <a:rPr lang="fr-FR" dirty="0"/>
              <a:t>(22)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92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4000" b="1" dirty="0"/>
              <a:t>Quelques nouveautés de PHP7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47913" y="925513"/>
            <a:ext cx="7993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PHP 7 permet de préciser le type de retour d’une fonction </a:t>
            </a:r>
            <a:endParaRPr lang="fr-FR" alt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altLang="fr-FR" sz="4800" dirty="0">
              <a:latin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2000" y="3215703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3200" b="1" dirty="0" smtClean="0">
                <a:solidFill>
                  <a:schemeClr val="bg1"/>
                </a:solidFill>
              </a:rPr>
              <a:t>Type de retour d’une fonction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8400" y="2901788"/>
            <a:ext cx="364564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prodOfInteger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0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93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4000" b="1" dirty="0"/>
              <a:t>Quelques nouveautés de PHP7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47913" y="925513"/>
            <a:ext cx="7993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PHP 7 a ajouté ?? Pour créer un raccourci à l’utilisation de l’opérateur ternaire combiné à </a:t>
            </a:r>
            <a:r>
              <a:rPr lang="fr-FR" sz="2400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isset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. </a:t>
            </a:r>
          </a:p>
          <a:p>
            <a:r>
              <a:rPr lang="fr-FR" alt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Exemple</a:t>
            </a:r>
            <a:endParaRPr lang="fr-FR" alt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altLang="fr-FR" sz="4800" dirty="0">
              <a:latin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2000" y="3215703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3200" b="1" dirty="0" smtClean="0">
                <a:solidFill>
                  <a:schemeClr val="bg1"/>
                </a:solidFill>
              </a:rPr>
              <a:t>Nouvel operateur pour la gestion avec </a:t>
            </a:r>
            <a:r>
              <a:rPr lang="fr-FR" sz="3200" b="1" dirty="0" err="1" smtClean="0">
                <a:solidFill>
                  <a:schemeClr val="bg1"/>
                </a:solidFill>
              </a:rPr>
              <a:t>isset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8798" y="3209273"/>
            <a:ext cx="803769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//Ancienne version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$personne 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fr-FR" altLang="fr-F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000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fr-FR" altLang="fr-F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fr-FR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‘personne'</a:t>
            </a:r>
            <a:r>
              <a:rPr lang="fr-FR" altLang="fr-F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fr-FR" altLang="fr-FR" sz="1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fr-FR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‘personne'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altLang="fr-F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altLang="fr-F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//Nouvelle version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$personne 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fr-FR" altLang="fr-FR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‘personne</a:t>
            </a:r>
            <a:r>
              <a:rPr lang="fr-FR" altLang="fr-FR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?? </a:t>
            </a:r>
            <a:r>
              <a:rPr lang="fr-FR" altLang="fr-FR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//Encore plus fort</a:t>
            </a:r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$personne </a:t>
            </a:r>
            <a:r>
              <a:rPr lang="fr-FR" alt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6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fr-FR" alt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fr-FR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‘personne'</a:t>
            </a:r>
            <a:r>
              <a:rPr lang="fr-FR" alt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?? </a:t>
            </a:r>
            <a:r>
              <a:rPr lang="fr-FR" altLang="fr-FR" sz="1600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  <a:r>
              <a:rPr lang="fr-FR" alt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fr-FR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‘personne'</a:t>
            </a:r>
            <a:r>
              <a:rPr lang="fr-FR" alt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?? </a:t>
            </a:r>
            <a:r>
              <a:rPr lang="fr-FR" altLang="fr-FR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alt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94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4000" b="1" dirty="0"/>
              <a:t>Quelques nouveautés de PHP7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47913" y="925513"/>
            <a:ext cx="79930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PHP 7 a ajouté l’opérateur &lt;=&gt; afin de faciliter la comparaison entre deux expression. Il retourne 0 en cas d’égalité -1 si le premier est inférieur et 1 sinon. </a:t>
            </a:r>
          </a:p>
          <a:p>
            <a:r>
              <a:rPr lang="fr-FR" alt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Exemple</a:t>
            </a:r>
            <a:endParaRPr lang="fr-FR" alt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altLang="fr-FR" sz="4800" dirty="0">
              <a:latin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2032000" y="3215703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3200" b="1" dirty="0" smtClean="0">
                <a:solidFill>
                  <a:schemeClr val="bg1"/>
                </a:solidFill>
              </a:rPr>
              <a:t>L’opérateur </a:t>
            </a:r>
            <a:r>
              <a:rPr lang="fr-FR" sz="3200" b="1" dirty="0" err="1" smtClean="0">
                <a:solidFill>
                  <a:schemeClr val="bg1"/>
                </a:solidFill>
              </a:rPr>
              <a:t>spaceship</a:t>
            </a:r>
            <a:r>
              <a:rPr lang="fr-FR" sz="3200" b="1" dirty="0" smtClean="0">
                <a:solidFill>
                  <a:schemeClr val="bg1"/>
                </a:solidFill>
              </a:rPr>
              <a:t> &lt;=&gt;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8798" y="3747881"/>
            <a:ext cx="803769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 = 7;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dirty="0">
              <a:solidFill>
                <a:srgbClr val="6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altLang="fr-FR" sz="1000" dirty="0" err="1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altLang="fr-FR" sz="1000" dirty="0" smtClean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$a&lt;=&gt;$b; // affichera -1</a:t>
            </a:r>
            <a:endParaRPr lang="fr-FR" alt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0E2-42D5-408B-B840-7465BC56F992}" type="slidenum">
              <a:rPr lang="fr-FR"/>
              <a:pPr/>
              <a:t>95</a:t>
            </a:fld>
            <a:endParaRPr lang="fr-FR"/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266700" y="2686052"/>
            <a:ext cx="65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règle</a:t>
            </a:r>
          </a:p>
          <a:p>
            <a:r>
              <a:rPr lang="fr-FR"/>
              <a:t>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763" y="692150"/>
            <a:ext cx="904876" cy="6165850"/>
          </a:xfrm>
          <a:prstGeom prst="rect">
            <a:avLst/>
          </a:prstGeom>
          <a:solidFill>
            <a:srgbClr val="6A8BAB"/>
          </a:solidFill>
          <a:ln>
            <a:solidFill>
              <a:srgbClr val="6A8B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-5072" y="0"/>
            <a:ext cx="9144508" cy="692696"/>
          </a:xfrm>
          <a:prstGeom prst="rect">
            <a:avLst/>
          </a:prstGeom>
          <a:solidFill>
            <a:srgbClr val="CCDCEA"/>
          </a:solidFill>
          <a:ln>
            <a:solidFill>
              <a:srgbClr val="CCD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Titre 8"/>
          <p:cNvSpPr txBox="1">
            <a:spLocks/>
          </p:cNvSpPr>
          <p:nvPr/>
        </p:nvSpPr>
        <p:spPr>
          <a:xfrm>
            <a:off x="1006475" y="79377"/>
            <a:ext cx="7993063" cy="57626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4000" b="1" dirty="0"/>
              <a:t>Quelques nouveautés de PHP7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47913" y="925513"/>
            <a:ext cx="799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PHP 7 supporte aussi les classes anonymes avec la syntaxe </a:t>
            </a:r>
            <a:r>
              <a:rPr lang="fr-FR" altLang="fr-F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altLang="fr-FR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altLang="fr-FR" sz="2400" dirty="0">
                <a:latin typeface="Garamond" panose="02020404030301010803" pitchFamily="18" charset="0"/>
                <a:cs typeface="Arial" panose="020B0604020202020204" pitchFamily="34" charset="0"/>
              </a:rPr>
              <a:t>. Ceci est </a:t>
            </a:r>
            <a:r>
              <a:rPr lang="fr-FR" alt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utilisé pour ne pas créer des classes dont la fréquence d’utilisation est très faible.  </a:t>
            </a:r>
            <a:r>
              <a:rPr lang="fr-FR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endParaRPr lang="fr-FR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70" y="-10681"/>
            <a:ext cx="940508" cy="702832"/>
          </a:xfrm>
          <a:prstGeom prst="rect">
            <a:avLst/>
          </a:prstGeom>
        </p:spPr>
      </p:pic>
      <p:sp>
        <p:nvSpPr>
          <p:cNvPr id="10" name="Sous-titre 7"/>
          <p:cNvSpPr txBox="1">
            <a:spLocks/>
          </p:cNvSpPr>
          <p:nvPr/>
        </p:nvSpPr>
        <p:spPr>
          <a:xfrm rot="16200000" flipH="1">
            <a:off x="-1787700" y="3220505"/>
            <a:ext cx="4959350" cy="10488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3200" b="1" dirty="0" smtClean="0">
                <a:solidFill>
                  <a:schemeClr val="bg1"/>
                </a:solidFill>
              </a:rPr>
              <a:t>Les classes anonymes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68091" y="2190453"/>
            <a:ext cx="561134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log(string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class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log(string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var_dump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getLogger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2808" y="6352143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http://php.net/manual/fr/migration70.new-features.php</a:t>
            </a:r>
          </a:p>
        </p:txBody>
      </p:sp>
    </p:spTree>
    <p:extLst>
      <p:ext uri="{BB962C8B-B14F-4D97-AF65-F5344CB8AC3E}">
        <p14:creationId xmlns:p14="http://schemas.microsoft.com/office/powerpoint/2010/main" val="3109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5229</Words>
  <Application>Microsoft Office PowerPoint</Application>
  <PresentationFormat>Affichage à l'écran (4:3)</PresentationFormat>
  <Paragraphs>1468</Paragraphs>
  <Slides>95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95</vt:i4>
      </vt:variant>
    </vt:vector>
  </HeadingPairs>
  <TitlesOfParts>
    <vt:vector size="106" baseType="lpstr">
      <vt:lpstr>Arial</vt:lpstr>
      <vt:lpstr>Arial Rounded MT Bold</vt:lpstr>
      <vt:lpstr>Arial Unicode MS</vt:lpstr>
      <vt:lpstr>Book Antiqua</vt:lpstr>
      <vt:lpstr>Calibri</vt:lpstr>
      <vt:lpstr>Courier New</vt:lpstr>
      <vt:lpstr>Garamond</vt:lpstr>
      <vt:lpstr>Symbol</vt:lpstr>
      <vt:lpstr>Times New Roman</vt:lpstr>
      <vt:lpstr>Wingdings</vt:lpstr>
      <vt:lpstr>Thème Office</vt:lpstr>
      <vt:lpstr>Partie  4 : PHP 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 2 : CSS 3</dc:title>
  <dc:creator>Nidhal Cherif</dc:creator>
  <cp:lastModifiedBy>aymen</cp:lastModifiedBy>
  <cp:revision>437</cp:revision>
  <cp:lastPrinted>2017-11-13T11:01:52Z</cp:lastPrinted>
  <dcterms:created xsi:type="dcterms:W3CDTF">2012-12-12T11:32:48Z</dcterms:created>
  <dcterms:modified xsi:type="dcterms:W3CDTF">2019-09-28T08:15:59Z</dcterms:modified>
</cp:coreProperties>
</file>