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4" r:id="rId7"/>
    <p:sldId id="265" r:id="rId8"/>
    <p:sldId id="282" r:id="rId9"/>
    <p:sldId id="283" r:id="rId10"/>
    <p:sldId id="284" r:id="rId11"/>
    <p:sldId id="263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02843-F624-6FAE-7067-032BF1142EC7}" v="182" dt="2024-07-19T16:36:58.112"/>
    <p1510:client id="{A717D141-8B4E-2928-3D84-A7241CD0E2AD}" v="889" dt="2024-07-19T12:52:3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 Light"/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 Light"/>
            </a:rPr>
            <a:t>DATA PREPARATION</a:t>
          </a:r>
          <a:endParaRPr lang="en-US" dirty="0">
            <a:solidFill>
              <a:schemeClr val="bg1"/>
            </a:solidFill>
          </a:endParaRP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 Light"/>
            </a:rPr>
            <a:t>DASHBOARD FEATURES</a:t>
          </a:r>
          <a:endParaRPr lang="en-US" dirty="0">
            <a:solidFill>
              <a:schemeClr val="bg1"/>
            </a:solidFill>
          </a:endParaRP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 Light"/>
            </a:rPr>
            <a:t>KEY INSIGHTS</a:t>
          </a:r>
          <a:endParaRPr lang="en-US" dirty="0">
            <a:solidFill>
              <a:schemeClr val="bg1"/>
            </a:solidFill>
          </a:endParaRP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alibri Light"/>
            </a:rPr>
            <a:t>RECOMMENDATIONS</a:t>
          </a:r>
          <a:endParaRPr lang="en-US" dirty="0">
            <a:solidFill>
              <a:schemeClr val="bg1"/>
            </a:solidFill>
          </a:endParaRP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BE6C4974-175D-4A17-BD13-74D93F521BA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/>
            </a:rPr>
            <a:t>CONCLUSION</a:t>
          </a:r>
        </a:p>
      </dgm:t>
    </dgm:pt>
    <dgm:pt modelId="{81891ED3-FD36-4B28-9B50-4ED13B4E49A8}" type="parTrans" cxnId="{E1998A3D-B384-44EC-9299-E25E0AB884ED}">
      <dgm:prSet/>
      <dgm:spPr/>
    </dgm:pt>
    <dgm:pt modelId="{89ACAA7B-E3D0-4AD8-A707-7E94838C94EB}" type="sibTrans" cxnId="{E1998A3D-B384-44EC-9299-E25E0AB884ED}">
      <dgm:prSet/>
      <dgm:spPr/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6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6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6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6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6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6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6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6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6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6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6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6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6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6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6">
        <dgm:presLayoutVars>
          <dgm:chMax val="0"/>
          <dgm:chPref val="0"/>
        </dgm:presLayoutVars>
      </dgm:prSet>
      <dgm:spPr/>
    </dgm:pt>
    <dgm:pt modelId="{5929F755-92CC-48E7-9A08-B6B966E61FEB}" type="pres">
      <dgm:prSet presAssocID="{E866DA3A-B427-429E-A892-4812B432ED79}" presName="sibTrans" presStyleCnt="0"/>
      <dgm:spPr/>
    </dgm:pt>
    <dgm:pt modelId="{818AF3C2-E63F-45E7-8FF8-F2496EE7ABFA}" type="pres">
      <dgm:prSet presAssocID="{BE6C4974-175D-4A17-BD13-74D93F521BA6}" presName="compNode" presStyleCnt="0"/>
      <dgm:spPr/>
    </dgm:pt>
    <dgm:pt modelId="{352BB975-F411-40D8-9BB8-FA3BBF548657}" type="pres">
      <dgm:prSet presAssocID="{BE6C4974-175D-4A17-BD13-74D93F521BA6}" presName="bgRect" presStyleLbl="bgShp" presStyleIdx="5" presStyleCnt="6"/>
      <dgm:spPr/>
    </dgm:pt>
    <dgm:pt modelId="{044445F9-39C8-4C99-981D-53A200138988}" type="pres">
      <dgm:prSet presAssocID="{BE6C4974-175D-4A17-BD13-74D93F521BA6}" presName="iconRect" presStyleLbl="node1" presStyleIdx="5" presStyleCnt="6"/>
      <dgm:spPr/>
    </dgm:pt>
    <dgm:pt modelId="{D6F28B1F-49DE-45E6-BDF7-72DAC5439B14}" type="pres">
      <dgm:prSet presAssocID="{BE6C4974-175D-4A17-BD13-74D93F521BA6}" presName="spaceRect" presStyleCnt="0"/>
      <dgm:spPr/>
    </dgm:pt>
    <dgm:pt modelId="{E324CC43-78BB-450B-B31A-7F69272AB888}" type="pres">
      <dgm:prSet presAssocID="{BE6C4974-175D-4A17-BD13-74D93F521BA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37F4C538-11AF-488B-84EF-6AA2634FE12B}" type="presOf" srcId="{2B87ECDB-C552-42F6-9B52-6548A18B206B}" destId="{AC018808-9CEA-4C61-8875-3E922AA167D7}" srcOrd="0" destOrd="0" presId="urn:microsoft.com/office/officeart/2018/2/layout/IconVerticalSolidList"/>
    <dgm:cxn modelId="{F6F6A639-A8BB-47D8-BB0C-2AA2968B4466}" type="presOf" srcId="{BE6C4974-175D-4A17-BD13-74D93F521BA6}" destId="{E324CC43-78BB-450B-B31A-7F69272AB888}" srcOrd="0" destOrd="0" presId="urn:microsoft.com/office/officeart/2018/2/layout/IconVerticalSolidList"/>
    <dgm:cxn modelId="{E1998A3D-B384-44EC-9299-E25E0AB884ED}" srcId="{162F69A6-0780-49EA-A6A8-3965C12489B2}" destId="{BE6C4974-175D-4A17-BD13-74D93F521BA6}" srcOrd="5" destOrd="0" parTransId="{81891ED3-FD36-4B28-9B50-4ED13B4E49A8}" sibTransId="{89ACAA7B-E3D0-4AD8-A707-7E94838C94EB}"/>
    <dgm:cxn modelId="{0B2B6577-E292-4DE6-A63E-450AE75445DA}" type="presOf" srcId="{419DF63C-9792-4EF5-9125-1EEF4D07C33F}" destId="{8409F791-340A-4625-9294-3E680D66DB63}" srcOrd="0" destOrd="0" presId="urn:microsoft.com/office/officeart/2018/2/layout/IconVerticalSolidList"/>
    <dgm:cxn modelId="{4A0F0383-EF50-495F-AB93-DDE5456BE363}" type="presOf" srcId="{F4A56385-3827-49D1-B533-953BA75136B7}" destId="{9260EF14-C09B-4543-88B7-7F45704CBA36}" srcOrd="0" destOrd="0" presId="urn:microsoft.com/office/officeart/2018/2/layout/IconVerticalSolidList"/>
    <dgm:cxn modelId="{0A440585-9061-4933-8EF7-2E326D3281F5}" type="presOf" srcId="{30269CC2-8DD6-4402-82F3-18F164A732FF}" destId="{F113ED77-1650-49A8-987A-A13C2A50CEA5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1B273EE3-413E-49D3-B9A4-141F77AFE1B1}" type="presOf" srcId="{1B1E513F-BEB7-483A-8F12-A8210AEF19E9}" destId="{3CBA7321-E2AC-48FD-B351-CE3C9A4CE924}" srcOrd="0" destOrd="0" presId="urn:microsoft.com/office/officeart/2018/2/layout/IconVerticalSolidList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7960911D-0DF5-4C8A-A86B-2AF2AA0824E1}" type="presParOf" srcId="{05261D3E-3CC7-4C85-9E09-D67FC777908C}" destId="{25C6FE9B-AED9-47D9-807F-76A517615FC1}" srcOrd="0" destOrd="0" presId="urn:microsoft.com/office/officeart/2018/2/layout/IconVerticalSolidList"/>
    <dgm:cxn modelId="{2078C644-43FC-4EEC-8555-E9CE6DEC0F5F}" type="presParOf" srcId="{25C6FE9B-AED9-47D9-807F-76A517615FC1}" destId="{99698387-9DF3-4127-A7DE-FCE3F05A3470}" srcOrd="0" destOrd="0" presId="urn:microsoft.com/office/officeart/2018/2/layout/IconVerticalSolidList"/>
    <dgm:cxn modelId="{ED696618-2E16-4303-A938-1258856E9357}" type="presParOf" srcId="{25C6FE9B-AED9-47D9-807F-76A517615FC1}" destId="{B52E1101-E263-4511-8D8F-5A215C912C41}" srcOrd="1" destOrd="0" presId="urn:microsoft.com/office/officeart/2018/2/layout/IconVerticalSolidList"/>
    <dgm:cxn modelId="{3D9E7F7A-E94A-4357-9789-56187D9F2408}" type="presParOf" srcId="{25C6FE9B-AED9-47D9-807F-76A517615FC1}" destId="{18EFBBAF-BD9F-4030-B8A4-57CCEB350921}" srcOrd="2" destOrd="0" presId="urn:microsoft.com/office/officeart/2018/2/layout/IconVerticalSolidList"/>
    <dgm:cxn modelId="{274D4266-7A4D-40B0-B6C3-ED8DBA3CBECE}" type="presParOf" srcId="{25C6FE9B-AED9-47D9-807F-76A517615FC1}" destId="{F113ED77-1650-49A8-987A-A13C2A50CEA5}" srcOrd="3" destOrd="0" presId="urn:microsoft.com/office/officeart/2018/2/layout/IconVerticalSolidList"/>
    <dgm:cxn modelId="{0FC187CC-5770-46B8-B231-E1E214E33BED}" type="presParOf" srcId="{05261D3E-3CC7-4C85-9E09-D67FC777908C}" destId="{084D1940-F8FF-48AA-A0CA-908C7645C951}" srcOrd="1" destOrd="0" presId="urn:microsoft.com/office/officeart/2018/2/layout/IconVerticalSolidList"/>
    <dgm:cxn modelId="{39BEE559-0DA6-4D53-9F48-1EAE2A6D9082}" type="presParOf" srcId="{05261D3E-3CC7-4C85-9E09-D67FC777908C}" destId="{922A9066-91F0-4494-8CF8-01F8511B6028}" srcOrd="2" destOrd="0" presId="urn:microsoft.com/office/officeart/2018/2/layout/IconVerticalSolidList"/>
    <dgm:cxn modelId="{B8533A34-E4AF-4F51-A236-671B3811C068}" type="presParOf" srcId="{922A9066-91F0-4494-8CF8-01F8511B6028}" destId="{FA3369E0-5B38-4FDD-A9F5-22B9810A03F7}" srcOrd="0" destOrd="0" presId="urn:microsoft.com/office/officeart/2018/2/layout/IconVerticalSolidList"/>
    <dgm:cxn modelId="{0C34C143-5B6F-4243-9997-17632FCFA18A}" type="presParOf" srcId="{922A9066-91F0-4494-8CF8-01F8511B6028}" destId="{FADE9C4E-BFE3-4374-BE2C-676ED238ACF2}" srcOrd="1" destOrd="0" presId="urn:microsoft.com/office/officeart/2018/2/layout/IconVerticalSolidList"/>
    <dgm:cxn modelId="{17028738-6757-424D-8675-176F9B6D1399}" type="presParOf" srcId="{922A9066-91F0-4494-8CF8-01F8511B6028}" destId="{7000F0F2-143F-4CAE-BA6B-E9C401E5437A}" srcOrd="2" destOrd="0" presId="urn:microsoft.com/office/officeart/2018/2/layout/IconVerticalSolidList"/>
    <dgm:cxn modelId="{F075CE6F-5B5C-4347-AB11-A78B2CC72328}" type="presParOf" srcId="{922A9066-91F0-4494-8CF8-01F8511B6028}" destId="{AC018808-9CEA-4C61-8875-3E922AA167D7}" srcOrd="3" destOrd="0" presId="urn:microsoft.com/office/officeart/2018/2/layout/IconVerticalSolidList"/>
    <dgm:cxn modelId="{3D5A2C8B-71B9-47DA-859B-C702161F3F08}" type="presParOf" srcId="{05261D3E-3CC7-4C85-9E09-D67FC777908C}" destId="{CE46B6BD-FA9F-4C65-8E75-D8C24C71657B}" srcOrd="3" destOrd="0" presId="urn:microsoft.com/office/officeart/2018/2/layout/IconVerticalSolidList"/>
    <dgm:cxn modelId="{1CA573F9-FAAD-48F0-A77F-984112AED666}" type="presParOf" srcId="{05261D3E-3CC7-4C85-9E09-D67FC777908C}" destId="{B12160B6-4EC8-4B4D-A1B2-F7F5F2795F75}" srcOrd="4" destOrd="0" presId="urn:microsoft.com/office/officeart/2018/2/layout/IconVerticalSolidList"/>
    <dgm:cxn modelId="{253F3017-382A-46EC-AEE1-99089BA2E4BE}" type="presParOf" srcId="{B12160B6-4EC8-4B4D-A1B2-F7F5F2795F75}" destId="{DB8ABDAA-976A-4A84-A3C3-277080E19DCA}" srcOrd="0" destOrd="0" presId="urn:microsoft.com/office/officeart/2018/2/layout/IconVerticalSolidList"/>
    <dgm:cxn modelId="{DDD28242-ACCB-4385-9AEF-DE8866EBA419}" type="presParOf" srcId="{B12160B6-4EC8-4B4D-A1B2-F7F5F2795F75}" destId="{D335376E-740A-4A47-BC5B-3381DE731CE0}" srcOrd="1" destOrd="0" presId="urn:microsoft.com/office/officeart/2018/2/layout/IconVerticalSolidList"/>
    <dgm:cxn modelId="{9FCE940C-8FE3-4D92-8F57-D21F856698C7}" type="presParOf" srcId="{B12160B6-4EC8-4B4D-A1B2-F7F5F2795F75}" destId="{BCDE90E0-E45B-4C79-BE60-A53702208276}" srcOrd="2" destOrd="0" presId="urn:microsoft.com/office/officeart/2018/2/layout/IconVerticalSolidList"/>
    <dgm:cxn modelId="{CADB6EB6-0BC5-4ADB-B530-2F8D92D40D51}" type="presParOf" srcId="{B12160B6-4EC8-4B4D-A1B2-F7F5F2795F75}" destId="{8409F791-340A-4625-9294-3E680D66DB63}" srcOrd="3" destOrd="0" presId="urn:microsoft.com/office/officeart/2018/2/layout/IconVerticalSolidList"/>
    <dgm:cxn modelId="{B7E9A538-7539-4846-9CD0-CA762CBA0A15}" type="presParOf" srcId="{05261D3E-3CC7-4C85-9E09-D67FC777908C}" destId="{D4892BA4-47FA-499C-84FA-3A971E9AFE41}" srcOrd="5" destOrd="0" presId="urn:microsoft.com/office/officeart/2018/2/layout/IconVerticalSolidList"/>
    <dgm:cxn modelId="{935B06C9-0671-4EF9-9915-1307454D0FF4}" type="presParOf" srcId="{05261D3E-3CC7-4C85-9E09-D67FC777908C}" destId="{390D1410-0CB7-44D5-903C-C35615DE86E1}" srcOrd="6" destOrd="0" presId="urn:microsoft.com/office/officeart/2018/2/layout/IconVerticalSolidList"/>
    <dgm:cxn modelId="{ACF154A1-5689-4F50-ABC0-9E0635D5FEBE}" type="presParOf" srcId="{390D1410-0CB7-44D5-903C-C35615DE86E1}" destId="{C2FCE80A-DCA0-4D7F-8F72-19CB2337E588}" srcOrd="0" destOrd="0" presId="urn:microsoft.com/office/officeart/2018/2/layout/IconVerticalSolidList"/>
    <dgm:cxn modelId="{F5516F75-8A79-4D78-9129-8011F6ECD710}" type="presParOf" srcId="{390D1410-0CB7-44D5-903C-C35615DE86E1}" destId="{1B0B9210-632F-4BB5-B140-1FA20D3CF123}" srcOrd="1" destOrd="0" presId="urn:microsoft.com/office/officeart/2018/2/layout/IconVerticalSolidList"/>
    <dgm:cxn modelId="{9D43EF4F-D5CE-4317-B6AE-0264C205A802}" type="presParOf" srcId="{390D1410-0CB7-44D5-903C-C35615DE86E1}" destId="{E9B85894-F3EF-4216-9DD4-962DCF409217}" srcOrd="2" destOrd="0" presId="urn:microsoft.com/office/officeart/2018/2/layout/IconVerticalSolidList"/>
    <dgm:cxn modelId="{1B2D706C-F6A8-42AD-A431-D85741BA3057}" type="presParOf" srcId="{390D1410-0CB7-44D5-903C-C35615DE86E1}" destId="{3CBA7321-E2AC-48FD-B351-CE3C9A4CE924}" srcOrd="3" destOrd="0" presId="urn:microsoft.com/office/officeart/2018/2/layout/IconVerticalSolidList"/>
    <dgm:cxn modelId="{DFA3033A-4DFE-4026-A63D-DC6072AD1B8A}" type="presParOf" srcId="{05261D3E-3CC7-4C85-9E09-D67FC777908C}" destId="{5E25F319-BBA5-4820-B2FC-14F8D56BF078}" srcOrd="7" destOrd="0" presId="urn:microsoft.com/office/officeart/2018/2/layout/IconVerticalSolidList"/>
    <dgm:cxn modelId="{413232D4-CBAF-4972-843A-9A9D54EC0B2E}" type="presParOf" srcId="{05261D3E-3CC7-4C85-9E09-D67FC777908C}" destId="{A9DA4473-F7AD-4D05-A89E-4317469C9CAC}" srcOrd="8" destOrd="0" presId="urn:microsoft.com/office/officeart/2018/2/layout/IconVerticalSolidList"/>
    <dgm:cxn modelId="{3FF08656-4196-4ABF-BD1F-66F96D608EBA}" type="presParOf" srcId="{A9DA4473-F7AD-4D05-A89E-4317469C9CAC}" destId="{343A76ED-9DD6-4B0A-830E-16ED952B3D06}" srcOrd="0" destOrd="0" presId="urn:microsoft.com/office/officeart/2018/2/layout/IconVerticalSolidList"/>
    <dgm:cxn modelId="{709DC5D0-6B13-4392-B830-653423D07510}" type="presParOf" srcId="{A9DA4473-F7AD-4D05-A89E-4317469C9CAC}" destId="{C21BED67-1F13-4312-815B-B5C34DAA27F9}" srcOrd="1" destOrd="0" presId="urn:microsoft.com/office/officeart/2018/2/layout/IconVerticalSolidList"/>
    <dgm:cxn modelId="{70C172A7-5173-4F2F-AA48-CBE233732192}" type="presParOf" srcId="{A9DA4473-F7AD-4D05-A89E-4317469C9CAC}" destId="{8854FDB6-04FD-4DEB-9AB6-DDB7E532A353}" srcOrd="2" destOrd="0" presId="urn:microsoft.com/office/officeart/2018/2/layout/IconVerticalSolidList"/>
    <dgm:cxn modelId="{8BA206C6-1E37-4491-BE04-09A92007305F}" type="presParOf" srcId="{A9DA4473-F7AD-4D05-A89E-4317469C9CAC}" destId="{9260EF14-C09B-4543-88B7-7F45704CBA36}" srcOrd="3" destOrd="0" presId="urn:microsoft.com/office/officeart/2018/2/layout/IconVerticalSolidList"/>
    <dgm:cxn modelId="{BBA02974-B015-43B8-9FA2-5233F2A7F288}" type="presParOf" srcId="{05261D3E-3CC7-4C85-9E09-D67FC777908C}" destId="{5929F755-92CC-48E7-9A08-B6B966E61FEB}" srcOrd="9" destOrd="0" presId="urn:microsoft.com/office/officeart/2018/2/layout/IconVerticalSolidList"/>
    <dgm:cxn modelId="{B253E736-850D-4A45-82A5-A34B8DF360E2}" type="presParOf" srcId="{05261D3E-3CC7-4C85-9E09-D67FC777908C}" destId="{818AF3C2-E63F-45E7-8FF8-F2496EE7ABFA}" srcOrd="10" destOrd="0" presId="urn:microsoft.com/office/officeart/2018/2/layout/IconVerticalSolidList"/>
    <dgm:cxn modelId="{96A97725-B817-494C-8FBB-A6E5808A0FED}" type="presParOf" srcId="{818AF3C2-E63F-45E7-8FF8-F2496EE7ABFA}" destId="{352BB975-F411-40D8-9BB8-FA3BBF548657}" srcOrd="0" destOrd="0" presId="urn:microsoft.com/office/officeart/2018/2/layout/IconVerticalSolidList"/>
    <dgm:cxn modelId="{C83D392A-4BD9-4227-B6EC-658D495AAFF9}" type="presParOf" srcId="{818AF3C2-E63F-45E7-8FF8-F2496EE7ABFA}" destId="{044445F9-39C8-4C99-981D-53A200138988}" srcOrd="1" destOrd="0" presId="urn:microsoft.com/office/officeart/2018/2/layout/IconVerticalSolidList"/>
    <dgm:cxn modelId="{8BC85C14-DE0E-4D6F-B7D5-CBB471CBB38F}" type="presParOf" srcId="{818AF3C2-E63F-45E7-8FF8-F2496EE7ABFA}" destId="{D6F28B1F-49DE-45E6-BDF7-72DAC5439B14}" srcOrd="2" destOrd="0" presId="urn:microsoft.com/office/officeart/2018/2/layout/IconVerticalSolidList"/>
    <dgm:cxn modelId="{6F9D258D-1F17-4B78-BE0E-3D2292DAD2A3}" type="presParOf" srcId="{818AF3C2-E63F-45E7-8FF8-F2496EE7ABFA}" destId="{E324CC43-78BB-450B-B31A-7F69272AB8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1936"/>
          <a:ext cx="6791323" cy="824965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249552" y="187553"/>
          <a:ext cx="453731" cy="453731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952835" y="1936"/>
          <a:ext cx="5838487" cy="82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9" tIns="87309" rIns="87309" bIns="87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/>
            </a:rPr>
            <a:t>INTRODUCTION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52835" y="1936"/>
        <a:ext cx="5838487" cy="824965"/>
      </dsp:txXfrm>
    </dsp:sp>
    <dsp:sp modelId="{FA3369E0-5B38-4FDD-A9F5-22B9810A03F7}">
      <dsp:nvSpPr>
        <dsp:cNvPr id="0" name=""/>
        <dsp:cNvSpPr/>
      </dsp:nvSpPr>
      <dsp:spPr>
        <a:xfrm>
          <a:off x="0" y="1033143"/>
          <a:ext cx="6791323" cy="824965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249552" y="1218760"/>
          <a:ext cx="453731" cy="453731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952835" y="1033143"/>
          <a:ext cx="5838487" cy="82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9" tIns="87309" rIns="87309" bIns="87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/>
            </a:rPr>
            <a:t>DATA PREPARATION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52835" y="1033143"/>
        <a:ext cx="5838487" cy="824965"/>
      </dsp:txXfrm>
    </dsp:sp>
    <dsp:sp modelId="{DB8ABDAA-976A-4A84-A3C3-277080E19DCA}">
      <dsp:nvSpPr>
        <dsp:cNvPr id="0" name=""/>
        <dsp:cNvSpPr/>
      </dsp:nvSpPr>
      <dsp:spPr>
        <a:xfrm>
          <a:off x="0" y="2064350"/>
          <a:ext cx="6791323" cy="824965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249552" y="2249968"/>
          <a:ext cx="453731" cy="453731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952835" y="2064350"/>
          <a:ext cx="5838487" cy="82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9" tIns="87309" rIns="87309" bIns="87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/>
            </a:rPr>
            <a:t>DASHBOARD FEATURES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52835" y="2064350"/>
        <a:ext cx="5838487" cy="824965"/>
      </dsp:txXfrm>
    </dsp:sp>
    <dsp:sp modelId="{C2FCE80A-DCA0-4D7F-8F72-19CB2337E588}">
      <dsp:nvSpPr>
        <dsp:cNvPr id="0" name=""/>
        <dsp:cNvSpPr/>
      </dsp:nvSpPr>
      <dsp:spPr>
        <a:xfrm>
          <a:off x="0" y="3095558"/>
          <a:ext cx="6791323" cy="824965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249552" y="3281175"/>
          <a:ext cx="453731" cy="453731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952835" y="3095558"/>
          <a:ext cx="5838487" cy="82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9" tIns="87309" rIns="87309" bIns="87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/>
            </a:rPr>
            <a:t>KEY INSIGHTS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52835" y="3095558"/>
        <a:ext cx="5838487" cy="824965"/>
      </dsp:txXfrm>
    </dsp:sp>
    <dsp:sp modelId="{343A76ED-9DD6-4B0A-830E-16ED952B3D06}">
      <dsp:nvSpPr>
        <dsp:cNvPr id="0" name=""/>
        <dsp:cNvSpPr/>
      </dsp:nvSpPr>
      <dsp:spPr>
        <a:xfrm>
          <a:off x="0" y="4126765"/>
          <a:ext cx="6791323" cy="824965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249552" y="4312382"/>
          <a:ext cx="453731" cy="453731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952835" y="4126765"/>
          <a:ext cx="5838487" cy="82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9" tIns="87309" rIns="87309" bIns="87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Calibri Light"/>
            </a:rPr>
            <a:t>RECOMMENDATIONS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52835" y="4126765"/>
        <a:ext cx="5838487" cy="824965"/>
      </dsp:txXfrm>
    </dsp:sp>
    <dsp:sp modelId="{352BB975-F411-40D8-9BB8-FA3BBF548657}">
      <dsp:nvSpPr>
        <dsp:cNvPr id="0" name=""/>
        <dsp:cNvSpPr/>
      </dsp:nvSpPr>
      <dsp:spPr>
        <a:xfrm>
          <a:off x="0" y="5157973"/>
          <a:ext cx="6791323" cy="8249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445F9-39C8-4C99-981D-53A200138988}">
      <dsp:nvSpPr>
        <dsp:cNvPr id="0" name=""/>
        <dsp:cNvSpPr/>
      </dsp:nvSpPr>
      <dsp:spPr>
        <a:xfrm>
          <a:off x="249552" y="5343590"/>
          <a:ext cx="453731" cy="453731"/>
        </a:xfrm>
        <a:prstGeom prst="rect">
          <a:avLst/>
        </a:prstGeom>
        <a:solidFill>
          <a:schemeClr val="accent5">
            <a:hueOff val="1515776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4CC43-78BB-450B-B31A-7F69272AB888}">
      <dsp:nvSpPr>
        <dsp:cNvPr id="0" name=""/>
        <dsp:cNvSpPr/>
      </dsp:nvSpPr>
      <dsp:spPr>
        <a:xfrm>
          <a:off x="952835" y="5157973"/>
          <a:ext cx="5838487" cy="82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09" tIns="87309" rIns="87309" bIns="87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/>
            </a:rPr>
            <a:t>CONCLUSION</a:t>
          </a:r>
        </a:p>
      </dsp:txBody>
      <dsp:txXfrm>
        <a:off x="952835" y="5157973"/>
        <a:ext cx="5838487" cy="824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17/06/relationships/model3d" Target="../media/model3d2.glb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microsoft.com/office/2017/06/relationships/model3d" Target="../media/model3d4.glb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HUMAN RESOURCE ANALYTICS DASHBOARD FOR ALTERA</a:t>
            </a:r>
            <a:endParaRPr lang="en-US" sz="4800" b="1" kern="1200" dirty="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endParaRPr lang="en-US" sz="4800" b="1" kern="1200" dirty="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PREPARED AND PRESENTED BY: BAFFOE OBED OPPONG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tmpr2gn_71d.png">
            <a:extLst>
              <a:ext uri="{FF2B5EF4-FFF2-40B4-BE49-F238E27FC236}">
                <a16:creationId xmlns:a16="http://schemas.microsoft.com/office/drawing/2014/main" id="{61041849-EC58-B470-939D-F8326F3EA6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975" r="23975"/>
          <a:stretch/>
        </p:blipFill>
        <p:spPr>
          <a:xfrm>
            <a:off x="7560977" y="2108877"/>
            <a:ext cx="2456327" cy="265453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4320" y="6451600"/>
            <a:ext cx="4445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>
                <a:solidFill>
                  <a:srgbClr val="FFFFFF"/>
                </a:solidFill>
              </a:rPr>
              <a:t>PAGE </a:t>
            </a:r>
            <a:fld id="{4A9B5881-4007-4345-955A-79C2656F0C49}" type="slidenum">
              <a:rPr lang="en-US" sz="900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888AA-3F82-845E-E63C-ECF1F1AC28A5}"/>
              </a:ext>
            </a:extLst>
          </p:cNvPr>
          <p:cNvSpPr txBox="1"/>
          <p:nvPr/>
        </p:nvSpPr>
        <p:spPr>
          <a:xfrm>
            <a:off x="1130060" y="5587041"/>
            <a:ext cx="41665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COMPLETED ON : 10/07/2024 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>
                <a:latin typeface="Arial Black"/>
              </a:rPr>
              <a:t>TABLE OF CONTENTS</a:t>
            </a:r>
            <a:endParaRPr lang="en-US">
              <a:ea typeface="Calibri Light"/>
              <a:cs typeface="Calibri Light"/>
            </a:endParaRP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20940"/>
              </p:ext>
            </p:extLst>
          </p:nvPr>
        </p:nvGraphicFramePr>
        <p:xfrm>
          <a:off x="4562477" y="368299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483B-C5DE-DA79-7D78-F623AE8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6"/>
            <a:ext cx="4314392" cy="772107"/>
          </a:xfrm>
        </p:spPr>
        <p:txBody>
          <a:bodyPr/>
          <a:lstStyle/>
          <a:p>
            <a:pPr algn="ctr"/>
            <a:r>
              <a:rPr lang="en-US" sz="3600" dirty="0">
                <a:latin typeface="Arial Black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C6D-8CBA-2A45-F522-3E53FC62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9172075" cy="4630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Project Objective:</a:t>
            </a:r>
            <a:r>
              <a:rPr lang="en-US" sz="2400" dirty="0">
                <a:ea typeface="+mn-lt"/>
                <a:cs typeface="+mn-lt"/>
              </a:rPr>
              <a:t> Develop a Simple HR Analytics Dashboard for insightful workforce reporting.</a:t>
            </a:r>
          </a:p>
          <a:p>
            <a:pPr marL="228600"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7B2D1"/>
              </a:buClr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Clr>
                <a:srgbClr val="17B2D1"/>
              </a:buClr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Dashboard Scope:</a:t>
            </a:r>
            <a:r>
              <a:rPr lang="en-US" sz="2400" dirty="0">
                <a:ea typeface="+mn-lt"/>
                <a:cs typeface="+mn-lt"/>
              </a:rPr>
              <a:t> - Total Employees - Employment Type Breakdown - Employee Recruitment Channels - Employee Gender Distribution - Department Overview - Employee Geographic Location Distribution - Training Metrics - Awards and Recognition - Employee Age Distribution - Gender-Based Ratings and Experience - Employee Education Level - Performance Metrics - Employee Length of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4CD0-99E0-71BB-24BD-6C3C9E77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4DF33-0987-E4CE-A2AD-D7F7AC9F1150}"/>
              </a:ext>
            </a:extLst>
          </p:cNvPr>
          <p:cNvGrpSpPr/>
          <p:nvPr/>
        </p:nvGrpSpPr>
        <p:grpSpPr>
          <a:xfrm>
            <a:off x="10218656" y="2318994"/>
            <a:ext cx="1554244" cy="3095680"/>
            <a:chOff x="10051725" y="2155544"/>
            <a:chExt cx="1721175" cy="325913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" name="3D Model 6" descr="Male Walking">
                  <a:extLst>
                    <a:ext uri="{FF2B5EF4-FFF2-40B4-BE49-F238E27FC236}">
                      <a16:creationId xmlns:a16="http://schemas.microsoft.com/office/drawing/2014/main" id="{6A29776E-A11A-7BFB-5642-A62AA6A099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550537"/>
                    </p:ext>
                  </p:extLst>
                </p:nvPr>
              </p:nvGraphicFramePr>
              <p:xfrm>
                <a:off x="10051725" y="2598107"/>
                <a:ext cx="1721175" cy="2816567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721175" cy="2816567"/>
                      </a:xfrm>
                      <a:prstGeom prst="rect">
                        <a:avLst/>
                      </a:prstGeom>
                    </am3d:spPr>
                    <am3d:camera>
                      <am3d:pos x="0" y="0" z="5881383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213337" d="1000000"/>
                      <am3d:preTrans dx="3143134" dy="4048258" dz="525399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0799993" ay="331005" az="-1079999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35109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" name="3D Model 6" descr="Male Walking">
                  <a:extLst>
                    <a:ext uri="{FF2B5EF4-FFF2-40B4-BE49-F238E27FC236}">
                      <a16:creationId xmlns:a16="http://schemas.microsoft.com/office/drawing/2014/main" id="{6A29776E-A11A-7BFB-5642-A62AA6A0995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18656" y="2739362"/>
                  <a:ext cx="1554244" cy="267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0" name="3D Model 9" descr="Lightbulb">
                  <a:extLst>
                    <a:ext uri="{FF2B5EF4-FFF2-40B4-BE49-F238E27FC236}">
                      <a16:creationId xmlns:a16="http://schemas.microsoft.com/office/drawing/2014/main" id="{E00B56CB-1875-95AA-54BD-2899BE45B09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36476351"/>
                    </p:ext>
                  </p:extLst>
                </p:nvPr>
              </p:nvGraphicFramePr>
              <p:xfrm rot="881518">
                <a:off x="10659454" y="2155544"/>
                <a:ext cx="607116" cy="885123"/>
              </p:xfrm>
              <a:graphic>
                <a:graphicData uri="http://schemas.microsoft.com/office/drawing/2017/model3d">
                  <am3d:model3d r:embed="rId4">
                    <am3d:spPr>
                      <a:xfrm rot="881518">
                        <a:off x="0" y="0"/>
                        <a:ext cx="607116" cy="885123"/>
                      </a:xfrm>
                      <a:prstGeom prst="rect">
                        <a:avLst/>
                      </a:prstGeom>
                    </am3d:spPr>
                    <am3d:camera>
                      <am3d:pos x="0" y="0" z="6128528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30752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460384" ay="2805840" az="1094404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106220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0" name="3D Model 9" descr="Lightbulb">
                  <a:extLst>
                    <a:ext uri="{FF2B5EF4-FFF2-40B4-BE49-F238E27FC236}">
                      <a16:creationId xmlns:a16="http://schemas.microsoft.com/office/drawing/2014/main" id="{E00B56CB-1875-95AA-54BD-2899BE45B09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881518">
                  <a:off x="10767443" y="2318994"/>
                  <a:ext cx="548234" cy="84073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736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483B-C5DE-DA79-7D78-F623AE8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41" y="436233"/>
            <a:ext cx="5134292" cy="710552"/>
          </a:xfrm>
        </p:spPr>
        <p:txBody>
          <a:bodyPr/>
          <a:lstStyle/>
          <a:p>
            <a:pPr algn="ctr"/>
            <a:r>
              <a:rPr lang="en-US" sz="3200" dirty="0">
                <a:latin typeface="Arial Black"/>
              </a:rPr>
              <a:t>DATA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C6D-8CBA-2A45-F522-3E53FC62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7513949" cy="46309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 panose="05000000000000000000" pitchFamily="2" charset="2"/>
              <a:buChar char="•"/>
            </a:pPr>
            <a:r>
              <a:rPr lang="en-US" sz="2400" b="1" dirty="0">
                <a:ea typeface="+mn-lt"/>
                <a:cs typeface="+mn-lt"/>
              </a:rPr>
              <a:t>Data Source:</a:t>
            </a:r>
            <a:r>
              <a:rPr lang="en-US" sz="2400" dirty="0">
                <a:ea typeface="+mn-lt"/>
                <a:cs typeface="+mn-lt"/>
              </a:rPr>
              <a:t> Data received from Only Quality Data. Fields: EmpID, Department, Education, Gender, Recruitment Channel, FT/PT, Number_of_Trainings, Age, Previous_Year_Rating, Length_of_Service, KPIs_met&gt;80%, Awards_Won, Avg_Training_Score.</a:t>
            </a:r>
          </a:p>
          <a:p>
            <a:pPr marL="13716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 panose="05000000000000000000" pitchFamily="2" charset="2"/>
              <a:buChar char="•"/>
            </a:pPr>
            <a:r>
              <a:rPr lang="en-US" sz="2400" b="1" dirty="0">
                <a:ea typeface="+mn-lt"/>
                <a:cs typeface="+mn-lt"/>
              </a:rPr>
              <a:t>Data Cleaning:</a:t>
            </a:r>
            <a:r>
              <a:rPr lang="en-US" sz="2400" dirty="0">
                <a:ea typeface="+mn-lt"/>
                <a:cs typeface="+mn-lt"/>
              </a:rPr>
              <a:t> Data loaded and transformed to Power Query. Data types checked and corrected. Missing values in Number_of_Trainings field replaced with mean values.</a:t>
            </a:r>
          </a:p>
          <a:p>
            <a:pPr marL="13716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 panose="05000000000000000000" pitchFamily="2" charset="2"/>
              <a:buChar char="•"/>
            </a:pPr>
            <a:r>
              <a:rPr lang="en-US" sz="2400" b="1" dirty="0">
                <a:ea typeface="+mn-lt"/>
                <a:cs typeface="+mn-lt"/>
              </a:rPr>
              <a:t>Data Preparation:</a:t>
            </a:r>
            <a:r>
              <a:rPr lang="en-US" sz="2400" dirty="0">
                <a:ea typeface="+mn-lt"/>
                <a:cs typeface="+mn-lt"/>
              </a:rPr>
              <a:t> Created 'AlteraMeasures' table. Measures: 'CurrentDate' and 'Total Employees'. Location field categorized and specified to Ghana.</a:t>
            </a:r>
            <a:endParaRPr lang="en-US" sz="2400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4CD0-99E0-71BB-24BD-6C3C9E77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4215E-A5AC-A98B-E7BF-59AF5A340A5C}"/>
              </a:ext>
            </a:extLst>
          </p:cNvPr>
          <p:cNvGrpSpPr/>
          <p:nvPr/>
        </p:nvGrpSpPr>
        <p:grpSpPr>
          <a:xfrm rot="21090127">
            <a:off x="9580992" y="1615488"/>
            <a:ext cx="1826318" cy="3696204"/>
            <a:chOff x="9152761" y="-175759"/>
            <a:chExt cx="1998264" cy="4422736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Model 5" descr="Female Nomad Pants">
                  <a:extLst>
                    <a:ext uri="{FF2B5EF4-FFF2-40B4-BE49-F238E27FC236}">
                      <a16:creationId xmlns:a16="http://schemas.microsoft.com/office/drawing/2014/main" id="{71412A25-3E67-8478-A0A0-75D1888994E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976228523"/>
                    </p:ext>
                  </p:extLst>
                </p:nvPr>
              </p:nvGraphicFramePr>
              <p:xfrm>
                <a:off x="9152761" y="958143"/>
                <a:ext cx="1998264" cy="3288834"/>
              </p:xfrm>
              <a:graphic>
                <a:graphicData uri="http://schemas.microsoft.com/office/drawing/2017/model3d">
                  <am3d:model3d r:embed="rId2">
                    <am3d:spPr>
                      <a:xfrm rot="21090127">
                        <a:off x="0" y="0"/>
                        <a:ext cx="1998264" cy="3288834"/>
                      </a:xfrm>
                      <a:prstGeom prst="rect">
                        <a:avLst/>
                      </a:prstGeom>
                    </am3d:spPr>
                    <am3d:camera>
                      <am3d:pos x="0" y="0" z="5720669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815716" d="1000000"/>
                      <am3d:preTrans dx="580215" dy="-38469666" dz="-317152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43409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Model 5" descr="Female Nomad Pants">
                  <a:extLst>
                    <a:ext uri="{FF2B5EF4-FFF2-40B4-BE49-F238E27FC236}">
                      <a16:creationId xmlns:a16="http://schemas.microsoft.com/office/drawing/2014/main" id="{71412A25-3E67-8478-A0A0-75D1888994E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1090127">
                  <a:off x="9651009" y="2557920"/>
                  <a:ext cx="1826318" cy="2748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" name="3D Model 6" descr="Question Mark">
                  <a:extLst>
                    <a:ext uri="{FF2B5EF4-FFF2-40B4-BE49-F238E27FC236}">
                      <a16:creationId xmlns:a16="http://schemas.microsoft.com/office/drawing/2014/main" id="{56AC4147-B2F1-731E-B16F-4261C9BB9B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0292811"/>
                    </p:ext>
                  </p:extLst>
                </p:nvPr>
              </p:nvGraphicFramePr>
              <p:xfrm>
                <a:off x="9994495" y="-175759"/>
                <a:ext cx="816926" cy="1467263"/>
              </p:xfrm>
              <a:graphic>
                <a:graphicData uri="http://schemas.microsoft.com/office/drawing/2017/model3d">
                  <am3d:model3d r:embed="rId4">
                    <am3d:spPr>
                      <a:xfrm rot="21090127">
                        <a:off x="0" y="0"/>
                        <a:ext cx="816926" cy="1467263"/>
                      </a:xfrm>
                      <a:prstGeom prst="rect">
                        <a:avLst/>
                      </a:prstGeom>
                    </am3d:spPr>
                    <am3d:camera>
                      <am3d:pos x="0" y="0" z="5861527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675758" d="1000000"/>
                      <am3d:preTrans dx="-721111" dy="-18000000" dz="889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91932" ay="-2086851" az="-339923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126004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" name="3D Model 6" descr="Question Mark">
                  <a:extLst>
                    <a:ext uri="{FF2B5EF4-FFF2-40B4-BE49-F238E27FC236}">
                      <a16:creationId xmlns:a16="http://schemas.microsoft.com/office/drawing/2014/main" id="{56AC4147-B2F1-731E-B16F-4261C9BB9B5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1090127">
                  <a:off x="10165280" y="1595138"/>
                  <a:ext cx="746631" cy="122623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71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483B-C5DE-DA79-7D78-F623AE8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30" y="425345"/>
            <a:ext cx="6363909" cy="772107"/>
          </a:xfrm>
        </p:spPr>
        <p:txBody>
          <a:bodyPr/>
          <a:lstStyle/>
          <a:p>
            <a:pPr algn="ctr"/>
            <a:r>
              <a:rPr lang="en-US" sz="3600" dirty="0">
                <a:latin typeface="Arial Black"/>
              </a:rPr>
              <a:t>DASHBOARD FEATURES</a:t>
            </a:r>
            <a:endParaRPr lang="en-US" sz="36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C6D-8CBA-2A45-F522-3E53FC62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9172075" cy="4630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Overview:</a:t>
            </a:r>
            <a:r>
              <a:rPr lang="en-US" sz="2400" dirty="0">
                <a:ea typeface="+mn-lt"/>
                <a:cs typeface="+mn-lt"/>
              </a:rPr>
              <a:t> HR analytics dashboard for ALTERA providing insights on various HR metrics.</a:t>
            </a: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Visualizations:</a:t>
            </a:r>
            <a:r>
              <a:rPr lang="en-US" sz="2400" dirty="0">
                <a:ea typeface="+mn-lt"/>
                <a:cs typeface="+mn-lt"/>
              </a:rPr>
              <a:t> Card, bar chart, column chart, pie chart, doughnut chart and line graphs were used to find these insights:</a:t>
            </a:r>
          </a:p>
          <a:p>
            <a:pPr marL="13716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ea typeface="+mn-lt"/>
                <a:cs typeface="+mn-lt"/>
              </a:rPr>
              <a:t>- Total Employees - Employment Type Breakdown - Gender Distribution - Trainings by Department - Employee Recruitment Channel - Department Overview - Awards Won by Department - Employee Education Level - Average KPIs &gt;80% met by Gender - Average Length of Service - Employee Age Distribution - Average Rating</a:t>
            </a:r>
            <a:endParaRPr lang="en-US">
              <a:ea typeface="Calibri"/>
              <a:cs typeface="Calibri"/>
            </a:endParaRPr>
          </a:p>
          <a:p>
            <a:pPr marL="228600"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7B2D1"/>
              </a:buClr>
              <a:buFont typeface="Arial,Sans-Serif"/>
              <a:buChar char="•"/>
            </a:pP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4CD0-99E0-71BB-24BD-6C3C9E77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483B-C5DE-DA79-7D78-F623AE8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30" y="418289"/>
            <a:ext cx="3958210" cy="772107"/>
          </a:xfrm>
        </p:spPr>
        <p:txBody>
          <a:bodyPr/>
          <a:lstStyle/>
          <a:p>
            <a:pPr algn="ctr"/>
            <a:r>
              <a:rPr lang="en-US" sz="3600" dirty="0">
                <a:latin typeface="Arial Black"/>
              </a:rPr>
              <a:t>KEY INSIGHTS</a:t>
            </a:r>
            <a:endParaRPr lang="en-US" sz="36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C6D-8CBA-2A45-F522-3E53FC62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9172075" cy="48849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Total Employees:</a:t>
            </a:r>
            <a:r>
              <a:rPr lang="en-US" sz="2400" dirty="0">
                <a:ea typeface="+mn-lt"/>
                <a:cs typeface="+mn-lt"/>
              </a:rPr>
              <a:t> 234,907 as of 7/10/2024.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Employment Type Breakdown:</a:t>
            </a:r>
            <a:r>
              <a:rPr lang="en-US" sz="2400" dirty="0">
                <a:ea typeface="+mn-lt"/>
                <a:cs typeface="+mn-lt"/>
              </a:rPr>
              <a:t> Majority full-time (64.03%), significant part-time (35.97%).</a:t>
            </a:r>
            <a:endParaRPr lang="en-US" dirty="0"/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Gender Distribution:</a:t>
            </a:r>
            <a:r>
              <a:rPr lang="en-US" sz="2400" dirty="0">
                <a:ea typeface="+mn-lt"/>
                <a:cs typeface="+mn-lt"/>
              </a:rPr>
              <a:t> Higher male representation (70.65%) compared to females (29.35%).</a:t>
            </a: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Trainings by Department:</a:t>
            </a:r>
            <a:r>
              <a:rPr lang="en-US" sz="2400" dirty="0">
                <a:ea typeface="+mn-lt"/>
                <a:cs typeface="+mn-lt"/>
              </a:rPr>
              <a:t> Focus on Sales &amp; Marketing, Operations, Procurement; fewer in Legal, Research.</a:t>
            </a: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Employee Recruitment Channel: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Indicate a reliance on digital platforms for attracting talent.</a:t>
            </a: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Department Overview: 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Sales &amp; Marketing, Operations, and Technology are the largest departments, while Legal and Research have relatively smaller teams.</a:t>
            </a: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7B2D1"/>
              </a:buClr>
              <a:buFont typeface="Arial,Sans-Serif"/>
              <a:buChar char="•"/>
            </a:pP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4CD0-99E0-71BB-24BD-6C3C9E77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5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483B-C5DE-DA79-7D78-F623AE8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12"/>
            <a:ext cx="7563354" cy="772107"/>
          </a:xfrm>
        </p:spPr>
        <p:txBody>
          <a:bodyPr/>
          <a:lstStyle/>
          <a:p>
            <a:pPr algn="ctr"/>
            <a:r>
              <a:rPr lang="en-US" sz="3600" dirty="0">
                <a:latin typeface="Arial Black"/>
              </a:rPr>
              <a:t>TRENDS AND IMPLICATIONS</a:t>
            </a:r>
            <a:endParaRPr lang="en-US" sz="36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C6D-8CBA-2A45-F522-3E53FC62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6996"/>
            <a:ext cx="9172075" cy="4630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716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a typeface="+mn-lt"/>
                <a:cs typeface="+mn-lt"/>
              </a:rPr>
              <a:t>Trends: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Gender Imbalance: Higher male representation.</a:t>
            </a:r>
            <a:endParaRPr lang="en-US" dirty="0"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 Focus on Sales &amp; Marketing and Operations: More trainings, larger teams.</a:t>
            </a:r>
            <a:endParaRPr lang="en-US">
              <a:cs typeface="Calibri"/>
            </a:endParaRPr>
          </a:p>
          <a:p>
            <a:pPr marL="13716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ea typeface="+mn-lt"/>
                <a:cs typeface="+mn-lt"/>
              </a:rPr>
              <a:t>Implications: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13716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ea typeface="+mn-lt"/>
                <a:cs typeface="+mn-lt"/>
              </a:rPr>
              <a:t>Need for diversity and inclusion initiatives. Training and development focus in underrepresented departments. Optimization of recruitment strategy for a diverse talent pool. Resource allocation based on department size and growth potential.</a:t>
            </a:r>
            <a:endParaRPr lang="en-US" dirty="0"/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7B2D1"/>
              </a:buClr>
              <a:buFont typeface="Arial,Sans-Serif"/>
              <a:buChar char="•"/>
            </a:pP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4CD0-99E0-71BB-24BD-6C3C9E77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Arial Black"/>
              </a:rPr>
              <a:t>RECOMMENDATIONS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430814"/>
            <a:ext cx="7068861" cy="5998012"/>
          </a:xfrm>
        </p:spPr>
        <p:txBody>
          <a:bodyPr>
            <a:normAutofit/>
          </a:bodyPr>
          <a:lstStyle/>
          <a:p>
            <a:pPr marL="13716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a typeface="+mn-lt"/>
                <a:cs typeface="+mn-lt"/>
              </a:rPr>
              <a:t>Strategies:</a:t>
            </a:r>
            <a:endParaRPr lang="en-US" sz="2400" dirty="0">
              <a:cs typeface="Calibri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 Gender Diversity Initiatives: Set diversity targets, mentorship programs. </a:t>
            </a:r>
            <a:endParaRPr lang="en-US" sz="2400"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Training and Development Programs: Focus on underrepresented departments. </a:t>
            </a:r>
            <a:endParaRPr lang="en-US" sz="2400">
              <a:ea typeface="+mn-lt"/>
              <a:cs typeface="+mn-lt"/>
            </a:endParaRP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Recruitment Strategy Enhancement: Explore additional channels, professional networks.</a:t>
            </a:r>
          </a:p>
          <a:p>
            <a:pPr indent="-9144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Resource Allocation Optimization: Allocate resources based on department growth potential.</a:t>
            </a:r>
            <a:endParaRPr lang="en-US" sz="2400" dirty="0">
              <a:cs typeface="Calibri"/>
            </a:endParaRPr>
          </a:p>
          <a:p>
            <a:pPr marL="13716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ea typeface="+mn-lt"/>
                <a:cs typeface="+mn-lt"/>
              </a:rPr>
              <a:t>Improvements:</a:t>
            </a: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 Data Collection: Capture more granular information. </a:t>
            </a:r>
            <a:endParaRPr lang="en-US" sz="2400">
              <a:ea typeface="+mn-lt"/>
              <a:cs typeface="+mn-lt"/>
            </a:endParaRP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Data Analysis Techniques: Utilize predictive analytics and machine learning.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57845"/>
            <a:ext cx="2552123" cy="1636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Arial Black"/>
              </a:rPr>
              <a:t>CONCLUSION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a typeface="+mn-lt"/>
                <a:cs typeface="+mn-lt"/>
              </a:rPr>
              <a:t>Summary:</a:t>
            </a:r>
            <a:r>
              <a:rPr lang="en-US" sz="2400" dirty="0">
                <a:ea typeface="+mn-lt"/>
                <a:cs typeface="+mn-lt"/>
              </a:rPr>
              <a:t> The HR analytics dashboard provides valuable insights into various HR metrics for ALTERA.</a:t>
            </a:r>
            <a:endParaRPr lang="en-US"/>
          </a:p>
          <a:p>
            <a:pPr marL="13716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ea typeface="+mn-lt"/>
                <a:cs typeface="+mn-lt"/>
              </a:rPr>
              <a:t>Future Work:</a:t>
            </a:r>
            <a:r>
              <a:rPr lang="en-US" sz="2400" dirty="0">
                <a:ea typeface="+mn-lt"/>
                <a:cs typeface="+mn-lt"/>
              </a:rPr>
              <a:t> </a:t>
            </a: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Employee Engagement Analysis: Explore factors influencing satisfaction. </a:t>
            </a:r>
            <a:endParaRPr lang="en-US">
              <a:ea typeface="+mn-lt"/>
              <a:cs typeface="+mn-lt"/>
            </a:endParaRP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Performance Analysis: Detailed assessment of KPIs and departmental performance. </a:t>
            </a:r>
            <a:endParaRPr lang="en-US">
              <a:ea typeface="+mn-lt"/>
              <a:cs typeface="+mn-lt"/>
            </a:endParaRP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Predictive Analytics: Forecast future workforce needs, talent gaps. </a:t>
            </a:r>
            <a:endParaRPr lang="en-US">
              <a:ea typeface="+mn-lt"/>
              <a:cs typeface="+mn-lt"/>
            </a:endParaRPr>
          </a:p>
          <a:p>
            <a:pPr marL="228600" lvl="1" indent="-91440">
              <a:lnSpc>
                <a:spcPct val="100000"/>
              </a:lnSpc>
              <a:spcBef>
                <a:spcPts val="1200"/>
              </a:spcBef>
              <a:buFont typeface="Arial,Sans-Serif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Enhanced Visualization: Improve usability and interactivity of the dashboard.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59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98415_win32_fixed" id="{1E7205E9-DD76-422B-B9FD-343E9C2C894B}" vid="{008E2BBC-A2E4-4140-B026-F6CAB7840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7B5194-E537-408E-9CFF-66A6141D5DE3}">
  <ds:schemaRefs>
    <ds:schemaRef ds:uri="http://schemas.microsoft.com/sharepoint/v3"/>
    <ds:schemaRef ds:uri="http://purl.org/dc/terms/"/>
    <ds:schemaRef ds:uri="http://schemas.microsoft.com/office/2006/documentManagement/types"/>
    <ds:schemaRef ds:uri="71af3243-3dd4-4a8d-8c0d-dd76da1f02a5"/>
    <ds:schemaRef ds:uri="http://purl.org/dc/dcmitype/"/>
    <ds:schemaRef ds:uri="http://schemas.microsoft.com/office/infopath/2007/PartnerControls"/>
    <ds:schemaRef ds:uri="230e9df3-be65-4c73-a93b-d1236ebd677e"/>
    <ds:schemaRef ds:uri="http://purl.org/dc/elements/1.1/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1376</TotalTime>
  <Words>624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Arial,Sans-Serif</vt:lpstr>
      <vt:lpstr>Calibri</vt:lpstr>
      <vt:lpstr>Calibri Light</vt:lpstr>
      <vt:lpstr>Wingdings</vt:lpstr>
      <vt:lpstr>Office Theme</vt:lpstr>
      <vt:lpstr>HUMAN RESOURCE ANALYTICS DASHBOARD FOR ALTERA </vt:lpstr>
      <vt:lpstr>TABLE OF CONTENTS</vt:lpstr>
      <vt:lpstr>INTRODUCTION</vt:lpstr>
      <vt:lpstr>DATA PREPARATION</vt:lpstr>
      <vt:lpstr>DASHBOARD FEATURES</vt:lpstr>
      <vt:lpstr>KEY INSIGHTS</vt:lpstr>
      <vt:lpstr>TRENDS AND IMPLICATIONS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 Dashboard for Altera </dc:title>
  <dc:creator>kofi nkruma</dc:creator>
  <cp:lastModifiedBy>Obed O. Baffoe</cp:lastModifiedBy>
  <cp:revision>381</cp:revision>
  <dcterms:created xsi:type="dcterms:W3CDTF">2024-07-13T11:48:44Z</dcterms:created>
  <dcterms:modified xsi:type="dcterms:W3CDTF">2024-07-26T17:59:21Z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